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56" r:id="rId5"/>
  </p:sldIdLst>
  <p:sldSz cx="7772400" cy="10058400"/>
  <p:notesSz cx="7772400" cy="10058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20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2058" y="-4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13" Type="http://schemas.openxmlformats.org/officeDocument/2006/relationships/image" Target="../media/image16.pn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12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00100" y="1901951"/>
            <a:ext cx="6714490" cy="4758055"/>
            <a:chOff x="800100" y="1901951"/>
            <a:chExt cx="6714490" cy="47580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0100" y="1901951"/>
              <a:ext cx="6176772" cy="37124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84596" y="4518659"/>
              <a:ext cx="1691640" cy="210312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765546" y="4499609"/>
              <a:ext cx="1729739" cy="2141220"/>
            </a:xfrm>
            <a:custGeom>
              <a:avLst/>
              <a:gdLst/>
              <a:ahLst/>
              <a:cxnLst/>
              <a:rect l="l" t="t" r="r" b="b"/>
              <a:pathLst>
                <a:path w="1729740" h="2141220">
                  <a:moveTo>
                    <a:pt x="0" y="19050"/>
                  </a:moveTo>
                  <a:lnTo>
                    <a:pt x="0" y="2122170"/>
                  </a:lnTo>
                  <a:lnTo>
                    <a:pt x="0" y="2141220"/>
                  </a:lnTo>
                  <a:lnTo>
                    <a:pt x="19050" y="2141220"/>
                  </a:lnTo>
                  <a:lnTo>
                    <a:pt x="1710689" y="2141220"/>
                  </a:lnTo>
                  <a:lnTo>
                    <a:pt x="1729739" y="2141220"/>
                  </a:lnTo>
                  <a:lnTo>
                    <a:pt x="1729739" y="2122170"/>
                  </a:lnTo>
                  <a:lnTo>
                    <a:pt x="1729739" y="19050"/>
                  </a:lnTo>
                  <a:lnTo>
                    <a:pt x="1729739" y="0"/>
                  </a:lnTo>
                  <a:lnTo>
                    <a:pt x="1710689" y="0"/>
                  </a:lnTo>
                  <a:lnTo>
                    <a:pt x="19050" y="0"/>
                  </a:lnTo>
                  <a:lnTo>
                    <a:pt x="0" y="0"/>
                  </a:lnTo>
                  <a:lnTo>
                    <a:pt x="0" y="1905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67076" y="7077456"/>
            <a:ext cx="2536444" cy="179984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58384" y="7077456"/>
            <a:ext cx="2117852" cy="1799843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1865376" y="1492250"/>
            <a:ext cx="4352925" cy="0"/>
          </a:xfrm>
          <a:custGeom>
            <a:avLst/>
            <a:gdLst/>
            <a:ahLst/>
            <a:cxnLst/>
            <a:rect l="l" t="t" r="r" b="b"/>
            <a:pathLst>
              <a:path w="4352925">
                <a:moveTo>
                  <a:pt x="0" y="0"/>
                </a:moveTo>
                <a:lnTo>
                  <a:pt x="4352544" y="0"/>
                </a:lnTo>
              </a:path>
            </a:pathLst>
          </a:custGeom>
          <a:ln w="12700">
            <a:solidFill>
              <a:srgbClr val="2120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576894" y="607486"/>
            <a:ext cx="1215390" cy="1012825"/>
            <a:chOff x="576894" y="607486"/>
            <a:chExt cx="1215390" cy="1012825"/>
          </a:xfrm>
        </p:grpSpPr>
        <p:sp>
          <p:nvSpPr>
            <p:cNvPr id="10" name="object 10"/>
            <p:cNvSpPr/>
            <p:nvPr/>
          </p:nvSpPr>
          <p:spPr>
            <a:xfrm>
              <a:off x="576894" y="607486"/>
              <a:ext cx="1215390" cy="1012825"/>
            </a:xfrm>
            <a:custGeom>
              <a:avLst/>
              <a:gdLst/>
              <a:ahLst/>
              <a:cxnLst/>
              <a:rect l="l" t="t" r="r" b="b"/>
              <a:pathLst>
                <a:path w="1215389" h="1012825">
                  <a:moveTo>
                    <a:pt x="1147495" y="0"/>
                  </a:moveTo>
                  <a:lnTo>
                    <a:pt x="67500" y="0"/>
                  </a:lnTo>
                  <a:lnTo>
                    <a:pt x="41292" y="5326"/>
                  </a:lnTo>
                  <a:lnTo>
                    <a:pt x="19829" y="19829"/>
                  </a:lnTo>
                  <a:lnTo>
                    <a:pt x="5326" y="41292"/>
                  </a:lnTo>
                  <a:lnTo>
                    <a:pt x="0" y="67500"/>
                  </a:lnTo>
                  <a:lnTo>
                    <a:pt x="0" y="944994"/>
                  </a:lnTo>
                  <a:lnTo>
                    <a:pt x="5326" y="971207"/>
                  </a:lnTo>
                  <a:lnTo>
                    <a:pt x="19829" y="992670"/>
                  </a:lnTo>
                  <a:lnTo>
                    <a:pt x="41292" y="1007169"/>
                  </a:lnTo>
                  <a:lnTo>
                    <a:pt x="67500" y="1012494"/>
                  </a:lnTo>
                  <a:lnTo>
                    <a:pt x="1147495" y="1012494"/>
                  </a:lnTo>
                  <a:lnTo>
                    <a:pt x="1173708" y="1007169"/>
                  </a:lnTo>
                  <a:lnTo>
                    <a:pt x="1195171" y="992670"/>
                  </a:lnTo>
                  <a:lnTo>
                    <a:pt x="1195454" y="992251"/>
                  </a:lnTo>
                  <a:lnTo>
                    <a:pt x="67500" y="992251"/>
                  </a:lnTo>
                  <a:lnTo>
                    <a:pt x="49172" y="988517"/>
                  </a:lnTo>
                  <a:lnTo>
                    <a:pt x="34148" y="978357"/>
                  </a:lnTo>
                  <a:lnTo>
                    <a:pt x="23989" y="963329"/>
                  </a:lnTo>
                  <a:lnTo>
                    <a:pt x="20256" y="944994"/>
                  </a:lnTo>
                  <a:lnTo>
                    <a:pt x="20256" y="67500"/>
                  </a:lnTo>
                  <a:lnTo>
                    <a:pt x="23989" y="49172"/>
                  </a:lnTo>
                  <a:lnTo>
                    <a:pt x="34148" y="34148"/>
                  </a:lnTo>
                  <a:lnTo>
                    <a:pt x="49172" y="23989"/>
                  </a:lnTo>
                  <a:lnTo>
                    <a:pt x="67500" y="20256"/>
                  </a:lnTo>
                  <a:lnTo>
                    <a:pt x="1195460" y="20256"/>
                  </a:lnTo>
                  <a:lnTo>
                    <a:pt x="1195171" y="19829"/>
                  </a:lnTo>
                  <a:lnTo>
                    <a:pt x="1173708" y="5326"/>
                  </a:lnTo>
                  <a:lnTo>
                    <a:pt x="1147495" y="0"/>
                  </a:lnTo>
                  <a:close/>
                </a:path>
                <a:path w="1215389" h="1012825">
                  <a:moveTo>
                    <a:pt x="1195460" y="20256"/>
                  </a:moveTo>
                  <a:lnTo>
                    <a:pt x="1147495" y="20256"/>
                  </a:lnTo>
                  <a:lnTo>
                    <a:pt x="1165831" y="23989"/>
                  </a:lnTo>
                  <a:lnTo>
                    <a:pt x="1180858" y="34148"/>
                  </a:lnTo>
                  <a:lnTo>
                    <a:pt x="1191019" y="49172"/>
                  </a:lnTo>
                  <a:lnTo>
                    <a:pt x="1194752" y="67500"/>
                  </a:lnTo>
                  <a:lnTo>
                    <a:pt x="1194752" y="944994"/>
                  </a:lnTo>
                  <a:lnTo>
                    <a:pt x="1191019" y="963329"/>
                  </a:lnTo>
                  <a:lnTo>
                    <a:pt x="1180858" y="978357"/>
                  </a:lnTo>
                  <a:lnTo>
                    <a:pt x="1165831" y="988517"/>
                  </a:lnTo>
                  <a:lnTo>
                    <a:pt x="1147495" y="992251"/>
                  </a:lnTo>
                  <a:lnTo>
                    <a:pt x="1195454" y="992251"/>
                  </a:lnTo>
                  <a:lnTo>
                    <a:pt x="1209671" y="971207"/>
                  </a:lnTo>
                  <a:lnTo>
                    <a:pt x="1214996" y="944994"/>
                  </a:lnTo>
                  <a:lnTo>
                    <a:pt x="1214996" y="67500"/>
                  </a:lnTo>
                  <a:lnTo>
                    <a:pt x="1209671" y="41292"/>
                  </a:lnTo>
                  <a:lnTo>
                    <a:pt x="1195460" y="20256"/>
                  </a:lnTo>
                  <a:close/>
                </a:path>
              </a:pathLst>
            </a:custGeom>
            <a:solidFill>
              <a:srgbClr val="82C3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77334" y="1349976"/>
              <a:ext cx="146227" cy="20250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48514" y="1349976"/>
              <a:ext cx="292792" cy="20250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6271" y="1349976"/>
              <a:ext cx="146227" cy="20250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94613" y="674991"/>
              <a:ext cx="1029969" cy="641350"/>
            </a:xfrm>
            <a:custGeom>
              <a:avLst/>
              <a:gdLst/>
              <a:ahLst/>
              <a:cxnLst/>
              <a:rect l="l" t="t" r="r" b="b"/>
              <a:pathLst>
                <a:path w="1029969" h="641350">
                  <a:moveTo>
                    <a:pt x="993902" y="168757"/>
                  </a:moveTo>
                  <a:lnTo>
                    <a:pt x="825157" y="168757"/>
                  </a:lnTo>
                  <a:lnTo>
                    <a:pt x="735330" y="273748"/>
                  </a:lnTo>
                  <a:lnTo>
                    <a:pt x="690156" y="168757"/>
                  </a:lnTo>
                  <a:lnTo>
                    <a:pt x="521411" y="168757"/>
                  </a:lnTo>
                  <a:lnTo>
                    <a:pt x="623062" y="405003"/>
                  </a:lnTo>
                  <a:lnTo>
                    <a:pt x="420979" y="641248"/>
                  </a:lnTo>
                  <a:lnTo>
                    <a:pt x="589724" y="641248"/>
                  </a:lnTo>
                  <a:lnTo>
                    <a:pt x="679538" y="536244"/>
                  </a:lnTo>
                  <a:lnTo>
                    <a:pt x="724725" y="641248"/>
                  </a:lnTo>
                  <a:lnTo>
                    <a:pt x="893470" y="641248"/>
                  </a:lnTo>
                  <a:lnTo>
                    <a:pt x="791819" y="405003"/>
                  </a:lnTo>
                  <a:lnTo>
                    <a:pt x="993902" y="168757"/>
                  </a:lnTo>
                  <a:close/>
                </a:path>
                <a:path w="1029969" h="641350">
                  <a:moveTo>
                    <a:pt x="1029766" y="12"/>
                  </a:moveTo>
                  <a:lnTo>
                    <a:pt x="136296" y="0"/>
                  </a:lnTo>
                  <a:lnTo>
                    <a:pt x="0" y="641248"/>
                  </a:lnTo>
                  <a:lnTo>
                    <a:pt x="168757" y="641248"/>
                  </a:lnTo>
                  <a:lnTo>
                    <a:pt x="208927" y="452247"/>
                  </a:lnTo>
                  <a:lnTo>
                    <a:pt x="462051" y="452247"/>
                  </a:lnTo>
                  <a:lnTo>
                    <a:pt x="493610" y="303745"/>
                  </a:lnTo>
                  <a:lnTo>
                    <a:pt x="240487" y="303745"/>
                  </a:lnTo>
                  <a:lnTo>
                    <a:pt x="276352" y="135001"/>
                  </a:lnTo>
                  <a:lnTo>
                    <a:pt x="1001077" y="135001"/>
                  </a:lnTo>
                  <a:lnTo>
                    <a:pt x="1029766" y="1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44392" y="1349976"/>
              <a:ext cx="417830" cy="202565"/>
            </a:xfrm>
            <a:custGeom>
              <a:avLst/>
              <a:gdLst/>
              <a:ahLst/>
              <a:cxnLst/>
              <a:rect l="l" t="t" r="r" b="b"/>
              <a:pathLst>
                <a:path w="417830" h="202565">
                  <a:moveTo>
                    <a:pt x="417677" y="0"/>
                  </a:moveTo>
                  <a:lnTo>
                    <a:pt x="43053" y="0"/>
                  </a:lnTo>
                  <a:lnTo>
                    <a:pt x="0" y="202501"/>
                  </a:lnTo>
                  <a:lnTo>
                    <a:pt x="374624" y="202501"/>
                  </a:lnTo>
                  <a:lnTo>
                    <a:pt x="417677" y="0"/>
                  </a:lnTo>
                  <a:close/>
                </a:path>
              </a:pathLst>
            </a:custGeom>
            <a:solidFill>
              <a:srgbClr val="82C3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590550" y="4499609"/>
            <a:ext cx="6889496" cy="4800092"/>
            <a:chOff x="590550" y="4499609"/>
            <a:chExt cx="6889496" cy="4800092"/>
          </a:xfrm>
        </p:grpSpPr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61488" y="4518659"/>
              <a:ext cx="2962656" cy="210312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742438" y="4499609"/>
              <a:ext cx="3001010" cy="2141220"/>
            </a:xfrm>
            <a:custGeom>
              <a:avLst/>
              <a:gdLst/>
              <a:ahLst/>
              <a:cxnLst/>
              <a:rect l="l" t="t" r="r" b="b"/>
              <a:pathLst>
                <a:path w="3001010" h="2141220">
                  <a:moveTo>
                    <a:pt x="0" y="19050"/>
                  </a:moveTo>
                  <a:lnTo>
                    <a:pt x="0" y="2122170"/>
                  </a:lnTo>
                  <a:lnTo>
                    <a:pt x="0" y="2141220"/>
                  </a:lnTo>
                  <a:lnTo>
                    <a:pt x="19050" y="2141220"/>
                  </a:lnTo>
                  <a:lnTo>
                    <a:pt x="2981706" y="2141220"/>
                  </a:lnTo>
                  <a:lnTo>
                    <a:pt x="3000756" y="2141220"/>
                  </a:lnTo>
                  <a:lnTo>
                    <a:pt x="3000756" y="2122170"/>
                  </a:lnTo>
                  <a:lnTo>
                    <a:pt x="3000756" y="19050"/>
                  </a:lnTo>
                  <a:lnTo>
                    <a:pt x="3000756" y="0"/>
                  </a:lnTo>
                  <a:lnTo>
                    <a:pt x="2981706" y="0"/>
                  </a:lnTo>
                  <a:lnTo>
                    <a:pt x="19050" y="0"/>
                  </a:lnTo>
                  <a:lnTo>
                    <a:pt x="0" y="0"/>
                  </a:lnTo>
                  <a:lnTo>
                    <a:pt x="0" y="1905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90550" y="5577114"/>
              <a:ext cx="2467615" cy="171449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60921" y="7307615"/>
              <a:ext cx="1869608" cy="185632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779776" y="6656831"/>
              <a:ext cx="4700270" cy="2642870"/>
            </a:xfrm>
            <a:custGeom>
              <a:avLst/>
              <a:gdLst/>
              <a:ahLst/>
              <a:cxnLst/>
              <a:rect l="l" t="t" r="r" b="b"/>
              <a:pathLst>
                <a:path w="4700270" h="2642870">
                  <a:moveTo>
                    <a:pt x="4700016" y="2258568"/>
                  </a:moveTo>
                  <a:lnTo>
                    <a:pt x="0" y="2258568"/>
                  </a:lnTo>
                  <a:lnTo>
                    <a:pt x="0" y="2642616"/>
                  </a:lnTo>
                  <a:lnTo>
                    <a:pt x="4700016" y="2642616"/>
                  </a:lnTo>
                  <a:lnTo>
                    <a:pt x="4700016" y="2258568"/>
                  </a:lnTo>
                  <a:close/>
                </a:path>
                <a:path w="4700270" h="2642870">
                  <a:moveTo>
                    <a:pt x="4700016" y="0"/>
                  </a:moveTo>
                  <a:lnTo>
                    <a:pt x="0" y="0"/>
                  </a:lnTo>
                  <a:lnTo>
                    <a:pt x="0" y="384048"/>
                  </a:lnTo>
                  <a:lnTo>
                    <a:pt x="4700016" y="384048"/>
                  </a:lnTo>
                  <a:lnTo>
                    <a:pt x="470001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856145" y="6634033"/>
            <a:ext cx="77343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4135">
              <a:lnSpc>
                <a:spcPct val="100000"/>
              </a:lnSpc>
              <a:spcBef>
                <a:spcPts val="100"/>
              </a:spcBef>
            </a:pPr>
            <a:r>
              <a:rPr sz="1100" b="1" spc="-75" dirty="0">
                <a:solidFill>
                  <a:srgbClr val="FFFFFF"/>
                </a:solidFill>
                <a:latin typeface="Calibri"/>
                <a:cs typeface="Calibri"/>
              </a:rPr>
              <a:t>FX</a:t>
            </a:r>
            <a:r>
              <a:rPr sz="11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-20" dirty="0">
                <a:solidFill>
                  <a:srgbClr val="FFFFFF"/>
                </a:solidFill>
                <a:latin typeface="Calibri"/>
                <a:cs typeface="Calibri"/>
              </a:rPr>
              <a:t>Universal </a:t>
            </a:r>
            <a:r>
              <a:rPr sz="1100" b="1" spc="-55" dirty="0">
                <a:solidFill>
                  <a:srgbClr val="FFFFFF"/>
                </a:solidFill>
                <a:latin typeface="Calibri"/>
                <a:cs typeface="Calibri"/>
              </a:rPr>
              <a:t>Flats</a:t>
            </a:r>
            <a:r>
              <a:rPr sz="11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-145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1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-90" dirty="0">
                <a:solidFill>
                  <a:srgbClr val="FFFFFF"/>
                </a:solidFill>
                <a:latin typeface="Calibri"/>
                <a:cs typeface="Calibri"/>
              </a:rPr>
              <a:t>Rounds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642673" y="8883964"/>
            <a:ext cx="81089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5585" marR="5080" indent="-236220">
              <a:lnSpc>
                <a:spcPct val="100000"/>
              </a:lnSpc>
              <a:spcBef>
                <a:spcPts val="100"/>
              </a:spcBef>
            </a:pPr>
            <a:r>
              <a:rPr sz="1100" b="1" spc="-75" dirty="0">
                <a:solidFill>
                  <a:srgbClr val="FFFFFF"/>
                </a:solidFill>
                <a:latin typeface="Calibri"/>
                <a:cs typeface="Calibri"/>
              </a:rPr>
              <a:t>FXP</a:t>
            </a:r>
            <a:r>
              <a:rPr sz="11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-85" dirty="0">
                <a:solidFill>
                  <a:srgbClr val="FFFFFF"/>
                </a:solidFill>
                <a:latin typeface="Calibri"/>
                <a:cs typeface="Calibri"/>
              </a:rPr>
              <a:t>Thin</a:t>
            </a:r>
            <a:r>
              <a:rPr sz="11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-65" dirty="0">
                <a:solidFill>
                  <a:srgbClr val="FFFFFF"/>
                </a:solidFill>
                <a:latin typeface="Calibri"/>
                <a:cs typeface="Calibri"/>
              </a:rPr>
              <a:t>Sheets</a:t>
            </a:r>
            <a:r>
              <a:rPr sz="1100" b="1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-145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1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-20" dirty="0">
                <a:solidFill>
                  <a:srgbClr val="FFFFFF"/>
                </a:solidFill>
                <a:latin typeface="Calibri"/>
                <a:cs typeface="Calibri"/>
              </a:rPr>
              <a:t>Pipe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242729" y="6634033"/>
            <a:ext cx="77343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0965">
              <a:lnSpc>
                <a:spcPct val="100000"/>
              </a:lnSpc>
              <a:spcBef>
                <a:spcPts val="100"/>
              </a:spcBef>
            </a:pPr>
            <a:r>
              <a:rPr sz="1100" b="1" spc="-80" dirty="0">
                <a:solidFill>
                  <a:srgbClr val="FFFFFF"/>
                </a:solidFill>
                <a:latin typeface="Calibri"/>
                <a:cs typeface="Calibri"/>
              </a:rPr>
              <a:t>FXR</a:t>
            </a:r>
            <a:r>
              <a:rPr sz="11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Mostly </a:t>
            </a:r>
            <a:r>
              <a:rPr sz="1100" b="1" spc="-90" dirty="0">
                <a:solidFill>
                  <a:srgbClr val="FFFFFF"/>
                </a:solidFill>
                <a:latin typeface="Calibri"/>
                <a:cs typeface="Calibri"/>
              </a:rPr>
              <a:t>Rounds</a:t>
            </a:r>
            <a:r>
              <a:rPr sz="11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-145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1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-55" dirty="0">
                <a:solidFill>
                  <a:srgbClr val="FFFFFF"/>
                </a:solidFill>
                <a:latin typeface="Calibri"/>
                <a:cs typeface="Calibri"/>
              </a:rPr>
              <a:t>Flats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734448" y="8883964"/>
            <a:ext cx="139573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7034" marR="5080" indent="-407670">
              <a:lnSpc>
                <a:spcPct val="100000"/>
              </a:lnSpc>
              <a:spcBef>
                <a:spcPts val="100"/>
              </a:spcBef>
            </a:pPr>
            <a:r>
              <a:rPr sz="1100" b="1" spc="-95" dirty="0">
                <a:solidFill>
                  <a:srgbClr val="FFFFFF"/>
                </a:solidFill>
                <a:latin typeface="Calibri"/>
                <a:cs typeface="Calibri"/>
              </a:rPr>
              <a:t>FXV</a:t>
            </a:r>
            <a:r>
              <a:rPr sz="11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-80" dirty="0">
                <a:solidFill>
                  <a:srgbClr val="FFFFFF"/>
                </a:solidFill>
                <a:latin typeface="Calibri"/>
                <a:cs typeface="Calibri"/>
              </a:rPr>
              <a:t>Beams,</a:t>
            </a:r>
            <a:r>
              <a:rPr sz="11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-80" dirty="0">
                <a:solidFill>
                  <a:srgbClr val="FFFFFF"/>
                </a:solidFill>
                <a:latin typeface="Calibri"/>
                <a:cs typeface="Calibri"/>
              </a:rPr>
              <a:t>Angle</a:t>
            </a:r>
            <a:r>
              <a:rPr sz="11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-80" dirty="0">
                <a:solidFill>
                  <a:srgbClr val="FFFFFF"/>
                </a:solidFill>
                <a:latin typeface="Calibri"/>
                <a:cs typeface="Calibri"/>
              </a:rPr>
              <a:t>Iron</a:t>
            </a:r>
            <a:r>
              <a:rPr sz="11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-35" dirty="0">
                <a:solidFill>
                  <a:srgbClr val="FFFFFF"/>
                </a:solidFill>
                <a:latin typeface="Calibri"/>
                <a:cs typeface="Calibri"/>
              </a:rPr>
              <a:t>(90</a:t>
            </a:r>
            <a:r>
              <a:rPr sz="11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°</a:t>
            </a:r>
            <a:r>
              <a:rPr sz="1100" b="1" spc="-35" dirty="0">
                <a:solidFill>
                  <a:srgbClr val="FFFFFF"/>
                </a:solidFill>
                <a:latin typeface="Calibri"/>
                <a:cs typeface="Calibri"/>
              </a:rPr>
              <a:t>) </a:t>
            </a:r>
            <a:r>
              <a:rPr sz="1100" b="1" spc="-145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1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-125" dirty="0">
                <a:solidFill>
                  <a:srgbClr val="FFFFFF"/>
                </a:solidFill>
                <a:latin typeface="Calibri"/>
                <a:cs typeface="Calibri"/>
              </a:rPr>
              <a:t>Hot</a:t>
            </a:r>
            <a:r>
              <a:rPr sz="11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-20" dirty="0">
                <a:solidFill>
                  <a:srgbClr val="FFFFFF"/>
                </a:solidFill>
                <a:latin typeface="Calibri"/>
                <a:cs typeface="Calibri"/>
              </a:rPr>
              <a:t>Parts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5330952" y="6720840"/>
            <a:ext cx="433705" cy="2524125"/>
            <a:chOff x="5330952" y="6720840"/>
            <a:chExt cx="433705" cy="2524125"/>
          </a:xfrm>
        </p:grpSpPr>
        <p:sp>
          <p:nvSpPr>
            <p:cNvPr id="29" name="object 29"/>
            <p:cNvSpPr/>
            <p:nvPr/>
          </p:nvSpPr>
          <p:spPr>
            <a:xfrm>
              <a:off x="5751576" y="6720840"/>
              <a:ext cx="0" cy="265430"/>
            </a:xfrm>
            <a:custGeom>
              <a:avLst/>
              <a:gdLst/>
              <a:ahLst/>
              <a:cxnLst/>
              <a:rect l="l" t="t" r="r" b="b"/>
              <a:pathLst>
                <a:path h="265429">
                  <a:moveTo>
                    <a:pt x="0" y="0"/>
                  </a:moveTo>
                  <a:lnTo>
                    <a:pt x="0" y="265175"/>
                  </a:lnTo>
                </a:path>
              </a:pathLst>
            </a:custGeom>
            <a:ln w="25400">
              <a:solidFill>
                <a:srgbClr val="74C04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343652" y="8979408"/>
              <a:ext cx="0" cy="265430"/>
            </a:xfrm>
            <a:custGeom>
              <a:avLst/>
              <a:gdLst/>
              <a:ahLst/>
              <a:cxnLst/>
              <a:rect l="l" t="t" r="r" b="b"/>
              <a:pathLst>
                <a:path h="265429">
                  <a:moveTo>
                    <a:pt x="0" y="0"/>
                  </a:moveTo>
                  <a:lnTo>
                    <a:pt x="0" y="265176"/>
                  </a:lnTo>
                </a:path>
              </a:pathLst>
            </a:custGeom>
            <a:ln w="25400">
              <a:solidFill>
                <a:srgbClr val="74C04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434340" y="9411837"/>
            <a:ext cx="6903720" cy="360354"/>
          </a:xfrm>
          <a:prstGeom prst="rect">
            <a:avLst/>
          </a:prstGeom>
          <a:solidFill>
            <a:srgbClr val="212053"/>
          </a:solidFill>
        </p:spPr>
        <p:txBody>
          <a:bodyPr vert="horz" wrap="square" lIns="0" tIns="39369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309"/>
              </a:spcBef>
            </a:pPr>
            <a:r>
              <a:rPr lang="en-US" sz="1000" dirty="0">
                <a:solidFill>
                  <a:srgbClr val="FFFFFF"/>
                </a:solidFill>
                <a:latin typeface="Verdana"/>
                <a:cs typeface="Verdana"/>
              </a:rPr>
              <a:t>Keystone Assembly Solutions, LLC </a:t>
            </a:r>
            <a:r>
              <a:rPr sz="1000" spc="-55" dirty="0">
                <a:solidFill>
                  <a:srgbClr val="FFFFFF"/>
                </a:solidFill>
                <a:latin typeface="Verdana"/>
                <a:cs typeface="Verdana"/>
              </a:rPr>
              <a:t>•</a:t>
            </a:r>
            <a:r>
              <a:rPr sz="1000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1000" spc="-10" dirty="0">
                <a:solidFill>
                  <a:srgbClr val="FFFFFF"/>
                </a:solidFill>
                <a:latin typeface="Verdana"/>
                <a:cs typeface="Verdana"/>
              </a:rPr>
              <a:t>www.keystoneassembly.com</a:t>
            </a:r>
            <a:endParaRPr sz="1000" dirty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1000" spc="-65" dirty="0">
                <a:solidFill>
                  <a:srgbClr val="FFFFFF"/>
                </a:solidFill>
                <a:latin typeface="Verdana"/>
                <a:cs typeface="Verdana"/>
              </a:rPr>
              <a:t>401 West King Street, East Berlin, PA 17316 </a:t>
            </a:r>
            <a:r>
              <a:rPr sz="1000" spc="-55" dirty="0">
                <a:solidFill>
                  <a:srgbClr val="FFFFFF"/>
                </a:solidFill>
                <a:latin typeface="Verdana"/>
                <a:cs typeface="Verdana"/>
              </a:rPr>
              <a:t>•</a:t>
            </a:r>
            <a:r>
              <a:rPr sz="10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Verdana"/>
                <a:cs typeface="Verdana"/>
              </a:rPr>
              <a:t>Phone:</a:t>
            </a:r>
            <a:r>
              <a:rPr sz="10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1000" spc="-35" dirty="0">
                <a:solidFill>
                  <a:srgbClr val="FFFFFF"/>
                </a:solidFill>
                <a:latin typeface="Verdana"/>
                <a:cs typeface="Verdana"/>
              </a:rPr>
              <a:t>844-527-8665 • Email: solutions@keystoneassembly.com</a:t>
            </a:r>
            <a:endParaRPr sz="1000" dirty="0">
              <a:latin typeface="Verdana"/>
              <a:cs typeface="Verdana"/>
            </a:endParaRPr>
          </a:p>
        </p:txBody>
      </p:sp>
      <p:pic>
        <p:nvPicPr>
          <p:cNvPr id="32" name="object 3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218301" y="481539"/>
            <a:ext cx="1148771" cy="1138772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2488910" y="731389"/>
            <a:ext cx="30511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0960">
              <a:lnSpc>
                <a:spcPct val="100000"/>
              </a:lnSpc>
              <a:spcBef>
                <a:spcPts val="100"/>
              </a:spcBef>
            </a:pPr>
            <a:r>
              <a:rPr sz="1800" b="1" i="1" spc="-200" dirty="0">
                <a:solidFill>
                  <a:srgbClr val="231F20"/>
                </a:solidFill>
                <a:latin typeface="Calibri"/>
                <a:cs typeface="Calibri"/>
              </a:rPr>
              <a:t>ON/OFF</a:t>
            </a:r>
            <a:r>
              <a:rPr sz="1800" b="1" i="1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800" b="1" i="1" spc="-135" dirty="0">
                <a:solidFill>
                  <a:srgbClr val="231F20"/>
                </a:solidFill>
                <a:latin typeface="Calibri"/>
                <a:cs typeface="Calibri"/>
              </a:rPr>
              <a:t>Permanent</a:t>
            </a:r>
            <a:r>
              <a:rPr sz="1800" b="1" i="1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800" b="1" i="1" spc="-90" dirty="0">
                <a:solidFill>
                  <a:srgbClr val="231F20"/>
                </a:solidFill>
                <a:latin typeface="Calibri"/>
                <a:cs typeface="Calibri"/>
              </a:rPr>
              <a:t>Lifting</a:t>
            </a:r>
            <a:r>
              <a:rPr sz="1800" b="1" i="1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800" b="1" i="1" spc="-75" dirty="0">
                <a:solidFill>
                  <a:srgbClr val="231F20"/>
                </a:solidFill>
                <a:latin typeface="Calibri"/>
                <a:cs typeface="Calibri"/>
              </a:rPr>
              <a:t>Magnets </a:t>
            </a:r>
            <a:r>
              <a:rPr sz="1800" b="1" i="1" spc="-110" dirty="0">
                <a:solidFill>
                  <a:srgbClr val="231F20"/>
                </a:solidFill>
                <a:latin typeface="Calibri"/>
                <a:cs typeface="Calibri"/>
              </a:rPr>
              <a:t>Designed</a:t>
            </a:r>
            <a:r>
              <a:rPr sz="1800" b="1" i="1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800" b="1" i="1" spc="-125" dirty="0">
                <a:solidFill>
                  <a:srgbClr val="231F20"/>
                </a:solidFill>
                <a:latin typeface="Calibri"/>
                <a:cs typeface="Calibri"/>
              </a:rPr>
              <a:t>for</a:t>
            </a:r>
            <a:r>
              <a:rPr sz="1800" b="1" i="1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800" b="1" i="1" spc="-145" dirty="0">
                <a:solidFill>
                  <a:srgbClr val="231F20"/>
                </a:solidFill>
                <a:latin typeface="Calibri"/>
                <a:cs typeface="Calibri"/>
              </a:rPr>
              <a:t>Your</a:t>
            </a:r>
            <a:r>
              <a:rPr sz="1800" b="1" i="1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800" b="1" i="1" spc="-90" dirty="0">
                <a:solidFill>
                  <a:srgbClr val="231F20"/>
                </a:solidFill>
                <a:latin typeface="Calibri"/>
                <a:cs typeface="Calibri"/>
              </a:rPr>
              <a:t>Lifting</a:t>
            </a:r>
            <a:r>
              <a:rPr sz="1800" b="1" i="1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800" b="1" i="1" spc="-100" dirty="0">
                <a:solidFill>
                  <a:srgbClr val="231F20"/>
                </a:solidFill>
                <a:latin typeface="Calibri"/>
                <a:cs typeface="Calibri"/>
              </a:rPr>
              <a:t>Application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5" name="Picture 34" descr="A black and blue logo&#10;&#10;AI-generated content may be incorrect.">
            <a:extLst>
              <a:ext uri="{FF2B5EF4-FFF2-40B4-BE49-F238E27FC236}">
                <a16:creationId xmlns:a16="http://schemas.microsoft.com/office/drawing/2014/main" id="{FA6367CF-7545-4916-0A36-2DB749E78D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565" y="188930"/>
            <a:ext cx="2472546" cy="48740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95340" y="950975"/>
            <a:ext cx="1461438" cy="186537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3022" y="962825"/>
            <a:ext cx="2100347" cy="146475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7104" y="5877560"/>
            <a:ext cx="2353508" cy="1836182"/>
          </a:xfrm>
          <a:prstGeom prst="rect">
            <a:avLst/>
          </a:prstGeom>
        </p:spPr>
      </p:pic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28600" y="2973832"/>
          <a:ext cx="6997060" cy="1136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6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6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7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1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30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54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277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94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022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5498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37795"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WLL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D1D3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Overall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Magnet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Handle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14097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Bail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D1D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R="6350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Model</a:t>
                      </a:r>
                      <a:r>
                        <a:rPr sz="7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No.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 marR="1206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7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LBS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7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KG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Height </a:t>
                      </a:r>
                      <a:r>
                        <a:rPr sz="7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(in)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Length </a:t>
                      </a:r>
                      <a:r>
                        <a:rPr sz="7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(in)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Height </a:t>
                      </a:r>
                      <a:r>
                        <a:rPr sz="7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(in)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Width</a:t>
                      </a:r>
                      <a:r>
                        <a:rPr sz="700" b="1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(in)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Length </a:t>
                      </a:r>
                      <a:r>
                        <a:rPr sz="7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(in)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Length </a:t>
                      </a:r>
                      <a:r>
                        <a:rPr sz="7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(in)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Thickness</a:t>
                      </a:r>
                      <a:r>
                        <a:rPr sz="700" b="1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(in)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Height </a:t>
                      </a:r>
                      <a:r>
                        <a:rPr sz="7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(in)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Width</a:t>
                      </a:r>
                      <a:r>
                        <a:rPr sz="700" b="1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(in)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Weight</a:t>
                      </a:r>
                      <a:r>
                        <a:rPr sz="700" b="1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(lbs)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795">
                <a:tc>
                  <a:txBody>
                    <a:bodyPr/>
                    <a:lstStyle/>
                    <a:p>
                      <a:pPr marR="104139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FX0330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6195" marR="1206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330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150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4.9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6.3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2.3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4.75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5.3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968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0.4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1.6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795">
                <a:tc>
                  <a:txBody>
                    <a:bodyPr/>
                    <a:lstStyle/>
                    <a:p>
                      <a:pPr marR="104139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FX0660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1206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660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300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6.2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3.4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6.2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7.5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1968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0.5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1.6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19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795">
                <a:tc>
                  <a:txBody>
                    <a:bodyPr/>
                    <a:lstStyle/>
                    <a:p>
                      <a:pPr marR="104139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FX1320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36195" marR="1206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1320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600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7.4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11.3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3.7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4.4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9.4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1968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0.6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42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7795">
                <a:tc>
                  <a:txBody>
                    <a:bodyPr/>
                    <a:lstStyle/>
                    <a:p>
                      <a:pPr marR="104139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FX2200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1206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2200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1000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9.4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14.2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4.7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10.2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1968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0.8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2.3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93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7795">
                <a:tc>
                  <a:txBody>
                    <a:bodyPr/>
                    <a:lstStyle/>
                    <a:p>
                      <a:pPr marR="104139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FX4400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36195" marR="1206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4400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2000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12.3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18.5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6.6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15.7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16.1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1968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3.5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2.6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254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7795">
                <a:tc>
                  <a:txBody>
                    <a:bodyPr/>
                    <a:lstStyle/>
                    <a:p>
                      <a:pPr marR="104139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FX6600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1206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6600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3000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12.3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25.5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6.6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22.7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1968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3.5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2.6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366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725169" y="2973834"/>
            <a:ext cx="0" cy="138430"/>
          </a:xfrm>
          <a:custGeom>
            <a:avLst/>
            <a:gdLst/>
            <a:ahLst/>
            <a:cxnLst/>
            <a:rect l="l" t="t" r="r" b="b"/>
            <a:pathLst>
              <a:path h="138430">
                <a:moveTo>
                  <a:pt x="0" y="137871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28600" y="4242815"/>
          <a:ext cx="6979916" cy="12426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7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05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8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30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07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18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18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24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1816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2801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44475">
                <a:tc gridSpan="8">
                  <a:txBody>
                    <a:bodyPr/>
                    <a:lstStyle/>
                    <a:p>
                      <a:pPr marL="1792605" marR="292735" indent="-149288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Working</a:t>
                      </a:r>
                      <a:r>
                        <a:rPr sz="7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Load</a:t>
                      </a:r>
                      <a:r>
                        <a:rPr sz="7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Limit</a:t>
                      </a: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(WLL)</a:t>
                      </a:r>
                      <a:r>
                        <a:rPr sz="7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lbs</a:t>
                      </a:r>
                      <a:r>
                        <a:rPr sz="7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(kg)</a:t>
                      </a: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7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*Max</a:t>
                      </a:r>
                      <a:r>
                        <a:rPr sz="7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sheet</a:t>
                      </a: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Length</a:t>
                      </a:r>
                      <a:r>
                        <a:rPr sz="7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Due</a:t>
                      </a: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To</a:t>
                      </a:r>
                      <a:r>
                        <a:rPr sz="7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Sag</a:t>
                      </a: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7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Material</a:t>
                      </a:r>
                      <a:r>
                        <a:rPr sz="7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Thickness</a:t>
                      </a:r>
                      <a:r>
                        <a:rPr sz="700" b="1" spc="5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7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Single</a:t>
                      </a: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Magnet</a:t>
                      </a: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Use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33591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Round</a:t>
                      </a:r>
                      <a:r>
                        <a:rPr sz="700" b="1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Lifting Applications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9870" marR="53340" indent="-17843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Vertical</a:t>
                      </a:r>
                      <a:r>
                        <a:rPr sz="700" b="1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Part</a:t>
                      </a:r>
                      <a:r>
                        <a:rPr sz="700" b="1" spc="5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Flat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D1D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Model</a:t>
                      </a:r>
                      <a:r>
                        <a:rPr sz="7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No.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1/4</a:t>
                      </a:r>
                      <a:r>
                        <a:rPr sz="7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(6')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3/8</a:t>
                      </a:r>
                      <a:r>
                        <a:rPr sz="7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(8')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1/2</a:t>
                      </a:r>
                      <a:r>
                        <a:rPr sz="7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(8')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3/4</a:t>
                      </a:r>
                      <a:r>
                        <a:rPr sz="7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(8')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 </a:t>
                      </a: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(10')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 </a:t>
                      </a: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(10')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 </a:t>
                      </a: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(10')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WLL</a:t>
                      </a:r>
                      <a:r>
                        <a:rPr sz="7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RD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Min/Max</a:t>
                      </a:r>
                      <a:r>
                        <a:rPr sz="700" b="1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Min</a:t>
                      </a:r>
                      <a:r>
                        <a:rPr sz="7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Thk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7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WLL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795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FX0330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3462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142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(65)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330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(150)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330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(150)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330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(150)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330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(150)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330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(150)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330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(150)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165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(75)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sz="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5/16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66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(30)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795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FX0660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8572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355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(152)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507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(230)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580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(263)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660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(300)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660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(300)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660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(300)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660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(300)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330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(150)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1/2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132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(60)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795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FX1320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10985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331(150)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661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(300)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965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(438)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1320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(599)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1320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(599)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1320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(599)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1320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(599)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660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(300)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16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5/8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264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(120)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7795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FX2200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772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(350)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1160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(526)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1984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(900)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2200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(998)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2200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(998)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2200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(998)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1100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(500)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18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3/4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440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(200)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7795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FX4400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965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(438)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2200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(998)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2646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(1200)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4400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(1996)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4400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(1996)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2200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(998)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1-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1/2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7795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FX6600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3850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(1746)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3968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(1800)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6600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(2994)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6600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(2994)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3300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(1497)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1-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1/2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28600" y="7863713"/>
          <a:ext cx="6981186" cy="7226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6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6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0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03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48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213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88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6959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5435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2166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377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WLL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Overall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Magnet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Handle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14097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Bail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D1D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R="6350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Model</a:t>
                      </a:r>
                      <a:r>
                        <a:rPr sz="7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No.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 marR="317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7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LBS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7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KG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Height </a:t>
                      </a:r>
                      <a:r>
                        <a:rPr sz="7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(in)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Length </a:t>
                      </a:r>
                      <a:r>
                        <a:rPr sz="7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(in)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Height </a:t>
                      </a:r>
                      <a:r>
                        <a:rPr sz="7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(in)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Width</a:t>
                      </a:r>
                      <a:r>
                        <a:rPr sz="700" b="1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(in)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Length </a:t>
                      </a:r>
                      <a:r>
                        <a:rPr sz="7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(in)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Length </a:t>
                      </a:r>
                      <a:r>
                        <a:rPr sz="7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(in)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Thickness</a:t>
                      </a:r>
                      <a:r>
                        <a:rPr sz="700" b="1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(in)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Height </a:t>
                      </a:r>
                      <a:r>
                        <a:rPr sz="7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(in)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Width</a:t>
                      </a:r>
                      <a:r>
                        <a:rPr sz="700" b="1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(in)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Weight</a:t>
                      </a:r>
                      <a:r>
                        <a:rPr sz="700" b="1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(lbs)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795">
                <a:tc>
                  <a:txBody>
                    <a:bodyPr/>
                    <a:lstStyle/>
                    <a:p>
                      <a:pPr marR="4508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FXP0375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6195" marR="317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375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170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5.3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7.7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2.7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6.8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5.3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968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0.4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1.6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795">
                <a:tc>
                  <a:txBody>
                    <a:bodyPr/>
                    <a:lstStyle/>
                    <a:p>
                      <a:pPr marR="4508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FXP0725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17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725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330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6.7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10.4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3.5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3.4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9.4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7.5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1968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0.5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1.6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795">
                <a:tc>
                  <a:txBody>
                    <a:bodyPr/>
                    <a:lstStyle/>
                    <a:p>
                      <a:pPr marR="4508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FXP1450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B w="6350">
                      <a:solidFill>
                        <a:srgbClr val="E6E7E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 marR="317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1450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B w="6350">
                      <a:solidFill>
                        <a:srgbClr val="E6E7E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650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B w="6350">
                      <a:solidFill>
                        <a:srgbClr val="E6E7E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B w="6350">
                      <a:solidFill>
                        <a:srgbClr val="E6E7E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13.8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B w="6350">
                      <a:solidFill>
                        <a:srgbClr val="E6E7E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4.2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B w="6350">
                      <a:solidFill>
                        <a:srgbClr val="E6E7E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4.4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B w="6350">
                      <a:solidFill>
                        <a:srgbClr val="E6E7E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12.6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B w="6350">
                      <a:solidFill>
                        <a:srgbClr val="E6E7E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B w="6350">
                      <a:solidFill>
                        <a:srgbClr val="E6E7E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0.6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B w="6350">
                      <a:solidFill>
                        <a:srgbClr val="E6E7E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B w="6350">
                      <a:solidFill>
                        <a:srgbClr val="E6E7E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B w="6350">
                      <a:solidFill>
                        <a:srgbClr val="E6E7E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58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B w="6350">
                      <a:solidFill>
                        <a:srgbClr val="E6E7E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222250" y="8671674"/>
          <a:ext cx="6984363" cy="8293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7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8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34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29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80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61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737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6390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44475">
                <a:tc gridSpan="8">
                  <a:txBody>
                    <a:bodyPr/>
                    <a:lstStyle/>
                    <a:p>
                      <a:pPr marL="1797685" marR="297180" indent="-149288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Working</a:t>
                      </a:r>
                      <a:r>
                        <a:rPr sz="7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Load</a:t>
                      </a:r>
                      <a:r>
                        <a:rPr sz="7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Limit</a:t>
                      </a: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(WLL)</a:t>
                      </a:r>
                      <a:r>
                        <a:rPr sz="7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lbs</a:t>
                      </a:r>
                      <a:r>
                        <a:rPr sz="7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(kg)</a:t>
                      </a: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7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*Max</a:t>
                      </a:r>
                      <a:r>
                        <a:rPr sz="7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sheet</a:t>
                      </a: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Length</a:t>
                      </a:r>
                      <a:r>
                        <a:rPr sz="7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Due</a:t>
                      </a: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To</a:t>
                      </a:r>
                      <a:r>
                        <a:rPr sz="7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Sag</a:t>
                      </a: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7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Material</a:t>
                      </a:r>
                      <a:r>
                        <a:rPr sz="7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Thickness</a:t>
                      </a:r>
                      <a:r>
                        <a:rPr sz="700" b="1" spc="5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7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Single</a:t>
                      </a: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Magnet</a:t>
                      </a: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Use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64516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Round</a:t>
                      </a:r>
                      <a:r>
                        <a:rPr sz="700" b="1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Lifting Applications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Model</a:t>
                      </a:r>
                      <a:r>
                        <a:rPr sz="7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No.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6520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ga </a:t>
                      </a:r>
                      <a:r>
                        <a:rPr sz="7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(6')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3/16</a:t>
                      </a:r>
                      <a:r>
                        <a:rPr sz="700" b="1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(6')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1/4</a:t>
                      </a:r>
                      <a:r>
                        <a:rPr sz="7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(6')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3/8</a:t>
                      </a:r>
                      <a:r>
                        <a:rPr sz="7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(8')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1/2</a:t>
                      </a:r>
                      <a:r>
                        <a:rPr sz="7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(8')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3/4</a:t>
                      </a:r>
                      <a:r>
                        <a:rPr sz="7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(8')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 </a:t>
                      </a: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(10')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WLL</a:t>
                      </a:r>
                      <a:r>
                        <a:rPr sz="7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RD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87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Min/Max</a:t>
                      </a:r>
                      <a:r>
                        <a:rPr sz="700" b="1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Min</a:t>
                      </a:r>
                      <a:r>
                        <a:rPr sz="7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Thk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795">
                <a:tc>
                  <a:txBody>
                    <a:bodyPr/>
                    <a:lstStyle/>
                    <a:p>
                      <a:pPr marR="4508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FXP0375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6827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176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(80)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200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(91)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265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(120)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375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(170)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375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(170)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375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(170)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375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(170)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330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(150)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524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sz="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3683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5/16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795">
                <a:tc>
                  <a:txBody>
                    <a:bodyPr/>
                    <a:lstStyle/>
                    <a:p>
                      <a:pPr marR="4508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FXP0725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11874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220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(100)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275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(125)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353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(160)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725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(329)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725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(329)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725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(329)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725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(329)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660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(300)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6.5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3683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1/2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795">
                <a:tc>
                  <a:txBody>
                    <a:bodyPr/>
                    <a:lstStyle/>
                    <a:p>
                      <a:pPr marR="4508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FXP1450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B w="6350">
                      <a:solidFill>
                        <a:srgbClr val="E6E7E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874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353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(160)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B w="6350">
                      <a:solidFill>
                        <a:srgbClr val="E6E7E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375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(170)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B w="6350">
                      <a:solidFill>
                        <a:srgbClr val="E6E7E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441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(200)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B w="6350">
                      <a:solidFill>
                        <a:srgbClr val="E6E7E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1060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(481)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B w="6350">
                      <a:solidFill>
                        <a:srgbClr val="E6E7E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1125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(510)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B w="6350">
                      <a:solidFill>
                        <a:srgbClr val="E6E7E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1450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(658)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B w="6350">
                      <a:solidFill>
                        <a:srgbClr val="E6E7E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1450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(658)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B w="6350">
                      <a:solidFill>
                        <a:srgbClr val="E6E7E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1210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(550)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B w="6350">
                      <a:solidFill>
                        <a:srgbClr val="E6E7E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24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sz="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B w="6350">
                      <a:solidFill>
                        <a:srgbClr val="E6E7E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83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5/8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B w="6350">
                      <a:solidFill>
                        <a:srgbClr val="E6E7E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2525267" y="1483262"/>
            <a:ext cx="3291204" cy="124460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69215" indent="-56515">
              <a:lnSpc>
                <a:spcPct val="100000"/>
              </a:lnSpc>
              <a:spcBef>
                <a:spcPts val="220"/>
              </a:spcBef>
              <a:buChar char="•"/>
              <a:tabLst>
                <a:tab pos="69215" algn="l"/>
              </a:tabLst>
            </a:pP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On/off,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Rare-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Earth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Permanent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Magnet</a:t>
            </a:r>
            <a:endParaRPr sz="900">
              <a:latin typeface="Arial"/>
              <a:cs typeface="Arial"/>
            </a:endParaRPr>
          </a:p>
          <a:p>
            <a:pPr marL="69850" marR="1225550" indent="-57150">
              <a:lnSpc>
                <a:spcPct val="111100"/>
              </a:lnSpc>
              <a:buChar char="•"/>
              <a:tabLst>
                <a:tab pos="69850" algn="l"/>
              </a:tabLst>
            </a:pP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On/off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handle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only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requires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90°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rotation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locks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at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both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on/off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positions</a:t>
            </a:r>
            <a:endParaRPr sz="900">
              <a:latin typeface="Arial"/>
              <a:cs typeface="Arial"/>
            </a:endParaRPr>
          </a:p>
          <a:p>
            <a:pPr marL="69215" indent="-56515">
              <a:lnSpc>
                <a:spcPct val="100000"/>
              </a:lnSpc>
              <a:spcBef>
                <a:spcPts val="120"/>
              </a:spcBef>
              <a:buChar char="•"/>
              <a:tabLst>
                <a:tab pos="69215" algn="l"/>
              </a:tabLst>
            </a:pP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Durable,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recessed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metal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name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plates,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not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stickers</a:t>
            </a:r>
            <a:endParaRPr sz="900">
              <a:latin typeface="Arial"/>
              <a:cs typeface="Arial"/>
            </a:endParaRPr>
          </a:p>
          <a:p>
            <a:pPr marL="69215" indent="-56515">
              <a:lnSpc>
                <a:spcPct val="100000"/>
              </a:lnSpc>
              <a:spcBef>
                <a:spcPts val="120"/>
              </a:spcBef>
              <a:buChar char="•"/>
              <a:tabLst>
                <a:tab pos="69215" algn="l"/>
              </a:tabLst>
            </a:pP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Corrosion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resistant,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plated-magnet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surface</a:t>
            </a:r>
            <a:endParaRPr sz="900">
              <a:latin typeface="Arial"/>
              <a:cs typeface="Arial"/>
            </a:endParaRPr>
          </a:p>
          <a:p>
            <a:pPr marL="69215" indent="-56515">
              <a:lnSpc>
                <a:spcPct val="100000"/>
              </a:lnSpc>
              <a:spcBef>
                <a:spcPts val="120"/>
              </a:spcBef>
              <a:buChar char="•"/>
              <a:tabLst>
                <a:tab pos="69215" algn="l"/>
              </a:tabLst>
            </a:pP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Heat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resistant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up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180°F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(82°C)</a:t>
            </a:r>
            <a:endParaRPr sz="900">
              <a:latin typeface="Arial"/>
              <a:cs typeface="Arial"/>
            </a:endParaRPr>
          </a:p>
          <a:p>
            <a:pPr marL="69215" indent="-56515">
              <a:lnSpc>
                <a:spcPct val="100000"/>
              </a:lnSpc>
              <a:spcBef>
                <a:spcPts val="120"/>
              </a:spcBef>
              <a:buChar char="•"/>
              <a:tabLst>
                <a:tab pos="69215" algn="l"/>
              </a:tabLst>
            </a:pP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3:1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Design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Factor</a:t>
            </a:r>
            <a:endParaRPr sz="900">
              <a:latin typeface="Arial"/>
              <a:cs typeface="Arial"/>
            </a:endParaRPr>
          </a:p>
          <a:p>
            <a:pPr marL="69215" indent="-56515">
              <a:lnSpc>
                <a:spcPct val="100000"/>
              </a:lnSpc>
              <a:spcBef>
                <a:spcPts val="120"/>
              </a:spcBef>
              <a:buChar char="•"/>
              <a:tabLst>
                <a:tab pos="69215" algn="l"/>
              </a:tabLst>
            </a:pP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2018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ASME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B30.20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BTH-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Design Category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B,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Service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Class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25267" y="873662"/>
            <a:ext cx="4025900" cy="657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49580">
              <a:lnSpc>
                <a:spcPct val="1111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FX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universal,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On/Off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permanent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lift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magnets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ideal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variety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manufacturing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applications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where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you’re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mostly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lifting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flat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material,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but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occasionally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need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lift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rounds.</a:t>
            </a:r>
            <a:endParaRPr sz="9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540"/>
              </a:spcBef>
            </a:pPr>
            <a:r>
              <a:rPr sz="700" b="1" spc="-50" dirty="0">
                <a:solidFill>
                  <a:srgbClr val="231F20"/>
                </a:solidFill>
                <a:latin typeface="Calibri"/>
                <a:cs typeface="Calibri"/>
              </a:rPr>
              <a:t>Vertical</a:t>
            </a:r>
            <a:r>
              <a:rPr sz="700" b="1" spc="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00" b="1" spc="-45" dirty="0">
                <a:solidFill>
                  <a:srgbClr val="231F20"/>
                </a:solidFill>
                <a:latin typeface="Calibri"/>
                <a:cs typeface="Calibri"/>
              </a:rPr>
              <a:t>Lift</a:t>
            </a:r>
            <a:r>
              <a:rPr sz="700" b="1" spc="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00" b="1" spc="-25" dirty="0">
                <a:solidFill>
                  <a:srgbClr val="231F20"/>
                </a:solidFill>
                <a:latin typeface="Calibri"/>
                <a:cs typeface="Calibri"/>
              </a:rPr>
              <a:t>Lug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1620" y="5622447"/>
            <a:ext cx="6859270" cy="2075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dirty="0">
                <a:solidFill>
                  <a:srgbClr val="231F20"/>
                </a:solidFill>
                <a:latin typeface="Arial"/>
                <a:cs typeface="Arial"/>
              </a:rPr>
              <a:t>FXP</a:t>
            </a:r>
            <a:r>
              <a:rPr sz="1400" b="1" i="1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231F20"/>
                </a:solidFill>
                <a:latin typeface="Arial"/>
                <a:cs typeface="Arial"/>
              </a:rPr>
              <a:t>PERMANENT</a:t>
            </a:r>
            <a:r>
              <a:rPr sz="1400" b="1" i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231F20"/>
                </a:solidFill>
                <a:latin typeface="Arial"/>
                <a:cs typeface="Arial"/>
              </a:rPr>
              <a:t>LIFTING</a:t>
            </a:r>
            <a:r>
              <a:rPr sz="1400" b="1" i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231F20"/>
                </a:solidFill>
                <a:latin typeface="Arial"/>
                <a:cs typeface="Arial"/>
              </a:rPr>
              <a:t>MAGNETS</a:t>
            </a:r>
            <a:r>
              <a:rPr sz="1400" b="1" i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i="1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1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i="1" dirty="0">
                <a:solidFill>
                  <a:srgbClr val="231F20"/>
                </a:solidFill>
                <a:latin typeface="Arial"/>
                <a:cs typeface="Arial"/>
              </a:rPr>
              <a:t>Thin</a:t>
            </a:r>
            <a:r>
              <a:rPr sz="11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i="1" dirty="0">
                <a:solidFill>
                  <a:srgbClr val="231F20"/>
                </a:solidFill>
                <a:latin typeface="Arial"/>
                <a:cs typeface="Arial"/>
              </a:rPr>
              <a:t>Sheets</a:t>
            </a:r>
            <a:r>
              <a:rPr sz="11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i="1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1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i="1" spc="-20" dirty="0">
                <a:solidFill>
                  <a:srgbClr val="231F20"/>
                </a:solidFill>
                <a:latin typeface="Arial"/>
                <a:cs typeface="Arial"/>
              </a:rPr>
              <a:t>Pipe</a:t>
            </a:r>
            <a:endParaRPr sz="1100" dirty="0">
              <a:latin typeface="Arial"/>
              <a:cs typeface="Arial"/>
            </a:endParaRPr>
          </a:p>
          <a:p>
            <a:pPr marL="2367280" marR="5080">
              <a:lnSpc>
                <a:spcPct val="111100"/>
              </a:lnSpc>
              <a:spcBef>
                <a:spcPts val="1265"/>
              </a:spcBef>
            </a:pP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Ideal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thin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sheets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parts,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tanks/containers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thin-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walled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pipe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normally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can’t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be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lifted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permanent,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On/Off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magnet.</a:t>
            </a:r>
            <a:r>
              <a:rPr sz="9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magnetic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field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FXP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concentrated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shallow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drive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strength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into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thin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material.</a:t>
            </a:r>
            <a:endParaRPr sz="9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80"/>
              </a:spcBef>
            </a:pPr>
            <a:endParaRPr sz="900" dirty="0">
              <a:latin typeface="Arial"/>
              <a:cs typeface="Arial"/>
            </a:endParaRPr>
          </a:p>
          <a:p>
            <a:pPr marL="2423795" indent="-56515">
              <a:lnSpc>
                <a:spcPct val="100000"/>
              </a:lnSpc>
              <a:spcBef>
                <a:spcPts val="5"/>
              </a:spcBef>
              <a:buChar char="•"/>
              <a:tabLst>
                <a:tab pos="2423795" algn="l"/>
              </a:tabLst>
            </a:pP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On/off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Rare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Earth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Permanent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Magnet</a:t>
            </a:r>
            <a:endParaRPr sz="900" dirty="0">
              <a:latin typeface="Arial"/>
              <a:cs typeface="Arial"/>
            </a:endParaRPr>
          </a:p>
          <a:p>
            <a:pPr marL="2423795" indent="-56515">
              <a:lnSpc>
                <a:spcPct val="100000"/>
              </a:lnSpc>
              <a:spcBef>
                <a:spcPts val="120"/>
              </a:spcBef>
              <a:buChar char="•"/>
              <a:tabLst>
                <a:tab pos="2423795" algn="l"/>
              </a:tabLst>
            </a:pP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On/off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handle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only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requires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90°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rotation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locks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at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both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on/off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positions</a:t>
            </a:r>
            <a:endParaRPr sz="900" dirty="0">
              <a:latin typeface="Arial"/>
              <a:cs typeface="Arial"/>
            </a:endParaRPr>
          </a:p>
          <a:p>
            <a:pPr marL="2423795" indent="-56515">
              <a:lnSpc>
                <a:spcPct val="100000"/>
              </a:lnSpc>
              <a:spcBef>
                <a:spcPts val="120"/>
              </a:spcBef>
              <a:buChar char="•"/>
              <a:tabLst>
                <a:tab pos="2423795" algn="l"/>
              </a:tabLst>
            </a:pP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Recessed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metal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name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plates,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not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stickers</a:t>
            </a:r>
            <a:endParaRPr sz="900" dirty="0">
              <a:latin typeface="Arial"/>
              <a:cs typeface="Arial"/>
            </a:endParaRPr>
          </a:p>
          <a:p>
            <a:pPr marL="2423795" indent="-56515">
              <a:lnSpc>
                <a:spcPct val="100000"/>
              </a:lnSpc>
              <a:spcBef>
                <a:spcPts val="120"/>
              </a:spcBef>
              <a:buChar char="•"/>
              <a:tabLst>
                <a:tab pos="2423795" algn="l"/>
              </a:tabLst>
            </a:pP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Corrosion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resistant,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plated-magnet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surface</a:t>
            </a:r>
            <a:endParaRPr sz="900" dirty="0">
              <a:latin typeface="Arial"/>
              <a:cs typeface="Arial"/>
            </a:endParaRPr>
          </a:p>
          <a:p>
            <a:pPr marL="2423795" indent="-56515">
              <a:lnSpc>
                <a:spcPct val="100000"/>
              </a:lnSpc>
              <a:spcBef>
                <a:spcPts val="120"/>
              </a:spcBef>
              <a:buChar char="•"/>
              <a:tabLst>
                <a:tab pos="2423795" algn="l"/>
              </a:tabLst>
            </a:pP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Heat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resistant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up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180°F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(82°C)</a:t>
            </a:r>
            <a:endParaRPr sz="900" dirty="0">
              <a:latin typeface="Arial"/>
              <a:cs typeface="Arial"/>
            </a:endParaRPr>
          </a:p>
          <a:p>
            <a:pPr marL="2423795" indent="-56515">
              <a:lnSpc>
                <a:spcPct val="100000"/>
              </a:lnSpc>
              <a:spcBef>
                <a:spcPts val="120"/>
              </a:spcBef>
              <a:buChar char="•"/>
              <a:tabLst>
                <a:tab pos="2423795" algn="l"/>
              </a:tabLst>
            </a:pP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3:1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Design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Factor</a:t>
            </a:r>
            <a:endParaRPr sz="900" dirty="0">
              <a:latin typeface="Arial"/>
              <a:cs typeface="Arial"/>
            </a:endParaRPr>
          </a:p>
          <a:p>
            <a:pPr marL="2423795" indent="-56515">
              <a:lnSpc>
                <a:spcPct val="100000"/>
              </a:lnSpc>
              <a:spcBef>
                <a:spcPts val="120"/>
              </a:spcBef>
              <a:buChar char="•"/>
              <a:tabLst>
                <a:tab pos="2423795" algn="l"/>
              </a:tabLst>
            </a:pP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2018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ASME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B30.20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BTH-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Design Category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B,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Service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Class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1620" y="510443"/>
            <a:ext cx="55499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dirty="0">
                <a:solidFill>
                  <a:srgbClr val="231F20"/>
                </a:solidFill>
                <a:latin typeface="Arial"/>
                <a:cs typeface="Arial"/>
              </a:rPr>
              <a:t>FX</a:t>
            </a:r>
            <a:r>
              <a:rPr sz="1400" b="1" i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231F20"/>
                </a:solidFill>
                <a:latin typeface="Arial"/>
                <a:cs typeface="Arial"/>
              </a:rPr>
              <a:t>UNIVERSAL</a:t>
            </a:r>
            <a:r>
              <a:rPr sz="1400" b="1" i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231F20"/>
                </a:solidFill>
                <a:latin typeface="Arial"/>
                <a:cs typeface="Arial"/>
              </a:rPr>
              <a:t>PERMANENT</a:t>
            </a:r>
            <a:r>
              <a:rPr sz="1400" b="1" i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231F20"/>
                </a:solidFill>
                <a:latin typeface="Arial"/>
                <a:cs typeface="Arial"/>
              </a:rPr>
              <a:t>LIFTING</a:t>
            </a:r>
            <a:r>
              <a:rPr sz="1400" b="1" i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231F20"/>
                </a:solidFill>
                <a:latin typeface="Arial"/>
                <a:cs typeface="Arial"/>
              </a:rPr>
              <a:t>MAGNETS</a:t>
            </a:r>
            <a:r>
              <a:rPr sz="1400" b="1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i="1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100" b="1" i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i="1" dirty="0">
                <a:solidFill>
                  <a:srgbClr val="231F20"/>
                </a:solidFill>
                <a:latin typeface="Arial"/>
                <a:cs typeface="Arial"/>
              </a:rPr>
              <a:t>Flats</a:t>
            </a:r>
            <a:r>
              <a:rPr sz="1100" b="1" i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i="1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100" b="1" i="1" spc="-10" dirty="0">
                <a:solidFill>
                  <a:srgbClr val="231F20"/>
                </a:solidFill>
                <a:latin typeface="Arial"/>
                <a:cs typeface="Arial"/>
              </a:rPr>
              <a:t> Round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28600" y="804672"/>
            <a:ext cx="6972300" cy="0"/>
          </a:xfrm>
          <a:custGeom>
            <a:avLst/>
            <a:gdLst/>
            <a:ahLst/>
            <a:cxnLst/>
            <a:rect l="l" t="t" r="r" b="b"/>
            <a:pathLst>
              <a:path w="6972300">
                <a:moveTo>
                  <a:pt x="0" y="0"/>
                </a:moveTo>
                <a:lnTo>
                  <a:pt x="6972300" y="0"/>
                </a:lnTo>
              </a:path>
            </a:pathLst>
          </a:custGeom>
          <a:ln w="12700">
            <a:solidFill>
              <a:srgbClr val="2120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8600" y="5916676"/>
            <a:ext cx="6972300" cy="0"/>
          </a:xfrm>
          <a:custGeom>
            <a:avLst/>
            <a:gdLst/>
            <a:ahLst/>
            <a:cxnLst/>
            <a:rect l="l" t="t" r="r" b="b"/>
            <a:pathLst>
              <a:path w="6972300">
                <a:moveTo>
                  <a:pt x="0" y="0"/>
                </a:moveTo>
                <a:lnTo>
                  <a:pt x="6972300" y="0"/>
                </a:lnTo>
              </a:path>
            </a:pathLst>
          </a:custGeom>
          <a:ln w="12700">
            <a:solidFill>
              <a:srgbClr val="2120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031484" y="1506028"/>
            <a:ext cx="29019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60" dirty="0">
                <a:solidFill>
                  <a:srgbClr val="231F20"/>
                </a:solidFill>
                <a:latin typeface="Calibri"/>
                <a:cs typeface="Calibri"/>
              </a:rPr>
              <a:t>Optional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8" name="object 31">
            <a:extLst>
              <a:ext uri="{FF2B5EF4-FFF2-40B4-BE49-F238E27FC236}">
                <a16:creationId xmlns:a16="http://schemas.microsoft.com/office/drawing/2014/main" id="{A254C52F-3AC1-30A0-0809-C039F3314961}"/>
              </a:ext>
            </a:extLst>
          </p:cNvPr>
          <p:cNvSpPr txBox="1"/>
          <p:nvPr/>
        </p:nvSpPr>
        <p:spPr>
          <a:xfrm>
            <a:off x="434340" y="9576790"/>
            <a:ext cx="6903720" cy="360354"/>
          </a:xfrm>
          <a:prstGeom prst="rect">
            <a:avLst/>
          </a:prstGeom>
          <a:solidFill>
            <a:srgbClr val="212053"/>
          </a:solidFill>
        </p:spPr>
        <p:txBody>
          <a:bodyPr vert="horz" wrap="square" lIns="0" tIns="39369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309"/>
              </a:spcBef>
            </a:pPr>
            <a:r>
              <a:rPr lang="en-US" sz="1000" dirty="0">
                <a:solidFill>
                  <a:srgbClr val="FFFFFF"/>
                </a:solidFill>
                <a:latin typeface="Verdana"/>
                <a:cs typeface="Verdana"/>
              </a:rPr>
              <a:t>Keystone Assembly Solutions, LLC </a:t>
            </a:r>
            <a:r>
              <a:rPr sz="1000" spc="-55" dirty="0">
                <a:solidFill>
                  <a:srgbClr val="FFFFFF"/>
                </a:solidFill>
                <a:latin typeface="Verdana"/>
                <a:cs typeface="Verdana"/>
              </a:rPr>
              <a:t>•</a:t>
            </a:r>
            <a:r>
              <a:rPr sz="1000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1000" spc="-10" dirty="0">
                <a:solidFill>
                  <a:srgbClr val="FFFFFF"/>
                </a:solidFill>
                <a:latin typeface="Verdana"/>
                <a:cs typeface="Verdana"/>
              </a:rPr>
              <a:t>www.keystoneassembly.com</a:t>
            </a:r>
            <a:endParaRPr sz="1000" dirty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1000" spc="-65" dirty="0">
                <a:solidFill>
                  <a:srgbClr val="FFFFFF"/>
                </a:solidFill>
                <a:latin typeface="Verdana"/>
                <a:cs typeface="Verdana"/>
              </a:rPr>
              <a:t>401 West King Street, East Berlin, PA 17316 </a:t>
            </a:r>
            <a:r>
              <a:rPr sz="1000" spc="-55" dirty="0">
                <a:solidFill>
                  <a:srgbClr val="FFFFFF"/>
                </a:solidFill>
                <a:latin typeface="Verdana"/>
                <a:cs typeface="Verdana"/>
              </a:rPr>
              <a:t>•</a:t>
            </a:r>
            <a:r>
              <a:rPr sz="10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Verdana"/>
                <a:cs typeface="Verdana"/>
              </a:rPr>
              <a:t>Phone:</a:t>
            </a:r>
            <a:r>
              <a:rPr sz="10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1000" spc="-35" dirty="0">
                <a:solidFill>
                  <a:srgbClr val="FFFFFF"/>
                </a:solidFill>
                <a:latin typeface="Verdana"/>
                <a:cs typeface="Verdana"/>
              </a:rPr>
              <a:t>844-527-8665 • Email: solutions@keystoneassembly.com</a:t>
            </a:r>
            <a:endParaRPr sz="1000" dirty="0">
              <a:latin typeface="Verdana"/>
              <a:cs typeface="Verdana"/>
            </a:endParaRPr>
          </a:p>
        </p:txBody>
      </p:sp>
      <p:pic>
        <p:nvPicPr>
          <p:cNvPr id="19" name="Picture 18" descr="A black and blue logo&#10;&#10;AI-generated content may be incorrect.">
            <a:extLst>
              <a:ext uri="{FF2B5EF4-FFF2-40B4-BE49-F238E27FC236}">
                <a16:creationId xmlns:a16="http://schemas.microsoft.com/office/drawing/2014/main" id="{BF36EAC4-E406-83A8-6362-1646769B2B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660" y="256171"/>
            <a:ext cx="1528168" cy="30124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90234" y="5970085"/>
            <a:ext cx="2193368" cy="158291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35457" y="996696"/>
            <a:ext cx="1998659" cy="1731263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71500" y="7746872"/>
          <a:ext cx="6990077" cy="7226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6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6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0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03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48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213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88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6959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5435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3055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377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WLL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Overall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Magnet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Handle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14097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Bail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D1D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Model</a:t>
                      </a:r>
                      <a:r>
                        <a:rPr sz="7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No.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 marR="317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7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LBS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7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KG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Height </a:t>
                      </a:r>
                      <a:r>
                        <a:rPr sz="7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(in)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Length </a:t>
                      </a:r>
                      <a:r>
                        <a:rPr sz="7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(in)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Height </a:t>
                      </a:r>
                      <a:r>
                        <a:rPr sz="7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(in)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Width</a:t>
                      </a:r>
                      <a:r>
                        <a:rPr sz="700" b="1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(in)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Length </a:t>
                      </a:r>
                      <a:r>
                        <a:rPr sz="7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(in)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Length </a:t>
                      </a:r>
                      <a:r>
                        <a:rPr sz="7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(in)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Thickness</a:t>
                      </a:r>
                      <a:r>
                        <a:rPr sz="700" b="1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(in)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Height </a:t>
                      </a:r>
                      <a:r>
                        <a:rPr sz="7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(in)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Width</a:t>
                      </a:r>
                      <a:r>
                        <a:rPr sz="700" b="1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(in)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Weight</a:t>
                      </a:r>
                      <a:r>
                        <a:rPr sz="700" b="1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(lbs)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795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FXV0440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6195" marR="317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440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220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5.5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7.7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6.8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5.3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968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0.4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1.6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795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FXV0880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17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880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440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6.9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10.4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3.8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3.4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9.4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7.5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1968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0.5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1.6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29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795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FXV1775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B w="6350">
                      <a:solidFill>
                        <a:srgbClr val="E6E7E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 marR="317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1775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B w="6350">
                      <a:solidFill>
                        <a:srgbClr val="E6E7E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800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B w="6350">
                      <a:solidFill>
                        <a:srgbClr val="E6E7E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8.3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B w="6350">
                      <a:solidFill>
                        <a:srgbClr val="E6E7E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13.5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B w="6350">
                      <a:solidFill>
                        <a:srgbClr val="E6E7E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4.5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B w="6350">
                      <a:solidFill>
                        <a:srgbClr val="E6E7E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4.4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B w="6350">
                      <a:solidFill>
                        <a:srgbClr val="E6E7E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12.6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B w="6350">
                      <a:solidFill>
                        <a:srgbClr val="E6E7E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B w="6350">
                      <a:solidFill>
                        <a:srgbClr val="E6E7E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0.6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B w="6350">
                      <a:solidFill>
                        <a:srgbClr val="E6E7E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B w="6350">
                      <a:solidFill>
                        <a:srgbClr val="E6E7E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B w="6350">
                      <a:solidFill>
                        <a:srgbClr val="E6E7E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62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B w="6350">
                      <a:solidFill>
                        <a:srgbClr val="E6E7E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71500" y="2779776"/>
          <a:ext cx="7005950" cy="1136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6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6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7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1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30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54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277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94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022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5498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3119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37795"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WLL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D1D3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Overall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Magnet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Handle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14097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Bail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D1D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Model</a:t>
                      </a:r>
                      <a:r>
                        <a:rPr sz="7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No.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 marR="1206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7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LBS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7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KG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Height </a:t>
                      </a:r>
                      <a:r>
                        <a:rPr sz="7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(in)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Length </a:t>
                      </a:r>
                      <a:r>
                        <a:rPr sz="7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(in)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Height </a:t>
                      </a:r>
                      <a:r>
                        <a:rPr sz="7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(in)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Width</a:t>
                      </a:r>
                      <a:r>
                        <a:rPr sz="700" b="1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(in)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Length </a:t>
                      </a:r>
                      <a:r>
                        <a:rPr sz="7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(in)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Length </a:t>
                      </a:r>
                      <a:r>
                        <a:rPr sz="7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(in)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68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Thickness</a:t>
                      </a:r>
                      <a:r>
                        <a:rPr sz="700" b="1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(in)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Height </a:t>
                      </a:r>
                      <a:r>
                        <a:rPr sz="7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(in)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Width</a:t>
                      </a:r>
                      <a:r>
                        <a:rPr sz="700" b="1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(in)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Weight</a:t>
                      </a:r>
                      <a:r>
                        <a:rPr sz="700" b="1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(lbs)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795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FXR0220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6195" marR="1206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220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5.2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6.3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2.7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2.7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5.4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5.3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968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0.4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1.6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795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FXR0500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1206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500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225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6.7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3.5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3.8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7.2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7.5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1968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0.5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1.6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795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FXR1000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36195" marR="1206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1000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450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8.1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11.3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4.4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4.9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10.2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1968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0.6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49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7795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FXR1650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1206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1650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750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10.3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14.2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5.6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6.7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13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10.2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1968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0.8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2.3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108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7795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FXR2650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36195" marR="1206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2650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1200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13.1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18.5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7.5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9.7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18.2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16.1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1968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3.5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2.6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280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7795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FXR4000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1206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4000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1800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13.1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25.5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7.5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9.7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24.1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1968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3.5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2.6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402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1068069" y="2779778"/>
            <a:ext cx="0" cy="138430"/>
          </a:xfrm>
          <a:custGeom>
            <a:avLst/>
            <a:gdLst/>
            <a:ahLst/>
            <a:cxnLst/>
            <a:rect l="l" t="t" r="r" b="b"/>
            <a:pathLst>
              <a:path h="138430">
                <a:moveTo>
                  <a:pt x="0" y="137871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565150" y="3999484"/>
          <a:ext cx="6984994" cy="12426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7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7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75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24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24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30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88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7660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44475">
                <a:tc gridSpan="8">
                  <a:txBody>
                    <a:bodyPr/>
                    <a:lstStyle/>
                    <a:p>
                      <a:pPr marL="1795145" marR="295275" indent="-149288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Working</a:t>
                      </a:r>
                      <a:r>
                        <a:rPr sz="7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Load</a:t>
                      </a:r>
                      <a:r>
                        <a:rPr sz="7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Limit</a:t>
                      </a: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(WLL)</a:t>
                      </a:r>
                      <a:r>
                        <a:rPr sz="7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lbs</a:t>
                      </a:r>
                      <a:r>
                        <a:rPr sz="7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(kg)</a:t>
                      </a: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7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*Max</a:t>
                      </a:r>
                      <a:r>
                        <a:rPr sz="7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sheet</a:t>
                      </a: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Length</a:t>
                      </a:r>
                      <a:r>
                        <a:rPr sz="7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Due</a:t>
                      </a: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To</a:t>
                      </a:r>
                      <a:r>
                        <a:rPr sz="7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Sag</a:t>
                      </a: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7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Material</a:t>
                      </a:r>
                      <a:r>
                        <a:rPr sz="7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Thickness</a:t>
                      </a:r>
                      <a:r>
                        <a:rPr sz="700" b="1" spc="5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7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Single</a:t>
                      </a: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Magnet</a:t>
                      </a: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Use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64516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Round</a:t>
                      </a:r>
                      <a:r>
                        <a:rPr sz="700" b="1" spc="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Lifting Applications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Model</a:t>
                      </a:r>
                      <a:r>
                        <a:rPr sz="7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No.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1/4</a:t>
                      </a:r>
                      <a:r>
                        <a:rPr sz="7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(6')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3/8</a:t>
                      </a:r>
                      <a:r>
                        <a:rPr sz="7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(8')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1/2</a:t>
                      </a:r>
                      <a:r>
                        <a:rPr sz="7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(8')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3/4</a:t>
                      </a:r>
                      <a:r>
                        <a:rPr sz="7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(8')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 </a:t>
                      </a: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(10')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 </a:t>
                      </a: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(10')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 </a:t>
                      </a: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(10')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WLL</a:t>
                      </a:r>
                      <a:r>
                        <a:rPr sz="7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RD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Min/Max</a:t>
                      </a:r>
                      <a:r>
                        <a:rPr sz="700" b="1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16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Min</a:t>
                      </a:r>
                      <a:r>
                        <a:rPr sz="7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Thk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795">
                <a:tc>
                  <a:txBody>
                    <a:bodyPr/>
                    <a:lstStyle/>
                    <a:p>
                      <a:pPr marR="4064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FXR0220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9779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154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(70)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220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(100)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220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(100)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220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(100)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220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(100)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220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(100)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220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(100)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220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(100)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sz="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5016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5/16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795">
                <a:tc>
                  <a:txBody>
                    <a:bodyPr/>
                    <a:lstStyle/>
                    <a:p>
                      <a:pPr marR="4064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FXR0500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4826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310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(141)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500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(227)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500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(227)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500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(227)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500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(227)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500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(227)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500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(227)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500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(225)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sz="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3/8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795">
                <a:tc>
                  <a:txBody>
                    <a:bodyPr/>
                    <a:lstStyle/>
                    <a:p>
                      <a:pPr marR="4064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FXR1000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4826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331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(150)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661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(300)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780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(354)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1000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(454)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1000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(454)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1000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(454)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1000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(454)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1000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(450)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5016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3/4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7795">
                <a:tc>
                  <a:txBody>
                    <a:bodyPr/>
                    <a:lstStyle/>
                    <a:p>
                      <a:pPr marR="4064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FXR1650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882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(400)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1200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(544)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1650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(748)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1650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(748)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1650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(748)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1650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(748)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1650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(750)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3/4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7795">
                <a:tc>
                  <a:txBody>
                    <a:bodyPr/>
                    <a:lstStyle/>
                    <a:p>
                      <a:pPr marR="4064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FXR2650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450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(204)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900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(408)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1764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(800)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2205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(1000)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2650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(1202)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2650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(1202)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2650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(1200)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22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5016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1-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1/2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7795">
                <a:tc>
                  <a:txBody>
                    <a:bodyPr/>
                    <a:lstStyle/>
                    <a:p>
                      <a:pPr marR="4064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FXR4000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1250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(567)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2646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(1200)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3307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(1500)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4000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(1814)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4000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(1814)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4000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(1800)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22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1-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1/2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618236" y="510443"/>
            <a:ext cx="4519930" cy="2092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dirty="0">
                <a:solidFill>
                  <a:srgbClr val="231F20"/>
                </a:solidFill>
                <a:latin typeface="Arial"/>
                <a:cs typeface="Arial"/>
              </a:rPr>
              <a:t>FXR</a:t>
            </a:r>
            <a:r>
              <a:rPr sz="14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231F20"/>
                </a:solidFill>
                <a:latin typeface="Arial"/>
                <a:cs typeface="Arial"/>
              </a:rPr>
              <a:t>PERMANENT</a:t>
            </a:r>
            <a:r>
              <a:rPr sz="1400" b="1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231F20"/>
                </a:solidFill>
                <a:latin typeface="Arial"/>
                <a:cs typeface="Arial"/>
              </a:rPr>
              <a:t>LIFTING</a:t>
            </a:r>
            <a:r>
              <a:rPr sz="1400" b="1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231F20"/>
                </a:solidFill>
                <a:latin typeface="Arial"/>
                <a:cs typeface="Arial"/>
              </a:rPr>
              <a:t>MAGNETS</a:t>
            </a:r>
            <a:r>
              <a:rPr sz="14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i="1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100" b="1" i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i="1" dirty="0">
                <a:solidFill>
                  <a:srgbClr val="231F20"/>
                </a:solidFill>
                <a:latin typeface="Arial"/>
                <a:cs typeface="Arial"/>
              </a:rPr>
              <a:t>Round</a:t>
            </a:r>
            <a:r>
              <a:rPr sz="1100" b="1" i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i="1" spc="-10" dirty="0">
                <a:solidFill>
                  <a:srgbClr val="231F20"/>
                </a:solidFill>
                <a:latin typeface="Arial"/>
                <a:cs typeface="Arial"/>
              </a:rPr>
              <a:t>Material</a:t>
            </a:r>
            <a:endParaRPr sz="1100">
              <a:latin typeface="Arial"/>
              <a:cs typeface="Arial"/>
            </a:endParaRPr>
          </a:p>
          <a:p>
            <a:pPr marL="17145" marR="176530">
              <a:lnSpc>
                <a:spcPct val="111100"/>
              </a:lnSpc>
              <a:spcBef>
                <a:spcPts val="1395"/>
              </a:spcBef>
            </a:pP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We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recommend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FXR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when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you’re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mostly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lifting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round/curved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surfaces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such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as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shafts,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thick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walled pipe,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billet, but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occasionally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need to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lift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flat material.</a:t>
            </a:r>
            <a:r>
              <a:rPr sz="900" spc="2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Specially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designed</a:t>
            </a:r>
            <a:r>
              <a:rPr sz="9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pole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shoes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provide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deep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penetrating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magnetic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field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part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stability.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85"/>
              </a:spcBef>
            </a:pPr>
            <a:endParaRPr sz="900">
              <a:latin typeface="Arial"/>
              <a:cs typeface="Arial"/>
            </a:endParaRPr>
          </a:p>
          <a:p>
            <a:pPr marL="73660" indent="-56515">
              <a:lnSpc>
                <a:spcPct val="100000"/>
              </a:lnSpc>
              <a:buChar char="•"/>
              <a:tabLst>
                <a:tab pos="73660" algn="l"/>
              </a:tabLst>
            </a:pP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On/off,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Rare-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Earth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Permanent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Magnet</a:t>
            </a:r>
            <a:endParaRPr sz="900">
              <a:latin typeface="Arial"/>
              <a:cs typeface="Arial"/>
            </a:endParaRPr>
          </a:p>
          <a:p>
            <a:pPr marL="73660" indent="-56515">
              <a:lnSpc>
                <a:spcPct val="100000"/>
              </a:lnSpc>
              <a:spcBef>
                <a:spcPts val="120"/>
              </a:spcBef>
              <a:buChar char="•"/>
              <a:tabLst>
                <a:tab pos="73660" algn="l"/>
              </a:tabLst>
            </a:pP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On/off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handle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only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requires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90°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rotation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locks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at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both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on/off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positions</a:t>
            </a:r>
            <a:endParaRPr sz="900">
              <a:latin typeface="Arial"/>
              <a:cs typeface="Arial"/>
            </a:endParaRPr>
          </a:p>
          <a:p>
            <a:pPr marL="73660" indent="-56515">
              <a:lnSpc>
                <a:spcPct val="100000"/>
              </a:lnSpc>
              <a:spcBef>
                <a:spcPts val="120"/>
              </a:spcBef>
              <a:buChar char="•"/>
              <a:tabLst>
                <a:tab pos="73660" algn="l"/>
              </a:tabLst>
            </a:pP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Durable,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recessed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metal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name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plates,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not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stickers</a:t>
            </a:r>
            <a:endParaRPr sz="900">
              <a:latin typeface="Arial"/>
              <a:cs typeface="Arial"/>
            </a:endParaRPr>
          </a:p>
          <a:p>
            <a:pPr marL="73660" indent="-56515">
              <a:lnSpc>
                <a:spcPct val="100000"/>
              </a:lnSpc>
              <a:spcBef>
                <a:spcPts val="120"/>
              </a:spcBef>
              <a:buChar char="•"/>
              <a:tabLst>
                <a:tab pos="73660" algn="l"/>
              </a:tabLst>
            </a:pP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Corrosion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resistant,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plated-magnet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surface</a:t>
            </a:r>
            <a:endParaRPr sz="900">
              <a:latin typeface="Arial"/>
              <a:cs typeface="Arial"/>
            </a:endParaRPr>
          </a:p>
          <a:p>
            <a:pPr marL="73660" indent="-56515">
              <a:lnSpc>
                <a:spcPct val="100000"/>
              </a:lnSpc>
              <a:spcBef>
                <a:spcPts val="120"/>
              </a:spcBef>
              <a:buChar char="•"/>
              <a:tabLst>
                <a:tab pos="73660" algn="l"/>
              </a:tabLst>
            </a:pP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Heat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resistant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up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180°F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(82°C)</a:t>
            </a:r>
            <a:endParaRPr sz="900">
              <a:latin typeface="Arial"/>
              <a:cs typeface="Arial"/>
            </a:endParaRPr>
          </a:p>
          <a:p>
            <a:pPr marL="73660" indent="-56515">
              <a:lnSpc>
                <a:spcPct val="100000"/>
              </a:lnSpc>
              <a:spcBef>
                <a:spcPts val="120"/>
              </a:spcBef>
              <a:buChar char="•"/>
              <a:tabLst>
                <a:tab pos="73660" algn="l"/>
              </a:tabLst>
            </a:pP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3:1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Design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Factor</a:t>
            </a:r>
            <a:endParaRPr sz="900">
              <a:latin typeface="Arial"/>
              <a:cs typeface="Arial"/>
            </a:endParaRPr>
          </a:p>
          <a:p>
            <a:pPr marL="73660" indent="-56515">
              <a:lnSpc>
                <a:spcPct val="100000"/>
              </a:lnSpc>
              <a:spcBef>
                <a:spcPts val="120"/>
              </a:spcBef>
              <a:buChar char="•"/>
              <a:tabLst>
                <a:tab pos="73660" algn="l"/>
              </a:tabLst>
            </a:pP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2018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ASME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B30.20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BTH-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Design Category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B,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Service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Class 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2516" y="5370479"/>
            <a:ext cx="6040120" cy="2179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19">
              <a:lnSpc>
                <a:spcPct val="100000"/>
              </a:lnSpc>
              <a:spcBef>
                <a:spcPts val="100"/>
              </a:spcBef>
            </a:pPr>
            <a:r>
              <a:rPr sz="1400" b="1" i="1" dirty="0">
                <a:solidFill>
                  <a:srgbClr val="231F20"/>
                </a:solidFill>
                <a:latin typeface="Arial"/>
                <a:cs typeface="Arial"/>
              </a:rPr>
              <a:t>FXV</a:t>
            </a:r>
            <a:r>
              <a:rPr sz="1400" b="1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231F20"/>
                </a:solidFill>
                <a:latin typeface="Arial"/>
                <a:cs typeface="Arial"/>
              </a:rPr>
              <a:t>PERMANENT</a:t>
            </a:r>
            <a:r>
              <a:rPr sz="1400" b="1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231F20"/>
                </a:solidFill>
                <a:latin typeface="Arial"/>
                <a:cs typeface="Arial"/>
              </a:rPr>
              <a:t>LIFTING</a:t>
            </a:r>
            <a:r>
              <a:rPr sz="1400" b="1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231F20"/>
                </a:solidFill>
                <a:latin typeface="Arial"/>
                <a:cs typeface="Arial"/>
              </a:rPr>
              <a:t>MAGNETS</a:t>
            </a:r>
            <a:r>
              <a:rPr sz="14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i="1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100" b="1" i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i="1" dirty="0">
                <a:solidFill>
                  <a:srgbClr val="231F20"/>
                </a:solidFill>
                <a:latin typeface="Arial"/>
                <a:cs typeface="Arial"/>
              </a:rPr>
              <a:t>Beams,</a:t>
            </a:r>
            <a:r>
              <a:rPr sz="11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i="1" dirty="0">
                <a:solidFill>
                  <a:srgbClr val="231F20"/>
                </a:solidFill>
                <a:latin typeface="Arial"/>
                <a:cs typeface="Arial"/>
              </a:rPr>
              <a:t>Angle</a:t>
            </a:r>
            <a:r>
              <a:rPr sz="1100" b="1" i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i="1" dirty="0">
                <a:solidFill>
                  <a:srgbClr val="231F20"/>
                </a:solidFill>
                <a:latin typeface="Arial"/>
                <a:cs typeface="Arial"/>
              </a:rPr>
              <a:t>Iron</a:t>
            </a:r>
            <a:r>
              <a:rPr sz="1100" b="1" i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i="1" dirty="0">
                <a:solidFill>
                  <a:srgbClr val="231F20"/>
                </a:solidFill>
                <a:latin typeface="Arial"/>
                <a:cs typeface="Arial"/>
              </a:rPr>
              <a:t>(90</a:t>
            </a:r>
            <a:r>
              <a:rPr sz="1100" dirty="0">
                <a:solidFill>
                  <a:srgbClr val="231F20"/>
                </a:solidFill>
                <a:latin typeface="Lucida Sans Unicode"/>
                <a:cs typeface="Lucida Sans Unicode"/>
              </a:rPr>
              <a:t>°</a:t>
            </a:r>
            <a:r>
              <a:rPr sz="1100" b="1" i="1" dirty="0">
                <a:solidFill>
                  <a:srgbClr val="231F20"/>
                </a:solidFill>
                <a:latin typeface="Arial"/>
                <a:cs typeface="Arial"/>
              </a:rPr>
              <a:t>)</a:t>
            </a:r>
            <a:r>
              <a:rPr sz="1100" b="1" i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i="1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100" b="1" i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i="1" dirty="0">
                <a:solidFill>
                  <a:srgbClr val="231F20"/>
                </a:solidFill>
                <a:latin typeface="Arial"/>
                <a:cs typeface="Arial"/>
              </a:rPr>
              <a:t>Hot</a:t>
            </a:r>
            <a:r>
              <a:rPr sz="1100" b="1" i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i="1" spc="-10" dirty="0">
                <a:solidFill>
                  <a:srgbClr val="231F20"/>
                </a:solidFill>
                <a:latin typeface="Arial"/>
                <a:cs typeface="Arial"/>
              </a:rPr>
              <a:t>Parts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 dirty="0">
              <a:latin typeface="Arial"/>
              <a:cs typeface="Arial"/>
            </a:endParaRPr>
          </a:p>
          <a:p>
            <a:pPr marL="12700" marR="1788795">
              <a:lnSpc>
                <a:spcPct val="111100"/>
              </a:lnSpc>
            </a:pP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FXV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On/Off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permanent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lift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magnets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ideal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handling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90°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shapes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like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angle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iron,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square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tubing,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hot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parts.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Also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works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extremely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well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inside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webbing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endParaRPr sz="900" dirty="0">
              <a:latin typeface="Arial"/>
              <a:cs typeface="Arial"/>
            </a:endParaRPr>
          </a:p>
          <a:p>
            <a:pPr marL="12700" marR="1727200">
              <a:lnSpc>
                <a:spcPct val="111100"/>
              </a:lnSpc>
            </a:pP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I-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beams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where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need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higher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handle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rotation.</a:t>
            </a:r>
            <a:r>
              <a:rPr sz="9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on/off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handle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only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requires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90°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rotation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locks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at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both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on/off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positions.</a:t>
            </a:r>
            <a:r>
              <a:rPr sz="900" spc="4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Durable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construction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recessed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metal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name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plates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corrosion-resistant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plated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magnet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surface.</a:t>
            </a:r>
            <a:r>
              <a:rPr sz="900" spc="2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Features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3:1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design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factor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meets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2018</a:t>
            </a:r>
            <a:r>
              <a:rPr sz="9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ASME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B30.20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BTH-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Design Category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B,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Service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Class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3.</a:t>
            </a:r>
            <a:endParaRPr sz="9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919"/>
              </a:spcBef>
            </a:pP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Hot</a:t>
            </a:r>
            <a:r>
              <a:rPr sz="9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part</a:t>
            </a:r>
            <a:r>
              <a:rPr sz="9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Handling:</a:t>
            </a:r>
            <a:r>
              <a:rPr sz="9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contact</a:t>
            </a:r>
            <a:r>
              <a:rPr sz="9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time</a:t>
            </a:r>
            <a:r>
              <a:rPr sz="9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9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cooling</a:t>
            </a:r>
            <a:r>
              <a:rPr sz="9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Arial"/>
                <a:cs typeface="Arial"/>
              </a:rPr>
              <a:t>times</a:t>
            </a:r>
            <a:endParaRPr sz="9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120"/>
              </a:spcBef>
            </a:pP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302°F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(150°C)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 100%</a:t>
            </a:r>
            <a:endParaRPr sz="900" dirty="0">
              <a:latin typeface="Arial"/>
              <a:cs typeface="Arial"/>
            </a:endParaRPr>
          </a:p>
          <a:p>
            <a:pPr marL="12700" marR="2487930" algn="just">
              <a:lnSpc>
                <a:spcPct val="111100"/>
              </a:lnSpc>
            </a:pP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392°F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(200°C)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50%,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Max.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4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minutes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contact,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4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minutes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cooling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time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482°F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(250°C)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33%,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Max.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4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minutes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contact,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8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minutes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cooling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time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(Note: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WLL</a:t>
            </a:r>
            <a:r>
              <a:rPr sz="9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reduces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as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temperature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raises)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85216" y="804672"/>
            <a:ext cx="6972300" cy="0"/>
          </a:xfrm>
          <a:custGeom>
            <a:avLst/>
            <a:gdLst/>
            <a:ahLst/>
            <a:cxnLst/>
            <a:rect l="l" t="t" r="r" b="b"/>
            <a:pathLst>
              <a:path w="6972300">
                <a:moveTo>
                  <a:pt x="0" y="0"/>
                </a:moveTo>
                <a:lnTo>
                  <a:pt x="6972300" y="0"/>
                </a:lnTo>
              </a:path>
            </a:pathLst>
          </a:custGeom>
          <a:ln w="12700">
            <a:solidFill>
              <a:srgbClr val="2120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5216" y="5664708"/>
            <a:ext cx="6972300" cy="0"/>
          </a:xfrm>
          <a:custGeom>
            <a:avLst/>
            <a:gdLst/>
            <a:ahLst/>
            <a:cxnLst/>
            <a:rect l="l" t="t" r="r" b="b"/>
            <a:pathLst>
              <a:path w="6972300">
                <a:moveTo>
                  <a:pt x="0" y="0"/>
                </a:moveTo>
                <a:lnTo>
                  <a:pt x="6972300" y="0"/>
                </a:lnTo>
              </a:path>
            </a:pathLst>
          </a:custGeom>
          <a:ln w="12700">
            <a:solidFill>
              <a:srgbClr val="2120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79976" y="1517904"/>
            <a:ext cx="996873" cy="1047800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7105021" y="6939696"/>
            <a:ext cx="253365" cy="635000"/>
            <a:chOff x="7105021" y="6939696"/>
            <a:chExt cx="253365" cy="635000"/>
          </a:xfrm>
        </p:grpSpPr>
        <p:sp>
          <p:nvSpPr>
            <p:cNvPr id="14" name="object 14"/>
            <p:cNvSpPr/>
            <p:nvPr/>
          </p:nvSpPr>
          <p:spPr>
            <a:xfrm>
              <a:off x="7152048" y="7009015"/>
              <a:ext cx="125095" cy="521334"/>
            </a:xfrm>
            <a:custGeom>
              <a:avLst/>
              <a:gdLst/>
              <a:ahLst/>
              <a:cxnLst/>
              <a:rect l="l" t="t" r="r" b="b"/>
              <a:pathLst>
                <a:path w="125095" h="521334">
                  <a:moveTo>
                    <a:pt x="66611" y="0"/>
                  </a:moveTo>
                  <a:lnTo>
                    <a:pt x="55626" y="0"/>
                  </a:lnTo>
                  <a:lnTo>
                    <a:pt x="51257" y="4368"/>
                  </a:lnTo>
                  <a:lnTo>
                    <a:pt x="51257" y="397052"/>
                  </a:lnTo>
                  <a:lnTo>
                    <a:pt x="30952" y="404535"/>
                  </a:lnTo>
                  <a:lnTo>
                    <a:pt x="14698" y="418195"/>
                  </a:lnTo>
                  <a:lnTo>
                    <a:pt x="3910" y="436622"/>
                  </a:lnTo>
                  <a:lnTo>
                    <a:pt x="0" y="458406"/>
                  </a:lnTo>
                  <a:lnTo>
                    <a:pt x="4899" y="482680"/>
                  </a:lnTo>
                  <a:lnTo>
                    <a:pt x="18261" y="502500"/>
                  </a:lnTo>
                  <a:lnTo>
                    <a:pt x="38077" y="515863"/>
                  </a:lnTo>
                  <a:lnTo>
                    <a:pt x="62344" y="520763"/>
                  </a:lnTo>
                  <a:lnTo>
                    <a:pt x="86617" y="515863"/>
                  </a:lnTo>
                  <a:lnTo>
                    <a:pt x="106438" y="502500"/>
                  </a:lnTo>
                  <a:lnTo>
                    <a:pt x="119801" y="482680"/>
                  </a:lnTo>
                  <a:lnTo>
                    <a:pt x="124701" y="458406"/>
                  </a:lnTo>
                  <a:lnTo>
                    <a:pt x="120575" y="436056"/>
                  </a:lnTo>
                  <a:lnTo>
                    <a:pt x="109223" y="417293"/>
                  </a:lnTo>
                  <a:lnTo>
                    <a:pt x="92179" y="403649"/>
                  </a:lnTo>
                  <a:lnTo>
                    <a:pt x="70980" y="396659"/>
                  </a:lnTo>
                  <a:lnTo>
                    <a:pt x="70980" y="4368"/>
                  </a:lnTo>
                  <a:lnTo>
                    <a:pt x="66611" y="0"/>
                  </a:lnTo>
                  <a:close/>
                </a:path>
              </a:pathLst>
            </a:custGeom>
            <a:solidFill>
              <a:srgbClr val="D318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105015" y="6939698"/>
              <a:ext cx="253365" cy="635000"/>
            </a:xfrm>
            <a:custGeom>
              <a:avLst/>
              <a:gdLst/>
              <a:ahLst/>
              <a:cxnLst/>
              <a:rect l="l" t="t" r="r" b="b"/>
              <a:pathLst>
                <a:path w="253365" h="635000">
                  <a:moveTo>
                    <a:pt x="219341" y="522998"/>
                  </a:moveTo>
                  <a:lnTo>
                    <a:pt x="212623" y="488238"/>
                  </a:lnTo>
                  <a:lnTo>
                    <a:pt x="201079" y="467563"/>
                  </a:lnTo>
                  <a:lnTo>
                    <a:pt x="201079" y="514184"/>
                  </a:lnTo>
                  <a:lnTo>
                    <a:pt x="196735" y="555078"/>
                  </a:lnTo>
                  <a:lnTo>
                    <a:pt x="196697" y="555358"/>
                  </a:lnTo>
                  <a:lnTo>
                    <a:pt x="173545" y="592086"/>
                  </a:lnTo>
                  <a:lnTo>
                    <a:pt x="138010" y="613410"/>
                  </a:lnTo>
                  <a:lnTo>
                    <a:pt x="98209" y="616559"/>
                  </a:lnTo>
                  <a:lnTo>
                    <a:pt x="60388" y="603034"/>
                  </a:lnTo>
                  <a:lnTo>
                    <a:pt x="30810" y="574332"/>
                  </a:lnTo>
                  <a:lnTo>
                    <a:pt x="21437" y="555078"/>
                  </a:lnTo>
                  <a:lnTo>
                    <a:pt x="16979" y="534263"/>
                  </a:lnTo>
                  <a:lnTo>
                    <a:pt x="17170" y="522998"/>
                  </a:lnTo>
                  <a:lnTo>
                    <a:pt x="17221" y="519938"/>
                  </a:lnTo>
                  <a:lnTo>
                    <a:pt x="26416" y="482409"/>
                  </a:lnTo>
                  <a:lnTo>
                    <a:pt x="51092" y="453009"/>
                  </a:lnTo>
                  <a:lnTo>
                    <a:pt x="58039" y="448411"/>
                  </a:lnTo>
                  <a:lnTo>
                    <a:pt x="63957" y="443204"/>
                  </a:lnTo>
                  <a:lnTo>
                    <a:pt x="66459" y="437146"/>
                  </a:lnTo>
                  <a:lnTo>
                    <a:pt x="66459" y="83718"/>
                  </a:lnTo>
                  <a:lnTo>
                    <a:pt x="66167" y="70307"/>
                  </a:lnTo>
                  <a:lnTo>
                    <a:pt x="66255" y="56553"/>
                  </a:lnTo>
                  <a:lnTo>
                    <a:pt x="68211" y="43218"/>
                  </a:lnTo>
                  <a:lnTo>
                    <a:pt x="73533" y="31064"/>
                  </a:lnTo>
                  <a:lnTo>
                    <a:pt x="85382" y="21005"/>
                  </a:lnTo>
                  <a:lnTo>
                    <a:pt x="101257" y="16357"/>
                  </a:lnTo>
                  <a:lnTo>
                    <a:pt x="118935" y="16357"/>
                  </a:lnTo>
                  <a:lnTo>
                    <a:pt x="151282" y="44983"/>
                  </a:lnTo>
                  <a:lnTo>
                    <a:pt x="152285" y="55270"/>
                  </a:lnTo>
                  <a:lnTo>
                    <a:pt x="152285" y="440016"/>
                  </a:lnTo>
                  <a:lnTo>
                    <a:pt x="153339" y="442048"/>
                  </a:lnTo>
                  <a:lnTo>
                    <a:pt x="154914" y="443407"/>
                  </a:lnTo>
                  <a:lnTo>
                    <a:pt x="155359" y="443814"/>
                  </a:lnTo>
                  <a:lnTo>
                    <a:pt x="155867" y="444207"/>
                  </a:lnTo>
                  <a:lnTo>
                    <a:pt x="156438" y="444563"/>
                  </a:lnTo>
                  <a:lnTo>
                    <a:pt x="187413" y="475081"/>
                  </a:lnTo>
                  <a:lnTo>
                    <a:pt x="201079" y="514184"/>
                  </a:lnTo>
                  <a:lnTo>
                    <a:pt x="201079" y="467563"/>
                  </a:lnTo>
                  <a:lnTo>
                    <a:pt x="195313" y="457225"/>
                  </a:lnTo>
                  <a:lnTo>
                    <a:pt x="169075" y="432739"/>
                  </a:lnTo>
                  <a:lnTo>
                    <a:pt x="169125" y="51562"/>
                  </a:lnTo>
                  <a:lnTo>
                    <a:pt x="167716" y="39903"/>
                  </a:lnTo>
                  <a:lnTo>
                    <a:pt x="153720" y="16357"/>
                  </a:lnTo>
                  <a:lnTo>
                    <a:pt x="151460" y="12534"/>
                  </a:lnTo>
                  <a:lnTo>
                    <a:pt x="122021" y="0"/>
                  </a:lnTo>
                  <a:lnTo>
                    <a:pt x="89052" y="2082"/>
                  </a:lnTo>
                  <a:lnTo>
                    <a:pt x="62153" y="18542"/>
                  </a:lnTo>
                  <a:lnTo>
                    <a:pt x="54127" y="31648"/>
                  </a:lnTo>
                  <a:lnTo>
                    <a:pt x="50520" y="45923"/>
                  </a:lnTo>
                  <a:lnTo>
                    <a:pt x="49606" y="60896"/>
                  </a:lnTo>
                  <a:lnTo>
                    <a:pt x="49669" y="432739"/>
                  </a:lnTo>
                  <a:lnTo>
                    <a:pt x="23876" y="456552"/>
                  </a:lnTo>
                  <a:lnTo>
                    <a:pt x="6985" y="486359"/>
                  </a:lnTo>
                  <a:lnTo>
                    <a:pt x="0" y="519938"/>
                  </a:lnTo>
                  <a:lnTo>
                    <a:pt x="3873" y="555078"/>
                  </a:lnTo>
                  <a:lnTo>
                    <a:pt x="18846" y="586879"/>
                  </a:lnTo>
                  <a:lnTo>
                    <a:pt x="42926" y="611670"/>
                  </a:lnTo>
                  <a:lnTo>
                    <a:pt x="73482" y="628040"/>
                  </a:lnTo>
                  <a:lnTo>
                    <a:pt x="107873" y="634542"/>
                  </a:lnTo>
                  <a:lnTo>
                    <a:pt x="142532" y="629577"/>
                  </a:lnTo>
                  <a:lnTo>
                    <a:pt x="167830" y="616559"/>
                  </a:lnTo>
                  <a:lnTo>
                    <a:pt x="173075" y="613854"/>
                  </a:lnTo>
                  <a:lnTo>
                    <a:pt x="197510" y="589534"/>
                  </a:lnTo>
                  <a:lnTo>
                    <a:pt x="213804" y="558711"/>
                  </a:lnTo>
                  <a:lnTo>
                    <a:pt x="219341" y="522998"/>
                  </a:lnTo>
                  <a:close/>
                </a:path>
                <a:path w="253365" h="635000">
                  <a:moveTo>
                    <a:pt x="252971" y="285940"/>
                  </a:moveTo>
                  <a:lnTo>
                    <a:pt x="196176" y="285940"/>
                  </a:lnTo>
                  <a:lnTo>
                    <a:pt x="196176" y="300240"/>
                  </a:lnTo>
                  <a:lnTo>
                    <a:pt x="205397" y="300240"/>
                  </a:lnTo>
                  <a:lnTo>
                    <a:pt x="252971" y="300240"/>
                  </a:lnTo>
                  <a:lnTo>
                    <a:pt x="252971" y="285940"/>
                  </a:lnTo>
                  <a:close/>
                </a:path>
                <a:path w="253365" h="635000">
                  <a:moveTo>
                    <a:pt x="252971" y="193141"/>
                  </a:moveTo>
                  <a:lnTo>
                    <a:pt x="196176" y="193141"/>
                  </a:lnTo>
                  <a:lnTo>
                    <a:pt x="196176" y="207441"/>
                  </a:lnTo>
                  <a:lnTo>
                    <a:pt x="205397" y="207441"/>
                  </a:lnTo>
                  <a:lnTo>
                    <a:pt x="252971" y="207441"/>
                  </a:lnTo>
                  <a:lnTo>
                    <a:pt x="252971" y="193141"/>
                  </a:lnTo>
                  <a:close/>
                </a:path>
                <a:path w="253365" h="635000">
                  <a:moveTo>
                    <a:pt x="252971" y="107962"/>
                  </a:moveTo>
                  <a:lnTo>
                    <a:pt x="196176" y="107962"/>
                  </a:lnTo>
                  <a:lnTo>
                    <a:pt x="196176" y="122262"/>
                  </a:lnTo>
                  <a:lnTo>
                    <a:pt x="205397" y="122262"/>
                  </a:lnTo>
                  <a:lnTo>
                    <a:pt x="252971" y="122262"/>
                  </a:lnTo>
                  <a:lnTo>
                    <a:pt x="252971" y="107962"/>
                  </a:lnTo>
                  <a:close/>
                </a:path>
              </a:pathLst>
            </a:custGeom>
            <a:solidFill>
              <a:srgbClr val="2623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571500" y="8567381"/>
          <a:ext cx="6974833" cy="9334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9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9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4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51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84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48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86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353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9306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9179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8353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886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08304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137795">
                <a:tc gridSpan="4">
                  <a:txBody>
                    <a:bodyPr/>
                    <a:lstStyle/>
                    <a:p>
                      <a:pPr marL="92646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FLAT</a:t>
                      </a:r>
                      <a:r>
                        <a:rPr sz="7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SURFACES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D1D3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1D3D4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233679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ANGLE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IRON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LEGS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DOWN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(˄)</a:t>
                      </a:r>
                      <a:r>
                        <a:rPr sz="700" b="1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ANGLE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LEGS</a:t>
                      </a:r>
                      <a:r>
                        <a:rPr sz="7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UP</a:t>
                      </a:r>
                      <a:r>
                        <a:rPr sz="7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(˅)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D1D3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1D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 gridSpan="6">
                  <a:txBody>
                    <a:bodyPr/>
                    <a:lstStyle/>
                    <a:p>
                      <a:pPr marL="224790" marR="46990" indent="-17081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Working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Load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Limit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(WLL)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lbs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(kg)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*Max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sheet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Length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Due</a:t>
                      </a:r>
                      <a:r>
                        <a:rPr sz="700" spc="5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Sag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Material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Thickness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Single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Magnet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Use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b="1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˄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b="1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˅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b="1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˄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b="1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˅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b="1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˄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b="1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˅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b="1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˄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b="1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˅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b="1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˄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b="1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˅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7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Model</a:t>
                      </a:r>
                      <a:r>
                        <a:rPr sz="7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No.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1/4</a:t>
                      </a:r>
                      <a:r>
                        <a:rPr sz="7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(6')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49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3/8</a:t>
                      </a:r>
                      <a:r>
                        <a:rPr sz="7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(8')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667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1/2</a:t>
                      </a:r>
                      <a:r>
                        <a:rPr sz="7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(8')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3/4</a:t>
                      </a:r>
                      <a:r>
                        <a:rPr sz="7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(8')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314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 </a:t>
                      </a: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(10')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Model</a:t>
                      </a:r>
                      <a:r>
                        <a:rPr sz="7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No.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49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1/4</a:t>
                      </a:r>
                      <a:r>
                        <a:rPr sz="7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(6')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8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1/4</a:t>
                      </a:r>
                      <a:r>
                        <a:rPr sz="7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(6')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3/8</a:t>
                      </a:r>
                      <a:r>
                        <a:rPr sz="7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(8')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76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3/8</a:t>
                      </a:r>
                      <a:r>
                        <a:rPr sz="7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(8')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492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1/2</a:t>
                      </a:r>
                      <a:r>
                        <a:rPr sz="7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(8')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1/2</a:t>
                      </a:r>
                      <a:r>
                        <a:rPr sz="7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(8')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76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3/4</a:t>
                      </a:r>
                      <a:r>
                        <a:rPr sz="7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(8')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8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3/4</a:t>
                      </a:r>
                      <a:r>
                        <a:rPr sz="7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(8')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572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 </a:t>
                      </a: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(14')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 </a:t>
                      </a: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(14')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795">
                <a:tc>
                  <a:txBody>
                    <a:bodyPr/>
                    <a:lstStyle/>
                    <a:p>
                      <a:pPr marR="4762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FXV0440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270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(125)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415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(190)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32384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440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(200)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440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(200)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4889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440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(200)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FXV0440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260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(120)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3683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100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(50)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260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(120)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3175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175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(80)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260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(120)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220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(100)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260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(120)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220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(100)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260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(120)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220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(100)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795">
                <a:tc>
                  <a:txBody>
                    <a:bodyPr/>
                    <a:lstStyle/>
                    <a:p>
                      <a:pPr marR="4762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FXV0880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440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(200)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695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(320)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32384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810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(370)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880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(400)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4889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880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(400)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FXV0880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440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(200)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270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(125)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495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(225)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275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(125)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550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(250)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385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(175)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550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(250)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440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(200)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550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(250)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440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(200)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7795">
                <a:tc>
                  <a:txBody>
                    <a:bodyPr/>
                    <a:lstStyle/>
                    <a:p>
                      <a:pPr marR="4762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FXV1775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440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(200)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12065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935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(450)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12065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1150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(550)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12065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1775</a:t>
                      </a:r>
                      <a:r>
                        <a:rPr sz="700" spc="-3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(800)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12065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1775</a:t>
                      </a:r>
                      <a:r>
                        <a:rPr sz="700" spc="-3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(800)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12065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FXV1775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485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(220)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12065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300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(140)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12065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650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(300)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12065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325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(150)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12065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815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(375)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12065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500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(230)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12065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870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(400)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12065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650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(300)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12065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870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(400)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12065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650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(300)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12065" marB="0">
                    <a:lnB w="635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8" name="Picture 17" descr="A black and blue logo&#10;&#10;AI-generated content may be incorrect.">
            <a:extLst>
              <a:ext uri="{FF2B5EF4-FFF2-40B4-BE49-F238E27FC236}">
                <a16:creationId xmlns:a16="http://schemas.microsoft.com/office/drawing/2014/main" id="{7641CDE2-AD87-D4A6-5CC3-40362D8AB3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660" y="256171"/>
            <a:ext cx="1528168" cy="301241"/>
          </a:xfrm>
          <a:prstGeom prst="rect">
            <a:avLst/>
          </a:prstGeom>
        </p:spPr>
      </p:pic>
      <p:sp>
        <p:nvSpPr>
          <p:cNvPr id="19" name="object 31">
            <a:extLst>
              <a:ext uri="{FF2B5EF4-FFF2-40B4-BE49-F238E27FC236}">
                <a16:creationId xmlns:a16="http://schemas.microsoft.com/office/drawing/2014/main" id="{20B42B13-943A-B765-8D21-15BE422903D4}"/>
              </a:ext>
            </a:extLst>
          </p:cNvPr>
          <p:cNvSpPr txBox="1"/>
          <p:nvPr/>
        </p:nvSpPr>
        <p:spPr>
          <a:xfrm>
            <a:off x="434340" y="9576790"/>
            <a:ext cx="6903720" cy="360354"/>
          </a:xfrm>
          <a:prstGeom prst="rect">
            <a:avLst/>
          </a:prstGeom>
          <a:solidFill>
            <a:srgbClr val="212053"/>
          </a:solidFill>
        </p:spPr>
        <p:txBody>
          <a:bodyPr vert="horz" wrap="square" lIns="0" tIns="39369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309"/>
              </a:spcBef>
            </a:pPr>
            <a:r>
              <a:rPr lang="en-US" sz="1000" dirty="0">
                <a:solidFill>
                  <a:srgbClr val="FFFFFF"/>
                </a:solidFill>
                <a:latin typeface="Verdana"/>
                <a:cs typeface="Verdana"/>
              </a:rPr>
              <a:t>Keystone Assembly Solutions, LLC </a:t>
            </a:r>
            <a:r>
              <a:rPr sz="1000" spc="-55" dirty="0">
                <a:solidFill>
                  <a:srgbClr val="FFFFFF"/>
                </a:solidFill>
                <a:latin typeface="Verdana"/>
                <a:cs typeface="Verdana"/>
              </a:rPr>
              <a:t>•</a:t>
            </a:r>
            <a:r>
              <a:rPr sz="1000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1000" spc="-10" dirty="0">
                <a:solidFill>
                  <a:srgbClr val="FFFFFF"/>
                </a:solidFill>
                <a:latin typeface="Verdana"/>
                <a:cs typeface="Verdana"/>
              </a:rPr>
              <a:t>www.keystoneassembly.com</a:t>
            </a:r>
            <a:endParaRPr sz="1000" dirty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1000" spc="-65" dirty="0">
                <a:solidFill>
                  <a:srgbClr val="FFFFFF"/>
                </a:solidFill>
                <a:latin typeface="Verdana"/>
                <a:cs typeface="Verdana"/>
              </a:rPr>
              <a:t>401 West King Street, East Berlin, PA 17316 </a:t>
            </a:r>
            <a:r>
              <a:rPr sz="1000" spc="-55" dirty="0">
                <a:solidFill>
                  <a:srgbClr val="FFFFFF"/>
                </a:solidFill>
                <a:latin typeface="Verdana"/>
                <a:cs typeface="Verdana"/>
              </a:rPr>
              <a:t>•</a:t>
            </a:r>
            <a:r>
              <a:rPr sz="10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Verdana"/>
                <a:cs typeface="Verdana"/>
              </a:rPr>
              <a:t>Phone:</a:t>
            </a:r>
            <a:r>
              <a:rPr sz="10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1000" spc="-35" dirty="0">
                <a:solidFill>
                  <a:srgbClr val="FFFFFF"/>
                </a:solidFill>
                <a:latin typeface="Verdana"/>
                <a:cs typeface="Verdana"/>
              </a:rPr>
              <a:t>844-527-8665 • Email: solutions@keystoneassembly.com</a:t>
            </a:r>
            <a:endParaRPr sz="10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28600" y="4797425"/>
          <a:ext cx="6967213" cy="7956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6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6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91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0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76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70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53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03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781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9339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10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2291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394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2166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377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WLL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WLL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WLL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9718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Overall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Depth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368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Magnet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Handle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R="17272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Bail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D1D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Model</a:t>
                      </a:r>
                      <a:r>
                        <a:rPr sz="700" b="1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No.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5405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LBS</a:t>
                      </a:r>
                      <a:r>
                        <a:rPr sz="700" b="1" spc="4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KG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5405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025" marR="93980" indent="-9906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Min</a:t>
                      </a:r>
                      <a:r>
                        <a:rPr sz="7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Thk</a:t>
                      </a:r>
                      <a:r>
                        <a:rPr sz="700" b="1" spc="5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(in)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5104" marR="108585" indent="-8953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Min</a:t>
                      </a:r>
                      <a:r>
                        <a:rPr sz="7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Dia</a:t>
                      </a:r>
                      <a:r>
                        <a:rPr sz="700" b="1" spc="5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(in)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970" marR="52069" indent="-6921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Height</a:t>
                      </a:r>
                      <a:r>
                        <a:rPr sz="700" b="1" spc="5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(in)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0340" marR="40640" indent="-12128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Diameter</a:t>
                      </a:r>
                      <a:r>
                        <a:rPr sz="700" b="1" spc="5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(in)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Height </a:t>
                      </a:r>
                      <a:r>
                        <a:rPr sz="7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(in)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5405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 marR="42545" indent="-6921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Height</a:t>
                      </a:r>
                      <a:r>
                        <a:rPr sz="700" b="1" spc="5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(in)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0" marR="40640" indent="-12128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Diameter</a:t>
                      </a:r>
                      <a:r>
                        <a:rPr sz="700" b="1" spc="5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(in)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165" marR="90805" indent="-7937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Length</a:t>
                      </a:r>
                      <a:r>
                        <a:rPr sz="700" b="1" spc="5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(in)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5580" marR="50800" indent="-14859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Thickness</a:t>
                      </a:r>
                      <a:r>
                        <a:rPr sz="700" b="1" spc="5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(in)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635" marR="80010" indent="-6921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Height</a:t>
                      </a:r>
                      <a:r>
                        <a:rPr sz="700" b="1" spc="5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(in)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970" marR="97790" indent="-5397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Width</a:t>
                      </a:r>
                      <a:r>
                        <a:rPr sz="700" b="1" spc="5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(in)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Weight</a:t>
                      </a:r>
                      <a:r>
                        <a:rPr sz="700" b="1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(lbs)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5405" marB="0">
                    <a:lnB w="12700">
                      <a:solidFill>
                        <a:srgbClr val="D1D3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795">
                <a:tc>
                  <a:txBody>
                    <a:bodyPr/>
                    <a:lstStyle/>
                    <a:p>
                      <a:pPr marR="4000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FXC0385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95"/>
                        </a:spcBef>
                        <a:tabLst>
                          <a:tab pos="342265" algn="l"/>
                        </a:tabLst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385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175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0.39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8.3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4.7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5.1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4.5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7.5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0.5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9304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1.6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17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D1D3D4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795">
                <a:tc>
                  <a:txBody>
                    <a:bodyPr/>
                    <a:lstStyle/>
                    <a:p>
                      <a:pPr marR="4000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FXC0550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95"/>
                        </a:spcBef>
                        <a:tabLst>
                          <a:tab pos="342265" algn="l"/>
                        </a:tabLst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550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250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0.47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3.3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9.5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6.3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5.8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5.7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7.5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0.6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33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795">
                <a:tc>
                  <a:txBody>
                    <a:bodyPr/>
                    <a:lstStyle/>
                    <a:p>
                      <a:pPr marR="4000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FXC0990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B w="6350">
                      <a:solidFill>
                        <a:srgbClr val="E6E7E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  <a:tabLst>
                          <a:tab pos="295910" algn="l"/>
                        </a:tabLst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990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450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B w="6350">
                      <a:solidFill>
                        <a:srgbClr val="E6E7E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0.59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B w="6350">
                      <a:solidFill>
                        <a:srgbClr val="E6E7E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4.7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B w="6350">
                      <a:solidFill>
                        <a:srgbClr val="E6E7E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11.2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B w="6350">
                      <a:solidFill>
                        <a:srgbClr val="E6E7E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9.4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B w="6350">
                      <a:solidFill>
                        <a:srgbClr val="E6E7E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6.5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B w="6350">
                      <a:solidFill>
                        <a:srgbClr val="E6E7E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6.1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B w="6350">
                      <a:solidFill>
                        <a:srgbClr val="E6E7E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9.3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B w="6350">
                      <a:solidFill>
                        <a:srgbClr val="E6E7E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B w="6350">
                      <a:solidFill>
                        <a:srgbClr val="E6E7E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0.8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B w="6350">
                      <a:solidFill>
                        <a:srgbClr val="E6E7E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304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B w="6350">
                      <a:solidFill>
                        <a:srgbClr val="E6E7E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2.3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B w="6350">
                      <a:solidFill>
                        <a:srgbClr val="E6E7E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77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B w="6350">
                      <a:solidFill>
                        <a:srgbClr val="E6E7E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261620" y="510443"/>
            <a:ext cx="6817995" cy="1026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dirty="0">
                <a:solidFill>
                  <a:srgbClr val="231F20"/>
                </a:solidFill>
                <a:latin typeface="Arial"/>
                <a:cs typeface="Arial"/>
              </a:rPr>
              <a:t>FXC</a:t>
            </a:r>
            <a:r>
              <a:rPr sz="14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i="1" spc="-25" dirty="0">
                <a:solidFill>
                  <a:srgbClr val="231F20"/>
                </a:solidFill>
                <a:latin typeface="Arial"/>
                <a:cs typeface="Arial"/>
              </a:rPr>
              <a:t>PERMANENT</a:t>
            </a:r>
            <a:r>
              <a:rPr sz="14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231F20"/>
                </a:solidFill>
                <a:latin typeface="Arial"/>
                <a:cs typeface="Arial"/>
              </a:rPr>
              <a:t>LIFTING</a:t>
            </a:r>
            <a:r>
              <a:rPr sz="14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231F20"/>
                </a:solidFill>
                <a:latin typeface="Arial"/>
                <a:cs typeface="Arial"/>
              </a:rPr>
              <a:t>MAGNETS</a:t>
            </a:r>
            <a:r>
              <a:rPr sz="14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i="1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1100" b="1" i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i="1" spc="-10" dirty="0">
                <a:solidFill>
                  <a:srgbClr val="231F20"/>
                </a:solidFill>
                <a:latin typeface="Arial"/>
                <a:cs typeface="Arial"/>
              </a:rPr>
              <a:t>Flat,</a:t>
            </a:r>
            <a:r>
              <a:rPr sz="1100" b="1" i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i="1" spc="-10" dirty="0">
                <a:solidFill>
                  <a:srgbClr val="231F20"/>
                </a:solidFill>
                <a:latin typeface="Arial"/>
                <a:cs typeface="Arial"/>
              </a:rPr>
              <a:t>Circular</a:t>
            </a:r>
            <a:r>
              <a:rPr sz="1100" b="1" i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i="1" spc="-10" dirty="0">
                <a:solidFill>
                  <a:srgbClr val="231F20"/>
                </a:solidFill>
                <a:latin typeface="Arial"/>
                <a:cs typeface="Arial"/>
              </a:rPr>
              <a:t>Parts</a:t>
            </a:r>
            <a:endParaRPr sz="1100" dirty="0">
              <a:latin typeface="Arial"/>
              <a:cs typeface="Arial"/>
            </a:endParaRPr>
          </a:p>
          <a:p>
            <a:pPr marL="30480" marR="5080">
              <a:lnSpc>
                <a:spcPct val="111100"/>
              </a:lnSpc>
              <a:spcBef>
                <a:spcPts val="1395"/>
              </a:spcBef>
            </a:pP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FXC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lift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magnets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have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round,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multi-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pole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magnetic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field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designed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lifting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flat,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circular-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shaped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parts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such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as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rings,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sleeves,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bearing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housings,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flange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plates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end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billet/pipe/shaft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pieces.</a:t>
            </a:r>
            <a:r>
              <a:rPr sz="9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on/off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handle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only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requires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90°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rotation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locks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at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both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on/off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positions.</a:t>
            </a:r>
            <a:r>
              <a:rPr sz="900" spc="4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Durable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construction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metal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name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plates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corrosion-resistant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plated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magnet</a:t>
            </a:r>
            <a:r>
              <a:rPr sz="9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surface.</a:t>
            </a:r>
            <a:r>
              <a:rPr sz="900" spc="22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Features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3:1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design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 factor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meets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2018</a:t>
            </a:r>
            <a:r>
              <a:rPr sz="9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ASME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B30.20 </a:t>
            </a:r>
            <a:r>
              <a:rPr sz="900" spc="-10" dirty="0">
                <a:solidFill>
                  <a:srgbClr val="231F20"/>
                </a:solidFill>
                <a:latin typeface="Arial"/>
                <a:cs typeface="Arial"/>
              </a:rPr>
              <a:t>BTH-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Design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Category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B,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Service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Class </a:t>
            </a:r>
            <a:r>
              <a:rPr sz="900" spc="-25" dirty="0">
                <a:solidFill>
                  <a:srgbClr val="231F20"/>
                </a:solidFill>
                <a:latin typeface="Arial"/>
                <a:cs typeface="Arial"/>
              </a:rPr>
              <a:t>3.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620" y="5772815"/>
            <a:ext cx="537083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dirty="0">
                <a:solidFill>
                  <a:srgbClr val="231F20"/>
                </a:solidFill>
                <a:latin typeface="Arial"/>
                <a:cs typeface="Arial"/>
              </a:rPr>
              <a:t>FXE</a:t>
            </a:r>
            <a:r>
              <a:rPr sz="1400" b="1" i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231F20"/>
                </a:solidFill>
                <a:latin typeface="Arial"/>
                <a:cs typeface="Arial"/>
              </a:rPr>
              <a:t>PERMANENT</a:t>
            </a:r>
            <a:r>
              <a:rPr sz="1400" b="1" i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231F20"/>
                </a:solidFill>
                <a:latin typeface="Arial"/>
                <a:cs typeface="Arial"/>
              </a:rPr>
              <a:t>LIFTING</a:t>
            </a:r>
            <a:r>
              <a:rPr sz="1400" b="1" i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231F20"/>
                </a:solidFill>
                <a:latin typeface="Arial"/>
                <a:cs typeface="Arial"/>
              </a:rPr>
              <a:t>MAGNETS</a:t>
            </a:r>
            <a:r>
              <a:rPr sz="1400" b="1" i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231F20"/>
                </a:solidFill>
                <a:latin typeface="Arial"/>
                <a:cs typeface="Arial"/>
              </a:rPr>
              <a:t>Electronically</a:t>
            </a:r>
            <a:r>
              <a:rPr sz="1400" b="1" i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231F20"/>
                </a:solidFill>
                <a:latin typeface="Arial"/>
                <a:cs typeface="Arial"/>
              </a:rPr>
              <a:t>Controlled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8600" y="804672"/>
            <a:ext cx="6972300" cy="0"/>
          </a:xfrm>
          <a:custGeom>
            <a:avLst/>
            <a:gdLst/>
            <a:ahLst/>
            <a:cxnLst/>
            <a:rect l="l" t="t" r="r" b="b"/>
            <a:pathLst>
              <a:path w="6972300">
                <a:moveTo>
                  <a:pt x="0" y="0"/>
                </a:moveTo>
                <a:lnTo>
                  <a:pt x="6972300" y="0"/>
                </a:lnTo>
              </a:path>
            </a:pathLst>
          </a:custGeom>
          <a:ln w="12700">
            <a:solidFill>
              <a:srgbClr val="2120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600" y="6067044"/>
            <a:ext cx="6972300" cy="0"/>
          </a:xfrm>
          <a:custGeom>
            <a:avLst/>
            <a:gdLst/>
            <a:ahLst/>
            <a:cxnLst/>
            <a:rect l="l" t="t" r="r" b="b"/>
            <a:pathLst>
              <a:path w="6972300">
                <a:moveTo>
                  <a:pt x="0" y="0"/>
                </a:moveTo>
                <a:lnTo>
                  <a:pt x="6972300" y="0"/>
                </a:lnTo>
              </a:path>
            </a:pathLst>
          </a:custGeom>
          <a:ln w="12700">
            <a:solidFill>
              <a:srgbClr val="2120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365760" y="1536191"/>
            <a:ext cx="3797300" cy="2972435"/>
            <a:chOff x="365760" y="1536191"/>
            <a:chExt cx="3797300" cy="297243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5760" y="1536191"/>
              <a:ext cx="2694474" cy="267533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9124" y="3419856"/>
              <a:ext cx="1773935" cy="108863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323947" y="2808781"/>
              <a:ext cx="527685" cy="527685"/>
            </a:xfrm>
            <a:custGeom>
              <a:avLst/>
              <a:gdLst/>
              <a:ahLst/>
              <a:cxnLst/>
              <a:rect l="l" t="t" r="r" b="b"/>
              <a:pathLst>
                <a:path w="527685" h="527685">
                  <a:moveTo>
                    <a:pt x="450706" y="450706"/>
                  </a:moveTo>
                  <a:lnTo>
                    <a:pt x="414062" y="481321"/>
                  </a:lnTo>
                  <a:lnTo>
                    <a:pt x="373721" y="504283"/>
                  </a:lnTo>
                  <a:lnTo>
                    <a:pt x="330738" y="519590"/>
                  </a:lnTo>
                  <a:lnTo>
                    <a:pt x="286170" y="527244"/>
                  </a:lnTo>
                  <a:lnTo>
                    <a:pt x="241074" y="527244"/>
                  </a:lnTo>
                  <a:lnTo>
                    <a:pt x="196506" y="519590"/>
                  </a:lnTo>
                  <a:lnTo>
                    <a:pt x="153523" y="504283"/>
                  </a:lnTo>
                  <a:lnTo>
                    <a:pt x="113182" y="481321"/>
                  </a:lnTo>
                  <a:lnTo>
                    <a:pt x="76538" y="450706"/>
                  </a:lnTo>
                  <a:lnTo>
                    <a:pt x="45923" y="414062"/>
                  </a:lnTo>
                  <a:lnTo>
                    <a:pt x="22961" y="373721"/>
                  </a:lnTo>
                  <a:lnTo>
                    <a:pt x="7653" y="330738"/>
                  </a:lnTo>
                  <a:lnTo>
                    <a:pt x="0" y="286170"/>
                  </a:lnTo>
                  <a:lnTo>
                    <a:pt x="0" y="241074"/>
                  </a:lnTo>
                  <a:lnTo>
                    <a:pt x="7653" y="196506"/>
                  </a:lnTo>
                  <a:lnTo>
                    <a:pt x="22961" y="153523"/>
                  </a:lnTo>
                  <a:lnTo>
                    <a:pt x="45923" y="113182"/>
                  </a:lnTo>
                  <a:lnTo>
                    <a:pt x="76538" y="76538"/>
                  </a:lnTo>
                  <a:lnTo>
                    <a:pt x="113182" y="45923"/>
                  </a:lnTo>
                  <a:lnTo>
                    <a:pt x="153523" y="22961"/>
                  </a:lnTo>
                  <a:lnTo>
                    <a:pt x="196506" y="7653"/>
                  </a:lnTo>
                  <a:lnTo>
                    <a:pt x="241074" y="0"/>
                  </a:lnTo>
                  <a:lnTo>
                    <a:pt x="286170" y="0"/>
                  </a:lnTo>
                  <a:lnTo>
                    <a:pt x="330738" y="7653"/>
                  </a:lnTo>
                  <a:lnTo>
                    <a:pt x="373721" y="22961"/>
                  </a:lnTo>
                  <a:lnTo>
                    <a:pt x="414062" y="45923"/>
                  </a:lnTo>
                  <a:lnTo>
                    <a:pt x="450706" y="76538"/>
                  </a:lnTo>
                  <a:lnTo>
                    <a:pt x="481321" y="113182"/>
                  </a:lnTo>
                  <a:lnTo>
                    <a:pt x="504283" y="153523"/>
                  </a:lnTo>
                  <a:lnTo>
                    <a:pt x="519590" y="196506"/>
                  </a:lnTo>
                  <a:lnTo>
                    <a:pt x="527244" y="241074"/>
                  </a:lnTo>
                  <a:lnTo>
                    <a:pt x="527244" y="286170"/>
                  </a:lnTo>
                  <a:lnTo>
                    <a:pt x="519590" y="330738"/>
                  </a:lnTo>
                  <a:lnTo>
                    <a:pt x="504283" y="373721"/>
                  </a:lnTo>
                  <a:lnTo>
                    <a:pt x="481321" y="414062"/>
                  </a:lnTo>
                  <a:lnTo>
                    <a:pt x="450706" y="450706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97311" y="2882145"/>
              <a:ext cx="380517" cy="38051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464201" y="2684482"/>
              <a:ext cx="247650" cy="689610"/>
            </a:xfrm>
            <a:custGeom>
              <a:avLst/>
              <a:gdLst/>
              <a:ahLst/>
              <a:cxnLst/>
              <a:rect l="l" t="t" r="r" b="b"/>
              <a:pathLst>
                <a:path w="247650" h="689610">
                  <a:moveTo>
                    <a:pt x="0" y="689101"/>
                  </a:moveTo>
                  <a:lnTo>
                    <a:pt x="0" y="0"/>
                  </a:lnTo>
                </a:path>
                <a:path w="247650" h="689610">
                  <a:moveTo>
                    <a:pt x="247065" y="689101"/>
                  </a:moveTo>
                  <a:lnTo>
                    <a:pt x="247065" y="0"/>
                  </a:lnTo>
                </a:path>
                <a:path w="247650" h="689610">
                  <a:moveTo>
                    <a:pt x="44513" y="47510"/>
                  </a:moveTo>
                  <a:lnTo>
                    <a:pt x="199389" y="4751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463137" y="2700337"/>
              <a:ext cx="246379" cy="63500"/>
            </a:xfrm>
            <a:custGeom>
              <a:avLst/>
              <a:gdLst/>
              <a:ahLst/>
              <a:cxnLst/>
              <a:rect l="l" t="t" r="r" b="b"/>
              <a:pathLst>
                <a:path w="246379" h="63500">
                  <a:moveTo>
                    <a:pt x="54838" y="0"/>
                  </a:moveTo>
                  <a:lnTo>
                    <a:pt x="0" y="31661"/>
                  </a:lnTo>
                  <a:lnTo>
                    <a:pt x="54838" y="63322"/>
                  </a:lnTo>
                  <a:lnTo>
                    <a:pt x="54838" y="0"/>
                  </a:lnTo>
                  <a:close/>
                </a:path>
                <a:path w="246379" h="63500">
                  <a:moveTo>
                    <a:pt x="246011" y="31661"/>
                  </a:moveTo>
                  <a:lnTo>
                    <a:pt x="191173" y="0"/>
                  </a:lnTo>
                  <a:lnTo>
                    <a:pt x="191173" y="63322"/>
                  </a:lnTo>
                  <a:lnTo>
                    <a:pt x="246011" y="316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4279391" y="1898053"/>
            <a:ext cx="2851150" cy="2299335"/>
            <a:chOff x="4279391" y="1898053"/>
            <a:chExt cx="2851150" cy="2299335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03171" y="1898065"/>
              <a:ext cx="1226005" cy="227992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10878" y="1898053"/>
              <a:ext cx="1419586" cy="229875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297679" y="2853436"/>
              <a:ext cx="292735" cy="0"/>
            </a:xfrm>
            <a:custGeom>
              <a:avLst/>
              <a:gdLst/>
              <a:ahLst/>
              <a:cxnLst/>
              <a:rect l="l" t="t" r="r" b="b"/>
              <a:pathLst>
                <a:path w="292735">
                  <a:moveTo>
                    <a:pt x="292608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297679" y="3555745"/>
              <a:ext cx="292735" cy="0"/>
            </a:xfrm>
            <a:custGeom>
              <a:avLst/>
              <a:gdLst/>
              <a:ahLst/>
              <a:cxnLst/>
              <a:rect l="l" t="t" r="r" b="b"/>
              <a:pathLst>
                <a:path w="292735">
                  <a:moveTo>
                    <a:pt x="292608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443983" y="2913518"/>
              <a:ext cx="0" cy="575310"/>
            </a:xfrm>
            <a:custGeom>
              <a:avLst/>
              <a:gdLst/>
              <a:ahLst/>
              <a:cxnLst/>
              <a:rect l="l" t="t" r="r" b="b"/>
              <a:pathLst>
                <a:path h="575310">
                  <a:moveTo>
                    <a:pt x="0" y="378829"/>
                  </a:moveTo>
                  <a:lnTo>
                    <a:pt x="0" y="574776"/>
                  </a:lnTo>
                </a:path>
                <a:path h="575310">
                  <a:moveTo>
                    <a:pt x="0" y="0"/>
                  </a:moveTo>
                  <a:lnTo>
                    <a:pt x="0" y="232525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414748" y="2853435"/>
              <a:ext cx="59055" cy="695325"/>
            </a:xfrm>
            <a:custGeom>
              <a:avLst/>
              <a:gdLst/>
              <a:ahLst/>
              <a:cxnLst/>
              <a:rect l="l" t="t" r="r" b="b"/>
              <a:pathLst>
                <a:path w="59054" h="695325">
                  <a:moveTo>
                    <a:pt x="58470" y="614616"/>
                  </a:moveTo>
                  <a:lnTo>
                    <a:pt x="0" y="614616"/>
                  </a:lnTo>
                  <a:lnTo>
                    <a:pt x="29235" y="694944"/>
                  </a:lnTo>
                  <a:lnTo>
                    <a:pt x="58470" y="614616"/>
                  </a:lnTo>
                  <a:close/>
                </a:path>
                <a:path w="59054" h="695325">
                  <a:moveTo>
                    <a:pt x="58470" y="80327"/>
                  </a:moveTo>
                  <a:lnTo>
                    <a:pt x="29235" y="0"/>
                  </a:lnTo>
                  <a:lnTo>
                    <a:pt x="0" y="80327"/>
                  </a:lnTo>
                  <a:lnTo>
                    <a:pt x="58470" y="80327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279391" y="3146044"/>
              <a:ext cx="329565" cy="146685"/>
            </a:xfrm>
            <a:custGeom>
              <a:avLst/>
              <a:gdLst/>
              <a:ahLst/>
              <a:cxnLst/>
              <a:rect l="l" t="t" r="r" b="b"/>
              <a:pathLst>
                <a:path w="329564" h="146685">
                  <a:moveTo>
                    <a:pt x="329184" y="0"/>
                  </a:moveTo>
                  <a:lnTo>
                    <a:pt x="0" y="0"/>
                  </a:lnTo>
                  <a:lnTo>
                    <a:pt x="0" y="146303"/>
                  </a:lnTo>
                  <a:lnTo>
                    <a:pt x="329184" y="146303"/>
                  </a:lnTo>
                  <a:lnTo>
                    <a:pt x="3291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603826" y="9740900"/>
            <a:ext cx="61023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808285"/>
                </a:solidFill>
                <a:latin typeface="Arial"/>
                <a:cs typeface="Arial"/>
              </a:rPr>
              <a:t>MGFXLift </a:t>
            </a:r>
            <a:r>
              <a:rPr sz="600" spc="-10" dirty="0">
                <a:solidFill>
                  <a:srgbClr val="808285"/>
                </a:solidFill>
                <a:latin typeface="Arial"/>
                <a:cs typeface="Arial"/>
              </a:rPr>
              <a:t>(01/25)</a:t>
            </a:r>
            <a:endParaRPr sz="600">
              <a:latin typeface="Arial"/>
              <a:cs typeface="Arial"/>
            </a:endParaRPr>
          </a:p>
        </p:txBody>
      </p:sp>
      <p:pic>
        <p:nvPicPr>
          <p:cNvPr id="23" name="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93118" y="6242970"/>
            <a:ext cx="1215011" cy="1434388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689773" y="6369223"/>
            <a:ext cx="1778452" cy="1364632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48886" y="6194588"/>
            <a:ext cx="1753378" cy="1536191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599291" y="7934659"/>
            <a:ext cx="13220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985" marR="5080" indent="-121920">
              <a:lnSpc>
                <a:spcPct val="100000"/>
              </a:lnSpc>
              <a:spcBef>
                <a:spcPts val="100"/>
              </a:spcBef>
            </a:pPr>
            <a:r>
              <a:rPr sz="1200" b="1" i="1" dirty="0">
                <a:solidFill>
                  <a:srgbClr val="231F20"/>
                </a:solidFill>
                <a:latin typeface="Arial"/>
                <a:cs typeface="Arial"/>
              </a:rPr>
              <a:t>Smooth</a:t>
            </a:r>
            <a:r>
              <a:rPr sz="12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i="1" spc="-10" dirty="0">
                <a:solidFill>
                  <a:srgbClr val="231F20"/>
                </a:solidFill>
                <a:latin typeface="Arial"/>
                <a:cs typeface="Arial"/>
              </a:rPr>
              <a:t>Surfaces, </a:t>
            </a:r>
            <a:r>
              <a:rPr sz="1200" b="1" i="1" dirty="0">
                <a:solidFill>
                  <a:srgbClr val="231F20"/>
                </a:solidFill>
                <a:latin typeface="Arial"/>
                <a:cs typeface="Arial"/>
              </a:rPr>
              <a:t>Cutting</a:t>
            </a:r>
            <a:r>
              <a:rPr sz="12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i="1" spc="-10" dirty="0">
                <a:solidFill>
                  <a:srgbClr val="231F20"/>
                </a:solidFill>
                <a:latin typeface="Arial"/>
                <a:cs typeface="Arial"/>
              </a:rPr>
              <a:t>Tables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748788" y="7934659"/>
            <a:ext cx="16090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0209" marR="5080" indent="-398145">
              <a:lnSpc>
                <a:spcPct val="100000"/>
              </a:lnSpc>
              <a:spcBef>
                <a:spcPts val="100"/>
              </a:spcBef>
            </a:pPr>
            <a:r>
              <a:rPr sz="1200" b="1" i="1" dirty="0">
                <a:solidFill>
                  <a:srgbClr val="231F20"/>
                </a:solidFill>
                <a:latin typeface="Arial"/>
                <a:cs typeface="Arial"/>
              </a:rPr>
              <a:t>Flame</a:t>
            </a:r>
            <a:r>
              <a:rPr sz="12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231F20"/>
                </a:solidFill>
                <a:latin typeface="Arial"/>
                <a:cs typeface="Arial"/>
              </a:rPr>
              <a:t>Cut,</a:t>
            </a:r>
            <a:r>
              <a:rPr sz="1200" b="1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231F20"/>
                </a:solidFill>
                <a:latin typeface="Arial"/>
                <a:cs typeface="Arial"/>
              </a:rPr>
              <a:t>Hot</a:t>
            </a:r>
            <a:r>
              <a:rPr sz="1200" b="1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i="1" spc="-10" dirty="0">
                <a:solidFill>
                  <a:srgbClr val="231F20"/>
                </a:solidFill>
                <a:latin typeface="Arial"/>
                <a:cs typeface="Arial"/>
              </a:rPr>
              <a:t>Rolled </a:t>
            </a:r>
            <a:r>
              <a:rPr sz="1200" b="1" i="1" dirty="0">
                <a:solidFill>
                  <a:srgbClr val="231F20"/>
                </a:solidFill>
                <a:latin typeface="Arial"/>
                <a:cs typeface="Arial"/>
              </a:rPr>
              <a:t>Ship</a:t>
            </a:r>
            <a:r>
              <a:rPr sz="12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i="1" spc="-10" dirty="0">
                <a:solidFill>
                  <a:srgbClr val="231F20"/>
                </a:solidFill>
                <a:latin typeface="Arial"/>
                <a:cs typeface="Arial"/>
              </a:rPr>
              <a:t>Yards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042241" y="7934659"/>
            <a:ext cx="18808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0209" marR="5080" indent="-398145">
              <a:lnSpc>
                <a:spcPct val="100000"/>
              </a:lnSpc>
              <a:spcBef>
                <a:spcPts val="100"/>
              </a:spcBef>
            </a:pPr>
            <a:r>
              <a:rPr sz="1200" b="1" i="1" dirty="0">
                <a:solidFill>
                  <a:srgbClr val="231F20"/>
                </a:solidFill>
                <a:latin typeface="Arial"/>
                <a:cs typeface="Arial"/>
              </a:rPr>
              <a:t>Rough</a:t>
            </a:r>
            <a:r>
              <a:rPr sz="1200" b="1" i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231F20"/>
                </a:solidFill>
                <a:latin typeface="Arial"/>
                <a:cs typeface="Arial"/>
              </a:rPr>
              <a:t>Surfaces,</a:t>
            </a:r>
            <a:r>
              <a:rPr sz="1200" b="1" i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i="1" spc="-10" dirty="0">
                <a:solidFill>
                  <a:srgbClr val="231F20"/>
                </a:solidFill>
                <a:latin typeface="Arial"/>
                <a:cs typeface="Arial"/>
              </a:rPr>
              <a:t>Casting, </a:t>
            </a:r>
            <a:r>
              <a:rPr sz="1200" b="1" i="1" dirty="0">
                <a:solidFill>
                  <a:srgbClr val="231F20"/>
                </a:solidFill>
                <a:latin typeface="Arial"/>
                <a:cs typeface="Arial"/>
              </a:rPr>
              <a:t>Forging,</a:t>
            </a:r>
            <a:r>
              <a:rPr sz="12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i="1" spc="-10" dirty="0">
                <a:solidFill>
                  <a:srgbClr val="231F20"/>
                </a:solidFill>
                <a:latin typeface="Arial"/>
                <a:cs typeface="Arial"/>
              </a:rPr>
              <a:t>Slabs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298538" y="3133804"/>
            <a:ext cx="2914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231F20"/>
                </a:solidFill>
                <a:latin typeface="Arial Narrow"/>
                <a:cs typeface="Arial Narrow"/>
              </a:rPr>
              <a:t>Depth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360231" y="2631440"/>
            <a:ext cx="1036955" cy="408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894"/>
              </a:lnSpc>
              <a:spcBef>
                <a:spcPts val="100"/>
              </a:spcBef>
            </a:pPr>
            <a:r>
              <a:rPr sz="750" b="1" dirty="0">
                <a:latin typeface="Arial Narrow"/>
                <a:cs typeface="Arial Narrow"/>
              </a:rPr>
              <a:t>Minimum</a:t>
            </a:r>
            <a:r>
              <a:rPr sz="750" b="1" spc="-15" dirty="0">
                <a:latin typeface="Arial Narrow"/>
                <a:cs typeface="Arial Narrow"/>
              </a:rPr>
              <a:t> </a:t>
            </a:r>
            <a:r>
              <a:rPr sz="750" b="1" dirty="0">
                <a:latin typeface="Arial Narrow"/>
                <a:cs typeface="Arial Narrow"/>
              </a:rPr>
              <a:t>Outside</a:t>
            </a:r>
            <a:r>
              <a:rPr sz="750" b="1" spc="-20" dirty="0">
                <a:latin typeface="Arial Narrow"/>
                <a:cs typeface="Arial Narrow"/>
              </a:rPr>
              <a:t> </a:t>
            </a:r>
            <a:r>
              <a:rPr sz="750" b="1" spc="-10" dirty="0">
                <a:latin typeface="Arial Narrow"/>
                <a:cs typeface="Arial Narrow"/>
              </a:rPr>
              <a:t>Diameter</a:t>
            </a:r>
            <a:endParaRPr sz="750">
              <a:latin typeface="Arial Narrow"/>
              <a:cs typeface="Arial Narrow"/>
            </a:endParaRPr>
          </a:p>
          <a:p>
            <a:pPr algn="ctr">
              <a:lnSpc>
                <a:spcPts val="835"/>
              </a:lnSpc>
            </a:pPr>
            <a:r>
              <a:rPr sz="700" b="1" dirty="0">
                <a:latin typeface="Arial Narrow"/>
                <a:cs typeface="Arial Narrow"/>
              </a:rPr>
              <a:t>(Minimum</a:t>
            </a:r>
            <a:r>
              <a:rPr sz="700" b="1" spc="-10" dirty="0">
                <a:latin typeface="Arial Narrow"/>
                <a:cs typeface="Arial Narrow"/>
              </a:rPr>
              <a:t> </a:t>
            </a:r>
            <a:r>
              <a:rPr sz="700" b="1" dirty="0">
                <a:latin typeface="Arial Narrow"/>
                <a:cs typeface="Arial Narrow"/>
              </a:rPr>
              <a:t>Ring</a:t>
            </a:r>
            <a:r>
              <a:rPr sz="700" b="1" spc="-10" dirty="0">
                <a:latin typeface="Arial Narrow"/>
                <a:cs typeface="Arial Narrow"/>
              </a:rPr>
              <a:t> </a:t>
            </a:r>
            <a:r>
              <a:rPr sz="700" b="1" dirty="0">
                <a:latin typeface="Arial Narrow"/>
                <a:cs typeface="Arial Narrow"/>
              </a:rPr>
              <a:t>Width</a:t>
            </a:r>
            <a:r>
              <a:rPr sz="700" b="1" spc="-10" dirty="0">
                <a:latin typeface="Arial Narrow"/>
                <a:cs typeface="Arial Narrow"/>
              </a:rPr>
              <a:t> 3/8”)</a:t>
            </a:r>
            <a:endParaRPr sz="700">
              <a:latin typeface="Arial Narrow"/>
              <a:cs typeface="Arial Narrow"/>
            </a:endParaRPr>
          </a:p>
          <a:p>
            <a:pPr marR="22225" algn="ctr">
              <a:lnSpc>
                <a:spcPct val="100000"/>
              </a:lnSpc>
              <a:spcBef>
                <a:spcPts val="445"/>
              </a:spcBef>
            </a:pPr>
            <a:r>
              <a:rPr sz="700" b="1" dirty="0">
                <a:latin typeface="Arial Narrow"/>
                <a:cs typeface="Arial Narrow"/>
              </a:rPr>
              <a:t>Bottom</a:t>
            </a:r>
            <a:r>
              <a:rPr sz="700" b="1" spc="-5" dirty="0">
                <a:latin typeface="Arial Narrow"/>
                <a:cs typeface="Arial Narrow"/>
              </a:rPr>
              <a:t> </a:t>
            </a:r>
            <a:r>
              <a:rPr sz="700" b="1" spc="-10" dirty="0">
                <a:latin typeface="Arial Narrow"/>
                <a:cs typeface="Arial Narrow"/>
              </a:rPr>
              <a:t>View</a:t>
            </a:r>
            <a:r>
              <a:rPr sz="700" b="1" spc="-5" dirty="0">
                <a:latin typeface="Arial Narrow"/>
                <a:cs typeface="Arial Narrow"/>
              </a:rPr>
              <a:t> </a:t>
            </a:r>
            <a:r>
              <a:rPr sz="700" b="1" spc="-25" dirty="0">
                <a:latin typeface="Arial Narrow"/>
                <a:cs typeface="Arial Narrow"/>
              </a:rPr>
              <a:t>of</a:t>
            </a:r>
            <a:endParaRPr sz="700">
              <a:latin typeface="Arial Narrow"/>
              <a:cs typeface="Arial Narrow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723229" y="3014370"/>
            <a:ext cx="2806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10" dirty="0">
                <a:latin typeface="Arial Narrow"/>
                <a:cs typeface="Arial Narrow"/>
              </a:rPr>
              <a:t>Magnet</a:t>
            </a:r>
            <a:endParaRPr sz="700">
              <a:latin typeface="Arial Narrow"/>
              <a:cs typeface="Arial Narrow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548888" y="2796643"/>
            <a:ext cx="7112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50" dirty="0">
                <a:solidFill>
                  <a:srgbClr val="231F20"/>
                </a:solidFill>
                <a:latin typeface="Arial Narrow"/>
                <a:cs typeface="Arial Narrow"/>
              </a:rPr>
              <a:t>N</a:t>
            </a:r>
            <a:endParaRPr sz="600">
              <a:latin typeface="Arial Narrow"/>
              <a:cs typeface="Arial Narrow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548888" y="3226412"/>
            <a:ext cx="7112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50" dirty="0">
                <a:solidFill>
                  <a:srgbClr val="231F20"/>
                </a:solidFill>
                <a:latin typeface="Arial Narrow"/>
                <a:cs typeface="Arial Narrow"/>
              </a:rPr>
              <a:t>N</a:t>
            </a:r>
            <a:endParaRPr sz="600">
              <a:latin typeface="Arial Narrow"/>
              <a:cs typeface="Arial Narrow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777488" y="3016100"/>
            <a:ext cx="6731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50" dirty="0">
                <a:solidFill>
                  <a:srgbClr val="231F20"/>
                </a:solidFill>
                <a:latin typeface="Arial Narrow"/>
                <a:cs typeface="Arial Narrow"/>
              </a:rPr>
              <a:t>S</a:t>
            </a:r>
            <a:endParaRPr sz="600">
              <a:latin typeface="Arial Narrow"/>
              <a:cs typeface="Arial Narrow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329432" y="3016100"/>
            <a:ext cx="6731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50" dirty="0">
                <a:solidFill>
                  <a:srgbClr val="231F20"/>
                </a:solidFill>
                <a:latin typeface="Arial Narrow"/>
                <a:cs typeface="Arial Narrow"/>
              </a:rPr>
              <a:t>S</a:t>
            </a:r>
            <a:endParaRPr sz="600">
              <a:latin typeface="Arial Narrow"/>
              <a:cs typeface="Arial Narrow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981662" y="9064363"/>
            <a:ext cx="3458431" cy="621067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637540" marR="629920" algn="ctr">
              <a:lnSpc>
                <a:spcPct val="101899"/>
              </a:lnSpc>
              <a:spcBef>
                <a:spcPts val="80"/>
              </a:spcBef>
            </a:pPr>
            <a:r>
              <a:rPr lang="en-US" sz="900" spc="-70" dirty="0">
                <a:solidFill>
                  <a:srgbClr val="808285"/>
                </a:solidFill>
                <a:latin typeface="Verdana"/>
                <a:cs typeface="Verdana"/>
              </a:rPr>
              <a:t>401 West King Street, East Berlin, PA 17316</a:t>
            </a:r>
          </a:p>
          <a:p>
            <a:pPr marL="637540" marR="629920" algn="ctr">
              <a:lnSpc>
                <a:spcPct val="101899"/>
              </a:lnSpc>
              <a:spcBef>
                <a:spcPts val="80"/>
              </a:spcBef>
            </a:pPr>
            <a:r>
              <a:rPr lang="en-US" sz="900" spc="-10" dirty="0">
                <a:solidFill>
                  <a:srgbClr val="808285"/>
                </a:solidFill>
                <a:latin typeface="Verdana"/>
                <a:cs typeface="Verdana"/>
              </a:rPr>
              <a:t>www.keystoneassembly.com</a:t>
            </a:r>
            <a:endParaRPr sz="900" dirty="0">
              <a:latin typeface="Verdana"/>
              <a:cs typeface="Verdana"/>
            </a:endParaRPr>
          </a:p>
          <a:p>
            <a:pPr marL="1270" algn="ctr">
              <a:lnSpc>
                <a:spcPct val="100000"/>
              </a:lnSpc>
              <a:spcBef>
                <a:spcPts val="20"/>
              </a:spcBef>
            </a:pPr>
            <a:r>
              <a:rPr sz="900" spc="-20" dirty="0">
                <a:solidFill>
                  <a:srgbClr val="808285"/>
                </a:solidFill>
                <a:latin typeface="Verdana"/>
                <a:cs typeface="Verdana"/>
              </a:rPr>
              <a:t>Phone:</a:t>
            </a:r>
            <a:r>
              <a:rPr sz="900" spc="-35" dirty="0">
                <a:solidFill>
                  <a:srgbClr val="808285"/>
                </a:solidFill>
                <a:latin typeface="Verdana"/>
                <a:cs typeface="Verdana"/>
              </a:rPr>
              <a:t> </a:t>
            </a:r>
            <a:r>
              <a:rPr lang="en-US" sz="900" spc="-40" dirty="0">
                <a:solidFill>
                  <a:srgbClr val="808285"/>
                </a:solidFill>
                <a:latin typeface="Verdana"/>
                <a:cs typeface="Verdana"/>
              </a:rPr>
              <a:t>844-527-8665</a:t>
            </a:r>
            <a:endParaRPr sz="900" dirty="0">
              <a:latin typeface="Verdana"/>
              <a:cs typeface="Verdana"/>
            </a:endParaRPr>
          </a:p>
          <a:p>
            <a:pPr marR="242570" algn="ctr">
              <a:lnSpc>
                <a:spcPct val="100000"/>
              </a:lnSpc>
              <a:spcBef>
                <a:spcPts val="290"/>
              </a:spcBef>
            </a:pPr>
            <a:r>
              <a:rPr sz="900" b="1" spc="-114" dirty="0">
                <a:solidFill>
                  <a:srgbClr val="808285"/>
                </a:solidFill>
                <a:latin typeface="Calibri"/>
                <a:cs typeface="Calibri"/>
              </a:rPr>
              <a:t>Made</a:t>
            </a:r>
            <a:r>
              <a:rPr sz="900" b="1" spc="-25" dirty="0">
                <a:solidFill>
                  <a:srgbClr val="808285"/>
                </a:solidFill>
                <a:latin typeface="Calibri"/>
                <a:cs typeface="Calibri"/>
              </a:rPr>
              <a:t> </a:t>
            </a:r>
            <a:r>
              <a:rPr sz="900" b="1" spc="-55" dirty="0">
                <a:solidFill>
                  <a:srgbClr val="808285"/>
                </a:solidFill>
                <a:latin typeface="Calibri"/>
                <a:cs typeface="Calibri"/>
              </a:rPr>
              <a:t>in</a:t>
            </a:r>
            <a:r>
              <a:rPr sz="900" b="1" spc="-25" dirty="0">
                <a:solidFill>
                  <a:srgbClr val="808285"/>
                </a:solidFill>
                <a:latin typeface="Calibri"/>
                <a:cs typeface="Calibri"/>
              </a:rPr>
              <a:t> </a:t>
            </a:r>
            <a:r>
              <a:rPr sz="900" b="1" spc="-10" dirty="0">
                <a:solidFill>
                  <a:srgbClr val="808285"/>
                </a:solidFill>
                <a:latin typeface="Calibri"/>
                <a:cs typeface="Calibri"/>
              </a:rPr>
              <a:t>Germany</a:t>
            </a:r>
            <a:endParaRPr sz="900" dirty="0">
              <a:latin typeface="Calibri"/>
              <a:cs typeface="Calibri"/>
            </a:endParaRPr>
          </a:p>
        </p:txBody>
      </p:sp>
      <p:pic>
        <p:nvPicPr>
          <p:cNvPr id="37" name="object 3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00526" y="8776147"/>
            <a:ext cx="680745" cy="674827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953083" y="9101958"/>
            <a:ext cx="2154555" cy="2724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600" b="1" i="1" spc="-25" dirty="0">
                <a:solidFill>
                  <a:srgbClr val="D31820"/>
                </a:solidFill>
                <a:latin typeface="Trebuchet MS"/>
                <a:cs typeface="Trebuchet MS"/>
              </a:rPr>
              <a:t>Making</a:t>
            </a:r>
            <a:r>
              <a:rPr sz="1600" b="1" i="1" spc="-65" dirty="0">
                <a:solidFill>
                  <a:srgbClr val="D31820"/>
                </a:solidFill>
                <a:latin typeface="Trebuchet MS"/>
                <a:cs typeface="Trebuchet MS"/>
              </a:rPr>
              <a:t> </a:t>
            </a:r>
            <a:r>
              <a:rPr sz="1600" b="1" i="1" spc="-45" dirty="0">
                <a:solidFill>
                  <a:srgbClr val="D31820"/>
                </a:solidFill>
                <a:latin typeface="Trebuchet MS"/>
                <a:cs typeface="Trebuchet MS"/>
              </a:rPr>
              <a:t>Things</a:t>
            </a:r>
            <a:r>
              <a:rPr sz="1600" b="1" i="1" spc="-60" dirty="0">
                <a:solidFill>
                  <a:srgbClr val="D31820"/>
                </a:solidFill>
                <a:latin typeface="Trebuchet MS"/>
                <a:cs typeface="Trebuchet MS"/>
              </a:rPr>
              <a:t> </a:t>
            </a:r>
            <a:r>
              <a:rPr sz="1600" b="1" i="1" spc="-40" dirty="0">
                <a:solidFill>
                  <a:srgbClr val="D31820"/>
                </a:solidFill>
                <a:latin typeface="Trebuchet MS"/>
                <a:cs typeface="Trebuchet MS"/>
              </a:rPr>
              <a:t>Better</a:t>
            </a:r>
            <a:r>
              <a:rPr sz="1600" b="1" i="1" spc="-325" dirty="0">
                <a:solidFill>
                  <a:srgbClr val="D31820"/>
                </a:solidFill>
                <a:latin typeface="Trebuchet MS"/>
                <a:cs typeface="Trebuchet MS"/>
              </a:rPr>
              <a:t> </a:t>
            </a:r>
            <a:r>
              <a:rPr sz="1425" b="1" i="1" spc="-75" baseline="32163" dirty="0">
                <a:solidFill>
                  <a:srgbClr val="D31820"/>
                </a:solidFill>
                <a:latin typeface="Trebuchet MS"/>
                <a:cs typeface="Trebuchet MS"/>
              </a:rPr>
              <a:t>®</a:t>
            </a:r>
            <a:endParaRPr sz="1425" baseline="32163" dirty="0">
              <a:latin typeface="Trebuchet MS"/>
              <a:cs typeface="Trebuchet MS"/>
            </a:endParaRPr>
          </a:p>
        </p:txBody>
      </p:sp>
      <p:pic>
        <p:nvPicPr>
          <p:cNvPr id="39" name="object 3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07725" y="8912837"/>
            <a:ext cx="3090913" cy="192112"/>
          </a:xfrm>
          <a:prstGeom prst="rect">
            <a:avLst/>
          </a:prstGeom>
        </p:spPr>
      </p:pic>
      <p:sp>
        <p:nvSpPr>
          <p:cNvPr id="40" name="object 40"/>
          <p:cNvSpPr/>
          <p:nvPr/>
        </p:nvSpPr>
        <p:spPr>
          <a:xfrm>
            <a:off x="228600" y="8391397"/>
            <a:ext cx="6972300" cy="0"/>
          </a:xfrm>
          <a:custGeom>
            <a:avLst/>
            <a:gdLst/>
            <a:ahLst/>
            <a:cxnLst/>
            <a:rect l="l" t="t" r="r" b="b"/>
            <a:pathLst>
              <a:path w="6972300">
                <a:moveTo>
                  <a:pt x="0" y="0"/>
                </a:moveTo>
                <a:lnTo>
                  <a:pt x="6972300" y="0"/>
                </a:lnTo>
              </a:path>
            </a:pathLst>
          </a:custGeom>
          <a:ln w="12700">
            <a:solidFill>
              <a:srgbClr val="2120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4" name="Picture 43" descr="A black and blue logo&#10;&#10;AI-generated content may be incorrect.">
            <a:extLst>
              <a:ext uri="{FF2B5EF4-FFF2-40B4-BE49-F238E27FC236}">
                <a16:creationId xmlns:a16="http://schemas.microsoft.com/office/drawing/2014/main" id="{1BA9BF4C-155E-B95F-54D8-0B2E0F39E73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965" y="8570878"/>
            <a:ext cx="2319333" cy="457200"/>
          </a:xfrm>
          <a:prstGeom prst="rect">
            <a:avLst/>
          </a:prstGeom>
        </p:spPr>
      </p:pic>
      <p:pic>
        <p:nvPicPr>
          <p:cNvPr id="45" name="Picture 44" descr="A black and blue logo&#10;&#10;AI-generated content may be incorrect.">
            <a:extLst>
              <a:ext uri="{FF2B5EF4-FFF2-40B4-BE49-F238E27FC236}">
                <a16:creationId xmlns:a16="http://schemas.microsoft.com/office/drawing/2014/main" id="{286E1719-45DB-BBB7-FD5C-D41BC9CA345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660" y="256171"/>
            <a:ext cx="1528168" cy="30124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Words>2426</Words>
  <Application>Microsoft Office PowerPoint</Application>
  <PresentationFormat>Custom</PresentationFormat>
  <Paragraphs>733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Arial Narrow</vt:lpstr>
      <vt:lpstr>Calibri</vt:lpstr>
      <vt:lpstr>Lucida Sans Unicode</vt:lpstr>
      <vt:lpstr>Times New Roman</vt:lpstr>
      <vt:lpstr>Trebuchet MS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Keystone2020</dc:creator>
  <cp:lastModifiedBy>Courtney Dutterer</cp:lastModifiedBy>
  <cp:revision>3</cp:revision>
  <dcterms:created xsi:type="dcterms:W3CDTF">2025-02-11T14:52:17Z</dcterms:created>
  <dcterms:modified xsi:type="dcterms:W3CDTF">2025-02-11T16:55:57Z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2025-01-23T00:00:00Z</vt:filetime>
  </property>
  <property fmtid="{D5CDD505-2E9C-101B-9397-08002B2CF9AE}" pid="3" name="Creator">
    <vt:lpwstr>Adobe InDesign 20.1 (Windows)</vt:lpwstr>
  </property>
  <property fmtid="{D5CDD505-2E9C-101B-9397-08002B2CF9AE}" pid="4" name="LastSaved">
    <vt:filetime>2025-02-11T00:00:00Z</vt:filetime>
  </property>
  <property fmtid="{D5CDD505-2E9C-101B-9397-08002B2CF9AE}" pid="5" name="Producer">
    <vt:lpwstr>Adobe PDF Library 17.0</vt:lpwstr>
  </property>
</Properties>
</file>