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20" r:id="rId2"/>
    <p:sldId id="256" r:id="rId3"/>
    <p:sldId id="258" r:id="rId4"/>
    <p:sldId id="259" r:id="rId5"/>
    <p:sldId id="260" r:id="rId6"/>
    <p:sldId id="312" r:id="rId7"/>
    <p:sldId id="322" r:id="rId8"/>
    <p:sldId id="300" r:id="rId9"/>
    <p:sldId id="323" r:id="rId10"/>
    <p:sldId id="263" r:id="rId11"/>
    <p:sldId id="264" r:id="rId12"/>
    <p:sldId id="265" r:id="rId13"/>
    <p:sldId id="266" r:id="rId14"/>
    <p:sldId id="267" r:id="rId15"/>
    <p:sldId id="268" r:id="rId16"/>
    <p:sldId id="269" r:id="rId17"/>
    <p:sldId id="270" r:id="rId18"/>
    <p:sldId id="271" r:id="rId19"/>
    <p:sldId id="273" r:id="rId20"/>
    <p:sldId id="257" r:id="rId21"/>
    <p:sldId id="272" r:id="rId22"/>
    <p:sldId id="274" r:id="rId23"/>
    <p:sldId id="275" r:id="rId24"/>
    <p:sldId id="276" r:id="rId25"/>
    <p:sldId id="261" r:id="rId26"/>
    <p:sldId id="277" r:id="rId27"/>
    <p:sldId id="278" r:id="rId28"/>
    <p:sldId id="279" r:id="rId29"/>
    <p:sldId id="280" r:id="rId30"/>
    <p:sldId id="281" r:id="rId31"/>
    <p:sldId id="283" r:id="rId32"/>
    <p:sldId id="284" r:id="rId33"/>
    <p:sldId id="285" r:id="rId34"/>
    <p:sldId id="287" r:id="rId35"/>
    <p:sldId id="324" r:id="rId36"/>
    <p:sldId id="325" r:id="rId37"/>
    <p:sldId id="326" r:id="rId38"/>
    <p:sldId id="327" r:id="rId39"/>
    <p:sldId id="328" r:id="rId40"/>
    <p:sldId id="329" r:id="rId41"/>
    <p:sldId id="330" r:id="rId42"/>
    <p:sldId id="292" r:id="rId43"/>
    <p:sldId id="286" r:id="rId44"/>
    <p:sldId id="299" r:id="rId45"/>
    <p:sldId id="303" r:id="rId46"/>
    <p:sldId id="304" r:id="rId47"/>
    <p:sldId id="305" r:id="rId48"/>
    <p:sldId id="306" r:id="rId49"/>
    <p:sldId id="307" r:id="rId50"/>
    <p:sldId id="308" r:id="rId51"/>
    <p:sldId id="309" r:id="rId52"/>
    <p:sldId id="310" r:id="rId53"/>
    <p:sldId id="33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94667"/>
  </p:normalViewPr>
  <p:slideViewPr>
    <p:cSldViewPr snapToGrid="0" snapToObjects="1">
      <p:cViewPr varScale="1">
        <p:scale>
          <a:sx n="63" d="100"/>
          <a:sy n="63" d="100"/>
        </p:scale>
        <p:origin x="2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ABD8-A620-AC42-87AE-8C10F5F88A8F}" type="datetimeFigureOut">
              <a:rPr lang="en-US" smtClean="0"/>
              <a:t>8/14/2021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D99B-DFFF-F244-858C-E40F11ECFA30}" type="slidenum">
              <a:rPr lang="en-US" smtClean="0"/>
              <a:t>‹#›</a:t>
            </a:fld>
            <a:endParaRPr lang="en-US"/>
          </a:p>
        </p:txBody>
      </p:sp>
    </p:spTree>
    <p:extLst>
      <p:ext uri="{BB962C8B-B14F-4D97-AF65-F5344CB8AC3E}">
        <p14:creationId xmlns:p14="http://schemas.microsoft.com/office/powerpoint/2010/main" val="11378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AD99B-DFFF-F244-858C-E40F11ECFA30}" type="slidenum">
              <a:rPr lang="en-US" smtClean="0"/>
              <a:t>42</a:t>
            </a:fld>
            <a:endParaRPr lang="en-US"/>
          </a:p>
        </p:txBody>
      </p:sp>
    </p:spTree>
    <p:extLst>
      <p:ext uri="{BB962C8B-B14F-4D97-AF65-F5344CB8AC3E}">
        <p14:creationId xmlns:p14="http://schemas.microsoft.com/office/powerpoint/2010/main" val="17868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0D4705-2034-3A49-84B4-1883F2AE677E}"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11103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02214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4644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60033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D4705-2034-3A49-84B4-1883F2AE677E}"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545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D4705-2034-3A49-84B4-1883F2AE677E}"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2588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D4705-2034-3A49-84B4-1883F2AE677E}"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98160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D4705-2034-3A49-84B4-1883F2AE677E}"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147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D4705-2034-3A49-84B4-1883F2AE677E}"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610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3563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0173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4705-2034-3A49-84B4-1883F2AE677E}" type="datetimeFigureOut">
              <a:rPr lang="en-US" smtClean="0"/>
              <a:t>8/14/2021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8657-7670-964E-8E7C-5EB47954ED67}" type="slidenum">
              <a:rPr lang="en-US" smtClean="0"/>
              <a:t>‹#›</a:t>
            </a:fld>
            <a:endParaRPr lang="en-US"/>
          </a:p>
        </p:txBody>
      </p:sp>
    </p:spTree>
    <p:extLst>
      <p:ext uri="{BB962C8B-B14F-4D97-AF65-F5344CB8AC3E}">
        <p14:creationId xmlns:p14="http://schemas.microsoft.com/office/powerpoint/2010/main" val="25561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496" y="1458685"/>
            <a:ext cx="8740085" cy="646331"/>
          </a:xfrm>
          <a:prstGeom prst="rect">
            <a:avLst/>
          </a:prstGeom>
          <a:noFill/>
        </p:spPr>
        <p:txBody>
          <a:bodyPr wrap="none" rtlCol="0">
            <a:spAutoFit/>
          </a:bodyPr>
          <a:lstStyle/>
          <a:p>
            <a:r>
              <a:rPr lang="en-US" sz="3600" dirty="0"/>
              <a:t>Registering and filing IRS Form 990 e-Postcard</a:t>
            </a:r>
          </a:p>
        </p:txBody>
      </p:sp>
      <p:sp>
        <p:nvSpPr>
          <p:cNvPr id="5" name="TextBox 4"/>
          <p:cNvSpPr txBox="1"/>
          <p:nvPr/>
        </p:nvSpPr>
        <p:spPr>
          <a:xfrm>
            <a:off x="326571" y="2884716"/>
            <a:ext cx="11050782" cy="2031325"/>
          </a:xfrm>
          <a:prstGeom prst="rect">
            <a:avLst/>
          </a:prstGeom>
          <a:noFill/>
        </p:spPr>
        <p:txBody>
          <a:bodyPr wrap="none" rtlCol="0">
            <a:spAutoFit/>
          </a:bodyPr>
          <a:lstStyle/>
          <a:p>
            <a:r>
              <a:rPr lang="en-US" dirty="0"/>
              <a:t>Note:  This presentation was initially prepared in mid-August 2017.  The IRS changes some of the screens every year.</a:t>
            </a:r>
          </a:p>
          <a:p>
            <a:r>
              <a:rPr lang="en-US" dirty="0"/>
              <a:t>I updated as much as I could on 9 Aug 21.  Since I had already entered my information for the year, I could</a:t>
            </a:r>
          </a:p>
          <a:p>
            <a:r>
              <a:rPr lang="en-US" dirty="0"/>
              <a:t>only go as far as slide 41 (in Part 3).  The remaining slides should be close enough for you to complete the process.</a:t>
            </a:r>
          </a:p>
          <a:p>
            <a:r>
              <a:rPr lang="en-US" dirty="0"/>
              <a:t>Please notify me if you find something substantially different, so I can update again.</a:t>
            </a:r>
          </a:p>
          <a:p>
            <a:endParaRPr lang="en-US" dirty="0"/>
          </a:p>
          <a:p>
            <a:r>
              <a:rPr lang="en-US" dirty="0"/>
              <a:t>PDG Rick Dodson</a:t>
            </a:r>
          </a:p>
          <a:p>
            <a:r>
              <a:rPr lang="en-US" dirty="0"/>
              <a:t>dodsonr23@gmail.com  </a:t>
            </a:r>
          </a:p>
        </p:txBody>
      </p:sp>
    </p:spTree>
    <p:extLst>
      <p:ext uri="{BB962C8B-B14F-4D97-AF65-F5344CB8AC3E}">
        <p14:creationId xmlns:p14="http://schemas.microsoft.com/office/powerpoint/2010/main" val="3558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F4C24-7032-444C-998F-1AD1F2A1F755}"/>
              </a:ext>
            </a:extLst>
          </p:cNvPr>
          <p:cNvPicPr>
            <a:picLocks noChangeAspect="1"/>
          </p:cNvPicPr>
          <p:nvPr/>
        </p:nvPicPr>
        <p:blipFill>
          <a:blip r:embed="rId2"/>
          <a:stretch>
            <a:fillRect/>
          </a:stretch>
        </p:blipFill>
        <p:spPr>
          <a:xfrm>
            <a:off x="1132113" y="126771"/>
            <a:ext cx="9495905" cy="5440087"/>
          </a:xfrm>
          <a:prstGeom prst="rect">
            <a:avLst/>
          </a:prstGeom>
        </p:spPr>
      </p:pic>
      <p:sp>
        <p:nvSpPr>
          <p:cNvPr id="9" name="TextBox 8"/>
          <p:cNvSpPr txBox="1"/>
          <p:nvPr/>
        </p:nvSpPr>
        <p:spPr>
          <a:xfrm>
            <a:off x="5111986" y="5530900"/>
            <a:ext cx="4321893" cy="1200329"/>
          </a:xfrm>
          <a:prstGeom prst="rect">
            <a:avLst/>
          </a:prstGeom>
          <a:noFill/>
        </p:spPr>
        <p:txBody>
          <a:bodyPr wrap="square" rtlCol="0">
            <a:spAutoFit/>
          </a:bodyPr>
          <a:lstStyle/>
          <a:p>
            <a:r>
              <a:rPr lang="en-US" dirty="0"/>
              <a:t>In future years, when you get to this screen and you’ve already registered, enter your username and click here.  Go to Part 3 of this slideshow for remaining instructions.</a:t>
            </a:r>
          </a:p>
        </p:txBody>
      </p:sp>
      <p:cxnSp>
        <p:nvCxnSpPr>
          <p:cNvPr id="10" name="Straight Arrow Connector 9"/>
          <p:cNvCxnSpPr>
            <a:cxnSpLocks/>
          </p:cNvCxnSpPr>
          <p:nvPr/>
        </p:nvCxnSpPr>
        <p:spPr>
          <a:xfrm flipH="1" flipV="1">
            <a:off x="5338891" y="2318821"/>
            <a:ext cx="1486452" cy="3248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1599" y="5380672"/>
            <a:ext cx="1623701" cy="1477328"/>
          </a:xfrm>
          <a:prstGeom prst="rect">
            <a:avLst/>
          </a:prstGeom>
          <a:noFill/>
        </p:spPr>
        <p:txBody>
          <a:bodyPr wrap="square" rtlCol="0">
            <a:spAutoFit/>
          </a:bodyPr>
          <a:lstStyle/>
          <a:p>
            <a:r>
              <a:rPr lang="en-US" dirty="0"/>
              <a:t>When initially registering and setting up your profile, click here.</a:t>
            </a:r>
          </a:p>
        </p:txBody>
      </p:sp>
      <p:cxnSp>
        <p:nvCxnSpPr>
          <p:cNvPr id="5" name="Straight Arrow Connector 4"/>
          <p:cNvCxnSpPr>
            <a:cxnSpLocks/>
          </p:cNvCxnSpPr>
          <p:nvPr/>
        </p:nvCxnSpPr>
        <p:spPr>
          <a:xfrm flipH="1" flipV="1">
            <a:off x="1857640" y="2318821"/>
            <a:ext cx="526331" cy="30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2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72" y="-801835"/>
            <a:ext cx="12769327" cy="8436291"/>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Put your first name, last name, email address.</a:t>
            </a:r>
          </a:p>
        </p:txBody>
      </p:sp>
      <p:cxnSp>
        <p:nvCxnSpPr>
          <p:cNvPr id="4" name="Straight Arrow Connector 3"/>
          <p:cNvCxnSpPr/>
          <p:nvPr/>
        </p:nvCxnSpPr>
        <p:spPr>
          <a:xfrm flipH="1" flipV="1">
            <a:off x="4378363" y="2409714"/>
            <a:ext cx="1301675" cy="2662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31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7" y="-796067"/>
            <a:ext cx="13052405" cy="8627633"/>
          </a:xfrm>
          <a:prstGeom prst="rect">
            <a:avLst/>
          </a:prstGeom>
        </p:spPr>
      </p:pic>
      <p:sp>
        <p:nvSpPr>
          <p:cNvPr id="3" name="TextBox 2"/>
          <p:cNvSpPr txBox="1"/>
          <p:nvPr/>
        </p:nvSpPr>
        <p:spPr>
          <a:xfrm>
            <a:off x="5058775" y="4672361"/>
            <a:ext cx="4321893" cy="3139321"/>
          </a:xfrm>
          <a:prstGeom prst="rect">
            <a:avLst/>
          </a:prstGeom>
          <a:noFill/>
        </p:spPr>
        <p:txBody>
          <a:bodyPr wrap="square" rtlCol="0">
            <a:spAutoFit/>
          </a:bodyPr>
          <a:lstStyle/>
          <a:p>
            <a:r>
              <a:rPr lang="en-US" dirty="0"/>
              <a:t>Then click “send code” to receive from IRS a code to continue the registration process.   In the future, a new Secretary or Treasurer may have to change the profile to put in their name or keep using the name of the person who initially registered.</a:t>
            </a:r>
          </a:p>
          <a:p>
            <a:endParaRPr lang="en-US" dirty="0"/>
          </a:p>
          <a:p>
            <a:r>
              <a:rPr lang="en-US" dirty="0">
                <a:solidFill>
                  <a:srgbClr val="FF0000"/>
                </a:solidFill>
              </a:rPr>
              <a:t>IMPORTANT:  </a:t>
            </a:r>
            <a:r>
              <a:rPr lang="en-US" dirty="0"/>
              <a:t>Make sure you write down and save the information to pass to the next Treasurer.  That person can change it after they enter the first time.</a:t>
            </a:r>
          </a:p>
        </p:txBody>
      </p:sp>
      <p:cxnSp>
        <p:nvCxnSpPr>
          <p:cNvPr id="4" name="Straight Arrow Connector 3"/>
          <p:cNvCxnSpPr/>
          <p:nvPr/>
        </p:nvCxnSpPr>
        <p:spPr>
          <a:xfrm flipH="1" flipV="1">
            <a:off x="4378364" y="2409715"/>
            <a:ext cx="1108036" cy="22626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8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 y="-798071"/>
            <a:ext cx="12849620" cy="8511303"/>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See the next slide for an example of the email from IRS with the code to put here.</a:t>
            </a:r>
          </a:p>
        </p:txBody>
      </p:sp>
      <p:cxnSp>
        <p:nvCxnSpPr>
          <p:cNvPr id="4" name="Straight Arrow Connector 3"/>
          <p:cNvCxnSpPr/>
          <p:nvPr/>
        </p:nvCxnSpPr>
        <p:spPr>
          <a:xfrm flipH="1" flipV="1">
            <a:off x="3818965" y="1280160"/>
            <a:ext cx="1861074" cy="3792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5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8" y="-75304"/>
            <a:ext cx="12776254" cy="7024744"/>
          </a:xfrm>
          <a:prstGeom prst="rect">
            <a:avLst/>
          </a:prstGeom>
        </p:spPr>
      </p:pic>
      <p:sp>
        <p:nvSpPr>
          <p:cNvPr id="3" name="TextBox 2"/>
          <p:cNvSpPr txBox="1"/>
          <p:nvPr/>
        </p:nvSpPr>
        <p:spPr>
          <a:xfrm>
            <a:off x="5058775" y="5072549"/>
            <a:ext cx="4321893" cy="923330"/>
          </a:xfrm>
          <a:prstGeom prst="rect">
            <a:avLst/>
          </a:prstGeom>
          <a:noFill/>
        </p:spPr>
        <p:txBody>
          <a:bodyPr wrap="square" rtlCol="0">
            <a:spAutoFit/>
          </a:bodyPr>
          <a:lstStyle/>
          <a:p>
            <a:r>
              <a:rPr lang="en-US" dirty="0"/>
              <a:t>Note that the code is only good for 15 minutes.  If you can’t complete the process, you may have to save and/or start over later.</a:t>
            </a:r>
          </a:p>
        </p:txBody>
      </p:sp>
      <p:cxnSp>
        <p:nvCxnSpPr>
          <p:cNvPr id="4" name="Straight Arrow Connector 3"/>
          <p:cNvCxnSpPr/>
          <p:nvPr/>
        </p:nvCxnSpPr>
        <p:spPr>
          <a:xfrm flipH="1" flipV="1">
            <a:off x="1323191" y="1979407"/>
            <a:ext cx="4356848" cy="3093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4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719149"/>
            <a:ext cx="12777170" cy="8314047"/>
          </a:xfrm>
          <a:prstGeom prst="rect">
            <a:avLst/>
          </a:prstGeom>
        </p:spPr>
      </p:pic>
      <p:sp>
        <p:nvSpPr>
          <p:cNvPr id="3" name="TextBox 2"/>
          <p:cNvSpPr txBox="1"/>
          <p:nvPr/>
        </p:nvSpPr>
        <p:spPr>
          <a:xfrm>
            <a:off x="4476069" y="3392563"/>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485939" y="2000923"/>
            <a:ext cx="268941" cy="1366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7" y="-258184"/>
            <a:ext cx="13066969" cy="7272170"/>
          </a:xfrm>
          <a:prstGeom prst="rect">
            <a:avLst/>
          </a:prstGeom>
        </p:spPr>
      </p:pic>
      <p:sp>
        <p:nvSpPr>
          <p:cNvPr id="3" name="TextBox 2"/>
          <p:cNvSpPr txBox="1"/>
          <p:nvPr/>
        </p:nvSpPr>
        <p:spPr>
          <a:xfrm>
            <a:off x="8885816" y="1882588"/>
            <a:ext cx="3306184" cy="4524315"/>
          </a:xfrm>
          <a:prstGeom prst="rect">
            <a:avLst/>
          </a:prstGeom>
          <a:noFill/>
        </p:spPr>
        <p:txBody>
          <a:bodyPr wrap="square" rtlCol="0">
            <a:spAutoFit/>
          </a:bodyPr>
          <a:lstStyle/>
          <a:p>
            <a:r>
              <a:rPr lang="en-US" dirty="0"/>
              <a:t>This is where you start creating your profile that will be used to permit you to sign in in the future and to establish some security measures.  The following slide is the continuation of the page on the screen.</a:t>
            </a:r>
          </a:p>
          <a:p>
            <a:endParaRPr lang="en-US" dirty="0"/>
          </a:p>
          <a:p>
            <a:r>
              <a:rPr lang="en-US" dirty="0">
                <a:solidFill>
                  <a:srgbClr val="FF0000"/>
                </a:solidFill>
              </a:rPr>
              <a:t>IMPORTANT:  </a:t>
            </a:r>
            <a:r>
              <a:rPr lang="en-US" dirty="0"/>
              <a:t>Make sure you write down and save all of these profile entries and pass them along to the future Secretary and/or Treasurer.  If you lose/forget them, you won’t be able to sign in and complete the form in the future.</a:t>
            </a:r>
          </a:p>
        </p:txBody>
      </p:sp>
    </p:spTree>
    <p:extLst>
      <p:ext uri="{BB962C8B-B14F-4D97-AF65-F5344CB8AC3E}">
        <p14:creationId xmlns:p14="http://schemas.microsoft.com/office/powerpoint/2010/main" val="190939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85" y="828339"/>
            <a:ext cx="12810050" cy="5238973"/>
          </a:xfrm>
          <a:prstGeom prst="rect">
            <a:avLst/>
          </a:prstGeom>
        </p:spPr>
      </p:pic>
      <p:sp>
        <p:nvSpPr>
          <p:cNvPr id="3" name="TextBox 2"/>
          <p:cNvSpPr txBox="1"/>
          <p:nvPr/>
        </p:nvSpPr>
        <p:spPr>
          <a:xfrm>
            <a:off x="6530780" y="5135302"/>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776396" y="5303520"/>
            <a:ext cx="1699708" cy="21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3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6" y="-749195"/>
            <a:ext cx="12629478" cy="8326052"/>
          </a:xfrm>
          <a:prstGeom prst="rect">
            <a:avLst/>
          </a:prstGeom>
        </p:spPr>
      </p:pic>
      <p:sp>
        <p:nvSpPr>
          <p:cNvPr id="3" name="TextBox 2"/>
          <p:cNvSpPr txBox="1"/>
          <p:nvPr/>
        </p:nvSpPr>
        <p:spPr>
          <a:xfrm>
            <a:off x="1962118" y="4109422"/>
            <a:ext cx="8356005" cy="923330"/>
          </a:xfrm>
          <a:prstGeom prst="rect">
            <a:avLst/>
          </a:prstGeom>
          <a:noFill/>
        </p:spPr>
        <p:txBody>
          <a:bodyPr wrap="none" rtlCol="0">
            <a:spAutoFit/>
          </a:bodyPr>
          <a:lstStyle/>
          <a:p>
            <a:pPr algn="ctr"/>
            <a:r>
              <a:rPr lang="en-US" dirty="0"/>
              <a:t>You’re done unless you want to go ahead and complete your current year’s submission.</a:t>
            </a:r>
          </a:p>
          <a:p>
            <a:pPr algn="ctr"/>
            <a:r>
              <a:rPr lang="en-US" dirty="0"/>
              <a:t>If you want to do the first submission, the following slides show you how.</a:t>
            </a:r>
          </a:p>
          <a:p>
            <a:pPr algn="ctr"/>
            <a:r>
              <a:rPr lang="en-US" dirty="0"/>
              <a:t>Click “continue” to create your first submission.</a:t>
            </a:r>
          </a:p>
        </p:txBody>
      </p:sp>
    </p:spTree>
    <p:extLst>
      <p:ext uri="{BB962C8B-B14F-4D97-AF65-F5344CB8AC3E}">
        <p14:creationId xmlns:p14="http://schemas.microsoft.com/office/powerpoint/2010/main" val="119735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6" y="-182881"/>
            <a:ext cx="12718100" cy="7218381"/>
          </a:xfrm>
          <a:prstGeom prst="rect">
            <a:avLst/>
          </a:prstGeom>
        </p:spPr>
      </p:pic>
      <p:sp>
        <p:nvSpPr>
          <p:cNvPr id="3" name="TextBox 2"/>
          <p:cNvSpPr txBox="1"/>
          <p:nvPr/>
        </p:nvSpPr>
        <p:spPr>
          <a:xfrm>
            <a:off x="1081520" y="3241643"/>
            <a:ext cx="8135882" cy="646331"/>
          </a:xfrm>
          <a:prstGeom prst="rect">
            <a:avLst/>
          </a:prstGeom>
          <a:noFill/>
        </p:spPr>
        <p:txBody>
          <a:bodyPr wrap="none" rtlCol="0">
            <a:spAutoFit/>
          </a:bodyPr>
          <a:lstStyle/>
          <a:p>
            <a:pPr algn="ctr"/>
            <a:r>
              <a:rPr lang="en-US" dirty="0"/>
              <a:t>At some point after you complete the profile security questions and click “continue”, </a:t>
            </a:r>
          </a:p>
          <a:p>
            <a:pPr algn="ctr"/>
            <a:r>
              <a:rPr lang="en-US" dirty="0"/>
              <a:t>you’ll get this email confirmation.   </a:t>
            </a:r>
          </a:p>
        </p:txBody>
      </p:sp>
    </p:spTree>
    <p:extLst>
      <p:ext uri="{BB962C8B-B14F-4D97-AF65-F5344CB8AC3E}">
        <p14:creationId xmlns:p14="http://schemas.microsoft.com/office/powerpoint/2010/main" val="123999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6995" y="2538546"/>
            <a:ext cx="6300764" cy="1754326"/>
          </a:xfrm>
          <a:prstGeom prst="rect">
            <a:avLst/>
          </a:prstGeom>
          <a:noFill/>
        </p:spPr>
        <p:txBody>
          <a:bodyPr wrap="none" rtlCol="0">
            <a:spAutoFit/>
          </a:bodyPr>
          <a:lstStyle/>
          <a:p>
            <a:pPr algn="ctr"/>
            <a:r>
              <a:rPr lang="en-US" sz="3600" dirty="0"/>
              <a:t>Part 1.</a:t>
            </a:r>
          </a:p>
          <a:p>
            <a:endParaRPr lang="en-US" sz="3600" dirty="0"/>
          </a:p>
          <a:p>
            <a:r>
              <a:rPr lang="en-US" sz="3600" dirty="0"/>
              <a:t>Initial Registration for e-Postcard</a:t>
            </a:r>
          </a:p>
        </p:txBody>
      </p:sp>
    </p:spTree>
    <p:extLst>
      <p:ext uri="{BB962C8B-B14F-4D97-AF65-F5344CB8AC3E}">
        <p14:creationId xmlns:p14="http://schemas.microsoft.com/office/powerpoint/2010/main" val="8033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6791" y="1492629"/>
            <a:ext cx="7637925" cy="3416320"/>
          </a:xfrm>
          <a:prstGeom prst="rect">
            <a:avLst/>
          </a:prstGeom>
          <a:noFill/>
        </p:spPr>
        <p:txBody>
          <a:bodyPr wrap="none" rtlCol="0">
            <a:spAutoFit/>
          </a:bodyPr>
          <a:lstStyle/>
          <a:p>
            <a:pPr algn="ctr"/>
            <a:r>
              <a:rPr lang="en-US" sz="3600" dirty="0"/>
              <a:t>Part 2.</a:t>
            </a:r>
          </a:p>
          <a:p>
            <a:pPr algn="ctr"/>
            <a:endParaRPr lang="en-US" sz="3600" dirty="0"/>
          </a:p>
          <a:p>
            <a:pPr algn="ctr"/>
            <a:r>
              <a:rPr lang="en-US" sz="3600" dirty="0"/>
              <a:t>Submitting Your First Annual e-Postcard</a:t>
            </a:r>
          </a:p>
          <a:p>
            <a:pPr algn="ctr"/>
            <a:r>
              <a:rPr lang="en-US" sz="3600" dirty="0"/>
              <a:t>When Initially Registering and </a:t>
            </a:r>
          </a:p>
          <a:p>
            <a:pPr algn="ctr"/>
            <a:r>
              <a:rPr lang="en-US" sz="3600" dirty="0"/>
              <a:t>Creating Your Profile</a:t>
            </a:r>
          </a:p>
          <a:p>
            <a:endParaRPr lang="en-US" sz="3600" dirty="0"/>
          </a:p>
        </p:txBody>
      </p:sp>
    </p:spTree>
    <p:extLst>
      <p:ext uri="{BB962C8B-B14F-4D97-AF65-F5344CB8AC3E}">
        <p14:creationId xmlns:p14="http://schemas.microsoft.com/office/powerpoint/2010/main" val="52914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 y="-681577"/>
            <a:ext cx="12697615" cy="8276476"/>
          </a:xfrm>
          <a:prstGeom prst="rect">
            <a:avLst/>
          </a:prstGeom>
        </p:spPr>
      </p:pic>
      <p:sp>
        <p:nvSpPr>
          <p:cNvPr id="4" name="TextBox 3"/>
          <p:cNvSpPr txBox="1"/>
          <p:nvPr/>
        </p:nvSpPr>
        <p:spPr>
          <a:xfrm>
            <a:off x="5627138" y="3151991"/>
            <a:ext cx="1720335" cy="923330"/>
          </a:xfrm>
          <a:prstGeom prst="rect">
            <a:avLst/>
          </a:prstGeom>
          <a:noFill/>
        </p:spPr>
        <p:txBody>
          <a:bodyPr wrap="square" rtlCol="0">
            <a:spAutoFit/>
          </a:bodyPr>
          <a:lstStyle/>
          <a:p>
            <a:r>
              <a:rPr lang="en-US" dirty="0"/>
              <a:t>No input required here.  Click “continue”.</a:t>
            </a:r>
          </a:p>
        </p:txBody>
      </p:sp>
      <p:cxnSp>
        <p:nvCxnSpPr>
          <p:cNvPr id="5" name="Straight Arrow Connector 4"/>
          <p:cNvCxnSpPr/>
          <p:nvPr/>
        </p:nvCxnSpPr>
        <p:spPr>
          <a:xfrm flipH="1" flipV="1">
            <a:off x="4173967" y="1699708"/>
            <a:ext cx="1453171" cy="175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3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0"/>
            <a:ext cx="10610698" cy="6858000"/>
          </a:xfrm>
          <a:prstGeom prst="rect">
            <a:avLst/>
          </a:prstGeom>
        </p:spPr>
      </p:pic>
      <p:sp>
        <p:nvSpPr>
          <p:cNvPr id="3" name="TextBox 2"/>
          <p:cNvSpPr txBox="1"/>
          <p:nvPr/>
        </p:nvSpPr>
        <p:spPr>
          <a:xfrm>
            <a:off x="6788965" y="4894730"/>
            <a:ext cx="4440816" cy="1200329"/>
          </a:xfrm>
          <a:prstGeom prst="rect">
            <a:avLst/>
          </a:prstGeom>
          <a:noFill/>
        </p:spPr>
        <p:txBody>
          <a:bodyPr wrap="square" rtlCol="0">
            <a:spAutoFit/>
          </a:bodyPr>
          <a:lstStyle/>
          <a:p>
            <a:r>
              <a:rPr lang="en-US" dirty="0"/>
              <a:t>Click here to start your first submission.  </a:t>
            </a:r>
          </a:p>
          <a:p>
            <a:r>
              <a:rPr lang="en-US" dirty="0"/>
              <a:t>In future years, you will not enter through this screen.  Go back to slide 10 to see where you enter when you’ve already registered. </a:t>
            </a:r>
          </a:p>
        </p:txBody>
      </p:sp>
      <p:cxnSp>
        <p:nvCxnSpPr>
          <p:cNvPr id="4" name="Straight Arrow Connector 3"/>
          <p:cNvCxnSpPr/>
          <p:nvPr/>
        </p:nvCxnSpPr>
        <p:spPr>
          <a:xfrm flipH="1" flipV="1">
            <a:off x="6859309" y="2890350"/>
            <a:ext cx="659777" cy="2004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7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510985"/>
            <a:ext cx="12752161" cy="7890731"/>
          </a:xfrm>
          <a:prstGeom prst="rect">
            <a:avLst/>
          </a:prstGeom>
        </p:spPr>
      </p:pic>
      <p:sp>
        <p:nvSpPr>
          <p:cNvPr id="3" name="TextBox 2"/>
          <p:cNvSpPr txBox="1"/>
          <p:nvPr/>
        </p:nvSpPr>
        <p:spPr>
          <a:xfrm>
            <a:off x="6788965" y="4894730"/>
            <a:ext cx="4440816" cy="369332"/>
          </a:xfrm>
          <a:prstGeom prst="rect">
            <a:avLst/>
          </a:prstGeom>
          <a:noFill/>
        </p:spPr>
        <p:txBody>
          <a:bodyPr wrap="square" rtlCol="0">
            <a:spAutoFit/>
          </a:bodyPr>
          <a:lstStyle/>
          <a:p>
            <a:r>
              <a:rPr lang="en-US" dirty="0"/>
              <a:t>Click “Preparer”.</a:t>
            </a:r>
          </a:p>
        </p:txBody>
      </p:sp>
      <p:cxnSp>
        <p:nvCxnSpPr>
          <p:cNvPr id="4" name="Straight Arrow Connector 3"/>
          <p:cNvCxnSpPr/>
          <p:nvPr/>
        </p:nvCxnSpPr>
        <p:spPr>
          <a:xfrm flipH="1" flipV="1">
            <a:off x="3872753" y="2452744"/>
            <a:ext cx="2916213" cy="2531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2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 y="-649625"/>
            <a:ext cx="12626951" cy="8126190"/>
          </a:xfrm>
          <a:prstGeom prst="rect">
            <a:avLst/>
          </a:prstGeom>
        </p:spPr>
      </p:pic>
      <p:cxnSp>
        <p:nvCxnSpPr>
          <p:cNvPr id="3" name="Straight Arrow Connector 2"/>
          <p:cNvCxnSpPr/>
          <p:nvPr/>
        </p:nvCxnSpPr>
        <p:spPr>
          <a:xfrm flipH="1" flipV="1">
            <a:off x="3948057" y="2022438"/>
            <a:ext cx="2840908" cy="2872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88965" y="4894730"/>
            <a:ext cx="4440816" cy="646331"/>
          </a:xfrm>
          <a:prstGeom prst="rect">
            <a:avLst/>
          </a:prstGeom>
          <a:noFill/>
        </p:spPr>
        <p:txBody>
          <a:bodyPr wrap="square" rtlCol="0">
            <a:spAutoFit/>
          </a:bodyPr>
          <a:lstStyle/>
          <a:p>
            <a:r>
              <a:rPr lang="en-US" dirty="0"/>
              <a:t>The first time you do this, enter your EIN and click “Add EIN”.</a:t>
            </a:r>
          </a:p>
        </p:txBody>
      </p:sp>
    </p:spTree>
    <p:extLst>
      <p:ext uri="{BB962C8B-B14F-4D97-AF65-F5344CB8AC3E}">
        <p14:creationId xmlns:p14="http://schemas.microsoft.com/office/powerpoint/2010/main" val="181023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 y="-625910"/>
            <a:ext cx="12605825" cy="8037929"/>
          </a:xfrm>
          <a:prstGeom prst="rect">
            <a:avLst/>
          </a:prstGeom>
        </p:spPr>
      </p:pic>
      <p:cxnSp>
        <p:nvCxnSpPr>
          <p:cNvPr id="3" name="Straight Arrow Connector 2"/>
          <p:cNvCxnSpPr/>
          <p:nvPr/>
        </p:nvCxnSpPr>
        <p:spPr>
          <a:xfrm flipH="1" flipV="1">
            <a:off x="4151985" y="2807746"/>
            <a:ext cx="3292307" cy="1861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1754326"/>
          </a:xfrm>
          <a:prstGeom prst="rect">
            <a:avLst/>
          </a:prstGeom>
          <a:noFill/>
        </p:spPr>
        <p:txBody>
          <a:bodyPr wrap="square" rtlCol="0">
            <a:spAutoFit/>
          </a:bodyPr>
          <a:lstStyle/>
          <a:p>
            <a:r>
              <a:rPr lang="en-US" dirty="0"/>
              <a:t>1.  Now your EIN will be shown as associated with this profile.  Note that all of our clubs’ EINs are shown with LCI’s name.  You’ll be able to customize this in the profile later.  </a:t>
            </a:r>
          </a:p>
          <a:p>
            <a:endParaRPr lang="en-US" dirty="0"/>
          </a:p>
          <a:p>
            <a:r>
              <a:rPr lang="en-US" dirty="0"/>
              <a:t>2.  Click “Create New Filing”.</a:t>
            </a:r>
          </a:p>
        </p:txBody>
      </p:sp>
      <p:cxnSp>
        <p:nvCxnSpPr>
          <p:cNvPr id="9" name="Straight Arrow Connector 8"/>
          <p:cNvCxnSpPr/>
          <p:nvPr/>
        </p:nvCxnSpPr>
        <p:spPr>
          <a:xfrm flipH="1" flipV="1">
            <a:off x="5002306" y="3738282"/>
            <a:ext cx="2441988" cy="1895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3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 y="-215153"/>
            <a:ext cx="12759133" cy="7358231"/>
          </a:xfrm>
          <a:prstGeom prst="rect">
            <a:avLst/>
          </a:prstGeom>
        </p:spPr>
      </p:pic>
      <p:cxnSp>
        <p:nvCxnSpPr>
          <p:cNvPr id="3" name="Straight Arrow Connector 2"/>
          <p:cNvCxnSpPr/>
          <p:nvPr/>
        </p:nvCxnSpPr>
        <p:spPr>
          <a:xfrm flipH="1" flipV="1">
            <a:off x="7347473" y="2441986"/>
            <a:ext cx="96820" cy="2226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Click on the drop down menu.</a:t>
            </a:r>
          </a:p>
        </p:txBody>
      </p:sp>
    </p:spTree>
    <p:extLst>
      <p:ext uri="{BB962C8B-B14F-4D97-AF65-F5344CB8AC3E}">
        <p14:creationId xmlns:p14="http://schemas.microsoft.com/office/powerpoint/2010/main" val="1030926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625535"/>
            <a:ext cx="12661340" cy="8080584"/>
          </a:xfrm>
          <a:prstGeom prst="rect">
            <a:avLst/>
          </a:prstGeom>
        </p:spPr>
      </p:pic>
      <p:cxnSp>
        <p:nvCxnSpPr>
          <p:cNvPr id="3" name="Straight Arrow Connector 2"/>
          <p:cNvCxnSpPr/>
          <p:nvPr/>
        </p:nvCxnSpPr>
        <p:spPr>
          <a:xfrm flipH="1" flipV="1">
            <a:off x="4034118" y="2086984"/>
            <a:ext cx="3410175" cy="2581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Your EIN should appear.</a:t>
            </a:r>
          </a:p>
        </p:txBody>
      </p:sp>
    </p:spTree>
    <p:extLst>
      <p:ext uri="{BB962C8B-B14F-4D97-AF65-F5344CB8AC3E}">
        <p14:creationId xmlns:p14="http://schemas.microsoft.com/office/powerpoint/2010/main" val="87594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722374"/>
            <a:ext cx="12763899" cy="8328030"/>
          </a:xfrm>
          <a:prstGeom prst="rect">
            <a:avLst/>
          </a:prstGeom>
        </p:spPr>
      </p:pic>
      <p:cxnSp>
        <p:nvCxnSpPr>
          <p:cNvPr id="3" name="Straight Arrow Connector 2"/>
          <p:cNvCxnSpPr/>
          <p:nvPr/>
        </p:nvCxnSpPr>
        <p:spPr>
          <a:xfrm flipH="1" flipV="1">
            <a:off x="5959736" y="3474720"/>
            <a:ext cx="1484558" cy="119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959736" y="3766969"/>
            <a:ext cx="1484558" cy="90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4294" y="4505669"/>
            <a:ext cx="4440816" cy="646331"/>
          </a:xfrm>
          <a:prstGeom prst="rect">
            <a:avLst/>
          </a:prstGeom>
          <a:noFill/>
        </p:spPr>
        <p:txBody>
          <a:bodyPr wrap="square" rtlCol="0">
            <a:spAutoFit/>
          </a:bodyPr>
          <a:lstStyle/>
          <a:p>
            <a:r>
              <a:rPr lang="en-US" dirty="0"/>
              <a:t>Again, note that LCI’s name appears with your EIN.</a:t>
            </a:r>
          </a:p>
        </p:txBody>
      </p:sp>
      <p:cxnSp>
        <p:nvCxnSpPr>
          <p:cNvPr id="8" name="Straight Arrow Connector 7"/>
          <p:cNvCxnSpPr/>
          <p:nvPr/>
        </p:nvCxnSpPr>
        <p:spPr>
          <a:xfrm flipH="1">
            <a:off x="5370729" y="1893346"/>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1562" y="1668351"/>
            <a:ext cx="4440816" cy="369332"/>
          </a:xfrm>
          <a:prstGeom prst="rect">
            <a:avLst/>
          </a:prstGeom>
          <a:noFill/>
        </p:spPr>
        <p:txBody>
          <a:bodyPr wrap="square" rtlCol="0">
            <a:spAutoFit/>
          </a:bodyPr>
          <a:lstStyle/>
          <a:p>
            <a:r>
              <a:rPr lang="en-US" dirty="0"/>
              <a:t>This is automatically filled out.</a:t>
            </a:r>
          </a:p>
        </p:txBody>
      </p:sp>
      <p:sp>
        <p:nvSpPr>
          <p:cNvPr id="11" name="TextBox 10"/>
          <p:cNvSpPr txBox="1"/>
          <p:nvPr/>
        </p:nvSpPr>
        <p:spPr>
          <a:xfrm>
            <a:off x="7037293" y="2412872"/>
            <a:ext cx="4440816" cy="369332"/>
          </a:xfrm>
          <a:prstGeom prst="rect">
            <a:avLst/>
          </a:prstGeom>
          <a:noFill/>
        </p:spPr>
        <p:txBody>
          <a:bodyPr wrap="square" rtlCol="0">
            <a:spAutoFit/>
          </a:bodyPr>
          <a:lstStyle/>
          <a:p>
            <a:r>
              <a:rPr lang="en-US" dirty="0"/>
              <a:t>Answer these on the drop down menu.</a:t>
            </a:r>
          </a:p>
        </p:txBody>
      </p:sp>
      <p:cxnSp>
        <p:nvCxnSpPr>
          <p:cNvPr id="12" name="Straight Arrow Connector 11"/>
          <p:cNvCxnSpPr/>
          <p:nvPr/>
        </p:nvCxnSpPr>
        <p:spPr>
          <a:xfrm flipH="1">
            <a:off x="5286460" y="2702415"/>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5366682" y="2496235"/>
            <a:ext cx="1670611" cy="1013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2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7" y="0"/>
            <a:ext cx="12870402"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7" y="152400"/>
            <a:ext cx="12870402" cy="6858000"/>
          </a:xfrm>
          <a:prstGeom prst="rect">
            <a:avLst/>
          </a:prstGeom>
        </p:spPr>
      </p:pic>
      <p:cxnSp>
        <p:nvCxnSpPr>
          <p:cNvPr id="4" name="Straight Arrow Connector 3"/>
          <p:cNvCxnSpPr/>
          <p:nvPr/>
        </p:nvCxnSpPr>
        <p:spPr>
          <a:xfrm flipH="1" flipV="1">
            <a:off x="6101524" y="4027825"/>
            <a:ext cx="1342770" cy="640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253924" y="5152000"/>
            <a:ext cx="1190370" cy="581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4294" y="4505669"/>
            <a:ext cx="4440816" cy="923330"/>
          </a:xfrm>
          <a:prstGeom prst="rect">
            <a:avLst/>
          </a:prstGeom>
          <a:noFill/>
        </p:spPr>
        <p:txBody>
          <a:bodyPr wrap="square" rtlCol="0">
            <a:spAutoFit/>
          </a:bodyPr>
          <a:lstStyle/>
          <a:p>
            <a:r>
              <a:rPr lang="en-US" dirty="0"/>
              <a:t>This is where you customize the profile to your club.  DBA means “Doing Business As”.  Put your club name and address info.</a:t>
            </a:r>
          </a:p>
        </p:txBody>
      </p:sp>
    </p:spTree>
    <p:extLst>
      <p:ext uri="{BB962C8B-B14F-4D97-AF65-F5344CB8AC3E}">
        <p14:creationId xmlns:p14="http://schemas.microsoft.com/office/powerpoint/2010/main" val="189035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8390" y="5958513"/>
            <a:ext cx="1623701" cy="369332"/>
          </a:xfrm>
          <a:prstGeom prst="rect">
            <a:avLst/>
          </a:prstGeom>
          <a:noFill/>
        </p:spPr>
        <p:txBody>
          <a:bodyPr wrap="square" rtlCol="0">
            <a:spAutoFit/>
          </a:bodyPr>
          <a:lstStyle/>
          <a:p>
            <a:r>
              <a:rPr lang="en-US" dirty="0"/>
              <a:t>2. Click</a:t>
            </a:r>
          </a:p>
        </p:txBody>
      </p:sp>
      <p:sp>
        <p:nvSpPr>
          <p:cNvPr id="11" name="TextBox 10"/>
          <p:cNvSpPr txBox="1"/>
          <p:nvPr/>
        </p:nvSpPr>
        <p:spPr>
          <a:xfrm>
            <a:off x="247515" y="5635348"/>
            <a:ext cx="1623701" cy="646331"/>
          </a:xfrm>
          <a:prstGeom prst="rect">
            <a:avLst/>
          </a:prstGeom>
          <a:noFill/>
        </p:spPr>
        <p:txBody>
          <a:bodyPr wrap="square" rtlCol="0">
            <a:spAutoFit/>
          </a:bodyPr>
          <a:lstStyle/>
          <a:p>
            <a:r>
              <a:rPr lang="en-US" dirty="0"/>
              <a:t>1. Go to “</a:t>
            </a:r>
            <a:r>
              <a:rPr lang="en-US" dirty="0" err="1"/>
              <a:t>irs.gov</a:t>
            </a:r>
            <a:r>
              <a:rPr lang="en-US" dirty="0"/>
              <a:t>”</a:t>
            </a:r>
          </a:p>
        </p:txBody>
      </p:sp>
      <p:pic>
        <p:nvPicPr>
          <p:cNvPr id="4" name="Picture 3">
            <a:extLst>
              <a:ext uri="{FF2B5EF4-FFF2-40B4-BE49-F238E27FC236}">
                <a16:creationId xmlns:a16="http://schemas.microsoft.com/office/drawing/2014/main" id="{C03680A1-5911-D442-9D54-ED8ED9F68B2C}"/>
              </a:ext>
            </a:extLst>
          </p:cNvPr>
          <p:cNvPicPr>
            <a:picLocks noChangeAspect="1"/>
          </p:cNvPicPr>
          <p:nvPr/>
        </p:nvPicPr>
        <p:blipFill>
          <a:blip r:embed="rId2"/>
          <a:stretch>
            <a:fillRect/>
          </a:stretch>
        </p:blipFill>
        <p:spPr>
          <a:xfrm>
            <a:off x="1369958" y="245808"/>
            <a:ext cx="8851021" cy="5131735"/>
          </a:xfrm>
          <a:prstGeom prst="rect">
            <a:avLst/>
          </a:prstGeom>
        </p:spPr>
      </p:pic>
      <p:cxnSp>
        <p:nvCxnSpPr>
          <p:cNvPr id="13" name="Straight Arrow Connector 12"/>
          <p:cNvCxnSpPr>
            <a:cxnSpLocks/>
          </p:cNvCxnSpPr>
          <p:nvPr/>
        </p:nvCxnSpPr>
        <p:spPr>
          <a:xfrm flipH="1" flipV="1">
            <a:off x="7531396" y="1035520"/>
            <a:ext cx="2689583" cy="49229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838200" y="416760"/>
            <a:ext cx="4744652" cy="5218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98" y="1161826"/>
            <a:ext cx="13062612" cy="4485939"/>
          </a:xfrm>
          <a:prstGeom prst="rect">
            <a:avLst/>
          </a:prstGeom>
        </p:spPr>
      </p:pic>
      <p:cxnSp>
        <p:nvCxnSpPr>
          <p:cNvPr id="3" name="Straight Arrow Connector 2"/>
          <p:cNvCxnSpPr/>
          <p:nvPr/>
        </p:nvCxnSpPr>
        <p:spPr>
          <a:xfrm flipH="1">
            <a:off x="5864855" y="1523556"/>
            <a:ext cx="76185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40635" y="923392"/>
            <a:ext cx="4440816" cy="1200329"/>
          </a:xfrm>
          <a:prstGeom prst="rect">
            <a:avLst/>
          </a:prstGeom>
          <a:noFill/>
        </p:spPr>
        <p:txBody>
          <a:bodyPr wrap="square" rtlCol="0">
            <a:spAutoFit/>
          </a:bodyPr>
          <a:lstStyle/>
          <a:p>
            <a:r>
              <a:rPr lang="en-US" dirty="0"/>
              <a:t>The drop down menu will give you a choice of “Person” or “Business”  Select “Person” unless your club has established itself as a foundation, then you might select </a:t>
            </a:r>
            <a:r>
              <a:rPr lang="en-US"/>
              <a:t>“Business”.</a:t>
            </a:r>
            <a:endParaRPr lang="en-US" dirty="0"/>
          </a:p>
        </p:txBody>
      </p:sp>
      <p:sp>
        <p:nvSpPr>
          <p:cNvPr id="6" name="TextBox 5"/>
          <p:cNvSpPr txBox="1"/>
          <p:nvPr/>
        </p:nvSpPr>
        <p:spPr>
          <a:xfrm>
            <a:off x="6815939" y="2381497"/>
            <a:ext cx="4440816" cy="1200329"/>
          </a:xfrm>
          <a:prstGeom prst="rect">
            <a:avLst/>
          </a:prstGeom>
          <a:noFill/>
        </p:spPr>
        <p:txBody>
          <a:bodyPr wrap="square" rtlCol="0">
            <a:spAutoFit/>
          </a:bodyPr>
          <a:lstStyle/>
          <a:p>
            <a:r>
              <a:rPr lang="en-US" dirty="0"/>
              <a:t>Probably not important who you enter here.  If you put the president and that name changes each year, you’ll be constantly updating the profile.</a:t>
            </a:r>
          </a:p>
        </p:txBody>
      </p:sp>
      <p:cxnSp>
        <p:nvCxnSpPr>
          <p:cNvPr id="7" name="Straight Arrow Connector 6"/>
          <p:cNvCxnSpPr/>
          <p:nvPr/>
        </p:nvCxnSpPr>
        <p:spPr>
          <a:xfrm flipH="1" flipV="1">
            <a:off x="5864855" y="1998687"/>
            <a:ext cx="875780" cy="507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89552" y="2744966"/>
            <a:ext cx="95108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9961" y="4295861"/>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4094" y="4614795"/>
            <a:ext cx="4440816" cy="369332"/>
          </a:xfrm>
          <a:prstGeom prst="rect">
            <a:avLst/>
          </a:prstGeom>
          <a:noFill/>
        </p:spPr>
        <p:txBody>
          <a:bodyPr wrap="square" rtlCol="0">
            <a:spAutoFit/>
          </a:bodyPr>
          <a:lstStyle/>
          <a:p>
            <a:r>
              <a:rPr lang="en-US" dirty="0"/>
              <a:t>Click here if you’re ready to submit.</a:t>
            </a:r>
          </a:p>
        </p:txBody>
      </p:sp>
    </p:spTree>
    <p:extLst>
      <p:ext uri="{BB962C8B-B14F-4D97-AF65-F5344CB8AC3E}">
        <p14:creationId xmlns:p14="http://schemas.microsoft.com/office/powerpoint/2010/main" val="134275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899622"/>
            <a:ext cx="11442817" cy="8946341"/>
          </a:xfrm>
          <a:prstGeom prst="rect">
            <a:avLst/>
          </a:prstGeom>
        </p:spPr>
      </p:pic>
      <p:cxnSp>
        <p:nvCxnSpPr>
          <p:cNvPr id="3" name="Straight Arrow Connector 2"/>
          <p:cNvCxnSpPr/>
          <p:nvPr/>
        </p:nvCxnSpPr>
        <p:spPr>
          <a:xfrm flipH="1" flipV="1">
            <a:off x="5105397" y="2176604"/>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80038" y="2336071"/>
            <a:ext cx="753035" cy="369332"/>
          </a:xfrm>
          <a:prstGeom prst="rect">
            <a:avLst/>
          </a:prstGeom>
          <a:noFill/>
        </p:spPr>
        <p:txBody>
          <a:bodyPr wrap="square" rtlCol="0">
            <a:spAutoFit/>
          </a:bodyPr>
          <a:lstStyle/>
          <a:p>
            <a:r>
              <a:rPr lang="en-US"/>
              <a:t>Click.</a:t>
            </a:r>
            <a:endParaRPr lang="en-US" dirty="0"/>
          </a:p>
        </p:txBody>
      </p:sp>
    </p:spTree>
    <p:extLst>
      <p:ext uri="{BB962C8B-B14F-4D97-AF65-F5344CB8AC3E}">
        <p14:creationId xmlns:p14="http://schemas.microsoft.com/office/powerpoint/2010/main" val="1159035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515471"/>
            <a:ext cx="12649559" cy="7905975"/>
          </a:xfrm>
          <a:prstGeom prst="rect">
            <a:avLst/>
          </a:prstGeom>
        </p:spPr>
      </p:pic>
      <p:cxnSp>
        <p:nvCxnSpPr>
          <p:cNvPr id="3" name="Straight Arrow Connector 2"/>
          <p:cNvCxnSpPr/>
          <p:nvPr/>
        </p:nvCxnSpPr>
        <p:spPr>
          <a:xfrm flipH="1" flipV="1">
            <a:off x="3900541" y="2972671"/>
            <a:ext cx="488579" cy="60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87860" y="3582062"/>
            <a:ext cx="4440816" cy="369332"/>
          </a:xfrm>
          <a:prstGeom prst="rect">
            <a:avLst/>
          </a:prstGeom>
          <a:noFill/>
        </p:spPr>
        <p:txBody>
          <a:bodyPr wrap="square" rtlCol="0">
            <a:spAutoFit/>
          </a:bodyPr>
          <a:lstStyle/>
          <a:p>
            <a:r>
              <a:rPr lang="en-US" dirty="0"/>
              <a:t>Don’t forget to print the screen.</a:t>
            </a:r>
          </a:p>
        </p:txBody>
      </p:sp>
    </p:spTree>
    <p:extLst>
      <p:ext uri="{BB962C8B-B14F-4D97-AF65-F5344CB8AC3E}">
        <p14:creationId xmlns:p14="http://schemas.microsoft.com/office/powerpoint/2010/main" val="82578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 y="-532393"/>
            <a:ext cx="12759922" cy="8008957"/>
          </a:xfrm>
          <a:prstGeom prst="rect">
            <a:avLst/>
          </a:prstGeom>
        </p:spPr>
      </p:pic>
    </p:spTree>
    <p:extLst>
      <p:ext uri="{BB962C8B-B14F-4D97-AF65-F5344CB8AC3E}">
        <p14:creationId xmlns:p14="http://schemas.microsoft.com/office/powerpoint/2010/main" val="630010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0426" y="1860764"/>
            <a:ext cx="6072303" cy="2308324"/>
          </a:xfrm>
          <a:prstGeom prst="rect">
            <a:avLst/>
          </a:prstGeom>
          <a:noFill/>
        </p:spPr>
        <p:txBody>
          <a:bodyPr wrap="none" rtlCol="0">
            <a:spAutoFit/>
          </a:bodyPr>
          <a:lstStyle/>
          <a:p>
            <a:pPr algn="ctr"/>
            <a:r>
              <a:rPr lang="en-US" sz="3600"/>
              <a:t>Part 3.</a:t>
            </a:r>
            <a:endParaRPr lang="en-US" sz="3600" dirty="0"/>
          </a:p>
          <a:p>
            <a:pPr algn="ctr"/>
            <a:endParaRPr lang="en-US" sz="3600" dirty="0"/>
          </a:p>
          <a:p>
            <a:pPr algn="ctr"/>
            <a:r>
              <a:rPr lang="en-US" sz="3600" dirty="0"/>
              <a:t>Submitting in future years with </a:t>
            </a:r>
          </a:p>
          <a:p>
            <a:pPr algn="ctr"/>
            <a:r>
              <a:rPr lang="en-US" sz="3600" dirty="0"/>
              <a:t>registration already completed.</a:t>
            </a:r>
          </a:p>
        </p:txBody>
      </p:sp>
    </p:spTree>
    <p:extLst>
      <p:ext uri="{BB962C8B-B14F-4D97-AF65-F5344CB8AC3E}">
        <p14:creationId xmlns:p14="http://schemas.microsoft.com/office/powerpoint/2010/main" val="14216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8390" y="5958513"/>
            <a:ext cx="1623701" cy="369332"/>
          </a:xfrm>
          <a:prstGeom prst="rect">
            <a:avLst/>
          </a:prstGeom>
          <a:noFill/>
        </p:spPr>
        <p:txBody>
          <a:bodyPr wrap="square" rtlCol="0">
            <a:spAutoFit/>
          </a:bodyPr>
          <a:lstStyle/>
          <a:p>
            <a:r>
              <a:rPr lang="en-US" dirty="0"/>
              <a:t>2. Click</a:t>
            </a:r>
          </a:p>
        </p:txBody>
      </p:sp>
      <p:sp>
        <p:nvSpPr>
          <p:cNvPr id="11" name="TextBox 10"/>
          <p:cNvSpPr txBox="1"/>
          <p:nvPr/>
        </p:nvSpPr>
        <p:spPr>
          <a:xfrm>
            <a:off x="247515" y="5635348"/>
            <a:ext cx="1623701" cy="646331"/>
          </a:xfrm>
          <a:prstGeom prst="rect">
            <a:avLst/>
          </a:prstGeom>
          <a:noFill/>
        </p:spPr>
        <p:txBody>
          <a:bodyPr wrap="square" rtlCol="0">
            <a:spAutoFit/>
          </a:bodyPr>
          <a:lstStyle/>
          <a:p>
            <a:r>
              <a:rPr lang="en-US" dirty="0"/>
              <a:t>1. Go to “</a:t>
            </a:r>
            <a:r>
              <a:rPr lang="en-US" dirty="0" err="1"/>
              <a:t>irs.gov</a:t>
            </a:r>
            <a:r>
              <a:rPr lang="en-US" dirty="0"/>
              <a:t>”</a:t>
            </a:r>
          </a:p>
        </p:txBody>
      </p:sp>
      <p:pic>
        <p:nvPicPr>
          <p:cNvPr id="4" name="Picture 3">
            <a:extLst>
              <a:ext uri="{FF2B5EF4-FFF2-40B4-BE49-F238E27FC236}">
                <a16:creationId xmlns:a16="http://schemas.microsoft.com/office/drawing/2014/main" id="{C03680A1-5911-D442-9D54-ED8ED9F68B2C}"/>
              </a:ext>
            </a:extLst>
          </p:cNvPr>
          <p:cNvPicPr>
            <a:picLocks noChangeAspect="1"/>
          </p:cNvPicPr>
          <p:nvPr/>
        </p:nvPicPr>
        <p:blipFill>
          <a:blip r:embed="rId2"/>
          <a:stretch>
            <a:fillRect/>
          </a:stretch>
        </p:blipFill>
        <p:spPr>
          <a:xfrm>
            <a:off x="1369958" y="245808"/>
            <a:ext cx="8851021" cy="5131735"/>
          </a:xfrm>
          <a:prstGeom prst="rect">
            <a:avLst/>
          </a:prstGeom>
        </p:spPr>
      </p:pic>
      <p:cxnSp>
        <p:nvCxnSpPr>
          <p:cNvPr id="13" name="Straight Arrow Connector 12"/>
          <p:cNvCxnSpPr>
            <a:cxnSpLocks/>
          </p:cNvCxnSpPr>
          <p:nvPr/>
        </p:nvCxnSpPr>
        <p:spPr>
          <a:xfrm flipH="1" flipV="1">
            <a:off x="7531396" y="1035520"/>
            <a:ext cx="2689583" cy="49229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838200" y="416760"/>
            <a:ext cx="4744652" cy="5218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597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656" y="5979101"/>
            <a:ext cx="1623701" cy="369332"/>
          </a:xfrm>
          <a:prstGeom prst="rect">
            <a:avLst/>
          </a:prstGeom>
          <a:noFill/>
        </p:spPr>
        <p:txBody>
          <a:bodyPr wrap="square" rtlCol="0">
            <a:spAutoFit/>
          </a:bodyPr>
          <a:lstStyle/>
          <a:p>
            <a:r>
              <a:rPr lang="en-US" dirty="0"/>
              <a:t>Click</a:t>
            </a:r>
          </a:p>
        </p:txBody>
      </p:sp>
      <p:pic>
        <p:nvPicPr>
          <p:cNvPr id="5" name="Picture 4" descr="Graphical user interface, website&#10;&#10;Description automatically generated">
            <a:extLst>
              <a:ext uri="{FF2B5EF4-FFF2-40B4-BE49-F238E27FC236}">
                <a16:creationId xmlns:a16="http://schemas.microsoft.com/office/drawing/2014/main" id="{5959DC90-FC17-DA41-96CD-7A69C3D2A446}"/>
              </a:ext>
            </a:extLst>
          </p:cNvPr>
          <p:cNvPicPr>
            <a:picLocks noChangeAspect="1"/>
          </p:cNvPicPr>
          <p:nvPr/>
        </p:nvPicPr>
        <p:blipFill>
          <a:blip r:embed="rId2"/>
          <a:stretch>
            <a:fillRect/>
          </a:stretch>
        </p:blipFill>
        <p:spPr>
          <a:xfrm>
            <a:off x="1308439" y="0"/>
            <a:ext cx="9337378" cy="6858000"/>
          </a:xfrm>
          <a:prstGeom prst="rect">
            <a:avLst/>
          </a:prstGeom>
        </p:spPr>
      </p:pic>
      <p:cxnSp>
        <p:nvCxnSpPr>
          <p:cNvPr id="4" name="Straight Arrow Connector 3"/>
          <p:cNvCxnSpPr>
            <a:cxnSpLocks/>
          </p:cNvCxnSpPr>
          <p:nvPr/>
        </p:nvCxnSpPr>
        <p:spPr>
          <a:xfrm flipV="1">
            <a:off x="1009185" y="4800600"/>
            <a:ext cx="5086815" cy="1268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12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sp>
        <p:nvSpPr>
          <p:cNvPr id="2" name="TextBox 1">
            <a:extLst>
              <a:ext uri="{FF2B5EF4-FFF2-40B4-BE49-F238E27FC236}">
                <a16:creationId xmlns:a16="http://schemas.microsoft.com/office/drawing/2014/main" id="{25134D9E-3F01-874D-ADE5-C2DFB00EEB31}"/>
              </a:ext>
            </a:extLst>
          </p:cNvPr>
          <p:cNvSpPr txBox="1"/>
          <p:nvPr/>
        </p:nvSpPr>
        <p:spPr>
          <a:xfrm>
            <a:off x="349669" y="5421085"/>
            <a:ext cx="1229824" cy="369332"/>
          </a:xfrm>
          <a:prstGeom prst="rect">
            <a:avLst/>
          </a:prstGeom>
          <a:noFill/>
        </p:spPr>
        <p:txBody>
          <a:bodyPr wrap="none" rtlCol="0">
            <a:spAutoFit/>
          </a:bodyPr>
          <a:lstStyle/>
          <a:p>
            <a:r>
              <a:rPr lang="en-US" dirty="0"/>
              <a:t>Then, click.</a:t>
            </a:r>
          </a:p>
        </p:txBody>
      </p:sp>
      <p:pic>
        <p:nvPicPr>
          <p:cNvPr id="7" name="Picture 6" descr="Graphical user interface, application&#10;&#10;Description automatically generated">
            <a:extLst>
              <a:ext uri="{FF2B5EF4-FFF2-40B4-BE49-F238E27FC236}">
                <a16:creationId xmlns:a16="http://schemas.microsoft.com/office/drawing/2014/main" id="{A1B795FC-7465-EF43-AC25-BCA0CC64FE47}"/>
              </a:ext>
            </a:extLst>
          </p:cNvPr>
          <p:cNvPicPr>
            <a:picLocks noChangeAspect="1"/>
          </p:cNvPicPr>
          <p:nvPr/>
        </p:nvPicPr>
        <p:blipFill>
          <a:blip r:embed="rId2"/>
          <a:stretch>
            <a:fillRect/>
          </a:stretch>
        </p:blipFill>
        <p:spPr>
          <a:xfrm>
            <a:off x="1902877" y="0"/>
            <a:ext cx="9008038" cy="6858000"/>
          </a:xfrm>
          <a:prstGeom prst="rect">
            <a:avLst/>
          </a:prstGeom>
        </p:spPr>
      </p:pic>
      <p:cxnSp>
        <p:nvCxnSpPr>
          <p:cNvPr id="4" name="Straight Arrow Connector 3"/>
          <p:cNvCxnSpPr>
            <a:cxnSpLocks/>
          </p:cNvCxnSpPr>
          <p:nvPr/>
        </p:nvCxnSpPr>
        <p:spPr>
          <a:xfrm flipV="1">
            <a:off x="1426029" y="2249424"/>
            <a:ext cx="3758619" cy="1548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E777593-AF59-2544-81CA-23A5AB02AF1B}"/>
              </a:ext>
            </a:extLst>
          </p:cNvPr>
          <p:cNvCxnSpPr>
            <a:cxnSpLocks/>
          </p:cNvCxnSpPr>
          <p:nvPr/>
        </p:nvCxnSpPr>
        <p:spPr>
          <a:xfrm flipV="1">
            <a:off x="1579493" y="5166360"/>
            <a:ext cx="2864491" cy="43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078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5593" y="2541022"/>
            <a:ext cx="1071154" cy="1477328"/>
          </a:xfrm>
          <a:prstGeom prst="rect">
            <a:avLst/>
          </a:prstGeom>
          <a:noFill/>
        </p:spPr>
        <p:txBody>
          <a:bodyPr wrap="square" rtlCol="0">
            <a:spAutoFit/>
          </a:bodyPr>
          <a:lstStyle/>
          <a:p>
            <a:r>
              <a:rPr lang="en-US" dirty="0"/>
              <a:t>Read this, then return to previous screen.</a:t>
            </a:r>
          </a:p>
        </p:txBody>
      </p:sp>
      <p:pic>
        <p:nvPicPr>
          <p:cNvPr id="3" name="Picture 2" descr="Graphical user interface, text, application&#10;&#10;Description automatically generated">
            <a:extLst>
              <a:ext uri="{FF2B5EF4-FFF2-40B4-BE49-F238E27FC236}">
                <a16:creationId xmlns:a16="http://schemas.microsoft.com/office/drawing/2014/main" id="{563CF053-EA30-0B42-BABE-7545E162CB30}"/>
              </a:ext>
            </a:extLst>
          </p:cNvPr>
          <p:cNvPicPr>
            <a:picLocks noChangeAspect="1"/>
          </p:cNvPicPr>
          <p:nvPr/>
        </p:nvPicPr>
        <p:blipFill>
          <a:blip r:embed="rId2"/>
          <a:stretch>
            <a:fillRect/>
          </a:stretch>
        </p:blipFill>
        <p:spPr>
          <a:xfrm>
            <a:off x="1885412" y="0"/>
            <a:ext cx="8664222" cy="6858000"/>
          </a:xfrm>
          <a:prstGeom prst="rect">
            <a:avLst/>
          </a:prstGeom>
        </p:spPr>
      </p:pic>
      <p:cxnSp>
        <p:nvCxnSpPr>
          <p:cNvPr id="7" name="Straight Connector 6"/>
          <p:cNvCxnSpPr/>
          <p:nvPr/>
        </p:nvCxnSpPr>
        <p:spPr>
          <a:xfrm>
            <a:off x="4115590" y="3195453"/>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8839" y="3345279"/>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48839" y="3480263"/>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2" y="2701241"/>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1" y="283187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115590" y="2984270"/>
            <a:ext cx="4920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48839" y="401835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B95ECE-8E50-3D45-8DC3-D9F7B2358886}"/>
              </a:ext>
            </a:extLst>
          </p:cNvPr>
          <p:cNvCxnSpPr/>
          <p:nvPr/>
        </p:nvCxnSpPr>
        <p:spPr>
          <a:xfrm>
            <a:off x="4301239" y="417075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762020-1B34-A14E-872C-AEA3A55EC83D}"/>
              </a:ext>
            </a:extLst>
          </p:cNvPr>
          <p:cNvCxnSpPr>
            <a:cxnSpLocks/>
          </p:cNvCxnSpPr>
          <p:nvPr/>
        </p:nvCxnSpPr>
        <p:spPr>
          <a:xfrm>
            <a:off x="4210591" y="4323150"/>
            <a:ext cx="361524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28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134D9E-3F01-874D-ADE5-C2DFB00EEB31}"/>
              </a:ext>
            </a:extLst>
          </p:cNvPr>
          <p:cNvSpPr txBox="1"/>
          <p:nvPr/>
        </p:nvSpPr>
        <p:spPr>
          <a:xfrm>
            <a:off x="349669" y="5421085"/>
            <a:ext cx="1229824" cy="369332"/>
          </a:xfrm>
          <a:prstGeom prst="rect">
            <a:avLst/>
          </a:prstGeom>
          <a:noFill/>
        </p:spPr>
        <p:txBody>
          <a:bodyPr wrap="none" rtlCol="0">
            <a:spAutoFit/>
          </a:bodyPr>
          <a:lstStyle/>
          <a:p>
            <a:r>
              <a:rPr lang="en-US" dirty="0"/>
              <a:t>Then, click.</a:t>
            </a:r>
          </a:p>
        </p:txBody>
      </p:sp>
      <p:pic>
        <p:nvPicPr>
          <p:cNvPr id="7" name="Picture 6" descr="Graphical user interface, application&#10;&#10;Description automatically generated">
            <a:extLst>
              <a:ext uri="{FF2B5EF4-FFF2-40B4-BE49-F238E27FC236}">
                <a16:creationId xmlns:a16="http://schemas.microsoft.com/office/drawing/2014/main" id="{A1B795FC-7465-EF43-AC25-BCA0CC64FE47}"/>
              </a:ext>
            </a:extLst>
          </p:cNvPr>
          <p:cNvPicPr>
            <a:picLocks noChangeAspect="1"/>
          </p:cNvPicPr>
          <p:nvPr/>
        </p:nvPicPr>
        <p:blipFill>
          <a:blip r:embed="rId2"/>
          <a:stretch>
            <a:fillRect/>
          </a:stretch>
        </p:blipFill>
        <p:spPr>
          <a:xfrm>
            <a:off x="1902877" y="0"/>
            <a:ext cx="9008038" cy="6858000"/>
          </a:xfrm>
          <a:prstGeom prst="rect">
            <a:avLst/>
          </a:prstGeom>
        </p:spPr>
      </p:pic>
      <p:cxnSp>
        <p:nvCxnSpPr>
          <p:cNvPr id="6" name="Straight Arrow Connector 5">
            <a:extLst>
              <a:ext uri="{FF2B5EF4-FFF2-40B4-BE49-F238E27FC236}">
                <a16:creationId xmlns:a16="http://schemas.microsoft.com/office/drawing/2014/main" id="{BE777593-AF59-2544-81CA-23A5AB02AF1B}"/>
              </a:ext>
            </a:extLst>
          </p:cNvPr>
          <p:cNvCxnSpPr>
            <a:cxnSpLocks/>
          </p:cNvCxnSpPr>
          <p:nvPr/>
        </p:nvCxnSpPr>
        <p:spPr>
          <a:xfrm flipV="1">
            <a:off x="1579493" y="5166360"/>
            <a:ext cx="2864491" cy="43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20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656" y="5979101"/>
            <a:ext cx="1623701" cy="369332"/>
          </a:xfrm>
          <a:prstGeom prst="rect">
            <a:avLst/>
          </a:prstGeom>
          <a:noFill/>
        </p:spPr>
        <p:txBody>
          <a:bodyPr wrap="square" rtlCol="0">
            <a:spAutoFit/>
          </a:bodyPr>
          <a:lstStyle/>
          <a:p>
            <a:r>
              <a:rPr lang="en-US" dirty="0"/>
              <a:t>Click</a:t>
            </a:r>
          </a:p>
        </p:txBody>
      </p:sp>
      <p:pic>
        <p:nvPicPr>
          <p:cNvPr id="5" name="Picture 4" descr="Graphical user interface, website&#10;&#10;Description automatically generated">
            <a:extLst>
              <a:ext uri="{FF2B5EF4-FFF2-40B4-BE49-F238E27FC236}">
                <a16:creationId xmlns:a16="http://schemas.microsoft.com/office/drawing/2014/main" id="{5959DC90-FC17-DA41-96CD-7A69C3D2A446}"/>
              </a:ext>
            </a:extLst>
          </p:cNvPr>
          <p:cNvPicPr>
            <a:picLocks noChangeAspect="1"/>
          </p:cNvPicPr>
          <p:nvPr/>
        </p:nvPicPr>
        <p:blipFill>
          <a:blip r:embed="rId2"/>
          <a:stretch>
            <a:fillRect/>
          </a:stretch>
        </p:blipFill>
        <p:spPr>
          <a:xfrm>
            <a:off x="1308439" y="0"/>
            <a:ext cx="9337378" cy="6858000"/>
          </a:xfrm>
          <a:prstGeom prst="rect">
            <a:avLst/>
          </a:prstGeom>
        </p:spPr>
      </p:pic>
      <p:cxnSp>
        <p:nvCxnSpPr>
          <p:cNvPr id="4" name="Straight Arrow Connector 3"/>
          <p:cNvCxnSpPr>
            <a:cxnSpLocks/>
          </p:cNvCxnSpPr>
          <p:nvPr/>
        </p:nvCxnSpPr>
        <p:spPr>
          <a:xfrm flipV="1">
            <a:off x="1009185" y="4800600"/>
            <a:ext cx="5086815" cy="1268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87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4960" y="3244334"/>
            <a:ext cx="1623701" cy="2031325"/>
          </a:xfrm>
          <a:prstGeom prst="rect">
            <a:avLst/>
          </a:prstGeom>
          <a:noFill/>
        </p:spPr>
        <p:txBody>
          <a:bodyPr wrap="square" rtlCol="0">
            <a:spAutoFit/>
          </a:bodyPr>
          <a:lstStyle/>
          <a:p>
            <a:r>
              <a:rPr lang="en-US" dirty="0"/>
              <a:t>This slide and the next one are the same page on the screen.  Split here for ease of reading.</a:t>
            </a:r>
          </a:p>
        </p:txBody>
      </p:sp>
      <p:pic>
        <p:nvPicPr>
          <p:cNvPr id="4" name="Picture 3" descr="Graphical user interface, text, application&#10;&#10;Description automatically generated with medium confidence">
            <a:extLst>
              <a:ext uri="{FF2B5EF4-FFF2-40B4-BE49-F238E27FC236}">
                <a16:creationId xmlns:a16="http://schemas.microsoft.com/office/drawing/2014/main" id="{D2B74827-BE09-A249-A94D-C60791BADE93}"/>
              </a:ext>
            </a:extLst>
          </p:cNvPr>
          <p:cNvPicPr>
            <a:picLocks noChangeAspect="1"/>
          </p:cNvPicPr>
          <p:nvPr/>
        </p:nvPicPr>
        <p:blipFill>
          <a:blip r:embed="rId2"/>
          <a:stretch>
            <a:fillRect/>
          </a:stretch>
        </p:blipFill>
        <p:spPr>
          <a:xfrm>
            <a:off x="2454747" y="0"/>
            <a:ext cx="9737253" cy="6858000"/>
          </a:xfrm>
          <a:prstGeom prst="rect">
            <a:avLst/>
          </a:prstGeom>
        </p:spPr>
      </p:pic>
    </p:spTree>
    <p:extLst>
      <p:ext uri="{BB962C8B-B14F-4D97-AF65-F5344CB8AC3E}">
        <p14:creationId xmlns:p14="http://schemas.microsoft.com/office/powerpoint/2010/main" val="3149933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pic>
        <p:nvPicPr>
          <p:cNvPr id="3" name="Picture 2">
            <a:extLst>
              <a:ext uri="{FF2B5EF4-FFF2-40B4-BE49-F238E27FC236}">
                <a16:creationId xmlns:a16="http://schemas.microsoft.com/office/drawing/2014/main" id="{EC6F9B35-BD79-5045-A536-5485D90781A1}"/>
              </a:ext>
            </a:extLst>
          </p:cNvPr>
          <p:cNvPicPr>
            <a:picLocks noChangeAspect="1"/>
          </p:cNvPicPr>
          <p:nvPr/>
        </p:nvPicPr>
        <p:blipFill>
          <a:blip r:embed="rId2"/>
          <a:stretch>
            <a:fillRect/>
          </a:stretch>
        </p:blipFill>
        <p:spPr>
          <a:xfrm>
            <a:off x="2547035" y="0"/>
            <a:ext cx="7097930" cy="6858000"/>
          </a:xfrm>
          <a:prstGeom prst="rect">
            <a:avLst/>
          </a:prstGeom>
        </p:spPr>
      </p:pic>
      <p:cxnSp>
        <p:nvCxnSpPr>
          <p:cNvPr id="6" name="Straight Arrow Connector 5"/>
          <p:cNvCxnSpPr>
            <a:cxnSpLocks/>
          </p:cNvCxnSpPr>
          <p:nvPr/>
        </p:nvCxnSpPr>
        <p:spPr>
          <a:xfrm flipV="1">
            <a:off x="1496291" y="1555668"/>
            <a:ext cx="2980706" cy="19683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74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70107" y="3050253"/>
            <a:ext cx="4321893" cy="3693319"/>
          </a:xfrm>
          <a:prstGeom prst="rect">
            <a:avLst/>
          </a:prstGeom>
          <a:noFill/>
        </p:spPr>
        <p:txBody>
          <a:bodyPr wrap="square" rtlCol="0">
            <a:spAutoFit/>
          </a:bodyPr>
          <a:lstStyle/>
          <a:p>
            <a:r>
              <a:rPr lang="en-US" dirty="0"/>
              <a:t>When you get to this screen and you’ve already registered, enter your username and click here.</a:t>
            </a:r>
          </a:p>
          <a:p>
            <a:endParaRPr lang="en-US" dirty="0"/>
          </a:p>
          <a:p>
            <a:endParaRPr lang="en-US" dirty="0"/>
          </a:p>
          <a:p>
            <a:r>
              <a:rPr lang="en-US" dirty="0"/>
              <a:t>The program is not very forgiving.  If you wait too long to fill in blanks, it will tell you it has stopped you for security reasons and tells you to try again later.  So, be prepared with all of your information.</a:t>
            </a:r>
          </a:p>
          <a:p>
            <a:endParaRPr lang="en-US" dirty="0"/>
          </a:p>
          <a:p>
            <a:r>
              <a:rPr lang="en-US" dirty="0"/>
              <a:t>You may have to start over several times to </a:t>
            </a:r>
            <a:r>
              <a:rPr lang="en-US" dirty="0" err="1"/>
              <a:t>git’er</a:t>
            </a:r>
            <a:r>
              <a:rPr lang="en-US" dirty="0"/>
              <a:t> done.</a:t>
            </a:r>
          </a:p>
        </p:txBody>
      </p:sp>
      <p:pic>
        <p:nvPicPr>
          <p:cNvPr id="4" name="Picture 3">
            <a:extLst>
              <a:ext uri="{FF2B5EF4-FFF2-40B4-BE49-F238E27FC236}">
                <a16:creationId xmlns:a16="http://schemas.microsoft.com/office/drawing/2014/main" id="{3E74F989-8AE4-9245-85D9-7FCEA91F288E}"/>
              </a:ext>
            </a:extLst>
          </p:cNvPr>
          <p:cNvPicPr>
            <a:picLocks noChangeAspect="1"/>
          </p:cNvPicPr>
          <p:nvPr/>
        </p:nvPicPr>
        <p:blipFill>
          <a:blip r:embed="rId3"/>
          <a:stretch>
            <a:fillRect/>
          </a:stretch>
        </p:blipFill>
        <p:spPr>
          <a:xfrm>
            <a:off x="511630" y="86035"/>
            <a:ext cx="7298404" cy="4181165"/>
          </a:xfrm>
          <a:prstGeom prst="rect">
            <a:avLst/>
          </a:prstGeom>
        </p:spPr>
      </p:pic>
      <p:cxnSp>
        <p:nvCxnSpPr>
          <p:cNvPr id="10" name="Straight Arrow Connector 9"/>
          <p:cNvCxnSpPr>
            <a:cxnSpLocks/>
          </p:cNvCxnSpPr>
          <p:nvPr/>
        </p:nvCxnSpPr>
        <p:spPr>
          <a:xfrm flipH="1" flipV="1">
            <a:off x="3907971" y="2013857"/>
            <a:ext cx="3962137" cy="1415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84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5225" y="6211603"/>
            <a:ext cx="4321893" cy="369332"/>
          </a:xfrm>
          <a:prstGeom prst="rect">
            <a:avLst/>
          </a:prstGeom>
          <a:noFill/>
        </p:spPr>
        <p:txBody>
          <a:bodyPr wrap="square" rtlCol="0">
            <a:spAutoFit/>
          </a:bodyPr>
          <a:lstStyle/>
          <a:p>
            <a:r>
              <a:rPr lang="en-US" dirty="0"/>
              <a:t>Enter your password and click “Submit”.</a:t>
            </a:r>
          </a:p>
        </p:txBody>
      </p:sp>
      <p:pic>
        <p:nvPicPr>
          <p:cNvPr id="6" name="Picture 5">
            <a:extLst>
              <a:ext uri="{FF2B5EF4-FFF2-40B4-BE49-F238E27FC236}">
                <a16:creationId xmlns:a16="http://schemas.microsoft.com/office/drawing/2014/main" id="{674A46B8-D367-1247-BF6C-8EF576136FCB}"/>
              </a:ext>
            </a:extLst>
          </p:cNvPr>
          <p:cNvPicPr>
            <a:picLocks noChangeAspect="1"/>
          </p:cNvPicPr>
          <p:nvPr/>
        </p:nvPicPr>
        <p:blipFill>
          <a:blip r:embed="rId2"/>
          <a:stretch>
            <a:fillRect/>
          </a:stretch>
        </p:blipFill>
        <p:spPr>
          <a:xfrm>
            <a:off x="537808" y="28519"/>
            <a:ext cx="9074585" cy="6100138"/>
          </a:xfrm>
          <a:prstGeom prst="rect">
            <a:avLst/>
          </a:prstGeom>
        </p:spPr>
      </p:pic>
      <p:cxnSp>
        <p:nvCxnSpPr>
          <p:cNvPr id="3" name="Straight Arrow Connector 2"/>
          <p:cNvCxnSpPr>
            <a:cxnSpLocks/>
          </p:cNvCxnSpPr>
          <p:nvPr/>
        </p:nvCxnSpPr>
        <p:spPr>
          <a:xfrm flipH="1" flipV="1">
            <a:off x="2930026" y="3708110"/>
            <a:ext cx="5136288" cy="25034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766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20189" cy="6858000"/>
          </a:xfrm>
          <a:prstGeom prst="rect">
            <a:avLst/>
          </a:prstGeom>
        </p:spPr>
      </p:pic>
      <p:cxnSp>
        <p:nvCxnSpPr>
          <p:cNvPr id="3" name="Straight Arrow Connector 2"/>
          <p:cNvCxnSpPr/>
          <p:nvPr/>
        </p:nvCxnSpPr>
        <p:spPr>
          <a:xfrm flipH="1" flipV="1">
            <a:off x="7254224" y="3938626"/>
            <a:ext cx="572605" cy="578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1" y="4517572"/>
            <a:ext cx="2046394" cy="646331"/>
          </a:xfrm>
          <a:prstGeom prst="rect">
            <a:avLst/>
          </a:prstGeom>
          <a:noFill/>
        </p:spPr>
        <p:txBody>
          <a:bodyPr wrap="none" rtlCol="0">
            <a:spAutoFit/>
          </a:bodyPr>
          <a:lstStyle/>
          <a:p>
            <a:r>
              <a:rPr lang="en-US" dirty="0"/>
              <a:t>For annual updates,</a:t>
            </a:r>
          </a:p>
          <a:p>
            <a:r>
              <a:rPr lang="en-US" dirty="0"/>
              <a:t>Click here!!!!!</a:t>
            </a:r>
          </a:p>
        </p:txBody>
      </p:sp>
    </p:spTree>
    <p:extLst>
      <p:ext uri="{BB962C8B-B14F-4D97-AF65-F5344CB8AC3E}">
        <p14:creationId xmlns:p14="http://schemas.microsoft.com/office/powerpoint/2010/main" val="327921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12160577" cy="6858000"/>
          </a:xfrm>
          <a:prstGeom prst="rect">
            <a:avLst/>
          </a:prstGeom>
        </p:spPr>
      </p:pic>
      <p:cxnSp>
        <p:nvCxnSpPr>
          <p:cNvPr id="3" name="Straight Arrow Connector 2"/>
          <p:cNvCxnSpPr/>
          <p:nvPr/>
        </p:nvCxnSpPr>
        <p:spPr>
          <a:xfrm flipH="1" flipV="1">
            <a:off x="4195339" y="3372568"/>
            <a:ext cx="1301948" cy="1221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7287" y="4593770"/>
            <a:ext cx="615874" cy="369332"/>
          </a:xfrm>
          <a:prstGeom prst="rect">
            <a:avLst/>
          </a:prstGeom>
          <a:noFill/>
        </p:spPr>
        <p:txBody>
          <a:bodyPr wrap="none" rtlCol="0">
            <a:spAutoFit/>
          </a:bodyPr>
          <a:lstStyle/>
          <a:p>
            <a:r>
              <a:rPr lang="en-US"/>
              <a:t>Click</a:t>
            </a:r>
          </a:p>
        </p:txBody>
      </p:sp>
    </p:spTree>
    <p:extLst>
      <p:ext uri="{BB962C8B-B14F-4D97-AF65-F5344CB8AC3E}">
        <p14:creationId xmlns:p14="http://schemas.microsoft.com/office/powerpoint/2010/main" val="767490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2073729" cy="6858000"/>
          </a:xfrm>
          <a:prstGeom prst="rect">
            <a:avLst/>
          </a:prstGeom>
        </p:spPr>
      </p:pic>
      <p:cxnSp>
        <p:nvCxnSpPr>
          <p:cNvPr id="3" name="Straight Arrow Connector 2"/>
          <p:cNvCxnSpPr/>
          <p:nvPr/>
        </p:nvCxnSpPr>
        <p:spPr>
          <a:xfrm flipH="1" flipV="1">
            <a:off x="7565571" y="3015344"/>
            <a:ext cx="261258" cy="870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10676" y="3886200"/>
            <a:ext cx="2501409" cy="646331"/>
          </a:xfrm>
          <a:prstGeom prst="rect">
            <a:avLst/>
          </a:prstGeom>
          <a:noFill/>
        </p:spPr>
        <p:txBody>
          <a:bodyPr wrap="square" rtlCol="0">
            <a:spAutoFit/>
          </a:bodyPr>
          <a:lstStyle/>
          <a:p>
            <a:r>
              <a:rPr lang="en-US" dirty="0"/>
              <a:t>Click to get drop down menu.   </a:t>
            </a:r>
          </a:p>
        </p:txBody>
      </p:sp>
    </p:spTree>
    <p:extLst>
      <p:ext uri="{BB962C8B-B14F-4D97-AF65-F5344CB8AC3E}">
        <p14:creationId xmlns:p14="http://schemas.microsoft.com/office/powerpoint/2010/main" val="1419125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14" y="-10885"/>
            <a:ext cx="11813507" cy="6858000"/>
          </a:xfrm>
          <a:prstGeom prst="rect">
            <a:avLst/>
          </a:prstGeom>
        </p:spPr>
      </p:pic>
      <p:cxnSp>
        <p:nvCxnSpPr>
          <p:cNvPr id="3" name="Straight Arrow Connector 2"/>
          <p:cNvCxnSpPr/>
          <p:nvPr/>
        </p:nvCxnSpPr>
        <p:spPr>
          <a:xfrm flipH="1" flipV="1">
            <a:off x="6640285" y="3233059"/>
            <a:ext cx="740229" cy="206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99790" y="3439886"/>
            <a:ext cx="2501409" cy="1477328"/>
          </a:xfrm>
          <a:prstGeom prst="rect">
            <a:avLst/>
          </a:prstGeom>
          <a:noFill/>
        </p:spPr>
        <p:txBody>
          <a:bodyPr wrap="square" rtlCol="0">
            <a:spAutoFit/>
          </a:bodyPr>
          <a:lstStyle/>
          <a:p>
            <a:r>
              <a:rPr lang="en-US" dirty="0"/>
              <a:t>Click to select your EIN.  You should get only one selection.</a:t>
            </a:r>
          </a:p>
          <a:p>
            <a:endParaRPr lang="en-US" dirty="0"/>
          </a:p>
          <a:p>
            <a:r>
              <a:rPr lang="en-US" dirty="0"/>
              <a:t>Then, continue.</a:t>
            </a:r>
          </a:p>
        </p:txBody>
      </p:sp>
      <p:cxnSp>
        <p:nvCxnSpPr>
          <p:cNvPr id="6" name="Straight Arrow Connector 5"/>
          <p:cNvCxnSpPr/>
          <p:nvPr/>
        </p:nvCxnSpPr>
        <p:spPr>
          <a:xfrm flipH="1" flipV="1">
            <a:off x="5695790" y="3418115"/>
            <a:ext cx="1429486" cy="1295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43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524542" cy="6858000"/>
          </a:xfrm>
          <a:prstGeom prst="rect">
            <a:avLst/>
          </a:prstGeom>
        </p:spPr>
      </p:pic>
      <p:sp>
        <p:nvSpPr>
          <p:cNvPr id="3" name="TextBox 2"/>
          <p:cNvSpPr txBox="1"/>
          <p:nvPr/>
        </p:nvSpPr>
        <p:spPr>
          <a:xfrm>
            <a:off x="6259286" y="2547256"/>
            <a:ext cx="3288529" cy="2031325"/>
          </a:xfrm>
          <a:prstGeom prst="rect">
            <a:avLst/>
          </a:prstGeom>
          <a:noFill/>
        </p:spPr>
        <p:txBody>
          <a:bodyPr wrap="none" rtlCol="0">
            <a:spAutoFit/>
          </a:bodyPr>
          <a:lstStyle/>
          <a:p>
            <a:r>
              <a:rPr lang="en-US" dirty="0"/>
              <a:t>Select “No”.</a:t>
            </a:r>
          </a:p>
          <a:p>
            <a:endParaRPr lang="en-US" dirty="0"/>
          </a:p>
          <a:p>
            <a:r>
              <a:rPr lang="en-US" dirty="0"/>
              <a:t>Next menu should ask if you </a:t>
            </a:r>
          </a:p>
          <a:p>
            <a:r>
              <a:rPr lang="en-US" dirty="0"/>
              <a:t>made under $50,000.  Select yes.</a:t>
            </a:r>
          </a:p>
          <a:p>
            <a:endParaRPr lang="en-US" dirty="0"/>
          </a:p>
          <a:p>
            <a:r>
              <a:rPr lang="en-US" dirty="0"/>
              <a:t>Then, continue.</a:t>
            </a:r>
          </a:p>
          <a:p>
            <a:endParaRPr lang="en-US" dirty="0"/>
          </a:p>
        </p:txBody>
      </p:sp>
      <p:cxnSp>
        <p:nvCxnSpPr>
          <p:cNvPr id="4" name="Straight Arrow Connector 3"/>
          <p:cNvCxnSpPr/>
          <p:nvPr/>
        </p:nvCxnSpPr>
        <p:spPr>
          <a:xfrm flipH="1">
            <a:off x="5225142" y="2731922"/>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225142" y="3047413"/>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1071" y="4299857"/>
            <a:ext cx="364158" cy="59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13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75324" cy="6858000"/>
          </a:xfrm>
          <a:prstGeom prst="rect">
            <a:avLst/>
          </a:prstGeom>
        </p:spPr>
      </p:pic>
      <p:sp>
        <p:nvSpPr>
          <p:cNvPr id="3" name="TextBox 2"/>
          <p:cNvSpPr txBox="1"/>
          <p:nvPr/>
        </p:nvSpPr>
        <p:spPr>
          <a:xfrm>
            <a:off x="6836228" y="2296886"/>
            <a:ext cx="3573351" cy="1200329"/>
          </a:xfrm>
          <a:prstGeom prst="rect">
            <a:avLst/>
          </a:prstGeom>
          <a:noFill/>
        </p:spPr>
        <p:txBody>
          <a:bodyPr wrap="none" rtlCol="0">
            <a:spAutoFit/>
          </a:bodyPr>
          <a:lstStyle/>
          <a:p>
            <a:r>
              <a:rPr lang="en-US" dirty="0"/>
              <a:t>Enter your Lions Club name here.</a:t>
            </a:r>
          </a:p>
          <a:p>
            <a:endParaRPr lang="en-US" dirty="0"/>
          </a:p>
          <a:p>
            <a:r>
              <a:rPr lang="en-US" dirty="0"/>
              <a:t>Then enter other information below</a:t>
            </a:r>
          </a:p>
          <a:p>
            <a:r>
              <a:rPr lang="en-US" dirty="0"/>
              <a:t>Then, continue.</a:t>
            </a:r>
          </a:p>
        </p:txBody>
      </p:sp>
      <p:cxnSp>
        <p:nvCxnSpPr>
          <p:cNvPr id="4" name="Straight Arrow Connector 3"/>
          <p:cNvCxnSpPr/>
          <p:nvPr/>
        </p:nvCxnSpPr>
        <p:spPr>
          <a:xfrm flipH="1">
            <a:off x="6189043" y="2481552"/>
            <a:ext cx="5383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727371" y="3854993"/>
            <a:ext cx="1426029" cy="881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sp>
        <p:nvSpPr>
          <p:cNvPr id="2" name="TextBox 1">
            <a:extLst>
              <a:ext uri="{FF2B5EF4-FFF2-40B4-BE49-F238E27FC236}">
                <a16:creationId xmlns:a16="http://schemas.microsoft.com/office/drawing/2014/main" id="{25134D9E-3F01-874D-ADE5-C2DFB00EEB31}"/>
              </a:ext>
            </a:extLst>
          </p:cNvPr>
          <p:cNvSpPr txBox="1"/>
          <p:nvPr/>
        </p:nvSpPr>
        <p:spPr>
          <a:xfrm>
            <a:off x="349669" y="5421085"/>
            <a:ext cx="1229824" cy="369332"/>
          </a:xfrm>
          <a:prstGeom prst="rect">
            <a:avLst/>
          </a:prstGeom>
          <a:noFill/>
        </p:spPr>
        <p:txBody>
          <a:bodyPr wrap="none" rtlCol="0">
            <a:spAutoFit/>
          </a:bodyPr>
          <a:lstStyle/>
          <a:p>
            <a:r>
              <a:rPr lang="en-US" dirty="0"/>
              <a:t>Then, click.</a:t>
            </a:r>
          </a:p>
        </p:txBody>
      </p:sp>
      <p:pic>
        <p:nvPicPr>
          <p:cNvPr id="7" name="Picture 6" descr="Graphical user interface, application&#10;&#10;Description automatically generated">
            <a:extLst>
              <a:ext uri="{FF2B5EF4-FFF2-40B4-BE49-F238E27FC236}">
                <a16:creationId xmlns:a16="http://schemas.microsoft.com/office/drawing/2014/main" id="{A1B795FC-7465-EF43-AC25-BCA0CC64FE47}"/>
              </a:ext>
            </a:extLst>
          </p:cNvPr>
          <p:cNvPicPr>
            <a:picLocks noChangeAspect="1"/>
          </p:cNvPicPr>
          <p:nvPr/>
        </p:nvPicPr>
        <p:blipFill>
          <a:blip r:embed="rId2"/>
          <a:stretch>
            <a:fillRect/>
          </a:stretch>
        </p:blipFill>
        <p:spPr>
          <a:xfrm>
            <a:off x="1902877" y="0"/>
            <a:ext cx="9008038" cy="6858000"/>
          </a:xfrm>
          <a:prstGeom prst="rect">
            <a:avLst/>
          </a:prstGeom>
        </p:spPr>
      </p:pic>
      <p:cxnSp>
        <p:nvCxnSpPr>
          <p:cNvPr id="4" name="Straight Arrow Connector 3"/>
          <p:cNvCxnSpPr>
            <a:cxnSpLocks/>
          </p:cNvCxnSpPr>
          <p:nvPr/>
        </p:nvCxnSpPr>
        <p:spPr>
          <a:xfrm flipV="1">
            <a:off x="1426029" y="2249424"/>
            <a:ext cx="3758619" cy="1548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E777593-AF59-2544-81CA-23A5AB02AF1B}"/>
              </a:ext>
            </a:extLst>
          </p:cNvPr>
          <p:cNvCxnSpPr>
            <a:cxnSpLocks/>
          </p:cNvCxnSpPr>
          <p:nvPr/>
        </p:nvCxnSpPr>
        <p:spPr>
          <a:xfrm flipV="1">
            <a:off x="1579493" y="5166360"/>
            <a:ext cx="2864491" cy="43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5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146957"/>
            <a:ext cx="9938657" cy="5012201"/>
          </a:xfrm>
          <a:prstGeom prst="rect">
            <a:avLst/>
          </a:prstGeom>
        </p:spPr>
      </p:pic>
      <p:sp>
        <p:nvSpPr>
          <p:cNvPr id="3" name="TextBox 2"/>
          <p:cNvSpPr txBox="1"/>
          <p:nvPr/>
        </p:nvSpPr>
        <p:spPr>
          <a:xfrm>
            <a:off x="6879771" y="5715000"/>
            <a:ext cx="3113288" cy="646331"/>
          </a:xfrm>
          <a:prstGeom prst="rect">
            <a:avLst/>
          </a:prstGeom>
          <a:noFill/>
        </p:spPr>
        <p:txBody>
          <a:bodyPr wrap="none" rtlCol="0">
            <a:spAutoFit/>
          </a:bodyPr>
          <a:lstStyle/>
          <a:p>
            <a:r>
              <a:rPr lang="en-US" dirty="0"/>
              <a:t>This is the confirmation screen.</a:t>
            </a:r>
          </a:p>
          <a:p>
            <a:r>
              <a:rPr lang="en-US" dirty="0"/>
              <a:t>Click “OK”.</a:t>
            </a:r>
          </a:p>
        </p:txBody>
      </p:sp>
    </p:spTree>
    <p:extLst>
      <p:ext uri="{BB962C8B-B14F-4D97-AF65-F5344CB8AC3E}">
        <p14:creationId xmlns:p14="http://schemas.microsoft.com/office/powerpoint/2010/main" val="1986385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205002" cy="6858000"/>
          </a:xfrm>
          <a:prstGeom prst="rect">
            <a:avLst/>
          </a:prstGeom>
        </p:spPr>
      </p:pic>
      <p:sp>
        <p:nvSpPr>
          <p:cNvPr id="3" name="TextBox 2"/>
          <p:cNvSpPr txBox="1"/>
          <p:nvPr/>
        </p:nvSpPr>
        <p:spPr>
          <a:xfrm>
            <a:off x="5823857" y="3619362"/>
            <a:ext cx="5306709" cy="2308324"/>
          </a:xfrm>
          <a:prstGeom prst="rect">
            <a:avLst/>
          </a:prstGeom>
          <a:noFill/>
        </p:spPr>
        <p:txBody>
          <a:bodyPr wrap="none" rtlCol="0">
            <a:spAutoFit/>
          </a:bodyPr>
          <a:lstStyle/>
          <a:p>
            <a:r>
              <a:rPr lang="en-US" dirty="0"/>
              <a:t>This is the final screen.</a:t>
            </a:r>
          </a:p>
          <a:p>
            <a:endParaRPr lang="en-US" dirty="0"/>
          </a:p>
          <a:p>
            <a:r>
              <a:rPr lang="en-US" dirty="0"/>
              <a:t>You will get an email confirmation, </a:t>
            </a:r>
          </a:p>
          <a:p>
            <a:r>
              <a:rPr lang="en-US" dirty="0"/>
              <a:t>but recommend you click here to print as well.</a:t>
            </a:r>
          </a:p>
          <a:p>
            <a:endParaRPr lang="en-US" dirty="0"/>
          </a:p>
          <a:p>
            <a:r>
              <a:rPr lang="en-US" dirty="0"/>
              <a:t>Then click on “Logout” on the top menu.</a:t>
            </a:r>
          </a:p>
          <a:p>
            <a:endParaRPr lang="en-US" dirty="0"/>
          </a:p>
          <a:p>
            <a:r>
              <a:rPr lang="en-US" dirty="0"/>
              <a:t>Do not click on the “Manage form 990-N submissions”.</a:t>
            </a:r>
          </a:p>
        </p:txBody>
      </p:sp>
      <p:cxnSp>
        <p:nvCxnSpPr>
          <p:cNvPr id="4" name="Straight Arrow Connector 3"/>
          <p:cNvCxnSpPr/>
          <p:nvPr/>
        </p:nvCxnSpPr>
        <p:spPr>
          <a:xfrm flipH="1" flipV="1">
            <a:off x="3799116" y="4029166"/>
            <a:ext cx="2024741" cy="467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0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00"/>
            <a:ext cx="12192000" cy="5806911"/>
          </a:xfrm>
          <a:prstGeom prst="rect">
            <a:avLst/>
          </a:prstGeom>
        </p:spPr>
      </p:pic>
      <p:sp>
        <p:nvSpPr>
          <p:cNvPr id="3" name="TextBox 2"/>
          <p:cNvSpPr txBox="1"/>
          <p:nvPr/>
        </p:nvSpPr>
        <p:spPr>
          <a:xfrm>
            <a:off x="4343400" y="6327611"/>
            <a:ext cx="5079660" cy="369332"/>
          </a:xfrm>
          <a:prstGeom prst="rect">
            <a:avLst/>
          </a:prstGeom>
          <a:noFill/>
        </p:spPr>
        <p:txBody>
          <a:bodyPr wrap="none" rtlCol="0">
            <a:spAutoFit/>
          </a:bodyPr>
          <a:lstStyle/>
          <a:p>
            <a:r>
              <a:rPr lang="en-US" dirty="0"/>
              <a:t>This is the printable confirmation.  Save in your files.</a:t>
            </a:r>
          </a:p>
        </p:txBody>
      </p:sp>
    </p:spTree>
    <p:extLst>
      <p:ext uri="{BB962C8B-B14F-4D97-AF65-F5344CB8AC3E}">
        <p14:creationId xmlns:p14="http://schemas.microsoft.com/office/powerpoint/2010/main" val="1370915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80EB-B347-0C4B-BE1A-E64EF54D11CB}"/>
              </a:ext>
            </a:extLst>
          </p:cNvPr>
          <p:cNvSpPr>
            <a:spLocks noGrp="1"/>
          </p:cNvSpPr>
          <p:nvPr>
            <p:ph type="title"/>
          </p:nvPr>
        </p:nvSpPr>
        <p:spPr>
          <a:xfrm>
            <a:off x="838200" y="0"/>
            <a:ext cx="10515600" cy="1325563"/>
          </a:xfrm>
        </p:spPr>
        <p:txBody>
          <a:bodyPr/>
          <a:lstStyle/>
          <a:p>
            <a:r>
              <a:rPr lang="en-US" dirty="0"/>
              <a:t>Final notes:</a:t>
            </a:r>
          </a:p>
        </p:txBody>
      </p:sp>
      <p:sp>
        <p:nvSpPr>
          <p:cNvPr id="3" name="Content Placeholder 2">
            <a:extLst>
              <a:ext uri="{FF2B5EF4-FFF2-40B4-BE49-F238E27FC236}">
                <a16:creationId xmlns:a16="http://schemas.microsoft.com/office/drawing/2014/main" id="{7D6A5569-9168-994D-A5A8-64A659CDDEE3}"/>
              </a:ext>
            </a:extLst>
          </p:cNvPr>
          <p:cNvSpPr>
            <a:spLocks noGrp="1"/>
          </p:cNvSpPr>
          <p:nvPr>
            <p:ph idx="1"/>
          </p:nvPr>
        </p:nvSpPr>
        <p:spPr>
          <a:xfrm>
            <a:off x="838200" y="1027457"/>
            <a:ext cx="10515600" cy="4803085"/>
          </a:xfrm>
        </p:spPr>
        <p:txBody>
          <a:bodyPr/>
          <a:lstStyle/>
          <a:p>
            <a:r>
              <a:rPr lang="en-US" dirty="0"/>
              <a:t>These are some of the problems or situations I’ve experienced.  You may find different problems.  You may have to close and start over several times.  If nothing works, call me and I’ll try to help.  If all else fails, you’ll have to contact IRS.</a:t>
            </a:r>
          </a:p>
          <a:p>
            <a:pPr lvl="1"/>
            <a:r>
              <a:rPr lang="en-US" dirty="0"/>
              <a:t>I have exited the program without finishing before.  When I came back in, there were some different questions.  </a:t>
            </a:r>
          </a:p>
          <a:p>
            <a:pPr lvl="1"/>
            <a:r>
              <a:rPr lang="en-US" dirty="0"/>
              <a:t>If you answer something wrong, the program may kick you out. If it kicks you out, you may get a message saying you have to wait 24 hours to try again.</a:t>
            </a:r>
          </a:p>
          <a:p>
            <a:pPr lvl="1"/>
            <a:r>
              <a:rPr lang="en-US" dirty="0"/>
              <a:t>If you have to start over, you may need to completely close down, then re-open, the browser. </a:t>
            </a:r>
          </a:p>
          <a:p>
            <a:pPr lvl="1"/>
            <a:r>
              <a:rPr lang="en-US" dirty="0"/>
              <a:t>I’ve received a note before saying there was a technical problem, and I had to start over.  No explanation of what the problem was so I could avoid it in the future.</a:t>
            </a:r>
          </a:p>
        </p:txBody>
      </p:sp>
      <p:sp>
        <p:nvSpPr>
          <p:cNvPr id="4" name="TextBox 3">
            <a:extLst>
              <a:ext uri="{FF2B5EF4-FFF2-40B4-BE49-F238E27FC236}">
                <a16:creationId xmlns:a16="http://schemas.microsoft.com/office/drawing/2014/main" id="{3CC03103-C578-6B43-81B2-3D6BD8FF9A59}"/>
              </a:ext>
            </a:extLst>
          </p:cNvPr>
          <p:cNvSpPr txBox="1"/>
          <p:nvPr/>
        </p:nvSpPr>
        <p:spPr>
          <a:xfrm>
            <a:off x="1330036" y="6056416"/>
            <a:ext cx="5642570" cy="369332"/>
          </a:xfrm>
          <a:prstGeom prst="rect">
            <a:avLst/>
          </a:prstGeom>
          <a:noFill/>
        </p:spPr>
        <p:txBody>
          <a:bodyPr wrap="none" rtlCol="0">
            <a:spAutoFit/>
          </a:bodyPr>
          <a:lstStyle/>
          <a:p>
            <a:r>
              <a:rPr lang="en-US" dirty="0"/>
              <a:t>PDG Rick Dodson, (913) 240-5302, dodsonr23@gmail.com</a:t>
            </a:r>
          </a:p>
        </p:txBody>
      </p:sp>
    </p:spTree>
    <p:extLst>
      <p:ext uri="{BB962C8B-B14F-4D97-AF65-F5344CB8AC3E}">
        <p14:creationId xmlns:p14="http://schemas.microsoft.com/office/powerpoint/2010/main" val="232576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5593" y="2541022"/>
            <a:ext cx="1071154" cy="1477328"/>
          </a:xfrm>
          <a:prstGeom prst="rect">
            <a:avLst/>
          </a:prstGeom>
          <a:noFill/>
        </p:spPr>
        <p:txBody>
          <a:bodyPr wrap="square" rtlCol="0">
            <a:spAutoFit/>
          </a:bodyPr>
          <a:lstStyle/>
          <a:p>
            <a:r>
              <a:rPr lang="en-US" dirty="0"/>
              <a:t>Read this, then return to previous screen.</a:t>
            </a:r>
          </a:p>
        </p:txBody>
      </p:sp>
      <p:pic>
        <p:nvPicPr>
          <p:cNvPr id="3" name="Picture 2" descr="Graphical user interface, text, application&#10;&#10;Description automatically generated">
            <a:extLst>
              <a:ext uri="{FF2B5EF4-FFF2-40B4-BE49-F238E27FC236}">
                <a16:creationId xmlns:a16="http://schemas.microsoft.com/office/drawing/2014/main" id="{563CF053-EA30-0B42-BABE-7545E162CB30}"/>
              </a:ext>
            </a:extLst>
          </p:cNvPr>
          <p:cNvPicPr>
            <a:picLocks noChangeAspect="1"/>
          </p:cNvPicPr>
          <p:nvPr/>
        </p:nvPicPr>
        <p:blipFill>
          <a:blip r:embed="rId2"/>
          <a:stretch>
            <a:fillRect/>
          </a:stretch>
        </p:blipFill>
        <p:spPr>
          <a:xfrm>
            <a:off x="1885412" y="0"/>
            <a:ext cx="8664222" cy="6858000"/>
          </a:xfrm>
          <a:prstGeom prst="rect">
            <a:avLst/>
          </a:prstGeom>
        </p:spPr>
      </p:pic>
      <p:cxnSp>
        <p:nvCxnSpPr>
          <p:cNvPr id="7" name="Straight Connector 6"/>
          <p:cNvCxnSpPr/>
          <p:nvPr/>
        </p:nvCxnSpPr>
        <p:spPr>
          <a:xfrm>
            <a:off x="4115590" y="3195453"/>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8839" y="3345279"/>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48839" y="3480263"/>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2" y="2701241"/>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1" y="283187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115590" y="2984270"/>
            <a:ext cx="4920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48839" y="401835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B95ECE-8E50-3D45-8DC3-D9F7B2358886}"/>
              </a:ext>
            </a:extLst>
          </p:cNvPr>
          <p:cNvCxnSpPr/>
          <p:nvPr/>
        </p:nvCxnSpPr>
        <p:spPr>
          <a:xfrm>
            <a:off x="4301239" y="417075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762020-1B34-A14E-872C-AEA3A55EC83D}"/>
              </a:ext>
            </a:extLst>
          </p:cNvPr>
          <p:cNvCxnSpPr>
            <a:cxnSpLocks/>
          </p:cNvCxnSpPr>
          <p:nvPr/>
        </p:nvCxnSpPr>
        <p:spPr>
          <a:xfrm>
            <a:off x="4210591" y="4323150"/>
            <a:ext cx="361524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134D9E-3F01-874D-ADE5-C2DFB00EEB31}"/>
              </a:ext>
            </a:extLst>
          </p:cNvPr>
          <p:cNvSpPr txBox="1"/>
          <p:nvPr/>
        </p:nvSpPr>
        <p:spPr>
          <a:xfrm>
            <a:off x="349669" y="5421085"/>
            <a:ext cx="1229824" cy="369332"/>
          </a:xfrm>
          <a:prstGeom prst="rect">
            <a:avLst/>
          </a:prstGeom>
          <a:noFill/>
        </p:spPr>
        <p:txBody>
          <a:bodyPr wrap="none" rtlCol="0">
            <a:spAutoFit/>
          </a:bodyPr>
          <a:lstStyle/>
          <a:p>
            <a:r>
              <a:rPr lang="en-US" dirty="0"/>
              <a:t>Then, click.</a:t>
            </a:r>
          </a:p>
        </p:txBody>
      </p:sp>
      <p:pic>
        <p:nvPicPr>
          <p:cNvPr id="7" name="Picture 6" descr="Graphical user interface, application&#10;&#10;Description automatically generated">
            <a:extLst>
              <a:ext uri="{FF2B5EF4-FFF2-40B4-BE49-F238E27FC236}">
                <a16:creationId xmlns:a16="http://schemas.microsoft.com/office/drawing/2014/main" id="{A1B795FC-7465-EF43-AC25-BCA0CC64FE47}"/>
              </a:ext>
            </a:extLst>
          </p:cNvPr>
          <p:cNvPicPr>
            <a:picLocks noChangeAspect="1"/>
          </p:cNvPicPr>
          <p:nvPr/>
        </p:nvPicPr>
        <p:blipFill>
          <a:blip r:embed="rId2"/>
          <a:stretch>
            <a:fillRect/>
          </a:stretch>
        </p:blipFill>
        <p:spPr>
          <a:xfrm>
            <a:off x="1902877" y="0"/>
            <a:ext cx="9008038" cy="6858000"/>
          </a:xfrm>
          <a:prstGeom prst="rect">
            <a:avLst/>
          </a:prstGeom>
        </p:spPr>
      </p:pic>
      <p:cxnSp>
        <p:nvCxnSpPr>
          <p:cNvPr id="6" name="Straight Arrow Connector 5">
            <a:extLst>
              <a:ext uri="{FF2B5EF4-FFF2-40B4-BE49-F238E27FC236}">
                <a16:creationId xmlns:a16="http://schemas.microsoft.com/office/drawing/2014/main" id="{BE777593-AF59-2544-81CA-23A5AB02AF1B}"/>
              </a:ext>
            </a:extLst>
          </p:cNvPr>
          <p:cNvCxnSpPr>
            <a:cxnSpLocks/>
          </p:cNvCxnSpPr>
          <p:nvPr/>
        </p:nvCxnSpPr>
        <p:spPr>
          <a:xfrm flipV="1">
            <a:off x="1579493" y="5166360"/>
            <a:ext cx="2864491" cy="43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5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4960" y="3244334"/>
            <a:ext cx="1623701" cy="2031325"/>
          </a:xfrm>
          <a:prstGeom prst="rect">
            <a:avLst/>
          </a:prstGeom>
          <a:noFill/>
        </p:spPr>
        <p:txBody>
          <a:bodyPr wrap="square" rtlCol="0">
            <a:spAutoFit/>
          </a:bodyPr>
          <a:lstStyle/>
          <a:p>
            <a:r>
              <a:rPr lang="en-US" dirty="0"/>
              <a:t>This slide and the next one are the same page on the screen.  Split here for ease of reading.</a:t>
            </a:r>
          </a:p>
        </p:txBody>
      </p:sp>
      <p:pic>
        <p:nvPicPr>
          <p:cNvPr id="4" name="Picture 3" descr="Graphical user interface, text, application&#10;&#10;Description automatically generated with medium confidence">
            <a:extLst>
              <a:ext uri="{FF2B5EF4-FFF2-40B4-BE49-F238E27FC236}">
                <a16:creationId xmlns:a16="http://schemas.microsoft.com/office/drawing/2014/main" id="{D2B74827-BE09-A249-A94D-C60791BADE93}"/>
              </a:ext>
            </a:extLst>
          </p:cNvPr>
          <p:cNvPicPr>
            <a:picLocks noChangeAspect="1"/>
          </p:cNvPicPr>
          <p:nvPr/>
        </p:nvPicPr>
        <p:blipFill>
          <a:blip r:embed="rId2"/>
          <a:stretch>
            <a:fillRect/>
          </a:stretch>
        </p:blipFill>
        <p:spPr>
          <a:xfrm>
            <a:off x="2454747" y="0"/>
            <a:ext cx="9737253" cy="6858000"/>
          </a:xfrm>
          <a:prstGeom prst="rect">
            <a:avLst/>
          </a:prstGeom>
        </p:spPr>
      </p:pic>
    </p:spTree>
    <p:extLst>
      <p:ext uri="{BB962C8B-B14F-4D97-AF65-F5344CB8AC3E}">
        <p14:creationId xmlns:p14="http://schemas.microsoft.com/office/powerpoint/2010/main" val="112283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pic>
        <p:nvPicPr>
          <p:cNvPr id="3" name="Picture 2">
            <a:extLst>
              <a:ext uri="{FF2B5EF4-FFF2-40B4-BE49-F238E27FC236}">
                <a16:creationId xmlns:a16="http://schemas.microsoft.com/office/drawing/2014/main" id="{EC6F9B35-BD79-5045-A536-5485D90781A1}"/>
              </a:ext>
            </a:extLst>
          </p:cNvPr>
          <p:cNvPicPr>
            <a:picLocks noChangeAspect="1"/>
          </p:cNvPicPr>
          <p:nvPr/>
        </p:nvPicPr>
        <p:blipFill>
          <a:blip r:embed="rId2"/>
          <a:stretch>
            <a:fillRect/>
          </a:stretch>
        </p:blipFill>
        <p:spPr>
          <a:xfrm>
            <a:off x="2547035" y="0"/>
            <a:ext cx="7097930" cy="6858000"/>
          </a:xfrm>
          <a:prstGeom prst="rect">
            <a:avLst/>
          </a:prstGeom>
        </p:spPr>
      </p:pic>
      <p:cxnSp>
        <p:nvCxnSpPr>
          <p:cNvPr id="6" name="Straight Arrow Connector 5"/>
          <p:cNvCxnSpPr>
            <a:cxnSpLocks/>
          </p:cNvCxnSpPr>
          <p:nvPr/>
        </p:nvCxnSpPr>
        <p:spPr>
          <a:xfrm flipV="1">
            <a:off x="1496291" y="1555668"/>
            <a:ext cx="2980706" cy="19683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13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1255</Words>
  <Application>Microsoft Office PowerPoint</Application>
  <PresentationFormat>Widescreen</PresentationFormat>
  <Paragraphs>122</Paragraphs>
  <Slides>53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Dodson</dc:creator>
  <cp:lastModifiedBy>Hans</cp:lastModifiedBy>
  <cp:revision>61</cp:revision>
  <cp:lastPrinted>2021-08-09T20:27:34Z</cp:lastPrinted>
  <dcterms:created xsi:type="dcterms:W3CDTF">2015-09-29T01:33:26Z</dcterms:created>
  <dcterms:modified xsi:type="dcterms:W3CDTF">2021-08-14T23:19:52Z</dcterms:modified>
</cp:coreProperties>
</file>