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53"/>
  </p:notesMasterIdLst>
  <p:handoutMasterIdLst>
    <p:handoutMasterId r:id="rId54"/>
  </p:handoutMasterIdLst>
  <p:sldIdLst>
    <p:sldId id="3332" r:id="rId2"/>
    <p:sldId id="3371" r:id="rId3"/>
    <p:sldId id="3393" r:id="rId4"/>
    <p:sldId id="3372" r:id="rId5"/>
    <p:sldId id="3333" r:id="rId6"/>
    <p:sldId id="3334" r:id="rId7"/>
    <p:sldId id="3361" r:id="rId8"/>
    <p:sldId id="3373" r:id="rId9"/>
    <p:sldId id="3319" r:id="rId10"/>
    <p:sldId id="3374" r:id="rId11"/>
    <p:sldId id="3375" r:id="rId12"/>
    <p:sldId id="3376" r:id="rId13"/>
    <p:sldId id="3366" r:id="rId14"/>
    <p:sldId id="3367" r:id="rId15"/>
    <p:sldId id="3368" r:id="rId16"/>
    <p:sldId id="3369" r:id="rId17"/>
    <p:sldId id="3362" r:id="rId18"/>
    <p:sldId id="3347" r:id="rId19"/>
    <p:sldId id="3363" r:id="rId20"/>
    <p:sldId id="3365" r:id="rId21"/>
    <p:sldId id="3370" r:id="rId22"/>
    <p:sldId id="3364" r:id="rId23"/>
    <p:sldId id="3379" r:id="rId24"/>
    <p:sldId id="3380" r:id="rId25"/>
    <p:sldId id="3377" r:id="rId26"/>
    <p:sldId id="3378" r:id="rId27"/>
    <p:sldId id="3383" r:id="rId28"/>
    <p:sldId id="3357" r:id="rId29"/>
    <p:sldId id="3381" r:id="rId30"/>
    <p:sldId id="3384" r:id="rId31"/>
    <p:sldId id="3385" r:id="rId32"/>
    <p:sldId id="3382" r:id="rId33"/>
    <p:sldId id="3387" r:id="rId34"/>
    <p:sldId id="3386" r:id="rId35"/>
    <p:sldId id="257" r:id="rId36"/>
    <p:sldId id="3394" r:id="rId37"/>
    <p:sldId id="3395" r:id="rId38"/>
    <p:sldId id="258" r:id="rId39"/>
    <p:sldId id="259" r:id="rId40"/>
    <p:sldId id="260" r:id="rId41"/>
    <p:sldId id="261" r:id="rId42"/>
    <p:sldId id="262" r:id="rId43"/>
    <p:sldId id="263" r:id="rId44"/>
    <p:sldId id="264" r:id="rId45"/>
    <p:sldId id="265" r:id="rId46"/>
    <p:sldId id="256" r:id="rId47"/>
    <p:sldId id="3389" r:id="rId48"/>
    <p:sldId id="3390" r:id="rId49"/>
    <p:sldId id="3391" r:id="rId50"/>
    <p:sldId id="3346" r:id="rId51"/>
    <p:sldId id="3392" r:id="rId52"/>
  </p:sldIdLst>
  <p:sldSz cx="24377650" cy="13716000"/>
  <p:notesSz cx="7102475" cy="9388475"/>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orient="horz" pos="8160" userDrawn="1">
          <p15:clr>
            <a:srgbClr val="A4A3A4"/>
          </p15:clr>
        </p15:guide>
        <p15:guide id="55" pos="143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C2"/>
    <a:srgbClr val="0000FF"/>
    <a:srgbClr val="FFD446"/>
    <a:srgbClr val="634215"/>
    <a:srgbClr val="D30307"/>
    <a:srgbClr val="A00002"/>
    <a:srgbClr val="CA252D"/>
    <a:srgbClr val="E70003"/>
    <a:srgbClr val="CCF6FF"/>
    <a:srgbClr val="5178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1" autoAdjust="0"/>
    <p:restoredTop sz="95439" autoAdjust="0"/>
  </p:normalViewPr>
  <p:slideViewPr>
    <p:cSldViewPr snapToGrid="0" snapToObjects="1">
      <p:cViewPr varScale="1">
        <p:scale>
          <a:sx n="20" d="100"/>
          <a:sy n="20" d="100"/>
        </p:scale>
        <p:origin x="42" y="690"/>
      </p:cViewPr>
      <p:guideLst>
        <p:guide pos="958"/>
        <p:guide orient="horz" pos="480"/>
        <p:guide orient="horz" pos="8160"/>
        <p:guide pos="1439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18" tIns="47108" rIns="94218" bIns="47108" rtlCol="0"/>
          <a:lstStyle>
            <a:lvl1pPr algn="r">
              <a:defRPr sz="1200"/>
            </a:lvl1pPr>
          </a:lstStyle>
          <a:p>
            <a:fld id="{2433362A-9DA2-4CBB-8C50-1833834D32B9}" type="datetimeFigureOut">
              <a:rPr lang="en-US" smtClean="0"/>
              <a:t>9/3/2020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18" tIns="47108" rIns="94218" bIns="47108" rtlCol="0" anchor="b"/>
          <a:lstStyle>
            <a:lvl1pPr algn="r">
              <a:defRPr sz="1200"/>
            </a:lvl1pPr>
          </a:lstStyle>
          <a:p>
            <a:fld id="{81DB2691-DDA8-4552-B294-9B250DC7010E}" type="slidenum">
              <a:rPr lang="en-US" smtClean="0"/>
              <a:t>‹#›</a:t>
            </a:fld>
            <a:endParaRPr lang="en-US"/>
          </a:p>
        </p:txBody>
      </p:sp>
    </p:spTree>
    <p:extLst>
      <p:ext uri="{BB962C8B-B14F-4D97-AF65-F5344CB8AC3E}">
        <p14:creationId xmlns:p14="http://schemas.microsoft.com/office/powerpoint/2010/main" val="4070183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8" tIns="47108" rIns="94218" bIns="47108"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18" tIns="47108" rIns="94218" bIns="47108" rtlCol="0"/>
          <a:lstStyle>
            <a:lvl1pPr algn="r">
              <a:defRPr sz="1200" b="0" i="0">
                <a:latin typeface="Lato Light" panose="020F0502020204030203" pitchFamily="34" charset="0"/>
              </a:defRPr>
            </a:lvl1pPr>
          </a:lstStyle>
          <a:p>
            <a:fld id="{EFC10EE1-B198-C942-8235-326C972CBB30}" type="datetimeFigureOut">
              <a:rPr lang="en-US" smtClean="0"/>
              <a:pPr/>
              <a:t>9/3/2020</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18" tIns="47108" rIns="94218" bIns="47108"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8" rIns="94218" bIns="4710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8" tIns="47108" rIns="94218" bIns="47108"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8" tIns="47108" rIns="94218" bIns="47108"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7257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DA1C-8888-FD49-8CD6-3C96CA5F7F45}"/>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000739F5-8374-1C4A-8EF7-D896B93E401C}"/>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26C784DF-9D2C-EA45-AB37-B41B3A4FB61A}"/>
              </a:ext>
            </a:extLst>
          </p:cNvPr>
          <p:cNvSpPr>
            <a:spLocks noGrp="1"/>
          </p:cNvSpPr>
          <p:nvPr>
            <p:ph type="dt" sz="half" idx="10"/>
          </p:nvPr>
        </p:nvSpPr>
        <p:spPr/>
        <p:txBody>
          <a:bodyPr/>
          <a:lstStyle/>
          <a:p>
            <a:fld id="{63DEE673-0D3A-8549-8097-2E2CE03A8BA8}" type="datetimeFigureOut">
              <a:rPr lang="en-US" smtClean="0"/>
              <a:t>9/3/2020</a:t>
            </a:fld>
            <a:endParaRPr lang="en-US"/>
          </a:p>
        </p:txBody>
      </p:sp>
      <p:sp>
        <p:nvSpPr>
          <p:cNvPr id="5" name="Footer Placeholder 4">
            <a:extLst>
              <a:ext uri="{FF2B5EF4-FFF2-40B4-BE49-F238E27FC236}">
                <a16:creationId xmlns:a16="http://schemas.microsoft.com/office/drawing/2014/main" id="{6E0D2A8C-7706-FD4F-879E-6D620A7DC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C4622-DE2C-7F4F-9406-90C483276E5F}"/>
              </a:ext>
            </a:extLst>
          </p:cNvPr>
          <p:cNvSpPr>
            <a:spLocks noGrp="1"/>
          </p:cNvSpPr>
          <p:nvPr>
            <p:ph type="sldNum" sz="quarter" idx="12"/>
          </p:nvPr>
        </p:nvSpPr>
        <p:spPr/>
        <p:txBody>
          <a:bodyPr/>
          <a:lstStyle/>
          <a:p>
            <a:fld id="{9C42B15D-2587-064A-B133-7CB1DEBBE6B3}" type="slidenum">
              <a:rPr lang="en-US" smtClean="0"/>
              <a:t>‹#›</a:t>
            </a:fld>
            <a:endParaRPr lang="en-US"/>
          </a:p>
        </p:txBody>
      </p:sp>
    </p:spTree>
    <p:extLst>
      <p:ext uri="{BB962C8B-B14F-4D97-AF65-F5344CB8AC3E}">
        <p14:creationId xmlns:p14="http://schemas.microsoft.com/office/powerpoint/2010/main" val="23912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742486" y="4571999"/>
            <a:ext cx="8893255" cy="716280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047408" y="4571999"/>
            <a:ext cx="8893255" cy="71628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87E290-09BF-9D42-AAEA-BBE7757AB460}"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2501E0-3A53-4440-90A5-BBD13FBD0944}" type="slidenum">
              <a:rPr lang="en-US" smtClean="0"/>
              <a:t>‹#›</a:t>
            </a:fld>
            <a:endParaRPr lang="en-US" dirty="0"/>
          </a:p>
        </p:txBody>
      </p:sp>
    </p:spTree>
    <p:extLst>
      <p:ext uri="{BB962C8B-B14F-4D97-AF65-F5344CB8AC3E}">
        <p14:creationId xmlns:p14="http://schemas.microsoft.com/office/powerpoint/2010/main" val="2702685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219088" y="767862"/>
            <a:ext cx="640080" cy="640080"/>
          </a:xfrm>
          <a:prstGeom prst="rect">
            <a:avLst/>
          </a:prstGeom>
          <a:solidFill>
            <a:schemeClr val="accent5">
              <a:lumMod val="75000"/>
            </a:schemeClr>
          </a:solidFill>
          <a:ln w="25400">
            <a:noFill/>
            <a:miter lim="800000"/>
          </a:ln>
        </p:spPr>
        <p:txBody>
          <a:bodyPr wrap="none" rtlCol="0" anchor="ctr">
            <a:noAutofit/>
          </a:bodyPr>
          <a:lstStyle/>
          <a:p>
            <a:pPr marL="58738" indent="0" algn="ctr">
              <a:tabLst/>
            </a:pPr>
            <a:fld id="{212B6A0C-30C6-824E-BA23-77ADCDDBB092}" type="slidenum">
              <a:rPr lang="en-US" sz="2400" b="0" i="0" spc="0" smtClean="0">
                <a:solidFill>
                  <a:schemeClr val="bg1"/>
                </a:solidFill>
                <a:latin typeface="Poppins Medium" pitchFamily="2" charset="77"/>
                <a:cs typeface="Poppins Medium" pitchFamily="2" charset="77"/>
              </a:rPr>
              <a:t>‹#›</a:t>
            </a:fld>
            <a:endParaRPr lang="en-US" sz="2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Lions_Clubs_Internationa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en.wikipedia.org/wiki/Lions_Clubs_Internationa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en.wikipedia.org/wiki/Lions_Clubs_Internationa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hyperlink" Target="https://en.wikipedia.org/wiki/Lions_Clubs_Internationa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Lions_Clubs_Internationa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Lions_Clubs_Internation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Lions_Clubs_Internationa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ions_Clubs_Internationa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39341C-9F8C-2440-AA21-905692300446}"/>
              </a:ext>
            </a:extLst>
          </p:cNvPr>
          <p:cNvSpPr txBox="1"/>
          <p:nvPr/>
        </p:nvSpPr>
        <p:spPr>
          <a:xfrm>
            <a:off x="1675963" y="730250"/>
            <a:ext cx="21025723" cy="41889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200" b="1" kern="1200" dirty="0">
                <a:solidFill>
                  <a:srgbClr val="FFD446"/>
                </a:solidFill>
                <a:latin typeface="Times New Roman" panose="02020603050405020304" pitchFamily="18" charset="0"/>
                <a:ea typeface="+mj-ea"/>
                <a:cs typeface="Times New Roman" panose="02020603050405020304" pitchFamily="18" charset="0"/>
              </a:rPr>
              <a:t>WELCOME </a:t>
            </a:r>
          </a:p>
          <a:p>
            <a:pPr algn="ctr" defTabSz="914400">
              <a:lnSpc>
                <a:spcPct val="90000"/>
              </a:lnSpc>
              <a:spcBef>
                <a:spcPct val="0"/>
              </a:spcBef>
              <a:spcAft>
                <a:spcPts val="600"/>
              </a:spcAft>
            </a:pPr>
            <a:r>
              <a:rPr lang="en-US" sz="7200" b="1" dirty="0">
                <a:solidFill>
                  <a:srgbClr val="FFD446"/>
                </a:solidFill>
                <a:latin typeface="Times New Roman" panose="02020603050405020304" pitchFamily="18" charset="0"/>
                <a:ea typeface="+mj-ea"/>
                <a:cs typeface="Times New Roman" panose="02020603050405020304" pitchFamily="18" charset="0"/>
              </a:rPr>
              <a:t>SECRETARY</a:t>
            </a:r>
          </a:p>
          <a:p>
            <a:pPr algn="ctr" defTabSz="914400">
              <a:lnSpc>
                <a:spcPct val="90000"/>
              </a:lnSpc>
              <a:spcBef>
                <a:spcPct val="0"/>
              </a:spcBef>
              <a:spcAft>
                <a:spcPts val="600"/>
              </a:spcAft>
            </a:pPr>
            <a:r>
              <a:rPr lang="en-US" sz="7200" b="1" kern="1200" dirty="0">
                <a:solidFill>
                  <a:srgbClr val="FFD446"/>
                </a:solidFill>
                <a:latin typeface="Times New Roman" panose="02020603050405020304" pitchFamily="18" charset="0"/>
                <a:ea typeface="+mj-ea"/>
                <a:cs typeface="Times New Roman" panose="02020603050405020304" pitchFamily="18" charset="0"/>
              </a:rPr>
              <a:t>VIRTUAL LIONS TRAINING</a:t>
            </a:r>
          </a:p>
        </p:txBody>
      </p:sp>
      <p:pic>
        <p:nvPicPr>
          <p:cNvPr id="2" name="Picture 1">
            <a:extLst>
              <a:ext uri="{FF2B5EF4-FFF2-40B4-BE49-F238E27FC236}">
                <a16:creationId xmlns:a16="http://schemas.microsoft.com/office/drawing/2014/main" id="{9C56C6F0-E387-924B-A02A-9AC75444E03A}"/>
              </a:ext>
            </a:extLst>
          </p:cNvPr>
          <p:cNvPicPr/>
          <p:nvPr/>
        </p:nvPicPr>
        <p:blipFill>
          <a:blip r:embed="rId2">
            <a:extLst>
              <a:ext uri="{28A0092B-C50C-407E-A947-70E740481C1C}">
                <a14:useLocalDpi xmlns:a14="http://schemas.microsoft.com/office/drawing/2010/main"/>
              </a:ext>
            </a:extLst>
          </a:blip>
          <a:srcRect/>
          <a:stretch/>
        </p:blipFill>
        <p:spPr bwMode="auto">
          <a:xfrm>
            <a:off x="1656918" y="7220758"/>
            <a:ext cx="21044768" cy="4784916"/>
          </a:xfrm>
          <a:prstGeom prst="rect">
            <a:avLst/>
          </a:prstGeom>
          <a:noFill/>
        </p:spPr>
      </p:pic>
      <p:pic>
        <p:nvPicPr>
          <p:cNvPr id="14" name="Picture 13" descr="A close up of a sign&#10;&#10;Description automatically generated">
            <a:extLst>
              <a:ext uri="{FF2B5EF4-FFF2-40B4-BE49-F238E27FC236}">
                <a16:creationId xmlns:a16="http://schemas.microsoft.com/office/drawing/2014/main" id="{934D3193-3748-634C-8973-A257EC0871D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176324" y="4581886"/>
            <a:ext cx="2291699" cy="2135100"/>
          </a:xfrm>
          <a:prstGeom prst="rect">
            <a:avLst/>
          </a:prstGeom>
        </p:spPr>
      </p:pic>
      <p:sp>
        <p:nvSpPr>
          <p:cNvPr id="10" name="TextBox 9">
            <a:extLst>
              <a:ext uri="{FF2B5EF4-FFF2-40B4-BE49-F238E27FC236}">
                <a16:creationId xmlns:a16="http://schemas.microsoft.com/office/drawing/2014/main" id="{B07A1AB4-8188-0648-B187-E24C223D2C62}"/>
              </a:ext>
            </a:extLst>
          </p:cNvPr>
          <p:cNvSpPr txBox="1"/>
          <p:nvPr/>
        </p:nvSpPr>
        <p:spPr>
          <a:xfrm>
            <a:off x="8023122" y="10053143"/>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12" name="Rectangle 11">
            <a:extLst>
              <a:ext uri="{FF2B5EF4-FFF2-40B4-BE49-F238E27FC236}">
                <a16:creationId xmlns:a16="http://schemas.microsoft.com/office/drawing/2014/main" id="{2D253501-420D-B642-9F15-5377730692D0}"/>
              </a:ext>
            </a:extLst>
          </p:cNvPr>
          <p:cNvSpPr/>
          <p:nvPr/>
        </p:nvSpPr>
        <p:spPr>
          <a:xfrm>
            <a:off x="21621135" y="730250"/>
            <a:ext cx="1858297" cy="10100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9D6E2D-83B9-1E4C-BA95-55F91256BBA9}"/>
              </a:ext>
            </a:extLst>
          </p:cNvPr>
          <p:cNvSpPr/>
          <p:nvPr/>
        </p:nvSpPr>
        <p:spPr>
          <a:xfrm>
            <a:off x="133348" y="42139"/>
            <a:ext cx="24377650" cy="13716000"/>
          </a:xfrm>
          <a:prstGeom prst="rect">
            <a:avLst/>
          </a:prstGeom>
          <a:noFill/>
          <a:ln w="269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FA05FC-7961-4EFC-8F41-5331B68EB78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21635158" y="570559"/>
            <a:ext cx="2229430" cy="2077915"/>
          </a:xfrm>
          <a:prstGeom prst="rect">
            <a:avLst/>
          </a:prstGeom>
        </p:spPr>
      </p:pic>
    </p:spTree>
    <p:extLst>
      <p:ext uri="{BB962C8B-B14F-4D97-AF65-F5344CB8AC3E}">
        <p14:creationId xmlns:p14="http://schemas.microsoft.com/office/powerpoint/2010/main" val="137822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8635882" y="612372"/>
            <a:ext cx="7105920"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 POLL</a:t>
            </a:r>
          </a:p>
        </p:txBody>
      </p:sp>
      <p:sp>
        <p:nvSpPr>
          <p:cNvPr id="5" name="Rectangle 4">
            <a:extLst>
              <a:ext uri="{FF2B5EF4-FFF2-40B4-BE49-F238E27FC236}">
                <a16:creationId xmlns:a16="http://schemas.microsoft.com/office/drawing/2014/main" id="{40A37925-3FA0-4B25-A49E-ED42308E59E6}"/>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44B3B984-76DA-4076-A4B1-DC9A7405E18E}"/>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graphicFrame>
        <p:nvGraphicFramePr>
          <p:cNvPr id="8" name="Table 7">
            <a:extLst>
              <a:ext uri="{FF2B5EF4-FFF2-40B4-BE49-F238E27FC236}">
                <a16:creationId xmlns:a16="http://schemas.microsoft.com/office/drawing/2014/main" id="{11D2FA1D-4B29-4D75-9E0F-FB0A2C2F1F06}"/>
              </a:ext>
            </a:extLst>
          </p:cNvPr>
          <p:cNvGraphicFramePr>
            <a:graphicFrameLocks noGrp="1"/>
          </p:cNvGraphicFramePr>
          <p:nvPr>
            <p:extLst>
              <p:ext uri="{D42A27DB-BD31-4B8C-83A1-F6EECF244321}">
                <p14:modId xmlns:p14="http://schemas.microsoft.com/office/powerpoint/2010/main" val="3558668282"/>
              </p:ext>
            </p:extLst>
          </p:nvPr>
        </p:nvGraphicFramePr>
        <p:xfrm>
          <a:off x="8124825" y="3298562"/>
          <a:ext cx="8128000" cy="5638673"/>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Please respond to the question below.</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dirty="0"/>
                    </a:p>
                  </a:txBody>
                  <a:tcPr/>
                </a:tc>
                <a:extLst>
                  <a:ext uri="{0D108BD9-81ED-4DB2-BD59-A6C34878D82A}">
                    <a16:rowId xmlns:a16="http://schemas.microsoft.com/office/drawing/2014/main" val="3402096263"/>
                  </a:ext>
                </a:extLst>
              </a:tr>
              <a:tr h="370840">
                <a:tc>
                  <a:txBody>
                    <a:bodyPr/>
                    <a:lstStyle/>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Is this your first year as a Lions Club Secretary?</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Yes</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No</a:t>
                      </a:r>
                    </a:p>
                  </a:txBody>
                  <a:tcPr/>
                </a:tc>
                <a:extLst>
                  <a:ext uri="{0D108BD9-81ED-4DB2-BD59-A6C34878D82A}">
                    <a16:rowId xmlns:a16="http://schemas.microsoft.com/office/drawing/2014/main" val="2650835284"/>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8127918"/>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2552318"/>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0467487"/>
                  </a:ext>
                </a:extLst>
              </a:tr>
              <a:tr h="370840">
                <a:tc>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sp>
        <p:nvSpPr>
          <p:cNvPr id="9" name="TextBox 8">
            <a:extLst>
              <a:ext uri="{FF2B5EF4-FFF2-40B4-BE49-F238E27FC236}">
                <a16:creationId xmlns:a16="http://schemas.microsoft.com/office/drawing/2014/main" id="{9513819B-32AF-43E5-97D8-EED48C33F6E0}"/>
              </a:ext>
            </a:extLst>
          </p:cNvPr>
          <p:cNvSpPr txBox="1"/>
          <p:nvPr/>
        </p:nvSpPr>
        <p:spPr>
          <a:xfrm flipH="1">
            <a:off x="10949931" y="2529121"/>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3</a:t>
            </a:r>
          </a:p>
        </p:txBody>
      </p:sp>
      <p:pic>
        <p:nvPicPr>
          <p:cNvPr id="10" name="Picture 9">
            <a:extLst>
              <a:ext uri="{FF2B5EF4-FFF2-40B4-BE49-F238E27FC236}">
                <a16:creationId xmlns:a16="http://schemas.microsoft.com/office/drawing/2014/main" id="{477399E2-46B5-4788-84EB-9990918417DD}"/>
              </a:ext>
            </a:extLst>
          </p:cNvPr>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201" y="8104290"/>
            <a:ext cx="2745489" cy="1786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726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9764554" y="612372"/>
            <a:ext cx="4848571"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012845"/>
            <a:ext cx="17862361" cy="9818072"/>
          </a:xfrm>
          <a:prstGeom prst="rect">
            <a:avLst/>
          </a:prstGeom>
        </p:spPr>
        <p:txBody>
          <a:bodyPr wrap="square">
            <a:spAutoFit/>
          </a:bodyPr>
          <a:lstStyle/>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Keeps attendance and minutes of all meetings</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Maintains records of the club and member’s records of service</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Submits regular reports monthly and other reports as required.</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Issues meeting notices</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Is an active member of District Advisory Committee</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Serves as Liaison between Club and District and International</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Issues dues &amp; obligation statements to members (This varies among clubs)</a:t>
            </a:r>
          </a:p>
          <a:p>
            <a:endParaRPr lang="en-US" dirty="0">
              <a:solidFill>
                <a:schemeClr val="tx2"/>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81745FBE-83A7-9444-8461-404588EFA2B7}"/>
              </a:ext>
            </a:extLst>
          </p:cNvPr>
          <p:cNvGrpSpPr/>
          <p:nvPr/>
        </p:nvGrpSpPr>
        <p:grpSpPr>
          <a:xfrm>
            <a:off x="974028" y="10018603"/>
            <a:ext cx="3200400" cy="3103088"/>
            <a:chOff x="11301705" y="2717327"/>
            <a:chExt cx="11555120" cy="10218659"/>
          </a:xfrm>
        </p:grpSpPr>
        <p:sp>
          <p:nvSpPr>
            <p:cNvPr id="22" name="Freeform 21">
              <a:extLst>
                <a:ext uri="{FF2B5EF4-FFF2-40B4-BE49-F238E27FC236}">
                  <a16:creationId xmlns:a16="http://schemas.microsoft.com/office/drawing/2014/main" id="{775010D2-F80C-5044-9AC8-0A988C4B457B}"/>
                </a:ext>
              </a:extLst>
            </p:cNvPr>
            <p:cNvSpPr>
              <a:spLocks noChangeArrowheads="1"/>
            </p:cNvSpPr>
            <p:nvPr/>
          </p:nvSpPr>
          <p:spPr bwMode="auto">
            <a:xfrm>
              <a:off x="12494152" y="8884054"/>
              <a:ext cx="10362673" cy="4051932"/>
            </a:xfrm>
            <a:custGeom>
              <a:avLst/>
              <a:gdLst>
                <a:gd name="connsiteX0" fmla="*/ 9799391 w 10362673"/>
                <a:gd name="connsiteY0" fmla="*/ 2875025 h 4051932"/>
                <a:gd name="connsiteX1" fmla="*/ 9799391 w 10362673"/>
                <a:gd name="connsiteY1" fmla="*/ 3117899 h 4051932"/>
                <a:gd name="connsiteX2" fmla="*/ 9928400 w 10362673"/>
                <a:gd name="connsiteY2" fmla="*/ 3117899 h 4051932"/>
                <a:gd name="connsiteX3" fmla="*/ 9928400 w 10362673"/>
                <a:gd name="connsiteY3" fmla="*/ 2875025 h 4051932"/>
                <a:gd name="connsiteX4" fmla="*/ 143061 w 10362673"/>
                <a:gd name="connsiteY4" fmla="*/ 682632 h 4051932"/>
                <a:gd name="connsiteX5" fmla="*/ 214265 w 10362673"/>
                <a:gd name="connsiteY5" fmla="*/ 682632 h 4051932"/>
                <a:gd name="connsiteX6" fmla="*/ 1735029 w 10362673"/>
                <a:gd name="connsiteY6" fmla="*/ 682632 h 4051932"/>
                <a:gd name="connsiteX7" fmla="*/ 1805580 w 10362673"/>
                <a:gd name="connsiteY7" fmla="*/ 682632 h 4051932"/>
                <a:gd name="connsiteX8" fmla="*/ 1948642 w 10362673"/>
                <a:gd name="connsiteY8" fmla="*/ 826267 h 4051932"/>
                <a:gd name="connsiteX9" fmla="*/ 1805580 w 10362673"/>
                <a:gd name="connsiteY9" fmla="*/ 967943 h 4051932"/>
                <a:gd name="connsiteX10" fmla="*/ 1679503 w 10362673"/>
                <a:gd name="connsiteY10" fmla="*/ 967943 h 4051932"/>
                <a:gd name="connsiteX11" fmla="*/ 1069369 w 10362673"/>
                <a:gd name="connsiteY11" fmla="*/ 1437369 h 4051932"/>
                <a:gd name="connsiteX12" fmla="*/ 1069369 w 10362673"/>
                <a:gd name="connsiteY12" fmla="*/ 2705927 h 4051932"/>
                <a:gd name="connsiteX13" fmla="*/ 1249665 w 10362673"/>
                <a:gd name="connsiteY13" fmla="*/ 2886124 h 4051932"/>
                <a:gd name="connsiteX14" fmla="*/ 8716304 w 10362673"/>
                <a:gd name="connsiteY14" fmla="*/ 2886124 h 4051932"/>
                <a:gd name="connsiteX15" fmla="*/ 8834542 w 10362673"/>
                <a:gd name="connsiteY15" fmla="*/ 2831282 h 4051932"/>
                <a:gd name="connsiteX16" fmla="*/ 9074284 w 10362673"/>
                <a:gd name="connsiteY16" fmla="*/ 2546623 h 4051932"/>
                <a:gd name="connsiteX17" fmla="*/ 9193176 w 10362673"/>
                <a:gd name="connsiteY17" fmla="*/ 2491128 h 4051932"/>
                <a:gd name="connsiteX18" fmla="*/ 9727534 w 10362673"/>
                <a:gd name="connsiteY18" fmla="*/ 2491128 h 4051932"/>
                <a:gd name="connsiteX19" fmla="*/ 9799391 w 10362673"/>
                <a:gd name="connsiteY19" fmla="*/ 2563598 h 4051932"/>
                <a:gd name="connsiteX20" fmla="*/ 9799391 w 10362673"/>
                <a:gd name="connsiteY20" fmla="*/ 2713762 h 4051932"/>
                <a:gd name="connsiteX21" fmla="*/ 9928400 w 10362673"/>
                <a:gd name="connsiteY21" fmla="*/ 2713762 h 4051932"/>
                <a:gd name="connsiteX22" fmla="*/ 9928400 w 10362673"/>
                <a:gd name="connsiteY22" fmla="*/ 1922502 h 4051932"/>
                <a:gd name="connsiteX23" fmla="*/ 9965025 w 10362673"/>
                <a:gd name="connsiteY23" fmla="*/ 1886598 h 4051932"/>
                <a:gd name="connsiteX24" fmla="*/ 10326702 w 10362673"/>
                <a:gd name="connsiteY24" fmla="*/ 1886598 h 4051932"/>
                <a:gd name="connsiteX25" fmla="*/ 10362673 w 10362673"/>
                <a:gd name="connsiteY25" fmla="*/ 1922502 h 4051932"/>
                <a:gd name="connsiteX26" fmla="*/ 10362673 w 10362673"/>
                <a:gd name="connsiteY26" fmla="*/ 4016028 h 4051932"/>
                <a:gd name="connsiteX27" fmla="*/ 10326702 w 10362673"/>
                <a:gd name="connsiteY27" fmla="*/ 4051932 h 4051932"/>
                <a:gd name="connsiteX28" fmla="*/ 9965025 w 10362673"/>
                <a:gd name="connsiteY28" fmla="*/ 4051932 h 4051932"/>
                <a:gd name="connsiteX29" fmla="*/ 9928400 w 10362673"/>
                <a:gd name="connsiteY29" fmla="*/ 4016028 h 4051932"/>
                <a:gd name="connsiteX30" fmla="*/ 9928400 w 10362673"/>
                <a:gd name="connsiteY30" fmla="*/ 3279815 h 4051932"/>
                <a:gd name="connsiteX31" fmla="*/ 9799391 w 10362673"/>
                <a:gd name="connsiteY31" fmla="*/ 3279815 h 4051932"/>
                <a:gd name="connsiteX32" fmla="*/ 9799391 w 10362673"/>
                <a:gd name="connsiteY32" fmla="*/ 3429326 h 4051932"/>
                <a:gd name="connsiteX33" fmla="*/ 9727534 w 10362673"/>
                <a:gd name="connsiteY33" fmla="*/ 3501796 h 4051932"/>
                <a:gd name="connsiteX34" fmla="*/ 9193176 w 10362673"/>
                <a:gd name="connsiteY34" fmla="*/ 3501796 h 4051932"/>
                <a:gd name="connsiteX35" fmla="*/ 9074284 w 10362673"/>
                <a:gd name="connsiteY35" fmla="*/ 3445648 h 4051932"/>
                <a:gd name="connsiteX36" fmla="*/ 8834542 w 10362673"/>
                <a:gd name="connsiteY36" fmla="*/ 3158378 h 4051932"/>
                <a:gd name="connsiteX37" fmla="*/ 8716304 w 10362673"/>
                <a:gd name="connsiteY37" fmla="*/ 3102883 h 4051932"/>
                <a:gd name="connsiteX38" fmla="*/ 1249665 w 10362673"/>
                <a:gd name="connsiteY38" fmla="*/ 3102883 h 4051932"/>
                <a:gd name="connsiteX39" fmla="*/ 852490 w 10362673"/>
                <a:gd name="connsiteY39" fmla="*/ 2705927 h 4051932"/>
                <a:gd name="connsiteX40" fmla="*/ 852490 w 10362673"/>
                <a:gd name="connsiteY40" fmla="*/ 1433451 h 4051932"/>
                <a:gd name="connsiteX41" fmla="*/ 269138 w 10362673"/>
                <a:gd name="connsiteY41" fmla="*/ 967943 h 4051932"/>
                <a:gd name="connsiteX42" fmla="*/ 143061 w 10362673"/>
                <a:gd name="connsiteY42" fmla="*/ 967943 h 4051932"/>
                <a:gd name="connsiteX43" fmla="*/ 0 w 10362673"/>
                <a:gd name="connsiteY43" fmla="*/ 826267 h 4051932"/>
                <a:gd name="connsiteX44" fmla="*/ 143061 w 10362673"/>
                <a:gd name="connsiteY44" fmla="*/ 682632 h 4051932"/>
                <a:gd name="connsiteX45" fmla="*/ 143110 w 10362673"/>
                <a:gd name="connsiteY45" fmla="*/ 342756 h 4051932"/>
                <a:gd name="connsiteX46" fmla="*/ 1806199 w 10362673"/>
                <a:gd name="connsiteY46" fmla="*/ 342756 h 4051932"/>
                <a:gd name="connsiteX47" fmla="*/ 1949310 w 10362673"/>
                <a:gd name="connsiteY47" fmla="*/ 485983 h 4051932"/>
                <a:gd name="connsiteX48" fmla="*/ 1806199 w 10362673"/>
                <a:gd name="connsiteY48" fmla="*/ 627256 h 4051932"/>
                <a:gd name="connsiteX49" fmla="*/ 143110 w 10362673"/>
                <a:gd name="connsiteY49" fmla="*/ 627256 h 4051932"/>
                <a:gd name="connsiteX50" fmla="*/ 0 w 10362673"/>
                <a:gd name="connsiteY50" fmla="*/ 485983 h 4051932"/>
                <a:gd name="connsiteX51" fmla="*/ 143110 w 10362673"/>
                <a:gd name="connsiteY51" fmla="*/ 342756 h 4051932"/>
                <a:gd name="connsiteX52" fmla="*/ 143110 w 10362673"/>
                <a:gd name="connsiteY52" fmla="*/ 0 h 4051932"/>
                <a:gd name="connsiteX53" fmla="*/ 1806199 w 10362673"/>
                <a:gd name="connsiteY53" fmla="*/ 0 h 4051932"/>
                <a:gd name="connsiteX54" fmla="*/ 1949310 w 10362673"/>
                <a:gd name="connsiteY54" fmla="*/ 142575 h 4051932"/>
                <a:gd name="connsiteX55" fmla="*/ 1806199 w 10362673"/>
                <a:gd name="connsiteY55" fmla="*/ 284498 h 4051932"/>
                <a:gd name="connsiteX56" fmla="*/ 143110 w 10362673"/>
                <a:gd name="connsiteY56" fmla="*/ 284498 h 4051932"/>
                <a:gd name="connsiteX57" fmla="*/ 0 w 10362673"/>
                <a:gd name="connsiteY57" fmla="*/ 142575 h 4051932"/>
                <a:gd name="connsiteX58" fmla="*/ 143110 w 10362673"/>
                <a:gd name="connsiteY58" fmla="*/ 0 h 405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62673" h="4051932">
                  <a:moveTo>
                    <a:pt x="9799391" y="2875025"/>
                  </a:moveTo>
                  <a:lnTo>
                    <a:pt x="9799391" y="3117899"/>
                  </a:lnTo>
                  <a:lnTo>
                    <a:pt x="9928400" y="3117899"/>
                  </a:lnTo>
                  <a:lnTo>
                    <a:pt x="9928400" y="2875025"/>
                  </a:lnTo>
                  <a:close/>
                  <a:moveTo>
                    <a:pt x="143061" y="682632"/>
                  </a:moveTo>
                  <a:lnTo>
                    <a:pt x="214265" y="682632"/>
                  </a:lnTo>
                  <a:lnTo>
                    <a:pt x="1735029" y="682632"/>
                  </a:lnTo>
                  <a:lnTo>
                    <a:pt x="1805580" y="682632"/>
                  </a:lnTo>
                  <a:cubicBezTo>
                    <a:pt x="1884623" y="682632"/>
                    <a:pt x="1948642" y="747268"/>
                    <a:pt x="1948642" y="826267"/>
                  </a:cubicBezTo>
                  <a:cubicBezTo>
                    <a:pt x="1948642" y="904613"/>
                    <a:pt x="1884623" y="967943"/>
                    <a:pt x="1805580" y="967943"/>
                  </a:cubicBezTo>
                  <a:lnTo>
                    <a:pt x="1679503" y="967943"/>
                  </a:lnTo>
                  <a:cubicBezTo>
                    <a:pt x="1577596" y="1218652"/>
                    <a:pt x="1346346" y="1402766"/>
                    <a:pt x="1069369" y="1437369"/>
                  </a:cubicBezTo>
                  <a:lnTo>
                    <a:pt x="1069369" y="2705927"/>
                  </a:lnTo>
                  <a:cubicBezTo>
                    <a:pt x="1069369" y="2805166"/>
                    <a:pt x="1151024" y="2886124"/>
                    <a:pt x="1249665" y="2886124"/>
                  </a:cubicBezTo>
                  <a:lnTo>
                    <a:pt x="8716304" y="2886124"/>
                  </a:lnTo>
                  <a:cubicBezTo>
                    <a:pt x="8756152" y="2886124"/>
                    <a:pt x="8809065" y="2861315"/>
                    <a:pt x="8834542" y="2831282"/>
                  </a:cubicBezTo>
                  <a:lnTo>
                    <a:pt x="9074284" y="2546623"/>
                  </a:lnTo>
                  <a:cubicBezTo>
                    <a:pt x="9099761" y="2515285"/>
                    <a:pt x="9153327" y="2491128"/>
                    <a:pt x="9193176" y="2491128"/>
                  </a:cubicBezTo>
                  <a:lnTo>
                    <a:pt x="9727534" y="2491128"/>
                  </a:lnTo>
                  <a:cubicBezTo>
                    <a:pt x="9767382" y="2491128"/>
                    <a:pt x="9799391" y="2523772"/>
                    <a:pt x="9799391" y="2563598"/>
                  </a:cubicBezTo>
                  <a:lnTo>
                    <a:pt x="9799391" y="2713762"/>
                  </a:lnTo>
                  <a:lnTo>
                    <a:pt x="9928400" y="2713762"/>
                  </a:lnTo>
                  <a:lnTo>
                    <a:pt x="9928400" y="1922502"/>
                  </a:lnTo>
                  <a:cubicBezTo>
                    <a:pt x="9928400" y="1903571"/>
                    <a:pt x="9945405" y="1886598"/>
                    <a:pt x="9965025" y="1886598"/>
                  </a:cubicBezTo>
                  <a:lnTo>
                    <a:pt x="10326702" y="1886598"/>
                  </a:lnTo>
                  <a:cubicBezTo>
                    <a:pt x="10346322" y="1886598"/>
                    <a:pt x="10362673" y="1903571"/>
                    <a:pt x="10362673" y="1922502"/>
                  </a:cubicBezTo>
                  <a:lnTo>
                    <a:pt x="10362673" y="4016028"/>
                  </a:lnTo>
                  <a:cubicBezTo>
                    <a:pt x="10362673" y="4035612"/>
                    <a:pt x="10346322" y="4051932"/>
                    <a:pt x="10326702" y="4051932"/>
                  </a:cubicBezTo>
                  <a:lnTo>
                    <a:pt x="9965025" y="4051932"/>
                  </a:lnTo>
                  <a:cubicBezTo>
                    <a:pt x="9945405" y="4051932"/>
                    <a:pt x="9928400" y="4035612"/>
                    <a:pt x="9928400" y="4016028"/>
                  </a:cubicBezTo>
                  <a:lnTo>
                    <a:pt x="9928400" y="3279815"/>
                  </a:lnTo>
                  <a:lnTo>
                    <a:pt x="9799391" y="3279815"/>
                  </a:lnTo>
                  <a:lnTo>
                    <a:pt x="9799391" y="3429326"/>
                  </a:lnTo>
                  <a:cubicBezTo>
                    <a:pt x="9799391" y="3468499"/>
                    <a:pt x="9767382" y="3501796"/>
                    <a:pt x="9727534" y="3501796"/>
                  </a:cubicBezTo>
                  <a:lnTo>
                    <a:pt x="9193176" y="3501796"/>
                  </a:lnTo>
                  <a:cubicBezTo>
                    <a:pt x="9153327" y="3501796"/>
                    <a:pt x="9100414" y="3476987"/>
                    <a:pt x="9074284" y="3445648"/>
                  </a:cubicBezTo>
                  <a:lnTo>
                    <a:pt x="8834542" y="3158378"/>
                  </a:lnTo>
                  <a:cubicBezTo>
                    <a:pt x="8809065" y="3128345"/>
                    <a:pt x="8756152" y="3102883"/>
                    <a:pt x="8716304" y="3102883"/>
                  </a:cubicBezTo>
                  <a:lnTo>
                    <a:pt x="1249665" y="3102883"/>
                  </a:lnTo>
                  <a:cubicBezTo>
                    <a:pt x="1030827" y="3102883"/>
                    <a:pt x="852490" y="2924645"/>
                    <a:pt x="852490" y="2705927"/>
                  </a:cubicBezTo>
                  <a:lnTo>
                    <a:pt x="852490" y="1433451"/>
                  </a:lnTo>
                  <a:cubicBezTo>
                    <a:pt x="587271" y="1391014"/>
                    <a:pt x="367779" y="1210817"/>
                    <a:pt x="269138" y="967943"/>
                  </a:cubicBezTo>
                  <a:lnTo>
                    <a:pt x="143061" y="967943"/>
                  </a:lnTo>
                  <a:cubicBezTo>
                    <a:pt x="64671" y="967943"/>
                    <a:pt x="0" y="904613"/>
                    <a:pt x="0" y="826267"/>
                  </a:cubicBezTo>
                  <a:cubicBezTo>
                    <a:pt x="0" y="747268"/>
                    <a:pt x="64671" y="682632"/>
                    <a:pt x="143061" y="682632"/>
                  </a:cubicBezTo>
                  <a:close/>
                  <a:moveTo>
                    <a:pt x="143110" y="342756"/>
                  </a:moveTo>
                  <a:lnTo>
                    <a:pt x="1806199" y="342756"/>
                  </a:lnTo>
                  <a:cubicBezTo>
                    <a:pt x="1885269" y="342756"/>
                    <a:pt x="1949310" y="407208"/>
                    <a:pt x="1949310" y="485983"/>
                  </a:cubicBezTo>
                  <a:cubicBezTo>
                    <a:pt x="1949310" y="564106"/>
                    <a:pt x="1885269" y="627256"/>
                    <a:pt x="1806199" y="627256"/>
                  </a:cubicBezTo>
                  <a:lnTo>
                    <a:pt x="143110" y="627256"/>
                  </a:lnTo>
                  <a:cubicBezTo>
                    <a:pt x="64693" y="627256"/>
                    <a:pt x="0" y="564106"/>
                    <a:pt x="0" y="485983"/>
                  </a:cubicBezTo>
                  <a:cubicBezTo>
                    <a:pt x="0" y="407208"/>
                    <a:pt x="64693" y="342756"/>
                    <a:pt x="143110" y="342756"/>
                  </a:cubicBezTo>
                  <a:close/>
                  <a:moveTo>
                    <a:pt x="143110" y="0"/>
                  </a:moveTo>
                  <a:lnTo>
                    <a:pt x="1806199" y="0"/>
                  </a:lnTo>
                  <a:cubicBezTo>
                    <a:pt x="1885269" y="0"/>
                    <a:pt x="1949310" y="64451"/>
                    <a:pt x="1949310" y="142575"/>
                  </a:cubicBezTo>
                  <a:cubicBezTo>
                    <a:pt x="1949310" y="220698"/>
                    <a:pt x="1885269" y="284498"/>
                    <a:pt x="1806199" y="284498"/>
                  </a:cubicBezTo>
                  <a:lnTo>
                    <a:pt x="143110" y="284498"/>
                  </a:lnTo>
                  <a:cubicBezTo>
                    <a:pt x="64693" y="284498"/>
                    <a:pt x="0" y="220698"/>
                    <a:pt x="0" y="142575"/>
                  </a:cubicBezTo>
                  <a:cubicBezTo>
                    <a:pt x="0" y="64451"/>
                    <a:pt x="64693" y="0"/>
                    <a:pt x="143110" y="0"/>
                  </a:cubicBezTo>
                  <a:close/>
                </a:path>
              </a:pathLst>
            </a:custGeom>
            <a:solidFill>
              <a:schemeClr val="bg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23" name="Freeform 19">
              <a:extLst>
                <a:ext uri="{FF2B5EF4-FFF2-40B4-BE49-F238E27FC236}">
                  <a16:creationId xmlns:a16="http://schemas.microsoft.com/office/drawing/2014/main" id="{36C423D6-1822-5341-934D-78694F31DECA}"/>
                </a:ext>
              </a:extLst>
            </p:cNvPr>
            <p:cNvSpPr>
              <a:spLocks noChangeArrowheads="1"/>
            </p:cNvSpPr>
            <p:nvPr/>
          </p:nvSpPr>
          <p:spPr bwMode="auto">
            <a:xfrm>
              <a:off x="11301705" y="3322192"/>
              <a:ext cx="4331975" cy="5489856"/>
            </a:xfrm>
            <a:custGeom>
              <a:avLst/>
              <a:gdLst>
                <a:gd name="T0" fmla="*/ 1804 w 6634"/>
                <a:gd name="T1" fmla="*/ 7056 h 8404"/>
                <a:gd name="T2" fmla="*/ 1744 w 6634"/>
                <a:gd name="T3" fmla="*/ 6855 h 8404"/>
                <a:gd name="T4" fmla="*/ 1318 w 6634"/>
                <a:gd name="T5" fmla="*/ 5855 h 8404"/>
                <a:gd name="T6" fmla="*/ 687 w 6634"/>
                <a:gd name="T7" fmla="*/ 4680 h 8404"/>
                <a:gd name="T8" fmla="*/ 441 w 6634"/>
                <a:gd name="T9" fmla="*/ 3318 h 8404"/>
                <a:gd name="T10" fmla="*/ 1286 w 6634"/>
                <a:gd name="T11" fmla="*/ 1282 h 8404"/>
                <a:gd name="T12" fmla="*/ 3317 w 6634"/>
                <a:gd name="T13" fmla="*/ 443 h 8404"/>
                <a:gd name="T14" fmla="*/ 5348 w 6634"/>
                <a:gd name="T15" fmla="*/ 1282 h 8404"/>
                <a:gd name="T16" fmla="*/ 6191 w 6634"/>
                <a:gd name="T17" fmla="*/ 3318 h 8404"/>
                <a:gd name="T18" fmla="*/ 5946 w 6634"/>
                <a:gd name="T19" fmla="*/ 4680 h 8404"/>
                <a:gd name="T20" fmla="*/ 5316 w 6634"/>
                <a:gd name="T21" fmla="*/ 5855 h 8404"/>
                <a:gd name="T22" fmla="*/ 4889 w 6634"/>
                <a:gd name="T23" fmla="*/ 6855 h 8404"/>
                <a:gd name="T24" fmla="*/ 4829 w 6634"/>
                <a:gd name="T25" fmla="*/ 7056 h 8404"/>
                <a:gd name="T26" fmla="*/ 4764 w 6634"/>
                <a:gd name="T27" fmla="*/ 7288 h 8404"/>
                <a:gd name="T28" fmla="*/ 4437 w 6634"/>
                <a:gd name="T29" fmla="*/ 7816 h 8404"/>
                <a:gd name="T30" fmla="*/ 3317 w 6634"/>
                <a:gd name="T31" fmla="*/ 7961 h 8404"/>
                <a:gd name="T32" fmla="*/ 2198 w 6634"/>
                <a:gd name="T33" fmla="*/ 7816 h 8404"/>
                <a:gd name="T34" fmla="*/ 1870 w 6634"/>
                <a:gd name="T35" fmla="*/ 7288 h 8404"/>
                <a:gd name="T36" fmla="*/ 3317 w 6634"/>
                <a:gd name="T37" fmla="*/ 8403 h 8404"/>
                <a:gd name="T38" fmla="*/ 4644 w 6634"/>
                <a:gd name="T39" fmla="*/ 8207 h 8404"/>
                <a:gd name="T40" fmla="*/ 5191 w 6634"/>
                <a:gd name="T41" fmla="*/ 7399 h 8404"/>
                <a:gd name="T42" fmla="*/ 5249 w 6634"/>
                <a:gd name="T43" fmla="*/ 7193 h 8404"/>
                <a:gd name="T44" fmla="*/ 5315 w 6634"/>
                <a:gd name="T45" fmla="*/ 6976 h 8404"/>
                <a:gd name="T46" fmla="*/ 5682 w 6634"/>
                <a:gd name="T47" fmla="*/ 6105 h 8404"/>
                <a:gd name="T48" fmla="*/ 6361 w 6634"/>
                <a:gd name="T49" fmla="*/ 4835 h 8404"/>
                <a:gd name="T50" fmla="*/ 6633 w 6634"/>
                <a:gd name="T51" fmla="*/ 3318 h 8404"/>
                <a:gd name="T52" fmla="*/ 5660 w 6634"/>
                <a:gd name="T53" fmla="*/ 970 h 8404"/>
                <a:gd name="T54" fmla="*/ 3317 w 6634"/>
                <a:gd name="T55" fmla="*/ 0 h 8404"/>
                <a:gd name="T56" fmla="*/ 973 w 6634"/>
                <a:gd name="T57" fmla="*/ 970 h 8404"/>
                <a:gd name="T58" fmla="*/ 0 w 6634"/>
                <a:gd name="T59" fmla="*/ 3318 h 8404"/>
                <a:gd name="T60" fmla="*/ 273 w 6634"/>
                <a:gd name="T61" fmla="*/ 4835 h 8404"/>
                <a:gd name="T62" fmla="*/ 953 w 6634"/>
                <a:gd name="T63" fmla="*/ 6105 h 8404"/>
                <a:gd name="T64" fmla="*/ 1320 w 6634"/>
                <a:gd name="T65" fmla="*/ 6976 h 8404"/>
                <a:gd name="T66" fmla="*/ 1384 w 6634"/>
                <a:gd name="T67" fmla="*/ 7193 h 8404"/>
                <a:gd name="T68" fmla="*/ 1442 w 6634"/>
                <a:gd name="T69" fmla="*/ 7399 h 8404"/>
                <a:gd name="T70" fmla="*/ 1990 w 6634"/>
                <a:gd name="T71" fmla="*/ 8207 h 8404"/>
                <a:gd name="T72" fmla="*/ 3317 w 6634"/>
                <a:gd name="T73" fmla="*/ 8403 h 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4" h="8404">
                  <a:moveTo>
                    <a:pt x="1804" y="7056"/>
                  </a:moveTo>
                  <a:lnTo>
                    <a:pt x="1804" y="7056"/>
                  </a:lnTo>
                  <a:cubicBezTo>
                    <a:pt x="1784" y="6995"/>
                    <a:pt x="1764" y="6927"/>
                    <a:pt x="1744" y="6855"/>
                  </a:cubicBezTo>
                  <a:lnTo>
                    <a:pt x="1744" y="6855"/>
                  </a:lnTo>
                  <a:cubicBezTo>
                    <a:pt x="1661" y="6567"/>
                    <a:pt x="1558" y="6208"/>
                    <a:pt x="1318" y="5855"/>
                  </a:cubicBezTo>
                  <a:lnTo>
                    <a:pt x="1318" y="5855"/>
                  </a:lnTo>
                  <a:cubicBezTo>
                    <a:pt x="1029" y="5430"/>
                    <a:pt x="827" y="5057"/>
                    <a:pt x="687" y="4680"/>
                  </a:cubicBezTo>
                  <a:lnTo>
                    <a:pt x="687" y="4680"/>
                  </a:lnTo>
                  <a:cubicBezTo>
                    <a:pt x="523" y="4239"/>
                    <a:pt x="441" y="3793"/>
                    <a:pt x="441" y="3318"/>
                  </a:cubicBezTo>
                  <a:lnTo>
                    <a:pt x="441" y="3318"/>
                  </a:lnTo>
                  <a:cubicBezTo>
                    <a:pt x="441" y="2549"/>
                    <a:pt x="741" y="1827"/>
                    <a:pt x="1286" y="1282"/>
                  </a:cubicBezTo>
                  <a:lnTo>
                    <a:pt x="1286" y="1282"/>
                  </a:lnTo>
                  <a:cubicBezTo>
                    <a:pt x="1829" y="741"/>
                    <a:pt x="2550" y="443"/>
                    <a:pt x="3317" y="443"/>
                  </a:cubicBezTo>
                  <a:lnTo>
                    <a:pt x="3317" y="443"/>
                  </a:lnTo>
                  <a:cubicBezTo>
                    <a:pt x="4083" y="443"/>
                    <a:pt x="4804" y="741"/>
                    <a:pt x="5348" y="1282"/>
                  </a:cubicBezTo>
                  <a:lnTo>
                    <a:pt x="5348" y="1282"/>
                  </a:lnTo>
                  <a:cubicBezTo>
                    <a:pt x="5892" y="1827"/>
                    <a:pt x="6191" y="2549"/>
                    <a:pt x="6191" y="3318"/>
                  </a:cubicBezTo>
                  <a:lnTo>
                    <a:pt x="6191" y="3318"/>
                  </a:lnTo>
                  <a:cubicBezTo>
                    <a:pt x="6191" y="3793"/>
                    <a:pt x="6112" y="4239"/>
                    <a:pt x="5946" y="4680"/>
                  </a:cubicBezTo>
                  <a:lnTo>
                    <a:pt x="5946" y="4680"/>
                  </a:lnTo>
                  <a:cubicBezTo>
                    <a:pt x="5806" y="5057"/>
                    <a:pt x="5606" y="5430"/>
                    <a:pt x="5316" y="5855"/>
                  </a:cubicBezTo>
                  <a:lnTo>
                    <a:pt x="5316" y="5855"/>
                  </a:lnTo>
                  <a:cubicBezTo>
                    <a:pt x="5075" y="6208"/>
                    <a:pt x="4972" y="6567"/>
                    <a:pt x="4889" y="6855"/>
                  </a:cubicBezTo>
                  <a:lnTo>
                    <a:pt x="4889" y="6855"/>
                  </a:lnTo>
                  <a:cubicBezTo>
                    <a:pt x="4869" y="6927"/>
                    <a:pt x="4849" y="6995"/>
                    <a:pt x="4829" y="7056"/>
                  </a:cubicBezTo>
                  <a:lnTo>
                    <a:pt x="4829" y="7056"/>
                  </a:lnTo>
                  <a:cubicBezTo>
                    <a:pt x="4802" y="7139"/>
                    <a:pt x="4782" y="7219"/>
                    <a:pt x="4764" y="7288"/>
                  </a:cubicBezTo>
                  <a:lnTo>
                    <a:pt x="4764" y="7288"/>
                  </a:lnTo>
                  <a:cubicBezTo>
                    <a:pt x="4706" y="7508"/>
                    <a:pt x="4657" y="7699"/>
                    <a:pt x="4437" y="7816"/>
                  </a:cubicBezTo>
                  <a:lnTo>
                    <a:pt x="4437" y="7816"/>
                  </a:lnTo>
                  <a:cubicBezTo>
                    <a:pt x="4242" y="7920"/>
                    <a:pt x="3928" y="7961"/>
                    <a:pt x="3317" y="7961"/>
                  </a:cubicBezTo>
                  <a:lnTo>
                    <a:pt x="3317" y="7961"/>
                  </a:lnTo>
                  <a:cubicBezTo>
                    <a:pt x="2705" y="7961"/>
                    <a:pt x="2391" y="7920"/>
                    <a:pt x="2198" y="7816"/>
                  </a:cubicBezTo>
                  <a:lnTo>
                    <a:pt x="2198" y="7816"/>
                  </a:lnTo>
                  <a:cubicBezTo>
                    <a:pt x="1977" y="7699"/>
                    <a:pt x="1927" y="7508"/>
                    <a:pt x="1870" y="7288"/>
                  </a:cubicBezTo>
                  <a:lnTo>
                    <a:pt x="1870" y="7288"/>
                  </a:lnTo>
                  <a:cubicBezTo>
                    <a:pt x="1851" y="7219"/>
                    <a:pt x="1831" y="7139"/>
                    <a:pt x="1804" y="7056"/>
                  </a:cubicBezTo>
                  <a:close/>
                  <a:moveTo>
                    <a:pt x="3317" y="8403"/>
                  </a:moveTo>
                  <a:lnTo>
                    <a:pt x="3317" y="8403"/>
                  </a:lnTo>
                  <a:cubicBezTo>
                    <a:pt x="4017" y="8403"/>
                    <a:pt x="4377" y="8349"/>
                    <a:pt x="4644" y="8207"/>
                  </a:cubicBezTo>
                  <a:lnTo>
                    <a:pt x="4644" y="8207"/>
                  </a:lnTo>
                  <a:cubicBezTo>
                    <a:pt x="5035" y="7997"/>
                    <a:pt x="5126" y="7651"/>
                    <a:pt x="5191" y="7399"/>
                  </a:cubicBezTo>
                  <a:lnTo>
                    <a:pt x="5191" y="7399"/>
                  </a:lnTo>
                  <a:cubicBezTo>
                    <a:pt x="5208" y="7333"/>
                    <a:pt x="5227" y="7264"/>
                    <a:pt x="5249" y="7193"/>
                  </a:cubicBezTo>
                  <a:lnTo>
                    <a:pt x="5249" y="7193"/>
                  </a:lnTo>
                  <a:cubicBezTo>
                    <a:pt x="5272" y="7125"/>
                    <a:pt x="5293" y="7052"/>
                    <a:pt x="5315" y="6976"/>
                  </a:cubicBezTo>
                  <a:lnTo>
                    <a:pt x="5315" y="6976"/>
                  </a:lnTo>
                  <a:cubicBezTo>
                    <a:pt x="5392" y="6706"/>
                    <a:pt x="5480" y="6398"/>
                    <a:pt x="5682" y="6105"/>
                  </a:cubicBezTo>
                  <a:lnTo>
                    <a:pt x="5682" y="6105"/>
                  </a:lnTo>
                  <a:cubicBezTo>
                    <a:pt x="5992" y="5650"/>
                    <a:pt x="6208" y="5246"/>
                    <a:pt x="6361" y="4835"/>
                  </a:cubicBezTo>
                  <a:lnTo>
                    <a:pt x="6361" y="4835"/>
                  </a:lnTo>
                  <a:cubicBezTo>
                    <a:pt x="6545" y="4343"/>
                    <a:pt x="6633" y="3847"/>
                    <a:pt x="6633" y="3318"/>
                  </a:cubicBezTo>
                  <a:lnTo>
                    <a:pt x="6633" y="3318"/>
                  </a:lnTo>
                  <a:cubicBezTo>
                    <a:pt x="6633" y="2431"/>
                    <a:pt x="6288" y="1597"/>
                    <a:pt x="5660" y="970"/>
                  </a:cubicBezTo>
                  <a:lnTo>
                    <a:pt x="5660" y="970"/>
                  </a:lnTo>
                  <a:cubicBezTo>
                    <a:pt x="5034" y="345"/>
                    <a:pt x="4201" y="0"/>
                    <a:pt x="3317" y="0"/>
                  </a:cubicBezTo>
                  <a:lnTo>
                    <a:pt x="3317" y="0"/>
                  </a:lnTo>
                  <a:cubicBezTo>
                    <a:pt x="2432" y="0"/>
                    <a:pt x="1600" y="345"/>
                    <a:pt x="973" y="970"/>
                  </a:cubicBezTo>
                  <a:lnTo>
                    <a:pt x="973" y="970"/>
                  </a:lnTo>
                  <a:cubicBezTo>
                    <a:pt x="345" y="1597"/>
                    <a:pt x="0" y="2431"/>
                    <a:pt x="0" y="3318"/>
                  </a:cubicBezTo>
                  <a:lnTo>
                    <a:pt x="0" y="3318"/>
                  </a:lnTo>
                  <a:cubicBezTo>
                    <a:pt x="0" y="3847"/>
                    <a:pt x="89" y="4343"/>
                    <a:pt x="273" y="4835"/>
                  </a:cubicBezTo>
                  <a:lnTo>
                    <a:pt x="273" y="4835"/>
                  </a:lnTo>
                  <a:cubicBezTo>
                    <a:pt x="425" y="5246"/>
                    <a:pt x="642" y="5650"/>
                    <a:pt x="953" y="6105"/>
                  </a:cubicBezTo>
                  <a:lnTo>
                    <a:pt x="953" y="6105"/>
                  </a:lnTo>
                  <a:cubicBezTo>
                    <a:pt x="1153" y="6398"/>
                    <a:pt x="1241" y="6706"/>
                    <a:pt x="1320" y="6976"/>
                  </a:cubicBezTo>
                  <a:lnTo>
                    <a:pt x="1320" y="6976"/>
                  </a:lnTo>
                  <a:cubicBezTo>
                    <a:pt x="1341" y="7053"/>
                    <a:pt x="1361" y="7125"/>
                    <a:pt x="1384" y="7193"/>
                  </a:cubicBezTo>
                  <a:lnTo>
                    <a:pt x="1384" y="7193"/>
                  </a:lnTo>
                  <a:cubicBezTo>
                    <a:pt x="1407" y="7264"/>
                    <a:pt x="1424" y="7333"/>
                    <a:pt x="1442" y="7399"/>
                  </a:cubicBezTo>
                  <a:lnTo>
                    <a:pt x="1442" y="7399"/>
                  </a:lnTo>
                  <a:cubicBezTo>
                    <a:pt x="1507" y="7651"/>
                    <a:pt x="1598" y="7997"/>
                    <a:pt x="1990" y="8207"/>
                  </a:cubicBezTo>
                  <a:lnTo>
                    <a:pt x="1990" y="8207"/>
                  </a:lnTo>
                  <a:cubicBezTo>
                    <a:pt x="2257" y="8349"/>
                    <a:pt x="2617" y="8403"/>
                    <a:pt x="3317" y="8403"/>
                  </a:cubicBezTo>
                  <a:close/>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3">
              <a:extLst>
                <a:ext uri="{FF2B5EF4-FFF2-40B4-BE49-F238E27FC236}">
                  <a16:creationId xmlns:a16="http://schemas.microsoft.com/office/drawing/2014/main" id="{7751443A-0B2F-8A4D-8C4E-CFB5BD079697}"/>
                </a:ext>
              </a:extLst>
            </p:cNvPr>
            <p:cNvSpPr>
              <a:spLocks noChangeArrowheads="1"/>
            </p:cNvSpPr>
            <p:nvPr/>
          </p:nvSpPr>
          <p:spPr bwMode="auto">
            <a:xfrm>
              <a:off x="11589736" y="3604461"/>
              <a:ext cx="3755261" cy="3755261"/>
            </a:xfrm>
            <a:custGeom>
              <a:avLst/>
              <a:gdLst>
                <a:gd name="connsiteX0" fmla="*/ 1879397 w 3755261"/>
                <a:gd name="connsiteY0" fmla="*/ 1771386 h 3755261"/>
                <a:gd name="connsiteX1" fmla="*/ 1771385 w 3755261"/>
                <a:gd name="connsiteY1" fmla="*/ 1879071 h 3755261"/>
                <a:gd name="connsiteX2" fmla="*/ 1879397 w 3755261"/>
                <a:gd name="connsiteY2" fmla="*/ 1986756 h 3755261"/>
                <a:gd name="connsiteX3" fmla="*/ 1986755 w 3755261"/>
                <a:gd name="connsiteY3" fmla="*/ 1879071 h 3755261"/>
                <a:gd name="connsiteX4" fmla="*/ 1879397 w 3755261"/>
                <a:gd name="connsiteY4" fmla="*/ 1771386 h 3755261"/>
                <a:gd name="connsiteX5" fmla="*/ 1877956 w 3755261"/>
                <a:gd name="connsiteY5" fmla="*/ 1610090 h 3755261"/>
                <a:gd name="connsiteX6" fmla="*/ 2145172 w 3755261"/>
                <a:gd name="connsiteY6" fmla="*/ 1877958 h 3755261"/>
                <a:gd name="connsiteX7" fmla="*/ 1877956 w 3755261"/>
                <a:gd name="connsiteY7" fmla="*/ 2145174 h 3755261"/>
                <a:gd name="connsiteX8" fmla="*/ 1610088 w 3755261"/>
                <a:gd name="connsiteY8" fmla="*/ 1877958 h 3755261"/>
                <a:gd name="connsiteX9" fmla="*/ 1877956 w 3755261"/>
                <a:gd name="connsiteY9" fmla="*/ 1610090 h 3755261"/>
                <a:gd name="connsiteX10" fmla="*/ 1879398 w 3755261"/>
                <a:gd name="connsiteY10" fmla="*/ 1342220 h 3755261"/>
                <a:gd name="connsiteX11" fmla="*/ 1342222 w 3755261"/>
                <a:gd name="connsiteY11" fmla="*/ 1879071 h 3755261"/>
                <a:gd name="connsiteX12" fmla="*/ 1879398 w 3755261"/>
                <a:gd name="connsiteY12" fmla="*/ 2415921 h 3755261"/>
                <a:gd name="connsiteX13" fmla="*/ 2415921 w 3755261"/>
                <a:gd name="connsiteY13" fmla="*/ 1879071 h 3755261"/>
                <a:gd name="connsiteX14" fmla="*/ 1879398 w 3755261"/>
                <a:gd name="connsiteY14" fmla="*/ 1342220 h 3755261"/>
                <a:gd name="connsiteX15" fmla="*/ 1879072 w 3755261"/>
                <a:gd name="connsiteY15" fmla="*/ 1074353 h 3755261"/>
                <a:gd name="connsiteX16" fmla="*/ 2683790 w 3755261"/>
                <a:gd name="connsiteY16" fmla="*/ 1879071 h 3755261"/>
                <a:gd name="connsiteX17" fmla="*/ 1879072 w 3755261"/>
                <a:gd name="connsiteY17" fmla="*/ 2683789 h 3755261"/>
                <a:gd name="connsiteX18" fmla="*/ 1074353 w 3755261"/>
                <a:gd name="connsiteY18" fmla="*/ 1879071 h 3755261"/>
                <a:gd name="connsiteX19" fmla="*/ 1879072 w 3755261"/>
                <a:gd name="connsiteY19" fmla="*/ 1074353 h 3755261"/>
                <a:gd name="connsiteX20" fmla="*/ 1879398 w 3755261"/>
                <a:gd name="connsiteY20" fmla="*/ 806484 h 3755261"/>
                <a:gd name="connsiteX21" fmla="*/ 806486 w 3755261"/>
                <a:gd name="connsiteY21" fmla="*/ 1879071 h 3755261"/>
                <a:gd name="connsiteX22" fmla="*/ 1879398 w 3755261"/>
                <a:gd name="connsiteY22" fmla="*/ 2951657 h 3755261"/>
                <a:gd name="connsiteX23" fmla="*/ 2951657 w 3755261"/>
                <a:gd name="connsiteY23" fmla="*/ 1879071 h 3755261"/>
                <a:gd name="connsiteX24" fmla="*/ 1879398 w 3755261"/>
                <a:gd name="connsiteY24" fmla="*/ 806484 h 3755261"/>
                <a:gd name="connsiteX25" fmla="*/ 1880837 w 3755261"/>
                <a:gd name="connsiteY25" fmla="*/ 538616 h 3755261"/>
                <a:gd name="connsiteX26" fmla="*/ 3222405 w 3755261"/>
                <a:gd name="connsiteY26" fmla="*/ 1879070 h 3755261"/>
                <a:gd name="connsiteX27" fmla="*/ 1880837 w 3755261"/>
                <a:gd name="connsiteY27" fmla="*/ 3219524 h 3755261"/>
                <a:gd name="connsiteX28" fmla="*/ 538616 w 3755261"/>
                <a:gd name="connsiteY28" fmla="*/ 1879070 h 3755261"/>
                <a:gd name="connsiteX29" fmla="*/ 1880837 w 3755261"/>
                <a:gd name="connsiteY29" fmla="*/ 538616 h 3755261"/>
                <a:gd name="connsiteX30" fmla="*/ 1877957 w 3755261"/>
                <a:gd name="connsiteY30" fmla="*/ 267870 h 3755261"/>
                <a:gd name="connsiteX31" fmla="*/ 267868 w 3755261"/>
                <a:gd name="connsiteY31" fmla="*/ 1877633 h 3755261"/>
                <a:gd name="connsiteX32" fmla="*/ 1877957 w 3755261"/>
                <a:gd name="connsiteY32" fmla="*/ 3487395 h 3755261"/>
                <a:gd name="connsiteX33" fmla="*/ 3487393 w 3755261"/>
                <a:gd name="connsiteY33" fmla="*/ 1877633 h 3755261"/>
                <a:gd name="connsiteX34" fmla="*/ 1877957 w 3755261"/>
                <a:gd name="connsiteY34" fmla="*/ 267870 h 3755261"/>
                <a:gd name="connsiteX35" fmla="*/ 1878284 w 3755261"/>
                <a:gd name="connsiteY35" fmla="*/ 0 h 3755261"/>
                <a:gd name="connsiteX36" fmla="*/ 3755261 w 3755261"/>
                <a:gd name="connsiteY36" fmla="*/ 1877631 h 3755261"/>
                <a:gd name="connsiteX37" fmla="*/ 1878284 w 3755261"/>
                <a:gd name="connsiteY37" fmla="*/ 3755261 h 3755261"/>
                <a:gd name="connsiteX38" fmla="*/ 0 w 3755261"/>
                <a:gd name="connsiteY38" fmla="*/ 1877631 h 3755261"/>
                <a:gd name="connsiteX39" fmla="*/ 1878284 w 3755261"/>
                <a:gd name="connsiteY39" fmla="*/ 0 h 3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55261" h="3755261">
                  <a:moveTo>
                    <a:pt x="1879397" y="1771386"/>
                  </a:moveTo>
                  <a:cubicBezTo>
                    <a:pt x="1819172" y="1771386"/>
                    <a:pt x="1771385" y="1819681"/>
                    <a:pt x="1771385" y="1879071"/>
                  </a:cubicBezTo>
                  <a:cubicBezTo>
                    <a:pt x="1771385" y="1938461"/>
                    <a:pt x="1819172" y="1986756"/>
                    <a:pt x="1879397" y="1986756"/>
                  </a:cubicBezTo>
                  <a:cubicBezTo>
                    <a:pt x="1938967" y="1986756"/>
                    <a:pt x="1986755" y="1938461"/>
                    <a:pt x="1986755" y="1879071"/>
                  </a:cubicBezTo>
                  <a:cubicBezTo>
                    <a:pt x="1986755" y="1819681"/>
                    <a:pt x="1938967" y="1771386"/>
                    <a:pt x="1879397" y="1771386"/>
                  </a:cubicBezTo>
                  <a:close/>
                  <a:moveTo>
                    <a:pt x="1877956" y="1610090"/>
                  </a:moveTo>
                  <a:cubicBezTo>
                    <a:pt x="2025903" y="1610090"/>
                    <a:pt x="2145172" y="1730012"/>
                    <a:pt x="2145172" y="1877958"/>
                  </a:cubicBezTo>
                  <a:cubicBezTo>
                    <a:pt x="2145172" y="2025253"/>
                    <a:pt x="2025903" y="2145174"/>
                    <a:pt x="1877956" y="2145174"/>
                  </a:cubicBezTo>
                  <a:cubicBezTo>
                    <a:pt x="1730010" y="2145174"/>
                    <a:pt x="1610088" y="2025253"/>
                    <a:pt x="1610088" y="1877958"/>
                  </a:cubicBezTo>
                  <a:cubicBezTo>
                    <a:pt x="1610088" y="1730012"/>
                    <a:pt x="1730010" y="1610090"/>
                    <a:pt x="1877956" y="1610090"/>
                  </a:cubicBezTo>
                  <a:close/>
                  <a:moveTo>
                    <a:pt x="1879398" y="1342220"/>
                  </a:moveTo>
                  <a:cubicBezTo>
                    <a:pt x="1582710" y="1342220"/>
                    <a:pt x="1342222" y="1582562"/>
                    <a:pt x="1342222" y="1879071"/>
                  </a:cubicBezTo>
                  <a:cubicBezTo>
                    <a:pt x="1342222" y="2175579"/>
                    <a:pt x="1582710" y="2415921"/>
                    <a:pt x="1879398" y="2415921"/>
                  </a:cubicBezTo>
                  <a:cubicBezTo>
                    <a:pt x="2175433" y="2415921"/>
                    <a:pt x="2415921" y="2175579"/>
                    <a:pt x="2415921" y="1879071"/>
                  </a:cubicBezTo>
                  <a:cubicBezTo>
                    <a:pt x="2415921" y="1582562"/>
                    <a:pt x="2175433" y="1342220"/>
                    <a:pt x="1879398" y="1342220"/>
                  </a:cubicBezTo>
                  <a:close/>
                  <a:moveTo>
                    <a:pt x="1879072" y="1074353"/>
                  </a:moveTo>
                  <a:cubicBezTo>
                    <a:pt x="2323234" y="1074353"/>
                    <a:pt x="2683790" y="1435269"/>
                    <a:pt x="2683790" y="1879071"/>
                  </a:cubicBezTo>
                  <a:cubicBezTo>
                    <a:pt x="2683790" y="2322873"/>
                    <a:pt x="2323234" y="2683789"/>
                    <a:pt x="1879072" y="2683789"/>
                  </a:cubicBezTo>
                  <a:cubicBezTo>
                    <a:pt x="1434256" y="2683789"/>
                    <a:pt x="1074353" y="2322873"/>
                    <a:pt x="1074353" y="1879071"/>
                  </a:cubicBezTo>
                  <a:cubicBezTo>
                    <a:pt x="1074353" y="1435269"/>
                    <a:pt x="1434256" y="1074353"/>
                    <a:pt x="1879072" y="1074353"/>
                  </a:cubicBezTo>
                  <a:close/>
                  <a:moveTo>
                    <a:pt x="1879398" y="806484"/>
                  </a:moveTo>
                  <a:cubicBezTo>
                    <a:pt x="1286456" y="806484"/>
                    <a:pt x="806486" y="1286308"/>
                    <a:pt x="806486" y="1879071"/>
                  </a:cubicBezTo>
                  <a:cubicBezTo>
                    <a:pt x="806486" y="2471180"/>
                    <a:pt x="1286456" y="2951657"/>
                    <a:pt x="1879398" y="2951657"/>
                  </a:cubicBezTo>
                  <a:cubicBezTo>
                    <a:pt x="2471687" y="2951657"/>
                    <a:pt x="2951657" y="2471180"/>
                    <a:pt x="2951657" y="1879071"/>
                  </a:cubicBezTo>
                  <a:cubicBezTo>
                    <a:pt x="2951657" y="1286308"/>
                    <a:pt x="2471687" y="806484"/>
                    <a:pt x="1879398" y="806484"/>
                  </a:cubicBezTo>
                  <a:close/>
                  <a:moveTo>
                    <a:pt x="1880837" y="538616"/>
                  </a:moveTo>
                  <a:cubicBezTo>
                    <a:pt x="2621215" y="538616"/>
                    <a:pt x="3222405" y="1138654"/>
                    <a:pt x="3222405" y="1879070"/>
                  </a:cubicBezTo>
                  <a:cubicBezTo>
                    <a:pt x="3222405" y="2619487"/>
                    <a:pt x="2621215" y="3219524"/>
                    <a:pt x="1880837" y="3219524"/>
                  </a:cubicBezTo>
                  <a:cubicBezTo>
                    <a:pt x="1139806" y="3219524"/>
                    <a:pt x="538616" y="2619487"/>
                    <a:pt x="538616" y="1879070"/>
                  </a:cubicBezTo>
                  <a:cubicBezTo>
                    <a:pt x="538616" y="1138654"/>
                    <a:pt x="1139806" y="538616"/>
                    <a:pt x="1880837" y="538616"/>
                  </a:cubicBezTo>
                  <a:close/>
                  <a:moveTo>
                    <a:pt x="1877957" y="267870"/>
                  </a:moveTo>
                  <a:cubicBezTo>
                    <a:pt x="988979" y="267870"/>
                    <a:pt x="267868" y="987821"/>
                    <a:pt x="267868" y="1877633"/>
                  </a:cubicBezTo>
                  <a:cubicBezTo>
                    <a:pt x="267868" y="2766138"/>
                    <a:pt x="988979" y="3487395"/>
                    <a:pt x="1877957" y="3487395"/>
                  </a:cubicBezTo>
                  <a:cubicBezTo>
                    <a:pt x="2766935" y="3487395"/>
                    <a:pt x="3487393" y="2766138"/>
                    <a:pt x="3487393" y="1877633"/>
                  </a:cubicBezTo>
                  <a:cubicBezTo>
                    <a:pt x="3487393" y="987821"/>
                    <a:pt x="2766935" y="267870"/>
                    <a:pt x="1877957" y="267870"/>
                  </a:cubicBezTo>
                  <a:close/>
                  <a:moveTo>
                    <a:pt x="1878284" y="0"/>
                  </a:moveTo>
                  <a:cubicBezTo>
                    <a:pt x="2914736" y="0"/>
                    <a:pt x="3755261" y="840526"/>
                    <a:pt x="3755261" y="1877631"/>
                  </a:cubicBezTo>
                  <a:cubicBezTo>
                    <a:pt x="3755261" y="2914736"/>
                    <a:pt x="2914736" y="3755261"/>
                    <a:pt x="1878284" y="3755261"/>
                  </a:cubicBezTo>
                  <a:cubicBezTo>
                    <a:pt x="841179" y="3755261"/>
                    <a:pt x="0" y="2914736"/>
                    <a:pt x="0" y="1877631"/>
                  </a:cubicBezTo>
                  <a:cubicBezTo>
                    <a:pt x="0" y="840526"/>
                    <a:pt x="841179" y="0"/>
                    <a:pt x="1878284" y="0"/>
                  </a:cubicBezTo>
                  <a:close/>
                </a:path>
              </a:pathLst>
            </a:custGeom>
            <a:solidFill>
              <a:schemeClr val="accent5"/>
            </a:solidFill>
            <a:ln>
              <a:noFill/>
            </a:ln>
            <a:effectLst/>
          </p:spPr>
          <p:txBody>
            <a:bodyPr wrap="square" anchor="ctr">
              <a:noAutofit/>
            </a:bodyPr>
            <a:lstStyle/>
            <a:p>
              <a:endParaRPr lang="en-US" sz="6532" dirty="0">
                <a:latin typeface="Lato Light" panose="020F0502020204030203" pitchFamily="34" charset="0"/>
              </a:endParaRPr>
            </a:p>
          </p:txBody>
        </p:sp>
        <p:grpSp>
          <p:nvGrpSpPr>
            <p:cNvPr id="25" name="Group 24">
              <a:extLst>
                <a:ext uri="{FF2B5EF4-FFF2-40B4-BE49-F238E27FC236}">
                  <a16:creationId xmlns:a16="http://schemas.microsoft.com/office/drawing/2014/main" id="{B4363AE3-8AD0-8E4F-8342-3D0AD5AEFB5C}"/>
                </a:ext>
              </a:extLst>
            </p:cNvPr>
            <p:cNvGrpSpPr/>
            <p:nvPr/>
          </p:nvGrpSpPr>
          <p:grpSpPr>
            <a:xfrm>
              <a:off x="13473453" y="2717327"/>
              <a:ext cx="2752918" cy="2759330"/>
              <a:chOff x="13473453" y="2717327"/>
              <a:chExt cx="2752918" cy="2759330"/>
            </a:xfrm>
          </p:grpSpPr>
          <p:sp>
            <p:nvSpPr>
              <p:cNvPr id="42" name="Freeform 41">
                <a:extLst>
                  <a:ext uri="{FF2B5EF4-FFF2-40B4-BE49-F238E27FC236}">
                    <a16:creationId xmlns:a16="http://schemas.microsoft.com/office/drawing/2014/main" id="{4500C930-3263-3A44-BCB2-D8BB918890EE}"/>
                  </a:ext>
                </a:extLst>
              </p:cNvPr>
              <p:cNvSpPr>
                <a:spLocks noChangeArrowheads="1"/>
              </p:cNvSpPr>
              <p:nvPr/>
            </p:nvSpPr>
            <p:spPr bwMode="auto">
              <a:xfrm>
                <a:off x="15532869" y="2717327"/>
                <a:ext cx="693502" cy="699261"/>
              </a:xfrm>
              <a:custGeom>
                <a:avLst/>
                <a:gdLst>
                  <a:gd name="connsiteX0" fmla="*/ 693502 w 693502"/>
                  <a:gd name="connsiteY0" fmla="*/ 308193 h 699261"/>
                  <a:gd name="connsiteX1" fmla="*/ 309978 w 693502"/>
                  <a:gd name="connsiteY1" fmla="*/ 693385 h 699261"/>
                  <a:gd name="connsiteX2" fmla="*/ 43206 w 693502"/>
                  <a:gd name="connsiteY2" fmla="*/ 699261 h 699261"/>
                  <a:gd name="connsiteX3" fmla="*/ 425426 w 693502"/>
                  <a:gd name="connsiteY3" fmla="*/ 315375 h 699261"/>
                  <a:gd name="connsiteX4" fmla="*/ 385309 w 693502"/>
                  <a:gd name="connsiteY4" fmla="*/ 0 h 699261"/>
                  <a:gd name="connsiteX5" fmla="*/ 382701 w 693502"/>
                  <a:gd name="connsiteY5" fmla="*/ 271832 h 699261"/>
                  <a:gd name="connsiteX6" fmla="*/ 0 w 693502"/>
                  <a:gd name="connsiteY6" fmla="*/ 656056 h 699261"/>
                  <a:gd name="connsiteX7" fmla="*/ 1304 w 693502"/>
                  <a:gd name="connsiteY7" fmla="*/ 400560 h 699261"/>
                  <a:gd name="connsiteX8" fmla="*/ 0 w 693502"/>
                  <a:gd name="connsiteY8" fmla="*/ 386184 h 6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502" h="699261">
                    <a:moveTo>
                      <a:pt x="693502" y="308193"/>
                    </a:moveTo>
                    <a:lnTo>
                      <a:pt x="309978" y="693385"/>
                    </a:lnTo>
                    <a:cubicBezTo>
                      <a:pt x="219314" y="684898"/>
                      <a:pt x="130608" y="686857"/>
                      <a:pt x="43206" y="699261"/>
                    </a:cubicBezTo>
                    <a:lnTo>
                      <a:pt x="425426" y="315375"/>
                    </a:lnTo>
                    <a:close/>
                    <a:moveTo>
                      <a:pt x="385309" y="0"/>
                    </a:moveTo>
                    <a:lnTo>
                      <a:pt x="382701" y="271832"/>
                    </a:lnTo>
                    <a:lnTo>
                      <a:pt x="0" y="656056"/>
                    </a:lnTo>
                    <a:lnTo>
                      <a:pt x="1304" y="400560"/>
                    </a:lnTo>
                    <a:lnTo>
                      <a:pt x="0" y="386184"/>
                    </a:ln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43" name="Freeform 30">
                <a:extLst>
                  <a:ext uri="{FF2B5EF4-FFF2-40B4-BE49-F238E27FC236}">
                    <a16:creationId xmlns:a16="http://schemas.microsoft.com/office/drawing/2014/main" id="{E81AEF9B-5733-BD42-9322-403FAFDC7586}"/>
                  </a:ext>
                </a:extLst>
              </p:cNvPr>
              <p:cNvSpPr>
                <a:spLocks noChangeArrowheads="1"/>
              </p:cNvSpPr>
              <p:nvPr/>
            </p:nvSpPr>
            <p:spPr bwMode="auto">
              <a:xfrm>
                <a:off x="13724038" y="2967914"/>
                <a:ext cx="2258157" cy="2258157"/>
              </a:xfrm>
              <a:custGeom>
                <a:avLst/>
                <a:gdLst>
                  <a:gd name="T0" fmla="*/ 29 w 3458"/>
                  <a:gd name="T1" fmla="*/ 3431 h 3459"/>
                  <a:gd name="T2" fmla="*/ 29 w 3458"/>
                  <a:gd name="T3" fmla="*/ 3431 h 3459"/>
                  <a:gd name="T4" fmla="*/ 29 w 3458"/>
                  <a:gd name="T5" fmla="*/ 3328 h 3459"/>
                  <a:gd name="T6" fmla="*/ 3327 w 3458"/>
                  <a:gd name="T7" fmla="*/ 29 h 3459"/>
                  <a:gd name="T8" fmla="*/ 3327 w 3458"/>
                  <a:gd name="T9" fmla="*/ 29 h 3459"/>
                  <a:gd name="T10" fmla="*/ 3430 w 3458"/>
                  <a:gd name="T11" fmla="*/ 29 h 3459"/>
                  <a:gd name="T12" fmla="*/ 3430 w 3458"/>
                  <a:gd name="T13" fmla="*/ 29 h 3459"/>
                  <a:gd name="T14" fmla="*/ 3430 w 3458"/>
                  <a:gd name="T15" fmla="*/ 132 h 3459"/>
                  <a:gd name="T16" fmla="*/ 131 w 3458"/>
                  <a:gd name="T17" fmla="*/ 3431 h 3459"/>
                  <a:gd name="T18" fmla="*/ 131 w 3458"/>
                  <a:gd name="T19" fmla="*/ 3431 h 3459"/>
                  <a:gd name="T20" fmla="*/ 29 w 3458"/>
                  <a:gd name="T21" fmla="*/ 343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8" h="3459">
                    <a:moveTo>
                      <a:pt x="29" y="3431"/>
                    </a:moveTo>
                    <a:lnTo>
                      <a:pt x="29" y="3431"/>
                    </a:lnTo>
                    <a:cubicBezTo>
                      <a:pt x="0" y="3402"/>
                      <a:pt x="0" y="3356"/>
                      <a:pt x="29" y="3328"/>
                    </a:cubicBezTo>
                    <a:lnTo>
                      <a:pt x="3327" y="29"/>
                    </a:lnTo>
                    <a:lnTo>
                      <a:pt x="3327" y="29"/>
                    </a:lnTo>
                    <a:cubicBezTo>
                      <a:pt x="3355" y="0"/>
                      <a:pt x="3402" y="0"/>
                      <a:pt x="3430" y="29"/>
                    </a:cubicBezTo>
                    <a:lnTo>
                      <a:pt x="3430" y="29"/>
                    </a:lnTo>
                    <a:cubicBezTo>
                      <a:pt x="3457" y="58"/>
                      <a:pt x="3457" y="103"/>
                      <a:pt x="3430" y="132"/>
                    </a:cubicBezTo>
                    <a:lnTo>
                      <a:pt x="131" y="3431"/>
                    </a:lnTo>
                    <a:lnTo>
                      <a:pt x="131" y="3431"/>
                    </a:lnTo>
                    <a:cubicBezTo>
                      <a:pt x="103" y="3458"/>
                      <a:pt x="57" y="3458"/>
                      <a:pt x="29" y="3431"/>
                    </a:cubicBez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4" name="Freeform 31">
                <a:extLst>
                  <a:ext uri="{FF2B5EF4-FFF2-40B4-BE49-F238E27FC236}">
                    <a16:creationId xmlns:a16="http://schemas.microsoft.com/office/drawing/2014/main" id="{DBE32892-9047-E744-B8DD-F17B240DBCDC}"/>
                  </a:ext>
                </a:extLst>
              </p:cNvPr>
              <p:cNvSpPr>
                <a:spLocks noChangeArrowheads="1"/>
              </p:cNvSpPr>
              <p:nvPr/>
            </p:nvSpPr>
            <p:spPr bwMode="auto">
              <a:xfrm>
                <a:off x="13473453" y="4857393"/>
                <a:ext cx="619264" cy="619264"/>
              </a:xfrm>
              <a:custGeom>
                <a:avLst/>
                <a:gdLst>
                  <a:gd name="T0" fmla="*/ 0 w 949"/>
                  <a:gd name="T1" fmla="*/ 948 h 949"/>
                  <a:gd name="T2" fmla="*/ 398 w 949"/>
                  <a:gd name="T3" fmla="*/ 0 h 949"/>
                  <a:gd name="T4" fmla="*/ 514 w 949"/>
                  <a:gd name="T5" fmla="*/ 434 h 949"/>
                  <a:gd name="T6" fmla="*/ 948 w 949"/>
                  <a:gd name="T7" fmla="*/ 550 h 949"/>
                  <a:gd name="T8" fmla="*/ 0 w 949"/>
                  <a:gd name="T9" fmla="*/ 948 h 949"/>
                </a:gdLst>
                <a:ahLst/>
                <a:cxnLst>
                  <a:cxn ang="0">
                    <a:pos x="T0" y="T1"/>
                  </a:cxn>
                  <a:cxn ang="0">
                    <a:pos x="T2" y="T3"/>
                  </a:cxn>
                  <a:cxn ang="0">
                    <a:pos x="T4" y="T5"/>
                  </a:cxn>
                  <a:cxn ang="0">
                    <a:pos x="T6" y="T7"/>
                  </a:cxn>
                  <a:cxn ang="0">
                    <a:pos x="T8" y="T9"/>
                  </a:cxn>
                </a:cxnLst>
                <a:rect l="0" t="0" r="r" b="b"/>
                <a:pathLst>
                  <a:path w="949" h="949">
                    <a:moveTo>
                      <a:pt x="0" y="948"/>
                    </a:moveTo>
                    <a:lnTo>
                      <a:pt x="398" y="0"/>
                    </a:lnTo>
                    <a:lnTo>
                      <a:pt x="514" y="434"/>
                    </a:lnTo>
                    <a:lnTo>
                      <a:pt x="948" y="550"/>
                    </a:lnTo>
                    <a:lnTo>
                      <a:pt x="0" y="948"/>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grpSp>
        <p:sp>
          <p:nvSpPr>
            <p:cNvPr id="26" name="Freeform 6">
              <a:extLst>
                <a:ext uri="{FF2B5EF4-FFF2-40B4-BE49-F238E27FC236}">
                  <a16:creationId xmlns:a16="http://schemas.microsoft.com/office/drawing/2014/main" id="{D2F8D7BA-60B7-FA4A-B8DA-699667F45165}"/>
                </a:ext>
              </a:extLst>
            </p:cNvPr>
            <p:cNvSpPr>
              <a:spLocks noChangeArrowheads="1"/>
            </p:cNvSpPr>
            <p:nvPr/>
          </p:nvSpPr>
          <p:spPr bwMode="auto">
            <a:xfrm>
              <a:off x="19444013" y="8129275"/>
              <a:ext cx="771902" cy="771902"/>
            </a:xfrm>
            <a:custGeom>
              <a:avLst/>
              <a:gdLst>
                <a:gd name="T0" fmla="*/ 476 w 952"/>
                <a:gd name="T1" fmla="*/ 0 h 952"/>
                <a:gd name="T2" fmla="*/ 476 w 952"/>
                <a:gd name="T3" fmla="*/ 0 h 952"/>
                <a:gd name="T4" fmla="*/ 0 w 952"/>
                <a:gd name="T5" fmla="*/ 474 h 952"/>
                <a:gd name="T6" fmla="*/ 0 w 952"/>
                <a:gd name="T7" fmla="*/ 474 h 952"/>
                <a:gd name="T8" fmla="*/ 476 w 952"/>
                <a:gd name="T9" fmla="*/ 951 h 952"/>
                <a:gd name="T10" fmla="*/ 476 w 952"/>
                <a:gd name="T11" fmla="*/ 951 h 952"/>
                <a:gd name="T12" fmla="*/ 951 w 952"/>
                <a:gd name="T13" fmla="*/ 475 h 952"/>
                <a:gd name="T14" fmla="*/ 951 w 952"/>
                <a:gd name="T15" fmla="*/ 475 h 952"/>
                <a:gd name="T16" fmla="*/ 476 w 952"/>
                <a:gd name="T17"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952">
                  <a:moveTo>
                    <a:pt x="476" y="0"/>
                  </a:moveTo>
                  <a:lnTo>
                    <a:pt x="476" y="0"/>
                  </a:lnTo>
                  <a:cubicBezTo>
                    <a:pt x="214" y="0"/>
                    <a:pt x="0" y="212"/>
                    <a:pt x="0" y="474"/>
                  </a:cubicBezTo>
                  <a:lnTo>
                    <a:pt x="0" y="474"/>
                  </a:lnTo>
                  <a:cubicBezTo>
                    <a:pt x="0" y="737"/>
                    <a:pt x="214" y="950"/>
                    <a:pt x="476" y="951"/>
                  </a:cubicBezTo>
                  <a:lnTo>
                    <a:pt x="476" y="951"/>
                  </a:lnTo>
                  <a:cubicBezTo>
                    <a:pt x="739" y="951"/>
                    <a:pt x="951" y="738"/>
                    <a:pt x="951" y="475"/>
                  </a:cubicBezTo>
                  <a:lnTo>
                    <a:pt x="951" y="475"/>
                  </a:lnTo>
                  <a:cubicBezTo>
                    <a:pt x="951" y="213"/>
                    <a:pt x="739" y="0"/>
                    <a:pt x="476" y="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8">
              <a:extLst>
                <a:ext uri="{FF2B5EF4-FFF2-40B4-BE49-F238E27FC236}">
                  <a16:creationId xmlns:a16="http://schemas.microsoft.com/office/drawing/2014/main" id="{8C9EAAE4-6411-0C43-99AC-63C6A34FCFDB}"/>
                </a:ext>
              </a:extLst>
            </p:cNvPr>
            <p:cNvSpPr>
              <a:spLocks noChangeArrowheads="1"/>
            </p:cNvSpPr>
            <p:nvPr/>
          </p:nvSpPr>
          <p:spPr bwMode="auto">
            <a:xfrm>
              <a:off x="19383262" y="10101916"/>
              <a:ext cx="889831" cy="1797534"/>
            </a:xfrm>
            <a:custGeom>
              <a:avLst/>
              <a:gdLst>
                <a:gd name="T0" fmla="*/ 1 w 1099"/>
                <a:gd name="T1" fmla="*/ 0 h 2217"/>
                <a:gd name="T2" fmla="*/ 1 w 1099"/>
                <a:gd name="T3" fmla="*/ 72 h 2217"/>
                <a:gd name="T4" fmla="*/ 1 w 1099"/>
                <a:gd name="T5" fmla="*/ 292 h 2217"/>
                <a:gd name="T6" fmla="*/ 0 w 1099"/>
                <a:gd name="T7" fmla="*/ 1995 h 2217"/>
                <a:gd name="T8" fmla="*/ 0 w 1099"/>
                <a:gd name="T9" fmla="*/ 1995 h 2217"/>
                <a:gd name="T10" fmla="*/ 220 w 1099"/>
                <a:gd name="T11" fmla="*/ 2215 h 2217"/>
                <a:gd name="T12" fmla="*/ 220 w 1099"/>
                <a:gd name="T13" fmla="*/ 2215 h 2217"/>
                <a:gd name="T14" fmla="*/ 439 w 1099"/>
                <a:gd name="T15" fmla="*/ 1996 h 2217"/>
                <a:gd name="T16" fmla="*/ 439 w 1099"/>
                <a:gd name="T17" fmla="*/ 293 h 2217"/>
                <a:gd name="T18" fmla="*/ 659 w 1099"/>
                <a:gd name="T19" fmla="*/ 293 h 2217"/>
                <a:gd name="T20" fmla="*/ 659 w 1099"/>
                <a:gd name="T21" fmla="*/ 1996 h 2217"/>
                <a:gd name="T22" fmla="*/ 659 w 1099"/>
                <a:gd name="T23" fmla="*/ 1996 h 2217"/>
                <a:gd name="T24" fmla="*/ 877 w 1099"/>
                <a:gd name="T25" fmla="*/ 2216 h 2217"/>
                <a:gd name="T26" fmla="*/ 877 w 1099"/>
                <a:gd name="T27" fmla="*/ 2216 h 2217"/>
                <a:gd name="T28" fmla="*/ 1097 w 1099"/>
                <a:gd name="T29" fmla="*/ 1996 h 2217"/>
                <a:gd name="T30" fmla="*/ 1098 w 1099"/>
                <a:gd name="T31" fmla="*/ 293 h 2217"/>
                <a:gd name="T32" fmla="*/ 1098 w 1099"/>
                <a:gd name="T33" fmla="*/ 0 h 2217"/>
                <a:gd name="T34" fmla="*/ 659 w 1099"/>
                <a:gd name="T35" fmla="*/ 0 h 2217"/>
                <a:gd name="T36" fmla="*/ 1 w 1099"/>
                <a:gd name="T37" fmla="*/ 0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9" h="2217">
                  <a:moveTo>
                    <a:pt x="1" y="0"/>
                  </a:moveTo>
                  <a:lnTo>
                    <a:pt x="1" y="72"/>
                  </a:lnTo>
                  <a:lnTo>
                    <a:pt x="1" y="292"/>
                  </a:lnTo>
                  <a:lnTo>
                    <a:pt x="0" y="1995"/>
                  </a:lnTo>
                  <a:lnTo>
                    <a:pt x="0" y="1995"/>
                  </a:lnTo>
                  <a:cubicBezTo>
                    <a:pt x="0" y="2117"/>
                    <a:pt x="98" y="2215"/>
                    <a:pt x="220" y="2215"/>
                  </a:cubicBezTo>
                  <a:lnTo>
                    <a:pt x="220" y="2215"/>
                  </a:lnTo>
                  <a:cubicBezTo>
                    <a:pt x="341" y="2216"/>
                    <a:pt x="439" y="2117"/>
                    <a:pt x="439" y="1996"/>
                  </a:cubicBezTo>
                  <a:lnTo>
                    <a:pt x="439" y="293"/>
                  </a:lnTo>
                  <a:lnTo>
                    <a:pt x="659" y="293"/>
                  </a:lnTo>
                  <a:lnTo>
                    <a:pt x="659" y="1996"/>
                  </a:lnTo>
                  <a:lnTo>
                    <a:pt x="659" y="1996"/>
                  </a:lnTo>
                  <a:cubicBezTo>
                    <a:pt x="659" y="2117"/>
                    <a:pt x="756" y="2216"/>
                    <a:pt x="877" y="2216"/>
                  </a:cubicBezTo>
                  <a:lnTo>
                    <a:pt x="877" y="2216"/>
                  </a:lnTo>
                  <a:cubicBezTo>
                    <a:pt x="998" y="2216"/>
                    <a:pt x="1097" y="2118"/>
                    <a:pt x="1097" y="1996"/>
                  </a:cubicBezTo>
                  <a:lnTo>
                    <a:pt x="1098" y="293"/>
                  </a:lnTo>
                  <a:lnTo>
                    <a:pt x="1098" y="0"/>
                  </a:lnTo>
                  <a:lnTo>
                    <a:pt x="659" y="0"/>
                  </a:lnTo>
                  <a:lnTo>
                    <a:pt x="1" y="0"/>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4" name="Freeform 33">
              <a:extLst>
                <a:ext uri="{FF2B5EF4-FFF2-40B4-BE49-F238E27FC236}">
                  <a16:creationId xmlns:a16="http://schemas.microsoft.com/office/drawing/2014/main" id="{BF06C0A9-3548-2342-9B28-00D58ACD1431}"/>
                </a:ext>
              </a:extLst>
            </p:cNvPr>
            <p:cNvSpPr>
              <a:spLocks noChangeArrowheads="1"/>
            </p:cNvSpPr>
            <p:nvPr/>
          </p:nvSpPr>
          <p:spPr bwMode="auto">
            <a:xfrm>
              <a:off x="18684990" y="7863424"/>
              <a:ext cx="2292713" cy="2298434"/>
            </a:xfrm>
            <a:custGeom>
              <a:avLst/>
              <a:gdLst>
                <a:gd name="connsiteX0" fmla="*/ 122697 w 1847902"/>
                <a:gd name="connsiteY0" fmla="*/ 568 h 1852513"/>
                <a:gd name="connsiteX1" fmla="*/ 218415 w 1847902"/>
                <a:gd name="connsiteY1" fmla="*/ 78821 h 1852513"/>
                <a:gd name="connsiteX2" fmla="*/ 369820 w 1847902"/>
                <a:gd name="connsiteY2" fmla="*/ 572587 h 1852513"/>
                <a:gd name="connsiteX3" fmla="*/ 661105 w 1847902"/>
                <a:gd name="connsiteY3" fmla="*/ 896992 h 1852513"/>
                <a:gd name="connsiteX4" fmla="*/ 1188542 w 1847902"/>
                <a:gd name="connsiteY4" fmla="*/ 897474 h 1852513"/>
                <a:gd name="connsiteX5" fmla="*/ 1478082 w 1847902"/>
                <a:gd name="connsiteY5" fmla="*/ 576120 h 1852513"/>
                <a:gd name="connsiteX6" fmla="*/ 1630140 w 1847902"/>
                <a:gd name="connsiteY6" fmla="*/ 82353 h 1852513"/>
                <a:gd name="connsiteX7" fmla="*/ 1725400 w 1847902"/>
                <a:gd name="connsiteY7" fmla="*/ 3458 h 1852513"/>
                <a:gd name="connsiteX8" fmla="*/ 1769145 w 1847902"/>
                <a:gd name="connsiteY8" fmla="*/ 7897 h 1852513"/>
                <a:gd name="connsiteX9" fmla="*/ 1842889 w 1847902"/>
                <a:gd name="connsiteY9" fmla="*/ 147666 h 1852513"/>
                <a:gd name="connsiteX10" fmla="*/ 1684306 w 1847902"/>
                <a:gd name="connsiteY10" fmla="*/ 665598 h 1852513"/>
                <a:gd name="connsiteX11" fmla="*/ 1659507 w 1847902"/>
                <a:gd name="connsiteY11" fmla="*/ 706746 h 1852513"/>
                <a:gd name="connsiteX12" fmla="*/ 1301879 w 1847902"/>
                <a:gd name="connsiteY12" fmla="*/ 1104502 h 1852513"/>
                <a:gd name="connsiteX13" fmla="*/ 1281570 w 1847902"/>
                <a:gd name="connsiteY13" fmla="*/ 1119145 h 1852513"/>
                <a:gd name="connsiteX14" fmla="*/ 1281570 w 1847902"/>
                <a:gd name="connsiteY14" fmla="*/ 1852513 h 1852513"/>
                <a:gd name="connsiteX15" fmla="*/ 565679 w 1847902"/>
                <a:gd name="connsiteY15" fmla="*/ 1851860 h 1852513"/>
                <a:gd name="connsiteX16" fmla="*/ 566238 w 1847902"/>
                <a:gd name="connsiteY16" fmla="*/ 1117210 h 1852513"/>
                <a:gd name="connsiteX17" fmla="*/ 544719 w 1847902"/>
                <a:gd name="connsiteY17" fmla="*/ 1102276 h 1852513"/>
                <a:gd name="connsiteX18" fmla="*/ 187743 w 1847902"/>
                <a:gd name="connsiteY18" fmla="*/ 703867 h 1852513"/>
                <a:gd name="connsiteX19" fmla="*/ 163596 w 1847902"/>
                <a:gd name="connsiteY19" fmla="*/ 661413 h 1852513"/>
                <a:gd name="connsiteX20" fmla="*/ 5013 w 1847902"/>
                <a:gd name="connsiteY20" fmla="*/ 144134 h 1852513"/>
                <a:gd name="connsiteX21" fmla="*/ 78758 w 1847902"/>
                <a:gd name="connsiteY21" fmla="*/ 5018 h 1852513"/>
                <a:gd name="connsiteX22" fmla="*/ 122697 w 1847902"/>
                <a:gd name="connsiteY22" fmla="*/ 568 h 18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7902" h="1852513">
                  <a:moveTo>
                    <a:pt x="122697" y="568"/>
                  </a:moveTo>
                  <a:cubicBezTo>
                    <a:pt x="165799" y="4977"/>
                    <a:pt x="204221" y="34735"/>
                    <a:pt x="218415" y="78821"/>
                  </a:cubicBezTo>
                  <a:lnTo>
                    <a:pt x="369820" y="572587"/>
                  </a:lnTo>
                  <a:lnTo>
                    <a:pt x="661105" y="896992"/>
                  </a:lnTo>
                  <a:lnTo>
                    <a:pt x="1188542" y="897474"/>
                  </a:lnTo>
                  <a:lnTo>
                    <a:pt x="1478082" y="576120"/>
                  </a:lnTo>
                  <a:lnTo>
                    <a:pt x="1630140" y="82353"/>
                  </a:lnTo>
                  <a:cubicBezTo>
                    <a:pt x="1643355" y="37778"/>
                    <a:pt x="1682267" y="7897"/>
                    <a:pt x="1725400" y="3458"/>
                  </a:cubicBezTo>
                  <a:cubicBezTo>
                    <a:pt x="1739778" y="1978"/>
                    <a:pt x="1754624" y="3325"/>
                    <a:pt x="1769145" y="7897"/>
                  </a:cubicBezTo>
                  <a:cubicBezTo>
                    <a:pt x="1827879" y="26837"/>
                    <a:pt x="1861162" y="88885"/>
                    <a:pt x="1842889" y="147666"/>
                  </a:cubicBezTo>
                  <a:lnTo>
                    <a:pt x="1684306" y="665598"/>
                  </a:lnTo>
                  <a:cubicBezTo>
                    <a:pt x="1679085" y="679967"/>
                    <a:pt x="1670601" y="694989"/>
                    <a:pt x="1659507" y="706746"/>
                  </a:cubicBezTo>
                  <a:lnTo>
                    <a:pt x="1301879" y="1104502"/>
                  </a:lnTo>
                  <a:lnTo>
                    <a:pt x="1281570" y="1119145"/>
                  </a:lnTo>
                  <a:lnTo>
                    <a:pt x="1281570" y="1852513"/>
                  </a:lnTo>
                  <a:lnTo>
                    <a:pt x="565679" y="1851860"/>
                  </a:lnTo>
                  <a:lnTo>
                    <a:pt x="566238" y="1117210"/>
                  </a:lnTo>
                  <a:lnTo>
                    <a:pt x="544719" y="1102276"/>
                  </a:lnTo>
                  <a:lnTo>
                    <a:pt x="187743" y="703867"/>
                  </a:lnTo>
                  <a:cubicBezTo>
                    <a:pt x="176648" y="692110"/>
                    <a:pt x="168817" y="677088"/>
                    <a:pt x="163596" y="661413"/>
                  </a:cubicBezTo>
                  <a:lnTo>
                    <a:pt x="5013" y="144134"/>
                  </a:lnTo>
                  <a:cubicBezTo>
                    <a:pt x="-13260" y="86006"/>
                    <a:pt x="20023" y="22652"/>
                    <a:pt x="78758" y="5018"/>
                  </a:cubicBezTo>
                  <a:cubicBezTo>
                    <a:pt x="93442" y="446"/>
                    <a:pt x="108329" y="-901"/>
                    <a:pt x="122697" y="568"/>
                  </a:cubicBezTo>
                  <a:close/>
                </a:path>
              </a:pathLst>
            </a:custGeom>
            <a:solidFill>
              <a:schemeClr val="bg1">
                <a:lumMod val="8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5" name="Freeform 12">
              <a:extLst>
                <a:ext uri="{FF2B5EF4-FFF2-40B4-BE49-F238E27FC236}">
                  <a16:creationId xmlns:a16="http://schemas.microsoft.com/office/drawing/2014/main" id="{E82AC382-7414-7A4E-B5C1-D737D46D93CF}"/>
                </a:ext>
              </a:extLst>
            </p:cNvPr>
            <p:cNvSpPr>
              <a:spLocks noChangeArrowheads="1"/>
            </p:cNvSpPr>
            <p:nvPr/>
          </p:nvSpPr>
          <p:spPr bwMode="auto">
            <a:xfrm>
              <a:off x="19729902" y="8972649"/>
              <a:ext cx="203698" cy="1018484"/>
            </a:xfrm>
            <a:custGeom>
              <a:avLst/>
              <a:gdLst>
                <a:gd name="T0" fmla="*/ 175 w 250"/>
                <a:gd name="T1" fmla="*/ 201 h 1256"/>
                <a:gd name="T2" fmla="*/ 230 w 250"/>
                <a:gd name="T3" fmla="*/ 146 h 1256"/>
                <a:gd name="T4" fmla="*/ 230 w 250"/>
                <a:gd name="T5" fmla="*/ 146 h 1256"/>
                <a:gd name="T6" fmla="*/ 230 w 250"/>
                <a:gd name="T7" fmla="*/ 92 h 1256"/>
                <a:gd name="T8" fmla="*/ 150 w 250"/>
                <a:gd name="T9" fmla="*/ 13 h 1256"/>
                <a:gd name="T10" fmla="*/ 150 w 250"/>
                <a:gd name="T11" fmla="*/ 13 h 1256"/>
                <a:gd name="T12" fmla="*/ 98 w 250"/>
                <a:gd name="T13" fmla="*/ 13 h 1256"/>
                <a:gd name="T14" fmla="*/ 19 w 250"/>
                <a:gd name="T15" fmla="*/ 92 h 1256"/>
                <a:gd name="T16" fmla="*/ 19 w 250"/>
                <a:gd name="T17" fmla="*/ 92 h 1256"/>
                <a:gd name="T18" fmla="*/ 19 w 250"/>
                <a:gd name="T19" fmla="*/ 146 h 1256"/>
                <a:gd name="T20" fmla="*/ 74 w 250"/>
                <a:gd name="T21" fmla="*/ 201 h 1256"/>
                <a:gd name="T22" fmla="*/ 0 w 250"/>
                <a:gd name="T23" fmla="*/ 1100 h 1256"/>
                <a:gd name="T24" fmla="*/ 123 w 250"/>
                <a:gd name="T25" fmla="*/ 1255 h 1256"/>
                <a:gd name="T26" fmla="*/ 249 w 250"/>
                <a:gd name="T27" fmla="*/ 1100 h 1256"/>
                <a:gd name="T28" fmla="*/ 175 w 250"/>
                <a:gd name="T29" fmla="*/ 201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256">
                  <a:moveTo>
                    <a:pt x="175" y="201"/>
                  </a:moveTo>
                  <a:lnTo>
                    <a:pt x="230" y="146"/>
                  </a:lnTo>
                  <a:lnTo>
                    <a:pt x="230" y="146"/>
                  </a:lnTo>
                  <a:cubicBezTo>
                    <a:pt x="244" y="131"/>
                    <a:pt x="244" y="107"/>
                    <a:pt x="230" y="92"/>
                  </a:cubicBezTo>
                  <a:lnTo>
                    <a:pt x="150" y="13"/>
                  </a:lnTo>
                  <a:lnTo>
                    <a:pt x="150" y="13"/>
                  </a:lnTo>
                  <a:cubicBezTo>
                    <a:pt x="137" y="0"/>
                    <a:pt x="113" y="0"/>
                    <a:pt x="98" y="13"/>
                  </a:cubicBezTo>
                  <a:lnTo>
                    <a:pt x="19" y="92"/>
                  </a:lnTo>
                  <a:lnTo>
                    <a:pt x="19" y="92"/>
                  </a:lnTo>
                  <a:cubicBezTo>
                    <a:pt x="4" y="107"/>
                    <a:pt x="4" y="131"/>
                    <a:pt x="19" y="146"/>
                  </a:cubicBezTo>
                  <a:lnTo>
                    <a:pt x="74" y="201"/>
                  </a:lnTo>
                  <a:lnTo>
                    <a:pt x="0" y="1100"/>
                  </a:lnTo>
                  <a:lnTo>
                    <a:pt x="123" y="1255"/>
                  </a:lnTo>
                  <a:lnTo>
                    <a:pt x="249" y="1100"/>
                  </a:lnTo>
                  <a:lnTo>
                    <a:pt x="175" y="201"/>
                  </a:lnTo>
                </a:path>
              </a:pathLst>
            </a:custGeom>
            <a:solidFill>
              <a:schemeClr val="accent5">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36" name="Freeform 13">
              <a:extLst>
                <a:ext uri="{FF2B5EF4-FFF2-40B4-BE49-F238E27FC236}">
                  <a16:creationId xmlns:a16="http://schemas.microsoft.com/office/drawing/2014/main" id="{B4AF4B6B-CE6A-9B49-8A10-B6912E23662B}"/>
                </a:ext>
              </a:extLst>
            </p:cNvPr>
            <p:cNvSpPr>
              <a:spLocks noChangeArrowheads="1"/>
            </p:cNvSpPr>
            <p:nvPr/>
          </p:nvSpPr>
          <p:spPr bwMode="auto">
            <a:xfrm>
              <a:off x="20008644" y="6378201"/>
              <a:ext cx="2601598" cy="1525938"/>
            </a:xfrm>
            <a:custGeom>
              <a:avLst/>
              <a:gdLst>
                <a:gd name="T0" fmla="*/ 3171 w 3210"/>
                <a:gd name="T1" fmla="*/ 1882 h 1883"/>
                <a:gd name="T2" fmla="*/ 3171 w 3210"/>
                <a:gd name="T3" fmla="*/ 1882 h 1883"/>
                <a:gd name="T4" fmla="*/ 3154 w 3210"/>
                <a:gd name="T5" fmla="*/ 1877 h 1883"/>
                <a:gd name="T6" fmla="*/ 21 w 3210"/>
                <a:gd name="T7" fmla="*/ 67 h 1883"/>
                <a:gd name="T8" fmla="*/ 21 w 3210"/>
                <a:gd name="T9" fmla="*/ 67 h 1883"/>
                <a:gd name="T10" fmla="*/ 9 w 3210"/>
                <a:gd name="T11" fmla="*/ 22 h 1883"/>
                <a:gd name="T12" fmla="*/ 9 w 3210"/>
                <a:gd name="T13" fmla="*/ 22 h 1883"/>
                <a:gd name="T14" fmla="*/ 54 w 3210"/>
                <a:gd name="T15" fmla="*/ 10 h 1883"/>
                <a:gd name="T16" fmla="*/ 3187 w 3210"/>
                <a:gd name="T17" fmla="*/ 1819 h 1883"/>
                <a:gd name="T18" fmla="*/ 3187 w 3210"/>
                <a:gd name="T19" fmla="*/ 1819 h 1883"/>
                <a:gd name="T20" fmla="*/ 3201 w 3210"/>
                <a:gd name="T21" fmla="*/ 1865 h 1883"/>
                <a:gd name="T22" fmla="*/ 3201 w 3210"/>
                <a:gd name="T23" fmla="*/ 1865 h 1883"/>
                <a:gd name="T24" fmla="*/ 3171 w 3210"/>
                <a:gd name="T25" fmla="*/ 1882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0" h="1883">
                  <a:moveTo>
                    <a:pt x="3171" y="1882"/>
                  </a:moveTo>
                  <a:lnTo>
                    <a:pt x="3171" y="1882"/>
                  </a:lnTo>
                  <a:cubicBezTo>
                    <a:pt x="3166" y="1882"/>
                    <a:pt x="3160" y="1879"/>
                    <a:pt x="3154" y="1877"/>
                  </a:cubicBezTo>
                  <a:lnTo>
                    <a:pt x="21" y="67"/>
                  </a:lnTo>
                  <a:lnTo>
                    <a:pt x="21" y="67"/>
                  </a:lnTo>
                  <a:cubicBezTo>
                    <a:pt x="4" y="58"/>
                    <a:pt x="0" y="38"/>
                    <a:pt x="9" y="22"/>
                  </a:cubicBezTo>
                  <a:lnTo>
                    <a:pt x="9" y="22"/>
                  </a:lnTo>
                  <a:cubicBezTo>
                    <a:pt x="18" y="6"/>
                    <a:pt x="38" y="0"/>
                    <a:pt x="54" y="10"/>
                  </a:cubicBezTo>
                  <a:lnTo>
                    <a:pt x="3187" y="1819"/>
                  </a:lnTo>
                  <a:lnTo>
                    <a:pt x="3187" y="1819"/>
                  </a:lnTo>
                  <a:cubicBezTo>
                    <a:pt x="3204" y="1828"/>
                    <a:pt x="3209" y="1849"/>
                    <a:pt x="3201" y="1865"/>
                  </a:cubicBezTo>
                  <a:lnTo>
                    <a:pt x="3201" y="1865"/>
                  </a:lnTo>
                  <a:cubicBezTo>
                    <a:pt x="3194" y="1876"/>
                    <a:pt x="3182" y="1882"/>
                    <a:pt x="3171" y="1882"/>
                  </a:cubicBez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sp>
          <p:nvSpPr>
            <p:cNvPr id="37" name="Freeform 14">
              <a:extLst>
                <a:ext uri="{FF2B5EF4-FFF2-40B4-BE49-F238E27FC236}">
                  <a16:creationId xmlns:a16="http://schemas.microsoft.com/office/drawing/2014/main" id="{D0A9FC95-9AB7-9F41-93E5-192F0ACA46B3}"/>
                </a:ext>
              </a:extLst>
            </p:cNvPr>
            <p:cNvSpPr>
              <a:spLocks noChangeArrowheads="1"/>
            </p:cNvSpPr>
            <p:nvPr/>
          </p:nvSpPr>
          <p:spPr bwMode="auto">
            <a:xfrm>
              <a:off x="19744198" y="6203094"/>
              <a:ext cx="3112627" cy="2079849"/>
            </a:xfrm>
            <a:custGeom>
              <a:avLst/>
              <a:gdLst>
                <a:gd name="T0" fmla="*/ 2604 w 3842"/>
                <a:gd name="T1" fmla="*/ 2564 h 2565"/>
                <a:gd name="T2" fmla="*/ 2604 w 3842"/>
                <a:gd name="T3" fmla="*/ 2564 h 2565"/>
                <a:gd name="T4" fmla="*/ 1334 w 3842"/>
                <a:gd name="T5" fmla="*/ 2193 h 2565"/>
                <a:gd name="T6" fmla="*/ 1334 w 3842"/>
                <a:gd name="T7" fmla="*/ 2193 h 2565"/>
                <a:gd name="T8" fmla="*/ 355 w 3842"/>
                <a:gd name="T9" fmla="*/ 1239 h 2565"/>
                <a:gd name="T10" fmla="*/ 355 w 3842"/>
                <a:gd name="T11" fmla="*/ 1239 h 2565"/>
                <a:gd name="T12" fmla="*/ 248 w 3842"/>
                <a:gd name="T13" fmla="*/ 289 h 2565"/>
                <a:gd name="T14" fmla="*/ 56 w 3842"/>
                <a:gd name="T15" fmla="*/ 178 h 2565"/>
                <a:gd name="T16" fmla="*/ 56 w 3842"/>
                <a:gd name="T17" fmla="*/ 178 h 2565"/>
                <a:gd name="T18" fmla="*/ 25 w 3842"/>
                <a:gd name="T19" fmla="*/ 57 h 2565"/>
                <a:gd name="T20" fmla="*/ 25 w 3842"/>
                <a:gd name="T21" fmla="*/ 57 h 2565"/>
                <a:gd name="T22" fmla="*/ 145 w 3842"/>
                <a:gd name="T23" fmla="*/ 25 h 2565"/>
                <a:gd name="T24" fmla="*/ 409 w 3842"/>
                <a:gd name="T25" fmla="*/ 177 h 2565"/>
                <a:gd name="T26" fmla="*/ 409 w 3842"/>
                <a:gd name="T27" fmla="*/ 177 h 2565"/>
                <a:gd name="T28" fmla="*/ 441 w 3842"/>
                <a:gd name="T29" fmla="*/ 298 h 2565"/>
                <a:gd name="T30" fmla="*/ 441 w 3842"/>
                <a:gd name="T31" fmla="*/ 298 h 2565"/>
                <a:gd name="T32" fmla="*/ 510 w 3842"/>
                <a:gd name="T33" fmla="*/ 1154 h 2565"/>
                <a:gd name="T34" fmla="*/ 510 w 3842"/>
                <a:gd name="T35" fmla="*/ 1154 h 2565"/>
                <a:gd name="T36" fmla="*/ 1422 w 3842"/>
                <a:gd name="T37" fmla="*/ 2039 h 2565"/>
                <a:gd name="T38" fmla="*/ 1422 w 3842"/>
                <a:gd name="T39" fmla="*/ 2039 h 2565"/>
                <a:gd name="T40" fmla="*/ 2646 w 3842"/>
                <a:gd name="T41" fmla="*/ 2387 h 2565"/>
                <a:gd name="T42" fmla="*/ 2646 w 3842"/>
                <a:gd name="T43" fmla="*/ 2387 h 2565"/>
                <a:gd name="T44" fmla="*/ 3421 w 3842"/>
                <a:gd name="T45" fmla="*/ 2018 h 2565"/>
                <a:gd name="T46" fmla="*/ 3421 w 3842"/>
                <a:gd name="T47" fmla="*/ 2018 h 2565"/>
                <a:gd name="T48" fmla="*/ 3542 w 3842"/>
                <a:gd name="T49" fmla="*/ 1987 h 2565"/>
                <a:gd name="T50" fmla="*/ 3783 w 3842"/>
                <a:gd name="T51" fmla="*/ 2126 h 2565"/>
                <a:gd name="T52" fmla="*/ 3783 w 3842"/>
                <a:gd name="T53" fmla="*/ 2126 h 2565"/>
                <a:gd name="T54" fmla="*/ 3816 w 3842"/>
                <a:gd name="T55" fmla="*/ 2247 h 2565"/>
                <a:gd name="T56" fmla="*/ 3816 w 3842"/>
                <a:gd name="T57" fmla="*/ 2247 h 2565"/>
                <a:gd name="T58" fmla="*/ 3695 w 3842"/>
                <a:gd name="T59" fmla="*/ 2279 h 2565"/>
                <a:gd name="T60" fmla="*/ 3526 w 3842"/>
                <a:gd name="T61" fmla="*/ 2181 h 2565"/>
                <a:gd name="T62" fmla="*/ 3526 w 3842"/>
                <a:gd name="T63" fmla="*/ 2181 h 2565"/>
                <a:gd name="T64" fmla="*/ 2650 w 3842"/>
                <a:gd name="T65" fmla="*/ 2564 h 2565"/>
                <a:gd name="T66" fmla="*/ 2650 w 3842"/>
                <a:gd name="T67" fmla="*/ 2564 h 2565"/>
                <a:gd name="T68" fmla="*/ 2604 w 3842"/>
                <a:gd name="T69" fmla="*/ 2564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2" h="2565">
                  <a:moveTo>
                    <a:pt x="2604" y="2564"/>
                  </a:moveTo>
                  <a:lnTo>
                    <a:pt x="2604" y="2564"/>
                  </a:lnTo>
                  <a:cubicBezTo>
                    <a:pt x="2200" y="2564"/>
                    <a:pt x="1751" y="2433"/>
                    <a:pt x="1334" y="2193"/>
                  </a:cubicBezTo>
                  <a:lnTo>
                    <a:pt x="1334" y="2193"/>
                  </a:lnTo>
                  <a:cubicBezTo>
                    <a:pt x="902" y="1943"/>
                    <a:pt x="554" y="1604"/>
                    <a:pt x="355" y="1239"/>
                  </a:cubicBezTo>
                  <a:lnTo>
                    <a:pt x="355" y="1239"/>
                  </a:lnTo>
                  <a:cubicBezTo>
                    <a:pt x="167" y="892"/>
                    <a:pt x="131" y="560"/>
                    <a:pt x="248" y="289"/>
                  </a:cubicBezTo>
                  <a:lnTo>
                    <a:pt x="56" y="178"/>
                  </a:lnTo>
                  <a:lnTo>
                    <a:pt x="56" y="178"/>
                  </a:lnTo>
                  <a:cubicBezTo>
                    <a:pt x="14" y="154"/>
                    <a:pt x="0" y="99"/>
                    <a:pt x="25" y="57"/>
                  </a:cubicBezTo>
                  <a:lnTo>
                    <a:pt x="25" y="57"/>
                  </a:lnTo>
                  <a:cubicBezTo>
                    <a:pt x="48" y="15"/>
                    <a:pt x="103" y="0"/>
                    <a:pt x="145" y="25"/>
                  </a:cubicBezTo>
                  <a:lnTo>
                    <a:pt x="409" y="177"/>
                  </a:lnTo>
                  <a:lnTo>
                    <a:pt x="409" y="177"/>
                  </a:lnTo>
                  <a:cubicBezTo>
                    <a:pt x="451" y="202"/>
                    <a:pt x="466" y="256"/>
                    <a:pt x="441" y="298"/>
                  </a:cubicBezTo>
                  <a:lnTo>
                    <a:pt x="441" y="298"/>
                  </a:lnTo>
                  <a:cubicBezTo>
                    <a:pt x="309" y="526"/>
                    <a:pt x="334" y="830"/>
                    <a:pt x="510" y="1154"/>
                  </a:cubicBezTo>
                  <a:lnTo>
                    <a:pt x="510" y="1154"/>
                  </a:lnTo>
                  <a:cubicBezTo>
                    <a:pt x="695" y="1491"/>
                    <a:pt x="1018" y="1806"/>
                    <a:pt x="1422" y="2039"/>
                  </a:cubicBezTo>
                  <a:lnTo>
                    <a:pt x="1422" y="2039"/>
                  </a:lnTo>
                  <a:cubicBezTo>
                    <a:pt x="1828" y="2273"/>
                    <a:pt x="2261" y="2396"/>
                    <a:pt x="2646" y="2387"/>
                  </a:cubicBezTo>
                  <a:lnTo>
                    <a:pt x="2646" y="2387"/>
                  </a:lnTo>
                  <a:cubicBezTo>
                    <a:pt x="3015" y="2377"/>
                    <a:pt x="3290" y="2247"/>
                    <a:pt x="3421" y="2018"/>
                  </a:cubicBezTo>
                  <a:lnTo>
                    <a:pt x="3421" y="2018"/>
                  </a:lnTo>
                  <a:cubicBezTo>
                    <a:pt x="3446" y="1977"/>
                    <a:pt x="3500" y="1962"/>
                    <a:pt x="3542" y="1987"/>
                  </a:cubicBezTo>
                  <a:lnTo>
                    <a:pt x="3783" y="2126"/>
                  </a:lnTo>
                  <a:lnTo>
                    <a:pt x="3783" y="2126"/>
                  </a:lnTo>
                  <a:cubicBezTo>
                    <a:pt x="3826" y="2150"/>
                    <a:pt x="3841" y="2204"/>
                    <a:pt x="3816" y="2247"/>
                  </a:cubicBezTo>
                  <a:lnTo>
                    <a:pt x="3816" y="2247"/>
                  </a:lnTo>
                  <a:cubicBezTo>
                    <a:pt x="3791" y="2289"/>
                    <a:pt x="3738" y="2303"/>
                    <a:pt x="3695" y="2279"/>
                  </a:cubicBezTo>
                  <a:lnTo>
                    <a:pt x="3526" y="2181"/>
                  </a:lnTo>
                  <a:lnTo>
                    <a:pt x="3526" y="2181"/>
                  </a:lnTo>
                  <a:cubicBezTo>
                    <a:pt x="3351" y="2419"/>
                    <a:pt x="3044" y="2554"/>
                    <a:pt x="2650" y="2564"/>
                  </a:cubicBezTo>
                  <a:lnTo>
                    <a:pt x="2650" y="2564"/>
                  </a:lnTo>
                  <a:cubicBezTo>
                    <a:pt x="2635" y="2564"/>
                    <a:pt x="2620" y="2564"/>
                    <a:pt x="2604" y="2564"/>
                  </a:cubicBez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40">
              <a:extLst>
                <a:ext uri="{FF2B5EF4-FFF2-40B4-BE49-F238E27FC236}">
                  <a16:creationId xmlns:a16="http://schemas.microsoft.com/office/drawing/2014/main" id="{90DF9460-8830-DB49-B550-7F99A8AC7372}"/>
                </a:ext>
              </a:extLst>
            </p:cNvPr>
            <p:cNvSpPr>
              <a:spLocks noChangeArrowheads="1"/>
            </p:cNvSpPr>
            <p:nvPr/>
          </p:nvSpPr>
          <p:spPr bwMode="auto">
            <a:xfrm rot="6300000">
              <a:off x="13096214" y="5783875"/>
              <a:ext cx="2752918" cy="2758678"/>
            </a:xfrm>
            <a:custGeom>
              <a:avLst/>
              <a:gdLst>
                <a:gd name="connsiteX0" fmla="*/ 2444725 w 2752918"/>
                <a:gd name="connsiteY0" fmla="*/ 0 h 2758678"/>
                <a:gd name="connsiteX1" fmla="*/ 2442216 w 2752918"/>
                <a:gd name="connsiteY1" fmla="*/ 261489 h 2758678"/>
                <a:gd name="connsiteX2" fmla="*/ 2456827 w 2752918"/>
                <a:gd name="connsiteY2" fmla="*/ 255320 h 2758678"/>
                <a:gd name="connsiteX3" fmla="*/ 2490457 w 2752918"/>
                <a:gd name="connsiteY3" fmla="*/ 269519 h 2758678"/>
                <a:gd name="connsiteX4" fmla="*/ 2503681 w 2752918"/>
                <a:gd name="connsiteY4" fmla="*/ 303140 h 2758678"/>
                <a:gd name="connsiteX5" fmla="*/ 2499018 w 2752918"/>
                <a:gd name="connsiteY5" fmla="*/ 314995 h 2758678"/>
                <a:gd name="connsiteX6" fmla="*/ 2752918 w 2752918"/>
                <a:gd name="connsiteY6" fmla="*/ 308193 h 2758678"/>
                <a:gd name="connsiteX7" fmla="*/ 2369394 w 2752918"/>
                <a:gd name="connsiteY7" fmla="*/ 693385 h 2758678"/>
                <a:gd name="connsiteX8" fmla="*/ 2234785 w 2752918"/>
                <a:gd name="connsiteY8" fmla="*/ 688489 h 2758678"/>
                <a:gd name="connsiteX9" fmla="*/ 2130092 w 2752918"/>
                <a:gd name="connsiteY9" fmla="*/ 697022 h 2758678"/>
                <a:gd name="connsiteX10" fmla="*/ 389013 w 2752918"/>
                <a:gd name="connsiteY10" fmla="*/ 2437598 h 2758678"/>
                <a:gd name="connsiteX11" fmla="*/ 618611 w 2752918"/>
                <a:gd name="connsiteY11" fmla="*/ 2498965 h 2758678"/>
                <a:gd name="connsiteX12" fmla="*/ 0 w 2752918"/>
                <a:gd name="connsiteY12" fmla="*/ 2758678 h 2758678"/>
                <a:gd name="connsiteX13" fmla="*/ 259712 w 2752918"/>
                <a:gd name="connsiteY13" fmla="*/ 2140066 h 2758678"/>
                <a:gd name="connsiteX14" fmla="*/ 321501 w 2752918"/>
                <a:gd name="connsiteY14" fmla="*/ 2371244 h 2758678"/>
                <a:gd name="connsiteX15" fmla="*/ 2059533 w 2752918"/>
                <a:gd name="connsiteY15" fmla="*/ 633188 h 2758678"/>
                <a:gd name="connsiteX16" fmla="*/ 2060720 w 2752918"/>
                <a:gd name="connsiteY16" fmla="*/ 400560 h 2758678"/>
                <a:gd name="connsiteX17" fmla="*/ 2059416 w 2752918"/>
                <a:gd name="connsiteY17" fmla="*/ 386184 h 275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2918" h="2758678">
                  <a:moveTo>
                    <a:pt x="2444725" y="0"/>
                  </a:moveTo>
                  <a:lnTo>
                    <a:pt x="2442216" y="261489"/>
                  </a:lnTo>
                  <a:lnTo>
                    <a:pt x="2456827" y="255320"/>
                  </a:lnTo>
                  <a:cubicBezTo>
                    <a:pt x="2469071" y="255320"/>
                    <a:pt x="2481315" y="260053"/>
                    <a:pt x="2490457" y="269519"/>
                  </a:cubicBezTo>
                  <a:cubicBezTo>
                    <a:pt x="2499273" y="278986"/>
                    <a:pt x="2503681" y="291063"/>
                    <a:pt x="2503681" y="303140"/>
                  </a:cubicBezTo>
                  <a:lnTo>
                    <a:pt x="2499018" y="314995"/>
                  </a:lnTo>
                  <a:lnTo>
                    <a:pt x="2752918" y="308193"/>
                  </a:lnTo>
                  <a:lnTo>
                    <a:pt x="2369394" y="693385"/>
                  </a:lnTo>
                  <a:cubicBezTo>
                    <a:pt x="2324062" y="689142"/>
                    <a:pt x="2279220" y="687510"/>
                    <a:pt x="2234785" y="688489"/>
                  </a:cubicBezTo>
                  <a:lnTo>
                    <a:pt x="2130092" y="697022"/>
                  </a:lnTo>
                  <a:lnTo>
                    <a:pt x="389013" y="2437598"/>
                  </a:lnTo>
                  <a:lnTo>
                    <a:pt x="618611" y="2498965"/>
                  </a:lnTo>
                  <a:lnTo>
                    <a:pt x="0" y="2758678"/>
                  </a:lnTo>
                  <a:lnTo>
                    <a:pt x="259712" y="2140066"/>
                  </a:lnTo>
                  <a:lnTo>
                    <a:pt x="321501" y="2371244"/>
                  </a:lnTo>
                  <a:lnTo>
                    <a:pt x="2059533" y="633188"/>
                  </a:lnTo>
                  <a:lnTo>
                    <a:pt x="2060720" y="400560"/>
                  </a:lnTo>
                  <a:lnTo>
                    <a:pt x="2059416" y="386184"/>
                  </a:lnTo>
                  <a:close/>
                </a:path>
              </a:pathLst>
            </a:custGeom>
            <a:solidFill>
              <a:schemeClr val="accent6">
                <a:alpha val="60000"/>
              </a:schemeClr>
            </a:solidFill>
            <a:ln>
              <a:noFill/>
            </a:ln>
            <a:effectLst/>
          </p:spPr>
          <p:txBody>
            <a:bodyPr wrap="square" anchor="ctr">
              <a:noAutofit/>
            </a:bodyPr>
            <a:lstStyle/>
            <a:p>
              <a:endParaRPr lang="en-US" sz="6532" dirty="0">
                <a:latin typeface="Lato Light" panose="020F0502020204030203" pitchFamily="34" charset="0"/>
              </a:endParaRPr>
            </a:p>
          </p:txBody>
        </p:sp>
      </p:grpSp>
      <p:sp>
        <p:nvSpPr>
          <p:cNvPr id="45" name="TextBox 44">
            <a:extLst>
              <a:ext uri="{FF2B5EF4-FFF2-40B4-BE49-F238E27FC236}">
                <a16:creationId xmlns:a16="http://schemas.microsoft.com/office/drawing/2014/main" id="{A5388A16-B4C9-8F4E-8183-89A8E8FF45F7}"/>
              </a:ext>
            </a:extLst>
          </p:cNvPr>
          <p:cNvSpPr txBox="1"/>
          <p:nvPr/>
        </p:nvSpPr>
        <p:spPr>
          <a:xfrm>
            <a:off x="8273688" y="2199478"/>
            <a:ext cx="7725193" cy="923330"/>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Roles and Responsibilities</a:t>
            </a:r>
          </a:p>
        </p:txBody>
      </p:sp>
      <p:sp>
        <p:nvSpPr>
          <p:cNvPr id="5" name="Rectangle 4">
            <a:extLst>
              <a:ext uri="{FF2B5EF4-FFF2-40B4-BE49-F238E27FC236}">
                <a16:creationId xmlns:a16="http://schemas.microsoft.com/office/drawing/2014/main" id="{24FAF897-1438-400C-ADAE-99C17DF12680}"/>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28A52646-BFAD-492C-A7E9-ED73F817D52F}"/>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49637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descr="D:\Club Officer Training\Up to Date\on-target.gif"/>
          <p:cNvPicPr>
            <a:picLocks noChangeAspect="1" noChangeArrowheads="1"/>
          </p:cNvPicPr>
          <p:nvPr/>
        </p:nvPicPr>
        <p:blipFill>
          <a:blip r:embed="rId2" cstate="screen">
            <a:extLst>
              <a:ext uri="{28A0092B-C50C-407E-A947-70E740481C1C}">
                <a14:useLocalDpi xmlns:a14="http://schemas.microsoft.com/office/drawing/2010/main"/>
              </a:ext>
            </a:extLst>
          </a:blip>
          <a:srcRect b="8961"/>
          <a:stretch>
            <a:fillRect/>
          </a:stretch>
        </p:blipFill>
        <p:spPr bwMode="auto">
          <a:xfrm>
            <a:off x="1229206" y="9086412"/>
            <a:ext cx="2458415" cy="267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5388A16-B4C9-8F4E-8183-89A8E8FF45F7}"/>
              </a:ext>
            </a:extLst>
          </p:cNvPr>
          <p:cNvSpPr txBox="1"/>
          <p:nvPr/>
        </p:nvSpPr>
        <p:spPr>
          <a:xfrm>
            <a:off x="1537701" y="4059689"/>
            <a:ext cx="20946760" cy="2862322"/>
          </a:xfrm>
          <a:prstGeom prst="rect">
            <a:avLst/>
          </a:prstGeom>
          <a:noFill/>
        </p:spPr>
        <p:txBody>
          <a:bodyPr wrap="none" rtlCol="0">
            <a:spAutoFit/>
          </a:bodyPr>
          <a:lstStyle/>
          <a:p>
            <a:pPr algn="ctr"/>
            <a:r>
              <a:rPr lang="en-US" sz="6000" dirty="0">
                <a:solidFill>
                  <a:schemeClr val="tx2"/>
                </a:solidFill>
                <a:latin typeface="Arial" panose="020B0604020202020204" pitchFamily="34" charset="0"/>
                <a:cs typeface="Arial" panose="020B0604020202020204" pitchFamily="34" charset="0"/>
              </a:rPr>
              <a:t>Remember that secretaries' responsibilities vary according to</a:t>
            </a:r>
          </a:p>
          <a:p>
            <a:pPr algn="ctr"/>
            <a:r>
              <a:rPr lang="en-US" sz="6000" dirty="0">
                <a:solidFill>
                  <a:schemeClr val="tx2"/>
                </a:solidFill>
                <a:latin typeface="Arial" panose="020B0604020202020204" pitchFamily="34" charset="0"/>
                <a:cs typeface="Arial" panose="020B0604020202020204" pitchFamily="34" charset="0"/>
              </a:rPr>
              <a:t> </a:t>
            </a:r>
          </a:p>
          <a:p>
            <a:pPr algn="ctr"/>
            <a:r>
              <a:rPr lang="en-US" sz="6000" dirty="0">
                <a:solidFill>
                  <a:schemeClr val="tx2"/>
                </a:solidFill>
                <a:latin typeface="Arial" panose="020B0604020202020204" pitchFamily="34" charset="0"/>
                <a:cs typeface="Arial" panose="020B0604020202020204" pitchFamily="34" charset="0"/>
              </a:rPr>
              <a:t>regional practices and established club procedures.</a:t>
            </a:r>
          </a:p>
        </p:txBody>
      </p:sp>
      <p:sp>
        <p:nvSpPr>
          <p:cNvPr id="3" name="TextBox 2">
            <a:extLst>
              <a:ext uri="{FF2B5EF4-FFF2-40B4-BE49-F238E27FC236}">
                <a16:creationId xmlns:a16="http://schemas.microsoft.com/office/drawing/2014/main" id="{7C150C07-5F56-41F6-BF41-8884DFE8AE77}"/>
              </a:ext>
            </a:extLst>
          </p:cNvPr>
          <p:cNvSpPr txBox="1"/>
          <p:nvPr/>
        </p:nvSpPr>
        <p:spPr>
          <a:xfrm>
            <a:off x="9416772" y="8251261"/>
            <a:ext cx="6298519" cy="3046988"/>
          </a:xfrm>
          <a:prstGeom prst="rect">
            <a:avLst/>
          </a:prstGeom>
          <a:noFill/>
        </p:spPr>
        <p:txBody>
          <a:bodyPr wrap="none" rtlCol="0">
            <a:spAutoFit/>
          </a:bodyPr>
          <a:lstStyle/>
          <a:p>
            <a:pPr algn="ctr"/>
            <a:r>
              <a:rPr lang="en-US" sz="4800" i="1" dirty="0">
                <a:solidFill>
                  <a:schemeClr val="tx2"/>
                </a:solidFill>
                <a:latin typeface="Arial" panose="020B0604020202020204" pitchFamily="34" charset="0"/>
                <a:cs typeface="Arial" panose="020B0604020202020204" pitchFamily="34" charset="0"/>
              </a:rPr>
              <a:t>Adapt the suggestions</a:t>
            </a:r>
          </a:p>
          <a:p>
            <a:pPr algn="ctr"/>
            <a:endParaRPr lang="en-US" sz="2400" i="1" dirty="0">
              <a:solidFill>
                <a:schemeClr val="tx2"/>
              </a:solidFill>
              <a:latin typeface="Arial" panose="020B0604020202020204" pitchFamily="34" charset="0"/>
              <a:cs typeface="Arial" panose="020B0604020202020204" pitchFamily="34" charset="0"/>
            </a:endParaRPr>
          </a:p>
          <a:p>
            <a:pPr algn="ctr"/>
            <a:r>
              <a:rPr lang="en-US" sz="4800" i="1" dirty="0">
                <a:solidFill>
                  <a:schemeClr val="tx2"/>
                </a:solidFill>
                <a:latin typeface="Arial" panose="020B0604020202020204" pitchFamily="34" charset="0"/>
                <a:cs typeface="Arial" panose="020B0604020202020204" pitchFamily="34" charset="0"/>
              </a:rPr>
              <a:t>in this module</a:t>
            </a:r>
          </a:p>
          <a:p>
            <a:pPr algn="ctr"/>
            <a:endParaRPr lang="en-US" sz="2400" i="1" dirty="0">
              <a:solidFill>
                <a:schemeClr val="tx2"/>
              </a:solidFill>
              <a:latin typeface="Arial" panose="020B0604020202020204" pitchFamily="34" charset="0"/>
              <a:cs typeface="Arial" panose="020B0604020202020204" pitchFamily="34" charset="0"/>
            </a:endParaRPr>
          </a:p>
          <a:p>
            <a:pPr algn="ctr"/>
            <a:r>
              <a:rPr lang="en-US" sz="4800" i="1" dirty="0">
                <a:solidFill>
                  <a:schemeClr val="tx2"/>
                </a:solidFill>
                <a:latin typeface="Arial" panose="020B0604020202020204" pitchFamily="34" charset="0"/>
                <a:cs typeface="Arial" panose="020B0604020202020204" pitchFamily="34" charset="0"/>
              </a:rPr>
              <a:t>to fit your club's needs</a:t>
            </a:r>
          </a:p>
        </p:txBody>
      </p:sp>
      <p:sp>
        <p:nvSpPr>
          <p:cNvPr id="4" name="Rectangle 3">
            <a:extLst>
              <a:ext uri="{FF2B5EF4-FFF2-40B4-BE49-F238E27FC236}">
                <a16:creationId xmlns:a16="http://schemas.microsoft.com/office/drawing/2014/main" id="{BDA78E7E-7555-4D03-80F2-21B26BFCAD43}"/>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751467CD-5350-41AA-A5FE-E041E3884C2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311626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9764554" y="612372"/>
            <a:ext cx="4848571"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598904"/>
            <a:ext cx="17862361" cy="5632311"/>
          </a:xfrm>
          <a:prstGeom prst="rect">
            <a:avLst/>
          </a:prstGeom>
        </p:spPr>
        <p:txBody>
          <a:bodyPr wrap="square">
            <a:spAutoFit/>
          </a:bodyPr>
          <a:lstStyle/>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Attend club and board meetings</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Submit Monthly Membership Reports using MyLCI</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Submit Activities Report using MyLion</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Keep member records up-to-date</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Respond to or send out any letters or correspondence </a:t>
            </a:r>
          </a:p>
        </p:txBody>
      </p:sp>
      <p:sp>
        <p:nvSpPr>
          <p:cNvPr id="29" name="TextBox 28">
            <a:extLst>
              <a:ext uri="{FF2B5EF4-FFF2-40B4-BE49-F238E27FC236}">
                <a16:creationId xmlns:a16="http://schemas.microsoft.com/office/drawing/2014/main" id="{A5388A16-B4C9-8F4E-8183-89A8E8FF45F7}"/>
              </a:ext>
            </a:extLst>
          </p:cNvPr>
          <p:cNvSpPr txBox="1"/>
          <p:nvPr/>
        </p:nvSpPr>
        <p:spPr>
          <a:xfrm>
            <a:off x="7960766" y="2158819"/>
            <a:ext cx="8456162" cy="923330"/>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On a Monthly basis, you will:</a:t>
            </a:r>
          </a:p>
        </p:txBody>
      </p:sp>
      <p:sp>
        <p:nvSpPr>
          <p:cNvPr id="4" name="Rectangle 3">
            <a:extLst>
              <a:ext uri="{FF2B5EF4-FFF2-40B4-BE49-F238E27FC236}">
                <a16:creationId xmlns:a16="http://schemas.microsoft.com/office/drawing/2014/main" id="{C996D10C-F65D-42D2-A3C7-161182EDC786}"/>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1ADF230D-C40B-4F3B-BE4F-F6106AC4376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6" name="Picture 5">
            <a:extLst>
              <a:ext uri="{FF2B5EF4-FFF2-40B4-BE49-F238E27FC236}">
                <a16:creationId xmlns:a16="http://schemas.microsoft.com/office/drawing/2014/main" id="{83B1F931-9534-4561-BF57-34A5BCF37078}"/>
              </a:ext>
            </a:extLst>
          </p:cNvPr>
          <p:cNvPicPr/>
          <p:nvPr/>
        </p:nvPicPr>
        <p:blipFill>
          <a:blip r:embed="rId4" cstate="email">
            <a:extLst>
              <a:ext uri="{28A0092B-C50C-407E-A947-70E740481C1C}">
                <a14:useLocalDpi xmlns:a14="http://schemas.microsoft.com/office/drawing/2010/main" val="0"/>
              </a:ext>
            </a:extLst>
          </a:blip>
          <a:srcRect l="12621"/>
          <a:stretch>
            <a:fillRect/>
          </a:stretch>
        </p:blipFill>
        <p:spPr bwMode="auto">
          <a:xfrm>
            <a:off x="1496565" y="10159556"/>
            <a:ext cx="1713165" cy="2795249"/>
          </a:xfrm>
          <a:prstGeom prst="rect">
            <a:avLst/>
          </a:prstGeom>
          <a:noFill/>
          <a:ln>
            <a:noFill/>
          </a:ln>
        </p:spPr>
      </p:pic>
    </p:spTree>
    <p:extLst>
      <p:ext uri="{BB962C8B-B14F-4D97-AF65-F5344CB8AC3E}">
        <p14:creationId xmlns:p14="http://schemas.microsoft.com/office/powerpoint/2010/main" val="197753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9764554" y="612372"/>
            <a:ext cx="4848571"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598904"/>
            <a:ext cx="17862361" cy="3170099"/>
          </a:xfrm>
          <a:prstGeom prst="rect">
            <a:avLst/>
          </a:prstGeom>
        </p:spPr>
        <p:txBody>
          <a:bodyPr wrap="square">
            <a:spAutoFit/>
          </a:bodyPr>
          <a:lstStyle/>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Attend zone meeting with the club president </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Report to the president and board any delinquency issues and actions taken to collect funds due</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5388A16-B4C9-8F4E-8183-89A8E8FF45F7}"/>
              </a:ext>
            </a:extLst>
          </p:cNvPr>
          <p:cNvSpPr txBox="1"/>
          <p:nvPr/>
        </p:nvSpPr>
        <p:spPr>
          <a:xfrm>
            <a:off x="7826116" y="2158819"/>
            <a:ext cx="8725466" cy="923330"/>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On a Quarterly basis, you will:</a:t>
            </a:r>
          </a:p>
        </p:txBody>
      </p:sp>
      <p:sp>
        <p:nvSpPr>
          <p:cNvPr id="4" name="Rectangle 3">
            <a:extLst>
              <a:ext uri="{FF2B5EF4-FFF2-40B4-BE49-F238E27FC236}">
                <a16:creationId xmlns:a16="http://schemas.microsoft.com/office/drawing/2014/main" id="{F0EE4F27-7237-44FC-BD2E-9AF3813D75F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DDA90A1-92AC-4ECE-89CA-04C81A171D98}"/>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6" name="Picture 5">
            <a:extLst>
              <a:ext uri="{FF2B5EF4-FFF2-40B4-BE49-F238E27FC236}">
                <a16:creationId xmlns:a16="http://schemas.microsoft.com/office/drawing/2014/main" id="{DC504F6A-B363-4A01-BE95-720816CE8676}"/>
              </a:ext>
            </a:extLst>
          </p:cNvPr>
          <p:cNvPicPr/>
          <p:nvPr/>
        </p:nvPicPr>
        <p:blipFill>
          <a:blip r:embed="rId4" cstate="email">
            <a:extLst>
              <a:ext uri="{28A0092B-C50C-407E-A947-70E740481C1C}">
                <a14:useLocalDpi xmlns:a14="http://schemas.microsoft.com/office/drawing/2010/main" val="0"/>
              </a:ext>
            </a:extLst>
          </a:blip>
          <a:srcRect l="12621"/>
          <a:stretch>
            <a:fillRect/>
          </a:stretch>
        </p:blipFill>
        <p:spPr bwMode="auto">
          <a:xfrm>
            <a:off x="6635466" y="9849809"/>
            <a:ext cx="1713165" cy="2795249"/>
          </a:xfrm>
          <a:prstGeom prst="rect">
            <a:avLst/>
          </a:prstGeom>
          <a:noFill/>
          <a:ln>
            <a:noFill/>
          </a:ln>
        </p:spPr>
      </p:pic>
    </p:spTree>
    <p:extLst>
      <p:ext uri="{BB962C8B-B14F-4D97-AF65-F5344CB8AC3E}">
        <p14:creationId xmlns:p14="http://schemas.microsoft.com/office/powerpoint/2010/main" val="206197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9764554" y="612372"/>
            <a:ext cx="4848571"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598904"/>
            <a:ext cx="17862361" cy="5632311"/>
          </a:xfrm>
          <a:prstGeom prst="rect">
            <a:avLst/>
          </a:prstGeom>
        </p:spPr>
        <p:txBody>
          <a:bodyPr wrap="square">
            <a:spAutoFit/>
          </a:bodyPr>
          <a:lstStyle/>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Confirm that your list of members agrees with LCI’s records </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Confirm members information on MyLCI is up to date.  Including contact information.  Provide e-mails if possible.</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Work with club treasurer to issue semiannual dues statements to each member and reconcile other financial obligations owed to the club (your club may choose to do this quarterly or annually).  This varies by club.</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5388A16-B4C9-8F4E-8183-89A8E8FF45F7}"/>
              </a:ext>
            </a:extLst>
          </p:cNvPr>
          <p:cNvSpPr txBox="1"/>
          <p:nvPr/>
        </p:nvSpPr>
        <p:spPr>
          <a:xfrm>
            <a:off x="8911509" y="2158819"/>
            <a:ext cx="6554679" cy="923330"/>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Twice yearly, you will:</a:t>
            </a:r>
          </a:p>
        </p:txBody>
      </p:sp>
      <p:sp>
        <p:nvSpPr>
          <p:cNvPr id="4" name="Rectangle 3">
            <a:extLst>
              <a:ext uri="{FF2B5EF4-FFF2-40B4-BE49-F238E27FC236}">
                <a16:creationId xmlns:a16="http://schemas.microsoft.com/office/drawing/2014/main" id="{08767949-4788-4120-98C4-5FF8A6F3194B}"/>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E2DA5DC-B761-4C72-ACDB-B1539E5E2D6A}"/>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6" name="Picture 5">
            <a:extLst>
              <a:ext uri="{FF2B5EF4-FFF2-40B4-BE49-F238E27FC236}">
                <a16:creationId xmlns:a16="http://schemas.microsoft.com/office/drawing/2014/main" id="{3F705546-C51F-4AF7-BDD0-CA4FA4D427F4}"/>
              </a:ext>
            </a:extLst>
          </p:cNvPr>
          <p:cNvPicPr/>
          <p:nvPr/>
        </p:nvPicPr>
        <p:blipFill>
          <a:blip r:embed="rId4" cstate="email">
            <a:extLst>
              <a:ext uri="{28A0092B-C50C-407E-A947-70E740481C1C}">
                <a14:useLocalDpi xmlns:a14="http://schemas.microsoft.com/office/drawing/2010/main" val="0"/>
              </a:ext>
            </a:extLst>
          </a:blip>
          <a:srcRect l="12621"/>
          <a:stretch>
            <a:fillRect/>
          </a:stretch>
        </p:blipFill>
        <p:spPr bwMode="auto">
          <a:xfrm>
            <a:off x="13197152" y="10024789"/>
            <a:ext cx="1713165" cy="2795249"/>
          </a:xfrm>
          <a:prstGeom prst="rect">
            <a:avLst/>
          </a:prstGeom>
          <a:noFill/>
          <a:ln>
            <a:noFill/>
          </a:ln>
        </p:spPr>
      </p:pic>
    </p:spTree>
    <p:extLst>
      <p:ext uri="{BB962C8B-B14F-4D97-AF65-F5344CB8AC3E}">
        <p14:creationId xmlns:p14="http://schemas.microsoft.com/office/powerpoint/2010/main" val="368747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9764554" y="612372"/>
            <a:ext cx="4848571"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598904"/>
            <a:ext cx="17862361" cy="1938992"/>
          </a:xfrm>
          <a:prstGeom prst="rect">
            <a:avLst/>
          </a:prstGeom>
        </p:spPr>
        <p:txBody>
          <a:bodyPr wrap="square">
            <a:spAutoFit/>
          </a:bodyPr>
          <a:lstStyle/>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Enter all Club Officers elected in MyLCI immediately following election</a:t>
            </a:r>
          </a:p>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Attend your District Convention </a:t>
            </a:r>
          </a:p>
        </p:txBody>
      </p:sp>
      <p:sp>
        <p:nvSpPr>
          <p:cNvPr id="29" name="TextBox 28">
            <a:extLst>
              <a:ext uri="{FF2B5EF4-FFF2-40B4-BE49-F238E27FC236}">
                <a16:creationId xmlns:a16="http://schemas.microsoft.com/office/drawing/2014/main" id="{A5388A16-B4C9-8F4E-8183-89A8E8FF45F7}"/>
              </a:ext>
            </a:extLst>
          </p:cNvPr>
          <p:cNvSpPr txBox="1"/>
          <p:nvPr/>
        </p:nvSpPr>
        <p:spPr>
          <a:xfrm>
            <a:off x="6681458" y="2158819"/>
            <a:ext cx="10770952" cy="923330"/>
          </a:xfrm>
          <a:prstGeom prst="rect">
            <a:avLst/>
          </a:prstGeom>
          <a:noFill/>
        </p:spPr>
        <p:txBody>
          <a:bodyPr wrap="squar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Annually</a:t>
            </a:r>
          </a:p>
        </p:txBody>
      </p:sp>
      <p:sp>
        <p:nvSpPr>
          <p:cNvPr id="4" name="Rectangle 3">
            <a:extLst>
              <a:ext uri="{FF2B5EF4-FFF2-40B4-BE49-F238E27FC236}">
                <a16:creationId xmlns:a16="http://schemas.microsoft.com/office/drawing/2014/main" id="{45532FA0-1F51-4871-B90F-C76F72337B36}"/>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2F3A1395-885A-4574-B227-2ECD0B596662}"/>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6" name="Picture 5">
            <a:extLst>
              <a:ext uri="{FF2B5EF4-FFF2-40B4-BE49-F238E27FC236}">
                <a16:creationId xmlns:a16="http://schemas.microsoft.com/office/drawing/2014/main" id="{C3F7C934-D7DF-4B6F-B102-3A2F1752A16A}"/>
              </a:ext>
            </a:extLst>
          </p:cNvPr>
          <p:cNvPicPr/>
          <p:nvPr/>
        </p:nvPicPr>
        <p:blipFill>
          <a:blip r:embed="rId4" cstate="email">
            <a:extLst>
              <a:ext uri="{28A0092B-C50C-407E-A947-70E740481C1C}">
                <a14:useLocalDpi xmlns:a14="http://schemas.microsoft.com/office/drawing/2010/main" val="0"/>
              </a:ext>
            </a:extLst>
          </a:blip>
          <a:srcRect l="12621"/>
          <a:stretch>
            <a:fillRect/>
          </a:stretch>
        </p:blipFill>
        <p:spPr bwMode="auto">
          <a:xfrm>
            <a:off x="19907147" y="9955631"/>
            <a:ext cx="1713165" cy="2795249"/>
          </a:xfrm>
          <a:prstGeom prst="rect">
            <a:avLst/>
          </a:prstGeom>
          <a:noFill/>
          <a:ln>
            <a:noFill/>
          </a:ln>
        </p:spPr>
      </p:pic>
    </p:spTree>
    <p:extLst>
      <p:ext uri="{BB962C8B-B14F-4D97-AF65-F5344CB8AC3E}">
        <p14:creationId xmlns:p14="http://schemas.microsoft.com/office/powerpoint/2010/main" val="222341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F08DA8-BA33-8B47-AE32-7D5F6ED2A39D}"/>
              </a:ext>
            </a:extLst>
          </p:cNvPr>
          <p:cNvSpPr txBox="1"/>
          <p:nvPr/>
        </p:nvSpPr>
        <p:spPr>
          <a:xfrm>
            <a:off x="1338943" y="0"/>
            <a:ext cx="19999669" cy="12957393"/>
          </a:xfrm>
          <a:prstGeom prst="rect">
            <a:avLst/>
          </a:prstGeom>
          <a:noFill/>
        </p:spPr>
        <p:txBody>
          <a:bodyPr wrap="square" rtlCol="0">
            <a:spAutoFit/>
          </a:bodyPr>
          <a:lstStyle/>
          <a:p>
            <a:endParaRPr lang="en-US" sz="8800" dirty="0">
              <a:solidFill>
                <a:srgbClr val="7F7F7F"/>
              </a:solidFill>
            </a:endParaRPr>
          </a:p>
          <a:p>
            <a:pPr algn="ctr"/>
            <a:r>
              <a:rPr lang="en-US" sz="7200" b="1" dirty="0">
                <a:solidFill>
                  <a:srgbClr val="000000"/>
                </a:solidFill>
                <a:latin typeface="Times New Roman" panose="02020603050405020304" pitchFamily="18" charset="0"/>
                <a:cs typeface="Times New Roman" panose="02020603050405020304" pitchFamily="18" charset="0"/>
              </a:rPr>
              <a:t>MEETING DUTIES</a:t>
            </a:r>
          </a:p>
          <a:p>
            <a:pPr algn="ctr"/>
            <a:endParaRPr lang="en-US" sz="8800" dirty="0">
              <a:solidFill>
                <a:srgbClr val="000000"/>
              </a:solidFill>
            </a:endParaRPr>
          </a:p>
          <a:p>
            <a:pPr algn="ctr"/>
            <a:endParaRPr lang="en-US" sz="8800" dirty="0">
              <a:solidFill>
                <a:srgbClr val="000000"/>
              </a:solidFill>
            </a:endParaRPr>
          </a:p>
          <a:p>
            <a:pPr algn="ctr"/>
            <a:endParaRPr lang="en-US" sz="8800" dirty="0">
              <a:solidFill>
                <a:srgbClr val="000000"/>
              </a:solidFill>
            </a:endParaRPr>
          </a:p>
          <a:p>
            <a:pPr algn="ctr"/>
            <a:endParaRPr lang="en-US" sz="8800" dirty="0">
              <a:solidFill>
                <a:srgbClr val="000000"/>
              </a:solidFill>
            </a:endParaRPr>
          </a:p>
          <a:p>
            <a:pPr algn="ctr"/>
            <a:endParaRPr lang="en-US" sz="5400" dirty="0">
              <a:solidFill>
                <a:srgbClr val="000000"/>
              </a:solidFill>
            </a:endParaRPr>
          </a:p>
          <a:p>
            <a:pPr algn="ctr"/>
            <a:endParaRPr lang="en-US" sz="5400" dirty="0">
              <a:solidFill>
                <a:srgbClr val="000000"/>
              </a:solidFill>
            </a:endParaRPr>
          </a:p>
          <a:p>
            <a:pPr algn="ctr"/>
            <a:endParaRPr lang="en-US" sz="5400" dirty="0">
              <a:solidFill>
                <a:srgbClr val="000000"/>
              </a:solidFill>
            </a:endParaRPr>
          </a:p>
          <a:p>
            <a:pPr algn="ctr"/>
            <a:r>
              <a:rPr lang="en-US" sz="5400" dirty="0">
                <a:solidFill>
                  <a:schemeClr val="tx2"/>
                </a:solidFill>
                <a:latin typeface="Times New Roman" panose="02020603050405020304" pitchFamily="18" charset="0"/>
                <a:cs typeface="Times New Roman" panose="02020603050405020304" pitchFamily="18" charset="0"/>
              </a:rPr>
              <a:t>DG Chris Bauer</a:t>
            </a:r>
          </a:p>
          <a:p>
            <a:pPr algn="ctr"/>
            <a:r>
              <a:rPr lang="en-US" sz="5400" dirty="0">
                <a:solidFill>
                  <a:schemeClr val="tx2"/>
                </a:solidFill>
                <a:latin typeface="Times New Roman" panose="02020603050405020304" pitchFamily="18" charset="0"/>
                <a:cs typeface="Times New Roman" panose="02020603050405020304" pitchFamily="18" charset="0"/>
              </a:rPr>
              <a:t>District 17N</a:t>
            </a:r>
          </a:p>
          <a:p>
            <a:pPr algn="ctr"/>
            <a:endParaRPr lang="en-US" sz="5400" dirty="0">
              <a:solidFill>
                <a:srgbClr val="000000"/>
              </a:solidFill>
            </a:endParaRPr>
          </a:p>
        </p:txBody>
      </p:sp>
      <p:pic>
        <p:nvPicPr>
          <p:cNvPr id="4" name="Picture 3" descr="AAUW Don't Forget to Register! Building Bridges into the Future ...">
            <a:extLst>
              <a:ext uri="{FF2B5EF4-FFF2-40B4-BE49-F238E27FC236}">
                <a16:creationId xmlns:a16="http://schemas.microsoft.com/office/drawing/2014/main" id="{DA506475-12A4-6544-9309-2F6374153EDC}"/>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3155704" y="4604658"/>
            <a:ext cx="17124381" cy="3827540"/>
          </a:xfrm>
          <a:prstGeom prst="rect">
            <a:avLst/>
          </a:prstGeom>
          <a:noFill/>
        </p:spPr>
      </p:pic>
      <p:sp>
        <p:nvSpPr>
          <p:cNvPr id="5" name="TextBox 4">
            <a:extLst>
              <a:ext uri="{FF2B5EF4-FFF2-40B4-BE49-F238E27FC236}">
                <a16:creationId xmlns:a16="http://schemas.microsoft.com/office/drawing/2014/main" id="{F4EB367E-51B0-F548-A02A-31A5A3A8F67F}"/>
              </a:ext>
            </a:extLst>
          </p:cNvPr>
          <p:cNvSpPr txBox="1"/>
          <p:nvPr/>
        </p:nvSpPr>
        <p:spPr>
          <a:xfrm>
            <a:off x="7284675" y="7015296"/>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9" name="Rectangle 8">
            <a:extLst>
              <a:ext uri="{FF2B5EF4-FFF2-40B4-BE49-F238E27FC236}">
                <a16:creationId xmlns:a16="http://schemas.microsoft.com/office/drawing/2014/main" id="{AC8E6A67-CBAE-4CCD-86B6-B558BF41BC3E}"/>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6E6E9FC8-CF1E-466D-88E6-DAA7505DC726}"/>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405801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7658356" y="612372"/>
            <a:ext cx="9061007"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BEFORE THE MEETING</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064272"/>
            <a:ext cx="16871727" cy="747897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Provide members with advance notice of meeting date, time, and location</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In conjunction with the president, create a meeting agenda</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Assemble any correspondence to give to appropriate member</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Prepare awards or new member kits if necessary</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Prepare club roster for taking attendance</a:t>
            </a:r>
          </a:p>
        </p:txBody>
      </p:sp>
      <p:sp>
        <p:nvSpPr>
          <p:cNvPr id="4" name="Rectangle 3">
            <a:extLst>
              <a:ext uri="{FF2B5EF4-FFF2-40B4-BE49-F238E27FC236}">
                <a16:creationId xmlns:a16="http://schemas.microsoft.com/office/drawing/2014/main" id="{41D6CE84-BF1F-4711-918B-26B8CA2FB5FD}"/>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50FD4A-1366-4D34-BF67-C7798744B0B9}"/>
              </a:ext>
            </a:extLst>
          </p:cNvPr>
          <p:cNvPicPr/>
          <p:nvPr/>
        </p:nvPicPr>
        <p:blipFill>
          <a:blip r:embed="rId4" cstate="email">
            <a:extLst>
              <a:ext uri="{28A0092B-C50C-407E-A947-70E740481C1C}">
                <a14:useLocalDpi xmlns:a14="http://schemas.microsoft.com/office/drawing/2010/main" val="0"/>
              </a:ext>
            </a:extLst>
          </a:blip>
          <a:srcRect l="5263"/>
          <a:stretch>
            <a:fillRect/>
          </a:stretch>
        </p:blipFill>
        <p:spPr bwMode="auto">
          <a:xfrm>
            <a:off x="1003501" y="11167175"/>
            <a:ext cx="2042194" cy="1709070"/>
          </a:xfrm>
          <a:prstGeom prst="rect">
            <a:avLst/>
          </a:prstGeom>
          <a:noFill/>
          <a:ln>
            <a:noFill/>
          </a:ln>
        </p:spPr>
      </p:pic>
    </p:spTree>
    <p:extLst>
      <p:ext uri="{BB962C8B-B14F-4D97-AF65-F5344CB8AC3E}">
        <p14:creationId xmlns:p14="http://schemas.microsoft.com/office/powerpoint/2010/main" val="261096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7678395" y="612372"/>
            <a:ext cx="9020932"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DURING THE MEETING</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064272"/>
            <a:ext cx="16871727" cy="663258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Record attendance. </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Record meeting minutes.</a:t>
            </a:r>
          </a:p>
          <a:p>
            <a:pPr marL="342900" indent="-342900">
              <a:spcAft>
                <a:spcPts val="1800"/>
              </a:spcAft>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Document any non-Lion visitors and visiting Lions.</a:t>
            </a:r>
          </a:p>
          <a:p>
            <a:pPr marL="342900" indent="-342900">
              <a:spcAft>
                <a:spcPts val="1800"/>
              </a:spcAft>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Gather activity information from committee chairpersons.</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EEE2FBD-170C-49C1-8DE2-333C8B05F0A5}"/>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dit Pencil Write Writing Save Comments - Transparent Secretary ...">
            <a:extLst>
              <a:ext uri="{FF2B5EF4-FFF2-40B4-BE49-F238E27FC236}">
                <a16:creationId xmlns:a16="http://schemas.microsoft.com/office/drawing/2014/main" id="{86262B1E-45F8-49F1-957E-80F8B2EB6F8B}"/>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05318" y="10095722"/>
            <a:ext cx="1691025" cy="1595315"/>
          </a:xfrm>
          <a:prstGeom prst="rect">
            <a:avLst/>
          </a:prstGeom>
          <a:noFill/>
        </p:spPr>
      </p:pic>
    </p:spTree>
    <p:extLst>
      <p:ext uri="{BB962C8B-B14F-4D97-AF65-F5344CB8AC3E}">
        <p14:creationId xmlns:p14="http://schemas.microsoft.com/office/powerpoint/2010/main" val="49015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B5381-7841-F549-BB08-AB4D9828AD28}"/>
              </a:ext>
            </a:extLst>
          </p:cNvPr>
          <p:cNvSpPr txBox="1"/>
          <p:nvPr/>
        </p:nvSpPr>
        <p:spPr>
          <a:xfrm>
            <a:off x="10052090" y="393159"/>
            <a:ext cx="4929809" cy="1200329"/>
          </a:xfrm>
          <a:prstGeom prst="rect">
            <a:avLst/>
          </a:prstGeom>
          <a:noFill/>
        </p:spPr>
        <p:txBody>
          <a:bodyPr wrap="square" rtlCol="0">
            <a:spAutoFit/>
          </a:bodyPr>
          <a:lstStyle/>
          <a:p>
            <a:pPr algn="ctr"/>
            <a:r>
              <a:rPr lang="en-US" sz="7200" b="1" dirty="0">
                <a:solidFill>
                  <a:srgbClr val="FFC000"/>
                </a:solidFill>
                <a:latin typeface="Times New Roman" panose="02020603050405020304" pitchFamily="18" charset="0"/>
                <a:cs typeface="Times New Roman" panose="02020603050405020304" pitchFamily="18" charset="0"/>
              </a:rPr>
              <a:t>FACULTY</a:t>
            </a:r>
            <a:endParaRPr lang="en-US" sz="6000" b="1" dirty="0">
              <a:solidFill>
                <a:srgbClr val="FFC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BCB75D85-E98E-484F-8DB8-77BDDA2D68D6}"/>
              </a:ext>
            </a:extLst>
          </p:cNvPr>
          <p:cNvGrpSpPr/>
          <p:nvPr/>
        </p:nvGrpSpPr>
        <p:grpSpPr>
          <a:xfrm>
            <a:off x="9040027" y="2942985"/>
            <a:ext cx="5998346" cy="7381141"/>
            <a:chOff x="9040027" y="2942985"/>
            <a:chExt cx="5998346" cy="7381141"/>
          </a:xfrm>
        </p:grpSpPr>
        <p:sp>
          <p:nvSpPr>
            <p:cNvPr id="16" name="TextBox 15">
              <a:extLst>
                <a:ext uri="{FF2B5EF4-FFF2-40B4-BE49-F238E27FC236}">
                  <a16:creationId xmlns:a16="http://schemas.microsoft.com/office/drawing/2014/main" id="{E45BB67D-74FD-3448-835E-28008CA26C96}"/>
                </a:ext>
              </a:extLst>
            </p:cNvPr>
            <p:cNvSpPr txBox="1"/>
            <p:nvPr/>
          </p:nvSpPr>
          <p:spPr>
            <a:xfrm>
              <a:off x="9040027" y="8877576"/>
              <a:ext cx="5998346" cy="1446550"/>
            </a:xfrm>
            <a:prstGeom prst="rect">
              <a:avLst/>
            </a:prstGeom>
            <a:noFill/>
          </p:spPr>
          <p:txBody>
            <a:bodyPr wrap="square" rtlCol="0">
              <a:spAutoFit/>
            </a:bodyPr>
            <a:lstStyle/>
            <a:p>
              <a:pPr algn="ctr"/>
              <a:r>
                <a:rPr lang="en-US" sz="4400" dirty="0">
                  <a:solidFill>
                    <a:srgbClr val="FFC000"/>
                  </a:solidFill>
                  <a:latin typeface="Times New Roman" panose="02020603050405020304" pitchFamily="18" charset="0"/>
                  <a:cs typeface="Times New Roman" panose="02020603050405020304" pitchFamily="18" charset="0"/>
                </a:rPr>
                <a:t>DG Diana Baumann District 17K</a:t>
              </a:r>
            </a:p>
          </p:txBody>
        </p:sp>
        <p:pic>
          <p:nvPicPr>
            <p:cNvPr id="24" name="Picture 23" descr="A person smiling for the camera&#10;&#10;Description automatically generated">
              <a:extLst>
                <a:ext uri="{FF2B5EF4-FFF2-40B4-BE49-F238E27FC236}">
                  <a16:creationId xmlns:a16="http://schemas.microsoft.com/office/drawing/2014/main" id="{971C1258-65DD-A348-BFF7-E6FB09A070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8698" y="2942985"/>
              <a:ext cx="4785961" cy="5934591"/>
            </a:xfrm>
            <a:prstGeom prst="rect">
              <a:avLst/>
            </a:prstGeom>
          </p:spPr>
        </p:pic>
        <p:sp>
          <p:nvSpPr>
            <p:cNvPr id="25" name="Rectangle 24">
              <a:extLst>
                <a:ext uri="{FF2B5EF4-FFF2-40B4-BE49-F238E27FC236}">
                  <a16:creationId xmlns:a16="http://schemas.microsoft.com/office/drawing/2014/main" id="{C59DCB95-121C-3445-A2ED-1EEC791F5E6C}"/>
                </a:ext>
              </a:extLst>
            </p:cNvPr>
            <p:cNvSpPr/>
            <p:nvPr/>
          </p:nvSpPr>
          <p:spPr>
            <a:xfrm>
              <a:off x="9687294" y="2942985"/>
              <a:ext cx="4785961" cy="5934591"/>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 name="Group 11">
            <a:extLst>
              <a:ext uri="{FF2B5EF4-FFF2-40B4-BE49-F238E27FC236}">
                <a16:creationId xmlns:a16="http://schemas.microsoft.com/office/drawing/2014/main" id="{75332874-F2D4-4155-AB6A-C4732BBD941F}"/>
              </a:ext>
            </a:extLst>
          </p:cNvPr>
          <p:cNvGrpSpPr/>
          <p:nvPr/>
        </p:nvGrpSpPr>
        <p:grpSpPr>
          <a:xfrm>
            <a:off x="16253996" y="2951808"/>
            <a:ext cx="5710536" cy="7402498"/>
            <a:chOff x="16720521" y="2951808"/>
            <a:chExt cx="5710536" cy="7402498"/>
          </a:xfrm>
        </p:grpSpPr>
        <p:sp>
          <p:nvSpPr>
            <p:cNvPr id="3" name="TextBox 2">
              <a:extLst>
                <a:ext uri="{FF2B5EF4-FFF2-40B4-BE49-F238E27FC236}">
                  <a16:creationId xmlns:a16="http://schemas.microsoft.com/office/drawing/2014/main" id="{B97AD3D6-7DC3-8A41-80AA-ABB78B900527}"/>
                </a:ext>
              </a:extLst>
            </p:cNvPr>
            <p:cNvSpPr txBox="1"/>
            <p:nvPr/>
          </p:nvSpPr>
          <p:spPr>
            <a:xfrm>
              <a:off x="16720521" y="8907756"/>
              <a:ext cx="5710536" cy="1446550"/>
            </a:xfrm>
            <a:prstGeom prst="rect">
              <a:avLst/>
            </a:prstGeom>
            <a:noFill/>
          </p:spPr>
          <p:txBody>
            <a:bodyPr wrap="square" rtlCol="0">
              <a:spAutoFit/>
            </a:bodyPr>
            <a:lstStyle/>
            <a:p>
              <a:pPr algn="ctr"/>
              <a:r>
                <a:rPr lang="en-US" sz="4400" dirty="0">
                  <a:solidFill>
                    <a:srgbClr val="FFC000"/>
                  </a:solidFill>
                  <a:latin typeface="Times New Roman" panose="02020603050405020304" pitchFamily="18" charset="0"/>
                  <a:cs typeface="Times New Roman" panose="02020603050405020304" pitchFamily="18" charset="0"/>
                </a:rPr>
                <a:t>DG Rick Dodson District 17A</a:t>
              </a:r>
            </a:p>
          </p:txBody>
        </p:sp>
        <p:pic>
          <p:nvPicPr>
            <p:cNvPr id="20" name="Picture 19" descr="A person wearing a suit and tie smiling at the camera&#10;&#10;Description automatically generated">
              <a:extLst>
                <a:ext uri="{FF2B5EF4-FFF2-40B4-BE49-F238E27FC236}">
                  <a16:creationId xmlns:a16="http://schemas.microsoft.com/office/drawing/2014/main" id="{44A745AE-B399-5747-8375-C51E7C938F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14968" y="2977853"/>
              <a:ext cx="4785961" cy="5934591"/>
            </a:xfrm>
            <a:prstGeom prst="rect">
              <a:avLst/>
            </a:prstGeom>
          </p:spPr>
        </p:pic>
        <p:sp>
          <p:nvSpPr>
            <p:cNvPr id="27" name="Rectangle 26">
              <a:extLst>
                <a:ext uri="{FF2B5EF4-FFF2-40B4-BE49-F238E27FC236}">
                  <a16:creationId xmlns:a16="http://schemas.microsoft.com/office/drawing/2014/main" id="{CFF54357-561D-074F-B839-734D68FF7AEB}"/>
                </a:ext>
              </a:extLst>
            </p:cNvPr>
            <p:cNvSpPr/>
            <p:nvPr/>
          </p:nvSpPr>
          <p:spPr>
            <a:xfrm>
              <a:off x="17182266" y="2951808"/>
              <a:ext cx="4851363" cy="5934591"/>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 name="Group 9">
            <a:extLst>
              <a:ext uri="{FF2B5EF4-FFF2-40B4-BE49-F238E27FC236}">
                <a16:creationId xmlns:a16="http://schemas.microsoft.com/office/drawing/2014/main" id="{18CCD40C-297C-4EED-B7C3-B01FE0667260}"/>
              </a:ext>
            </a:extLst>
          </p:cNvPr>
          <p:cNvGrpSpPr/>
          <p:nvPr/>
        </p:nvGrpSpPr>
        <p:grpSpPr>
          <a:xfrm>
            <a:off x="2326912" y="2951808"/>
            <a:ext cx="5572047" cy="7387437"/>
            <a:chOff x="1860387" y="2951808"/>
            <a:chExt cx="5572047" cy="7387437"/>
          </a:xfrm>
        </p:grpSpPr>
        <p:sp>
          <p:nvSpPr>
            <p:cNvPr id="8" name="TextBox 7">
              <a:extLst>
                <a:ext uri="{FF2B5EF4-FFF2-40B4-BE49-F238E27FC236}">
                  <a16:creationId xmlns:a16="http://schemas.microsoft.com/office/drawing/2014/main" id="{75D7D942-D247-1B4B-A414-68210B7100DD}"/>
                </a:ext>
              </a:extLst>
            </p:cNvPr>
            <p:cNvSpPr txBox="1"/>
            <p:nvPr/>
          </p:nvSpPr>
          <p:spPr>
            <a:xfrm>
              <a:off x="1860387" y="8892695"/>
              <a:ext cx="5572047" cy="1446550"/>
            </a:xfrm>
            <a:prstGeom prst="rect">
              <a:avLst/>
            </a:prstGeom>
            <a:noFill/>
          </p:spPr>
          <p:txBody>
            <a:bodyPr wrap="square" rtlCol="0">
              <a:spAutoFit/>
            </a:bodyPr>
            <a:lstStyle/>
            <a:p>
              <a:pPr algn="ctr"/>
              <a:r>
                <a:rPr lang="en-US" sz="4400" dirty="0">
                  <a:solidFill>
                    <a:srgbClr val="FFC000"/>
                  </a:solidFill>
                  <a:latin typeface="Times New Roman" panose="02020603050405020304" pitchFamily="18" charset="0"/>
                  <a:cs typeface="Times New Roman" panose="02020603050405020304" pitchFamily="18" charset="0"/>
                </a:rPr>
                <a:t>DG Chris Bauer District 17N</a:t>
              </a:r>
            </a:p>
          </p:txBody>
        </p:sp>
        <p:pic>
          <p:nvPicPr>
            <p:cNvPr id="22" name="Picture 21" descr="A person wearing a suit and tie&#10;&#10;Description automatically generated">
              <a:extLst>
                <a:ext uri="{FF2B5EF4-FFF2-40B4-BE49-F238E27FC236}">
                  <a16:creationId xmlns:a16="http://schemas.microsoft.com/office/drawing/2014/main" id="{7100E606-27CC-604D-8C24-E51E70B9BF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97731" y="2968183"/>
              <a:ext cx="4497358" cy="5934591"/>
            </a:xfrm>
            <a:prstGeom prst="rect">
              <a:avLst/>
            </a:prstGeom>
          </p:spPr>
        </p:pic>
        <p:sp>
          <p:nvSpPr>
            <p:cNvPr id="28" name="Rectangle 27">
              <a:extLst>
                <a:ext uri="{FF2B5EF4-FFF2-40B4-BE49-F238E27FC236}">
                  <a16:creationId xmlns:a16="http://schemas.microsoft.com/office/drawing/2014/main" id="{D481C059-D36B-5545-ACE7-A3F250F7E708}"/>
                </a:ext>
              </a:extLst>
            </p:cNvPr>
            <p:cNvSpPr/>
            <p:nvPr/>
          </p:nvSpPr>
          <p:spPr>
            <a:xfrm>
              <a:off x="2365029" y="2951808"/>
              <a:ext cx="4562761" cy="5934591"/>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125E4C1F-C106-48E8-A8DB-FB1203D67734}"/>
              </a:ext>
            </a:extLst>
          </p:cNvPr>
          <p:cNvSpPr/>
          <p:nvPr/>
        </p:nvSpPr>
        <p:spPr>
          <a:xfrm>
            <a:off x="133348" y="25945"/>
            <a:ext cx="24377650" cy="13716000"/>
          </a:xfrm>
          <a:prstGeom prst="rect">
            <a:avLst/>
          </a:prstGeom>
          <a:noFill/>
          <a:ln w="269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automatically generated">
            <a:extLst>
              <a:ext uri="{FF2B5EF4-FFF2-40B4-BE49-F238E27FC236}">
                <a16:creationId xmlns:a16="http://schemas.microsoft.com/office/drawing/2014/main" id="{90B6B5E4-6CAF-4447-BA91-D42D9DE5CAD3}"/>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369042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672229" y="612372"/>
            <a:ext cx="7033272"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TAKING MINUTES</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064272"/>
            <a:ext cx="16871727" cy="493981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Minutes are meant to record what the club does and not what members say.</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Therefore, debate is considered informal and not recorded. </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Proper terminology is important and should be used. </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19E3786-327B-464D-9327-B621D341A16A}"/>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0D4923B-48C9-4DCF-955A-383113AA32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12309" y="8492619"/>
            <a:ext cx="2032311" cy="2032311"/>
          </a:xfrm>
          <a:prstGeom prst="rect">
            <a:avLst/>
          </a:prstGeom>
          <a:noFill/>
          <a:ln>
            <a:noFill/>
          </a:ln>
        </p:spPr>
      </p:pic>
    </p:spTree>
    <p:extLst>
      <p:ext uri="{BB962C8B-B14F-4D97-AF65-F5344CB8AC3E}">
        <p14:creationId xmlns:p14="http://schemas.microsoft.com/office/powerpoint/2010/main" val="139209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672229" y="612372"/>
            <a:ext cx="7033272"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TAKING MINUTES</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064272"/>
            <a:ext cx="16871727" cy="678647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Type of meeting (Regular, Special, or Board)</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Date and place of meeting</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Name of person presiding over meeting</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Whether previous meeting minutes were approved</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All motions, their movers and whether the motions were sustained or lost</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Time the meeting was called to order and adjourned</a:t>
            </a:r>
          </a:p>
        </p:txBody>
      </p:sp>
      <p:sp>
        <p:nvSpPr>
          <p:cNvPr id="6" name="TextBox 5">
            <a:extLst>
              <a:ext uri="{FF2B5EF4-FFF2-40B4-BE49-F238E27FC236}">
                <a16:creationId xmlns:a16="http://schemas.microsoft.com/office/drawing/2014/main" id="{B4D9A7C6-1152-9548-AD9C-9F8954191D60}"/>
              </a:ext>
            </a:extLst>
          </p:cNvPr>
          <p:cNvSpPr txBox="1"/>
          <p:nvPr/>
        </p:nvSpPr>
        <p:spPr>
          <a:xfrm>
            <a:off x="7468823" y="1826823"/>
            <a:ext cx="9440085" cy="923330"/>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Typically, minutes will include…</a:t>
            </a:r>
          </a:p>
        </p:txBody>
      </p:sp>
      <p:sp>
        <p:nvSpPr>
          <p:cNvPr id="4" name="Rectangle 3">
            <a:extLst>
              <a:ext uri="{FF2B5EF4-FFF2-40B4-BE49-F238E27FC236}">
                <a16:creationId xmlns:a16="http://schemas.microsoft.com/office/drawing/2014/main" id="{10A92196-E6C1-4EA1-AB64-63DA10F2EE3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1E76254-9477-4911-A6FE-86B62185F3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69713" y="10284096"/>
            <a:ext cx="2032311" cy="2032311"/>
          </a:xfrm>
          <a:prstGeom prst="rect">
            <a:avLst/>
          </a:prstGeom>
          <a:noFill/>
          <a:ln>
            <a:noFill/>
          </a:ln>
        </p:spPr>
      </p:pic>
    </p:spTree>
    <p:extLst>
      <p:ext uri="{BB962C8B-B14F-4D97-AF65-F5344CB8AC3E}">
        <p14:creationId xmlns:p14="http://schemas.microsoft.com/office/powerpoint/2010/main" val="173735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7935677" y="612372"/>
            <a:ext cx="8506368"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AFTER THE MEETING</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6" y="3064272"/>
            <a:ext cx="16871727" cy="493981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Record awards presented. </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Write up and distribute a copy of the meeting minutes.</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Follow up on any outstanding issues from the meeting. </a:t>
            </a:r>
          </a:p>
          <a:p>
            <a:pPr>
              <a:spcAft>
                <a:spcPts val="1800"/>
              </a:spcAft>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C117988-E098-440E-A428-C1BD239D9CCF}"/>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B467D96-9E27-4A30-801B-1644E3396D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flipH="1">
            <a:off x="1455576" y="10669489"/>
            <a:ext cx="1660849" cy="1814869"/>
          </a:xfrm>
          <a:prstGeom prst="rect">
            <a:avLst/>
          </a:prstGeom>
          <a:noFill/>
          <a:ln>
            <a:noFill/>
          </a:ln>
        </p:spPr>
      </p:pic>
    </p:spTree>
    <p:extLst>
      <p:ext uri="{BB962C8B-B14F-4D97-AF65-F5344CB8AC3E}">
        <p14:creationId xmlns:p14="http://schemas.microsoft.com/office/powerpoint/2010/main" val="56135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F08DA8-BA33-8B47-AE32-7D5F6ED2A39D}"/>
              </a:ext>
            </a:extLst>
          </p:cNvPr>
          <p:cNvSpPr txBox="1"/>
          <p:nvPr/>
        </p:nvSpPr>
        <p:spPr>
          <a:xfrm>
            <a:off x="1239303" y="1416853"/>
            <a:ext cx="20826556" cy="7386638"/>
          </a:xfrm>
          <a:prstGeom prst="rect">
            <a:avLst/>
          </a:prstGeom>
          <a:noFill/>
        </p:spPr>
        <p:txBody>
          <a:bodyPr wrap="square" rtlCol="0">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OTHER RESPONSIBILITIES</a:t>
            </a:r>
          </a:p>
          <a:p>
            <a:pPr algn="ctr"/>
            <a:endParaRPr lang="en-US" sz="8800" b="1" dirty="0">
              <a:solidFill>
                <a:schemeClr val="tx2"/>
              </a:solidFill>
            </a:endParaRPr>
          </a:p>
          <a:p>
            <a:pPr algn="ctr"/>
            <a:endParaRPr lang="en-US" sz="8800" dirty="0">
              <a:solidFill>
                <a:schemeClr val="tx2"/>
              </a:solidFill>
            </a:endParaRPr>
          </a:p>
          <a:p>
            <a:pPr algn="ctr"/>
            <a:endParaRPr lang="en-US" sz="8800" dirty="0">
              <a:solidFill>
                <a:schemeClr val="tx2"/>
              </a:solidFill>
            </a:endParaRPr>
          </a:p>
          <a:p>
            <a:pPr algn="ctr"/>
            <a:endParaRPr lang="en-US" sz="5400" dirty="0">
              <a:solidFill>
                <a:schemeClr val="tx2"/>
              </a:solidFill>
              <a:latin typeface="Times New Roman" panose="02020603050405020304" pitchFamily="18" charset="0"/>
              <a:cs typeface="Times New Roman" panose="02020603050405020304" pitchFamily="18" charset="0"/>
            </a:endParaRPr>
          </a:p>
          <a:p>
            <a:pPr algn="ctr"/>
            <a:endParaRPr lang="en-US" sz="5400" dirty="0">
              <a:solidFill>
                <a:schemeClr val="tx2"/>
              </a:solidFill>
              <a:latin typeface="Times New Roman" panose="02020603050405020304" pitchFamily="18" charset="0"/>
              <a:cs typeface="Times New Roman" panose="02020603050405020304" pitchFamily="18" charset="0"/>
            </a:endParaRPr>
          </a:p>
          <a:p>
            <a:pPr algn="ctr"/>
            <a:endParaRPr lang="en-US" sz="5400" dirty="0">
              <a:solidFill>
                <a:schemeClr val="tx2"/>
              </a:solidFill>
              <a:latin typeface="Times New Roman" panose="02020603050405020304" pitchFamily="18" charset="0"/>
              <a:cs typeface="Times New Roman" panose="02020603050405020304" pitchFamily="18" charset="0"/>
            </a:endParaRPr>
          </a:p>
        </p:txBody>
      </p:sp>
      <p:pic>
        <p:nvPicPr>
          <p:cNvPr id="4" name="Picture 3" descr="A close up of a sign&#10;&#10;Description automatically generated">
            <a:extLst>
              <a:ext uri="{FF2B5EF4-FFF2-40B4-BE49-F238E27FC236}">
                <a16:creationId xmlns:a16="http://schemas.microsoft.com/office/drawing/2014/main" id="{A2AF7FCC-3C5B-E545-ACAB-63E7E7B17ECE}"/>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3" name="Picture 2" descr="AAUW Don't Forget to Register! Building Bridges into the Future ...">
            <a:extLst>
              <a:ext uri="{FF2B5EF4-FFF2-40B4-BE49-F238E27FC236}">
                <a16:creationId xmlns:a16="http://schemas.microsoft.com/office/drawing/2014/main" id="{F2344C84-4709-3B46-BAB9-73135870BD53}"/>
              </a:ext>
            </a:extLst>
          </p:cNvPr>
          <p:cNvPicPr/>
          <p:nvPr/>
        </p:nvPicPr>
        <p:blipFill>
          <a:blip r:embed="rId4" cstate="print">
            <a:extLst>
              <a:ext uri="{28A0092B-C50C-407E-A947-70E740481C1C}">
                <a14:useLocalDpi xmlns:a14="http://schemas.microsoft.com/office/drawing/2010/main"/>
              </a:ext>
            </a:extLst>
          </a:blip>
          <a:stretch>
            <a:fillRect/>
          </a:stretch>
        </p:blipFill>
        <p:spPr bwMode="auto">
          <a:xfrm>
            <a:off x="3319828" y="5074858"/>
            <a:ext cx="16993752" cy="3566283"/>
          </a:xfrm>
          <a:prstGeom prst="rect">
            <a:avLst/>
          </a:prstGeom>
          <a:noFill/>
        </p:spPr>
      </p:pic>
      <p:sp>
        <p:nvSpPr>
          <p:cNvPr id="9" name="TextBox 8">
            <a:extLst>
              <a:ext uri="{FF2B5EF4-FFF2-40B4-BE49-F238E27FC236}">
                <a16:creationId xmlns:a16="http://schemas.microsoft.com/office/drawing/2014/main" id="{50BE2FAC-7432-8443-8723-E010AB04CB34}"/>
              </a:ext>
            </a:extLst>
          </p:cNvPr>
          <p:cNvSpPr txBox="1"/>
          <p:nvPr/>
        </p:nvSpPr>
        <p:spPr>
          <a:xfrm>
            <a:off x="7513275" y="6858000"/>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7" name="Rectangle 6"/>
          <p:cNvSpPr/>
          <p:nvPr/>
        </p:nvSpPr>
        <p:spPr>
          <a:xfrm>
            <a:off x="6094412" y="10239940"/>
            <a:ext cx="12188825" cy="2585323"/>
          </a:xfrm>
          <a:prstGeom prst="rect">
            <a:avLst/>
          </a:prstGeom>
        </p:spPr>
        <p:txBody>
          <a:bodyPr>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DG Diana Baumann</a:t>
            </a:r>
          </a:p>
          <a:p>
            <a:pPr algn="ctr"/>
            <a:r>
              <a:rPr lang="en-US" sz="5400" dirty="0">
                <a:solidFill>
                  <a:schemeClr val="tx2"/>
                </a:solidFill>
                <a:latin typeface="Times New Roman" panose="02020603050405020304" pitchFamily="18" charset="0"/>
                <a:cs typeface="Times New Roman" panose="02020603050405020304" pitchFamily="18" charset="0"/>
              </a:rPr>
              <a:t>District 17K </a:t>
            </a:r>
          </a:p>
          <a:p>
            <a:pPr algn="ctr"/>
            <a:endParaRPr lang="en-US" sz="5400" dirty="0">
              <a:solidFill>
                <a:schemeClr val="tx2"/>
              </a:solidFill>
              <a:highlight>
                <a:srgbClr val="FFFF00"/>
              </a:highligh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CD9F21E-5F25-4A4D-B6C0-BBF9D9F72AAF}"/>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03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5388A16-B4C9-8F4E-8183-89A8E8FF45F7}"/>
              </a:ext>
            </a:extLst>
          </p:cNvPr>
          <p:cNvSpPr txBox="1"/>
          <p:nvPr/>
        </p:nvSpPr>
        <p:spPr>
          <a:xfrm>
            <a:off x="4608733" y="2408200"/>
            <a:ext cx="14339182" cy="4708981"/>
          </a:xfrm>
          <a:prstGeom prst="rect">
            <a:avLst/>
          </a:prstGeom>
          <a:noFill/>
        </p:spPr>
        <p:txBody>
          <a:bodyPr wrap="none" rtlCol="0">
            <a:spAutoFit/>
          </a:bodyPr>
          <a:lstStyle/>
          <a:p>
            <a:pPr algn="ctr"/>
            <a:r>
              <a:rPr lang="en-US" sz="6000" dirty="0">
                <a:solidFill>
                  <a:schemeClr val="tx2"/>
                </a:solidFill>
                <a:latin typeface="Arial" panose="020B0604020202020204" pitchFamily="34" charset="0"/>
                <a:cs typeface="Arial" panose="020B0604020202020204" pitchFamily="34" charset="0"/>
              </a:rPr>
              <a:t>One of the most important responsibilities</a:t>
            </a:r>
          </a:p>
          <a:p>
            <a:pPr algn="ctr"/>
            <a:endParaRPr lang="en-US" sz="6000" dirty="0">
              <a:solidFill>
                <a:schemeClr val="tx2"/>
              </a:solidFill>
              <a:latin typeface="Arial" panose="020B0604020202020204" pitchFamily="34" charset="0"/>
              <a:cs typeface="Arial" panose="020B0604020202020204" pitchFamily="34" charset="0"/>
            </a:endParaRPr>
          </a:p>
          <a:p>
            <a:pPr algn="ctr"/>
            <a:r>
              <a:rPr lang="en-US" sz="6000" dirty="0">
                <a:solidFill>
                  <a:schemeClr val="tx2"/>
                </a:solidFill>
                <a:latin typeface="Arial" panose="020B0604020202020204" pitchFamily="34" charset="0"/>
                <a:cs typeface="Arial" panose="020B0604020202020204" pitchFamily="34" charset="0"/>
              </a:rPr>
              <a:t>of a club secretary</a:t>
            </a:r>
          </a:p>
          <a:p>
            <a:pPr algn="ctr"/>
            <a:endParaRPr lang="en-US" sz="6000" dirty="0">
              <a:solidFill>
                <a:schemeClr val="tx2"/>
              </a:solidFill>
              <a:latin typeface="Arial" panose="020B0604020202020204" pitchFamily="34" charset="0"/>
              <a:cs typeface="Arial" panose="020B0604020202020204" pitchFamily="34" charset="0"/>
            </a:endParaRPr>
          </a:p>
          <a:p>
            <a:pPr algn="ctr"/>
            <a:r>
              <a:rPr lang="en-US" sz="6000" dirty="0">
                <a:solidFill>
                  <a:schemeClr val="tx2"/>
                </a:solidFill>
                <a:latin typeface="Arial" panose="020B0604020202020204" pitchFamily="34" charset="0"/>
                <a:cs typeface="Arial" panose="020B0604020202020204" pitchFamily="34" charset="0"/>
              </a:rPr>
              <a:t>is keeping club records.</a:t>
            </a:r>
          </a:p>
        </p:txBody>
      </p:sp>
      <p:sp>
        <p:nvSpPr>
          <p:cNvPr id="3" name="Rectangle 2">
            <a:extLst>
              <a:ext uri="{FF2B5EF4-FFF2-40B4-BE49-F238E27FC236}">
                <a16:creationId xmlns:a16="http://schemas.microsoft.com/office/drawing/2014/main" id="{55489FC4-A8AB-4E4D-BD32-E86642726CB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37F91CBC-0257-4610-81F8-1C8C0D2E07F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8" name="Picture 7">
            <a:extLst>
              <a:ext uri="{FF2B5EF4-FFF2-40B4-BE49-F238E27FC236}">
                <a16:creationId xmlns:a16="http://schemas.microsoft.com/office/drawing/2014/main" id="{B8DF2CBB-3161-4DCA-A1D6-BA999B1778B4}"/>
              </a:ext>
            </a:extLst>
          </p:cNvPr>
          <p:cNvPicPr>
            <a:picLocks noChangeAspect="1"/>
          </p:cNvPicPr>
          <p:nvPr/>
        </p:nvPicPr>
        <p:blipFill>
          <a:blip r:embed="rId4"/>
          <a:stretch>
            <a:fillRect/>
          </a:stretch>
        </p:blipFill>
        <p:spPr>
          <a:xfrm flipH="1">
            <a:off x="2799184" y="6181953"/>
            <a:ext cx="2276670" cy="2620056"/>
          </a:xfrm>
          <a:prstGeom prst="rect">
            <a:avLst/>
          </a:prstGeom>
        </p:spPr>
      </p:pic>
    </p:spTree>
    <p:extLst>
      <p:ext uri="{BB962C8B-B14F-4D97-AF65-F5344CB8AC3E}">
        <p14:creationId xmlns:p14="http://schemas.microsoft.com/office/powerpoint/2010/main" val="106746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4543938"/>
            <a:ext cx="16871727" cy="552170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club history</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minutes of all club and board of directors' meetings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Annual reports of club officers and committees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Activity and service reports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Roster of club members</a:t>
            </a:r>
          </a:p>
        </p:txBody>
      </p:sp>
      <p:sp>
        <p:nvSpPr>
          <p:cNvPr id="6" name="TextBox 5">
            <a:extLst>
              <a:ext uri="{FF2B5EF4-FFF2-40B4-BE49-F238E27FC236}">
                <a16:creationId xmlns:a16="http://schemas.microsoft.com/office/drawing/2014/main" id="{B4D9A7C6-1152-9548-AD9C-9F8954191D60}"/>
              </a:ext>
            </a:extLst>
          </p:cNvPr>
          <p:cNvSpPr txBox="1"/>
          <p:nvPr/>
        </p:nvSpPr>
        <p:spPr>
          <a:xfrm>
            <a:off x="8133908" y="1826823"/>
            <a:ext cx="8109912" cy="2585323"/>
          </a:xfrm>
          <a:prstGeom prst="rect">
            <a:avLst/>
          </a:prstGeom>
          <a:noFill/>
        </p:spPr>
        <p:txBody>
          <a:bodyPr wrap="none" rtlCol="0">
            <a:spAutoFit/>
          </a:bodyPr>
          <a:lstStyle/>
          <a:p>
            <a:pPr algn="ctr"/>
            <a:r>
              <a:rPr lang="en-US" sz="5400" dirty="0">
                <a:solidFill>
                  <a:schemeClr val="tx2"/>
                </a:solidFill>
                <a:latin typeface="Times New Roman" panose="02020603050405020304" pitchFamily="18" charset="0"/>
                <a:cs typeface="Times New Roman" panose="02020603050405020304" pitchFamily="18" charset="0"/>
              </a:rPr>
              <a:t>As the secretary,</a:t>
            </a:r>
          </a:p>
          <a:p>
            <a:pPr algn="ctr"/>
            <a:r>
              <a:rPr lang="en-US" sz="5400" dirty="0">
                <a:solidFill>
                  <a:schemeClr val="tx2"/>
                </a:solidFill>
                <a:latin typeface="Times New Roman" panose="02020603050405020304" pitchFamily="18" charset="0"/>
                <a:cs typeface="Times New Roman" panose="02020603050405020304" pitchFamily="18" charset="0"/>
              </a:rPr>
              <a:t>keep the following club files</a:t>
            </a:r>
          </a:p>
          <a:p>
            <a:pPr algn="ctr"/>
            <a:r>
              <a:rPr lang="en-US" sz="5400" dirty="0">
                <a:solidFill>
                  <a:schemeClr val="tx2"/>
                </a:solidFill>
                <a:latin typeface="Times New Roman" panose="02020603050405020304" pitchFamily="18" charset="0"/>
                <a:cs typeface="Times New Roman" panose="02020603050405020304" pitchFamily="18" charset="0"/>
              </a:rPr>
              <a:t>accurate and up to date:</a:t>
            </a:r>
          </a:p>
        </p:txBody>
      </p:sp>
      <p:sp>
        <p:nvSpPr>
          <p:cNvPr id="8" name="Rectangle 7">
            <a:extLst>
              <a:ext uri="{FF2B5EF4-FFF2-40B4-BE49-F238E27FC236}">
                <a16:creationId xmlns:a16="http://schemas.microsoft.com/office/drawing/2014/main" id="{4EBFE7C9-C75C-4215-B624-BE61F619ED01}"/>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30D6DE-AB16-4A21-BEF9-779E3D287F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27796" y="10065642"/>
            <a:ext cx="1822029" cy="2229045"/>
          </a:xfrm>
          <a:prstGeom prst="rect">
            <a:avLst/>
          </a:prstGeom>
          <a:noFill/>
          <a:ln>
            <a:noFill/>
          </a:ln>
        </p:spPr>
      </p:pic>
    </p:spTree>
    <p:extLst>
      <p:ext uri="{BB962C8B-B14F-4D97-AF65-F5344CB8AC3E}">
        <p14:creationId xmlns:p14="http://schemas.microsoft.com/office/powerpoint/2010/main" val="398271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4681428" y="612372"/>
            <a:ext cx="15014880"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The District Governor's Advisory Committee</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990650"/>
            <a:ext cx="16871727" cy="552170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zone chairperson</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club presidents and first vice presidents within the zone</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club </a:t>
            </a:r>
            <a:r>
              <a:rPr lang="en-US" sz="4000" dirty="0">
                <a:solidFill>
                  <a:srgbClr val="FF0000"/>
                </a:solidFill>
                <a:latin typeface="Times New Roman" panose="02020603050405020304" pitchFamily="18" charset="0"/>
                <a:cs typeface="Times New Roman" panose="02020603050405020304" pitchFamily="18" charset="0"/>
              </a:rPr>
              <a:t>secretaries</a:t>
            </a:r>
            <a:r>
              <a:rPr lang="en-US" sz="4000" dirty="0">
                <a:solidFill>
                  <a:schemeClr val="tx2"/>
                </a:solidFill>
                <a:latin typeface="Times New Roman" panose="02020603050405020304" pitchFamily="18" charset="0"/>
                <a:cs typeface="Times New Roman" panose="02020603050405020304" pitchFamily="18" charset="0"/>
              </a:rPr>
              <a:t> within the zone</a:t>
            </a:r>
          </a:p>
          <a:p>
            <a:pPr marL="342900" indent="-342900">
              <a:lnSpc>
                <a:spcPct val="150000"/>
              </a:lnSpc>
              <a:spcAft>
                <a:spcPts val="1800"/>
              </a:spcAft>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342900" indent="-342900">
              <a:lnSpc>
                <a:spcPct val="150000"/>
              </a:lnSpc>
              <a:spcAft>
                <a:spcPts val="1800"/>
              </a:spcAft>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D9A7C6-1152-9548-AD9C-9F8954191D60}"/>
              </a:ext>
            </a:extLst>
          </p:cNvPr>
          <p:cNvSpPr txBox="1"/>
          <p:nvPr/>
        </p:nvSpPr>
        <p:spPr>
          <a:xfrm>
            <a:off x="5253315" y="2529121"/>
            <a:ext cx="13871106" cy="769441"/>
          </a:xfrm>
          <a:prstGeom prst="rect">
            <a:avLst/>
          </a:prstGeom>
          <a:noFill/>
        </p:spPr>
        <p:txBody>
          <a:bodyPr wrap="non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The district governor's advisory committee is comprised of:</a:t>
            </a:r>
          </a:p>
        </p:txBody>
      </p:sp>
      <p:sp>
        <p:nvSpPr>
          <p:cNvPr id="3" name="Rectangle 2">
            <a:extLst>
              <a:ext uri="{FF2B5EF4-FFF2-40B4-BE49-F238E27FC236}">
                <a16:creationId xmlns:a16="http://schemas.microsoft.com/office/drawing/2014/main" id="{58F9B136-1D07-4A59-9FEB-F760B33FDB66}"/>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A4DBBC0-63B7-4687-ACE4-375CF4927FAC}"/>
              </a:ext>
            </a:extLst>
          </p:cNvPr>
          <p:cNvPicPr>
            <a:picLocks noChangeAspect="1"/>
          </p:cNvPicPr>
          <p:nvPr/>
        </p:nvPicPr>
        <p:blipFill>
          <a:blip r:embed="rId4"/>
          <a:stretch>
            <a:fillRect/>
          </a:stretch>
        </p:blipFill>
        <p:spPr>
          <a:xfrm>
            <a:off x="1107070" y="7966982"/>
            <a:ext cx="2905125" cy="3790950"/>
          </a:xfrm>
          <a:prstGeom prst="rect">
            <a:avLst/>
          </a:prstGeom>
        </p:spPr>
      </p:pic>
    </p:spTree>
    <p:extLst>
      <p:ext uri="{BB962C8B-B14F-4D97-AF65-F5344CB8AC3E}">
        <p14:creationId xmlns:p14="http://schemas.microsoft.com/office/powerpoint/2010/main" val="109419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4681428" y="612372"/>
            <a:ext cx="15014880"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The District Governor's Advisory Committee</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4501521"/>
            <a:ext cx="16871727" cy="621420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This committee advises the zone chairperson about matters within the zone and makes recommendations on matters affecting all clubs in the district.</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It allows you to exchange ideas regarding programs, projects, fundraising and membership issues.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It offers a forum for establishing cooperative relationships between clubs.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It gives you the opportunity to meet other Lions in your area.</a:t>
            </a:r>
          </a:p>
        </p:txBody>
      </p:sp>
      <p:sp>
        <p:nvSpPr>
          <p:cNvPr id="6" name="TextBox 5">
            <a:extLst>
              <a:ext uri="{FF2B5EF4-FFF2-40B4-BE49-F238E27FC236}">
                <a16:creationId xmlns:a16="http://schemas.microsoft.com/office/drawing/2014/main" id="{B4D9A7C6-1152-9548-AD9C-9F8954191D60}"/>
              </a:ext>
            </a:extLst>
          </p:cNvPr>
          <p:cNvSpPr txBox="1"/>
          <p:nvPr/>
        </p:nvSpPr>
        <p:spPr>
          <a:xfrm>
            <a:off x="8743853" y="2529121"/>
            <a:ext cx="6890028" cy="769441"/>
          </a:xfrm>
          <a:prstGeom prst="rect">
            <a:avLst/>
          </a:prstGeom>
          <a:noFill/>
        </p:spPr>
        <p:txBody>
          <a:bodyPr wrap="non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What does the committee do?</a:t>
            </a:r>
          </a:p>
        </p:txBody>
      </p:sp>
      <p:sp>
        <p:nvSpPr>
          <p:cNvPr id="5" name="Rectangle 4">
            <a:extLst>
              <a:ext uri="{FF2B5EF4-FFF2-40B4-BE49-F238E27FC236}">
                <a16:creationId xmlns:a16="http://schemas.microsoft.com/office/drawing/2014/main" id="{604C5999-CCF2-424C-9C0F-A73F387B5207}"/>
              </a:ext>
            </a:extLst>
          </p:cNvPr>
          <p:cNvSpPr/>
          <p:nvPr/>
        </p:nvSpPr>
        <p:spPr>
          <a:xfrm>
            <a:off x="111966" y="114300"/>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8808AE25-4744-4527-AFAA-91E42E777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644" y="11034109"/>
            <a:ext cx="3509784" cy="2069519"/>
          </a:xfrm>
          <a:prstGeom prst="rect">
            <a:avLst/>
          </a:prstGeom>
        </p:spPr>
      </p:pic>
    </p:spTree>
    <p:extLst>
      <p:ext uri="{BB962C8B-B14F-4D97-AF65-F5344CB8AC3E}">
        <p14:creationId xmlns:p14="http://schemas.microsoft.com/office/powerpoint/2010/main" val="99029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F08DA8-BA33-8B47-AE32-7D5F6ED2A39D}"/>
              </a:ext>
            </a:extLst>
          </p:cNvPr>
          <p:cNvSpPr txBox="1"/>
          <p:nvPr/>
        </p:nvSpPr>
        <p:spPr>
          <a:xfrm>
            <a:off x="1239303" y="1416853"/>
            <a:ext cx="20826556" cy="10464403"/>
          </a:xfrm>
          <a:prstGeom prst="rect">
            <a:avLst/>
          </a:prstGeom>
          <a:noFill/>
        </p:spPr>
        <p:txBody>
          <a:bodyPr wrap="square" rtlCol="0">
            <a:spAutoFit/>
          </a:bodyPr>
          <a:lstStyle/>
          <a:p>
            <a:pPr algn="ctr"/>
            <a:r>
              <a:rPr lang="en-US" sz="6000" b="1" dirty="0">
                <a:solidFill>
                  <a:srgbClr val="000000"/>
                </a:solidFill>
                <a:latin typeface="Times New Roman" panose="02020603050405020304" pitchFamily="18" charset="0"/>
                <a:cs typeface="Times New Roman" panose="02020603050405020304" pitchFamily="18" charset="0"/>
              </a:rPr>
              <a:t>RESOURCES</a:t>
            </a:r>
          </a:p>
          <a:p>
            <a:pPr algn="ctr"/>
            <a:endParaRPr lang="en-US" sz="8800" dirty="0">
              <a:solidFill>
                <a:srgbClr val="000000"/>
              </a:solidFill>
            </a:endParaRPr>
          </a:p>
          <a:p>
            <a:pPr algn="ctr"/>
            <a:endParaRPr lang="en-US" sz="8800" b="1" dirty="0">
              <a:solidFill>
                <a:srgbClr val="000000"/>
              </a:solidFill>
            </a:endParaRPr>
          </a:p>
          <a:p>
            <a:pPr algn="ctr"/>
            <a:endParaRPr lang="en-US" sz="8800" dirty="0">
              <a:solidFill>
                <a:srgbClr val="000000"/>
              </a:solidFill>
            </a:endParaRPr>
          </a:p>
          <a:p>
            <a:pPr algn="ctr"/>
            <a:endParaRPr lang="en-US" sz="8800" dirty="0">
              <a:solidFill>
                <a:srgbClr val="000000"/>
              </a:solidFill>
            </a:endParaRPr>
          </a:p>
          <a:p>
            <a:pPr algn="ctr"/>
            <a:endParaRPr lang="en-US" sz="8800" dirty="0">
              <a:solidFill>
                <a:srgbClr val="000000"/>
              </a:solidFill>
            </a:endParaRPr>
          </a:p>
          <a:p>
            <a:r>
              <a:rPr lang="en-US" sz="5400" dirty="0">
                <a:solidFill>
                  <a:srgbClr val="000000"/>
                </a:solidFill>
                <a:latin typeface="Times New Roman" panose="02020603050405020304" pitchFamily="18" charset="0"/>
                <a:cs typeface="Times New Roman" panose="02020603050405020304" pitchFamily="18" charset="0"/>
              </a:rPr>
              <a:t>           DG Diana Baumann     DG Rick Dodson         DG Chris Bauer                 </a:t>
            </a:r>
          </a:p>
          <a:p>
            <a:r>
              <a:rPr lang="en-US" sz="5400" dirty="0">
                <a:solidFill>
                  <a:srgbClr val="000000"/>
                </a:solidFill>
                <a:latin typeface="Times New Roman" panose="02020603050405020304" pitchFamily="18" charset="0"/>
                <a:cs typeface="Times New Roman" panose="02020603050405020304" pitchFamily="18" charset="0"/>
              </a:rPr>
              <a:t>                District 17- K              District 17-A               District 17-N</a:t>
            </a:r>
          </a:p>
          <a:p>
            <a:pPr algn="ctr"/>
            <a:endParaRPr lang="en-US" sz="5400" dirty="0">
              <a:solidFill>
                <a:srgbClr val="000000"/>
              </a:solidFill>
            </a:endParaRPr>
          </a:p>
        </p:txBody>
      </p:sp>
      <p:pic>
        <p:nvPicPr>
          <p:cNvPr id="3" name="Picture 2" descr="AAUW Don't Forget to Register! Building Bridges into the Future ...">
            <a:extLst>
              <a:ext uri="{FF2B5EF4-FFF2-40B4-BE49-F238E27FC236}">
                <a16:creationId xmlns:a16="http://schemas.microsoft.com/office/drawing/2014/main" id="{F2344C84-4709-3B46-BAB9-73135870BD53}"/>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3155705" y="4865914"/>
            <a:ext cx="16993752" cy="3566283"/>
          </a:xfrm>
          <a:prstGeom prst="rect">
            <a:avLst/>
          </a:prstGeom>
          <a:noFill/>
        </p:spPr>
      </p:pic>
      <p:pic>
        <p:nvPicPr>
          <p:cNvPr id="4" name="Picture 3" descr="A close up of a sign&#10;&#10;Description automatically generated">
            <a:extLst>
              <a:ext uri="{FF2B5EF4-FFF2-40B4-BE49-F238E27FC236}">
                <a16:creationId xmlns:a16="http://schemas.microsoft.com/office/drawing/2014/main" id="{A2AF7FCC-3C5B-E545-ACAB-63E7E7B17EC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6" name="TextBox 5">
            <a:extLst>
              <a:ext uri="{FF2B5EF4-FFF2-40B4-BE49-F238E27FC236}">
                <a16:creationId xmlns:a16="http://schemas.microsoft.com/office/drawing/2014/main" id="{4CDC057F-1F3D-6B4C-B3DA-0180F304E427}"/>
              </a:ext>
            </a:extLst>
          </p:cNvPr>
          <p:cNvSpPr txBox="1"/>
          <p:nvPr/>
        </p:nvSpPr>
        <p:spPr>
          <a:xfrm>
            <a:off x="7415303" y="6858000"/>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7" name="Rectangle 6">
            <a:extLst>
              <a:ext uri="{FF2B5EF4-FFF2-40B4-BE49-F238E27FC236}">
                <a16:creationId xmlns:a16="http://schemas.microsoft.com/office/drawing/2014/main" id="{338FB571-5A1A-4582-A827-D07D3EE4C087}"/>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60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10450252" y="2030624"/>
            <a:ext cx="3477234"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Resources</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4482524"/>
            <a:ext cx="16871727" cy="552170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Club Secretary eBook</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Standard Club Constitution &amp; By-Laws</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Your Club Your Way guide (DA-YCYW)</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Model District Governor’s Advisory Committee Meeting guide (DA-ZMG) </a:t>
            </a:r>
          </a:p>
          <a:p>
            <a:pPr marL="342900" indent="-342900">
              <a:lnSpc>
                <a:spcPct val="150000"/>
              </a:lnSpc>
              <a:spcAft>
                <a:spcPts val="1800"/>
              </a:spcAft>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D9A7C6-1152-9548-AD9C-9F8954191D60}"/>
              </a:ext>
            </a:extLst>
          </p:cNvPr>
          <p:cNvSpPr txBox="1"/>
          <p:nvPr/>
        </p:nvSpPr>
        <p:spPr>
          <a:xfrm>
            <a:off x="8066587" y="3245075"/>
            <a:ext cx="8244565" cy="923330"/>
          </a:xfrm>
          <a:prstGeom prst="rect">
            <a:avLst/>
          </a:prstGeom>
          <a:noFill/>
        </p:spPr>
        <p:txBody>
          <a:bodyPr wrap="none" rtlCol="0">
            <a:spAutoFit/>
          </a:bodyPr>
          <a:lstStyle/>
          <a:p>
            <a:pPr algn="ctr"/>
            <a:r>
              <a:rPr lang="en-US" sz="5400" dirty="0">
                <a:solidFill>
                  <a:srgbClr val="0000FF"/>
                </a:solidFill>
                <a:latin typeface="Times New Roman" panose="02020603050405020304" pitchFamily="18" charset="0"/>
                <a:cs typeface="Times New Roman" panose="02020603050405020304" pitchFamily="18" charset="0"/>
              </a:rPr>
              <a:t>LCI Resource for Secretaries</a:t>
            </a:r>
          </a:p>
        </p:txBody>
      </p:sp>
      <p:sp>
        <p:nvSpPr>
          <p:cNvPr id="3" name="Rectangle 2">
            <a:extLst>
              <a:ext uri="{FF2B5EF4-FFF2-40B4-BE49-F238E27FC236}">
                <a16:creationId xmlns:a16="http://schemas.microsoft.com/office/drawing/2014/main" id="{C32476EF-86EE-40FF-B9ED-0EDB816C118B}"/>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4A35C4-52F1-4C14-8EC4-B4F029A140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80179" y="10004229"/>
            <a:ext cx="1698857" cy="2162890"/>
          </a:xfrm>
          <a:prstGeom prst="rect">
            <a:avLst/>
          </a:prstGeom>
          <a:noFill/>
          <a:ln>
            <a:noFill/>
          </a:ln>
        </p:spPr>
      </p:pic>
    </p:spTree>
    <p:extLst>
      <p:ext uri="{BB962C8B-B14F-4D97-AF65-F5344CB8AC3E}">
        <p14:creationId xmlns:p14="http://schemas.microsoft.com/office/powerpoint/2010/main" val="112076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B5381-7841-F549-BB08-AB4D9828AD28}"/>
              </a:ext>
            </a:extLst>
          </p:cNvPr>
          <p:cNvSpPr txBox="1"/>
          <p:nvPr/>
        </p:nvSpPr>
        <p:spPr>
          <a:xfrm>
            <a:off x="8798658" y="965844"/>
            <a:ext cx="6780334" cy="1200329"/>
          </a:xfrm>
          <a:prstGeom prst="rect">
            <a:avLst/>
          </a:prstGeom>
          <a:noFill/>
        </p:spPr>
        <p:txBody>
          <a:bodyPr wrap="square" rtlCol="0">
            <a:spAutoFit/>
          </a:bodyPr>
          <a:lstStyle/>
          <a:p>
            <a:pPr algn="ctr"/>
            <a:r>
              <a:rPr lang="en-US" sz="7200" b="1" dirty="0">
                <a:solidFill>
                  <a:srgbClr val="FFC000"/>
                </a:solidFill>
                <a:latin typeface="Times New Roman" panose="02020603050405020304" pitchFamily="18" charset="0"/>
                <a:cs typeface="Times New Roman" panose="02020603050405020304" pitchFamily="18" charset="0"/>
              </a:rPr>
              <a:t>PID Gene Vogel</a:t>
            </a:r>
            <a:endParaRPr lang="en-US" sz="6000" b="1" dirty="0">
              <a:solidFill>
                <a:srgbClr val="FFC00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971C1258-65DD-A348-BFF7-E6FB09A070A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292" r="7927" b="10918"/>
          <a:stretch/>
        </p:blipFill>
        <p:spPr>
          <a:xfrm>
            <a:off x="8460578" y="2529121"/>
            <a:ext cx="7456495" cy="9200681"/>
          </a:xfrm>
          <a:prstGeom prst="rect">
            <a:avLst/>
          </a:prstGeom>
          <a:ln w="38100" cap="sq">
            <a:solidFill>
              <a:srgbClr val="000000"/>
            </a:solidFill>
            <a:miter lim="800000"/>
          </a:ln>
          <a:effectLst/>
        </p:spPr>
      </p:pic>
      <p:sp>
        <p:nvSpPr>
          <p:cNvPr id="14" name="Rectangle 13">
            <a:extLst>
              <a:ext uri="{FF2B5EF4-FFF2-40B4-BE49-F238E27FC236}">
                <a16:creationId xmlns:a16="http://schemas.microsoft.com/office/drawing/2014/main" id="{125E4C1F-C106-48E8-A8DB-FB1203D67734}"/>
              </a:ext>
            </a:extLst>
          </p:cNvPr>
          <p:cNvSpPr/>
          <p:nvPr/>
        </p:nvSpPr>
        <p:spPr>
          <a:xfrm>
            <a:off x="133348" y="25945"/>
            <a:ext cx="24377650" cy="13716000"/>
          </a:xfrm>
          <a:prstGeom prst="rect">
            <a:avLst/>
          </a:prstGeom>
          <a:noFill/>
          <a:ln w="269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automatically generated">
            <a:extLst>
              <a:ext uri="{FF2B5EF4-FFF2-40B4-BE49-F238E27FC236}">
                <a16:creationId xmlns:a16="http://schemas.microsoft.com/office/drawing/2014/main" id="{90B6B5E4-6CAF-4447-BA91-D42D9DE5CAD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198023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9" name="TextBox 8"/>
          <p:cNvSpPr txBox="1"/>
          <p:nvPr/>
        </p:nvSpPr>
        <p:spPr>
          <a:xfrm>
            <a:off x="5478127" y="3810719"/>
            <a:ext cx="16871727" cy="205921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Lions Learning Center Link </a:t>
            </a:r>
          </a:p>
          <a:p>
            <a:pPr marL="342900" indent="-342900">
              <a:lnSpc>
                <a:spcPct val="150000"/>
              </a:lnSpc>
              <a:spcAft>
                <a:spcPts val="1800"/>
              </a:spcAft>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USA/Canada Forum’s Lions University </a:t>
            </a:r>
            <a:r>
              <a:rPr lang="en-US" sz="3600" dirty="0">
                <a:solidFill>
                  <a:srgbClr val="FF0000"/>
                </a:solidFill>
                <a:latin typeface="Times New Roman" panose="02020603050405020304" pitchFamily="18" charset="0"/>
                <a:cs typeface="Times New Roman" panose="02020603050405020304" pitchFamily="18" charset="0"/>
              </a:rPr>
              <a:t>(Bachelor’s Course 122, Club Secretary)</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D9A7C6-1152-9548-AD9C-9F8954191D60}"/>
              </a:ext>
            </a:extLst>
          </p:cNvPr>
          <p:cNvSpPr txBox="1"/>
          <p:nvPr/>
        </p:nvSpPr>
        <p:spPr>
          <a:xfrm>
            <a:off x="5639231" y="2573270"/>
            <a:ext cx="13099292" cy="923330"/>
          </a:xfrm>
          <a:prstGeom prst="rect">
            <a:avLst/>
          </a:prstGeom>
          <a:noFill/>
        </p:spPr>
        <p:txBody>
          <a:bodyPr wrap="none" rtlCol="0">
            <a:spAutoFit/>
          </a:bodyPr>
          <a:lstStyle/>
          <a:p>
            <a:pPr algn="ctr"/>
            <a:r>
              <a:rPr lang="en-US" sz="5400" b="1" dirty="0">
                <a:solidFill>
                  <a:schemeClr val="tx2"/>
                </a:solidFill>
                <a:latin typeface="Times New Roman" panose="02020603050405020304" pitchFamily="18" charset="0"/>
                <a:cs typeface="Times New Roman" panose="02020603050405020304" pitchFamily="18" charset="0"/>
              </a:rPr>
              <a:t>Additional Training Courses for Secretaries</a:t>
            </a:r>
          </a:p>
        </p:txBody>
      </p:sp>
      <p:sp>
        <p:nvSpPr>
          <p:cNvPr id="3" name="Rectangle 2">
            <a:extLst>
              <a:ext uri="{FF2B5EF4-FFF2-40B4-BE49-F238E27FC236}">
                <a16:creationId xmlns:a16="http://schemas.microsoft.com/office/drawing/2014/main" id="{17AA4CD1-FD1C-471C-9CC3-6CED139EFEBB}"/>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797D847B-44E5-461E-BF55-BAFA492DF77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80815" y="8798549"/>
            <a:ext cx="1722338" cy="1754591"/>
          </a:xfrm>
          <a:prstGeom prst="rect">
            <a:avLst/>
          </a:prstGeom>
        </p:spPr>
      </p:pic>
    </p:spTree>
    <p:extLst>
      <p:ext uri="{BB962C8B-B14F-4D97-AF65-F5344CB8AC3E}">
        <p14:creationId xmlns:p14="http://schemas.microsoft.com/office/powerpoint/2010/main" val="23305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011B9-AF67-8342-AFB9-1530C8D18B20}"/>
              </a:ext>
            </a:extLst>
          </p:cNvPr>
          <p:cNvSpPr/>
          <p:nvPr/>
        </p:nvSpPr>
        <p:spPr>
          <a:xfrm>
            <a:off x="1215589" y="674769"/>
            <a:ext cx="20470762" cy="8329011"/>
          </a:xfrm>
          <a:prstGeom prst="rect">
            <a:avLst/>
          </a:prstGeom>
        </p:spPr>
        <p:txBody>
          <a:bodyPr wrap="square">
            <a:spAutoFit/>
          </a:bodyPr>
          <a:lstStyle/>
          <a:p>
            <a:pPr algn="ctr">
              <a:lnSpc>
                <a:spcPct val="115000"/>
              </a:lnSpc>
              <a:spcAft>
                <a:spcPts val="1000"/>
              </a:spcAft>
            </a:pP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Did we meet our objectives?</a:t>
            </a:r>
          </a:p>
          <a:p>
            <a:pPr>
              <a:lnSpc>
                <a:spcPct val="115000"/>
              </a:lnSpc>
              <a:spcAft>
                <a:spcPts val="1000"/>
              </a:spcAft>
            </a:pPr>
            <a:endParaRPr lang="en-US" sz="54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Summarize the responsibilities of the club secretary</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Explain the timelines for various responsibilities</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Access additional resources as needed</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Input data into MyLCI &amp; MyLion (After Second Module)</a:t>
            </a:r>
          </a:p>
        </p:txBody>
      </p:sp>
      <p:sp>
        <p:nvSpPr>
          <p:cNvPr id="3" name="Rectangle 2">
            <a:extLst>
              <a:ext uri="{FF2B5EF4-FFF2-40B4-BE49-F238E27FC236}">
                <a16:creationId xmlns:a16="http://schemas.microsoft.com/office/drawing/2014/main" id="{76B849EC-BAE2-A74E-A701-EBEC089B3F58}"/>
              </a:ext>
            </a:extLst>
          </p:cNvPr>
          <p:cNvSpPr/>
          <p:nvPr/>
        </p:nvSpPr>
        <p:spPr>
          <a:xfrm>
            <a:off x="22034090" y="737419"/>
            <a:ext cx="1386349" cy="10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AUW Don't Forget to Register! Building Bridges into the Future ...">
            <a:extLst>
              <a:ext uri="{FF2B5EF4-FFF2-40B4-BE49-F238E27FC236}">
                <a16:creationId xmlns:a16="http://schemas.microsoft.com/office/drawing/2014/main" id="{C457AB48-22B2-5D43-9F53-7002C8F01BB9}"/>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1651820" y="9054527"/>
            <a:ext cx="21044768" cy="4787686"/>
          </a:xfrm>
          <a:prstGeom prst="rect">
            <a:avLst/>
          </a:prstGeom>
          <a:noFill/>
        </p:spPr>
      </p:pic>
      <p:sp>
        <p:nvSpPr>
          <p:cNvPr id="6" name="TextBox 5">
            <a:extLst>
              <a:ext uri="{FF2B5EF4-FFF2-40B4-BE49-F238E27FC236}">
                <a16:creationId xmlns:a16="http://schemas.microsoft.com/office/drawing/2014/main" id="{853254B8-AAD4-844B-942D-9B95F41D7D96}"/>
              </a:ext>
            </a:extLst>
          </p:cNvPr>
          <p:cNvSpPr txBox="1"/>
          <p:nvPr/>
        </p:nvSpPr>
        <p:spPr>
          <a:xfrm>
            <a:off x="7816644" y="11608393"/>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8" name="Rectangle 7">
            <a:extLst>
              <a:ext uri="{FF2B5EF4-FFF2-40B4-BE49-F238E27FC236}">
                <a16:creationId xmlns:a16="http://schemas.microsoft.com/office/drawing/2014/main" id="{DDCB6561-C729-4042-BE4E-657649C32418}"/>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89012158-F286-4389-981A-7C5B5BB350E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241248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9435553" y="612372"/>
            <a:ext cx="5506636"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QUICK POLLS</a:t>
            </a: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graphicFrame>
        <p:nvGraphicFramePr>
          <p:cNvPr id="3" name="Table 2">
            <a:extLst>
              <a:ext uri="{FF2B5EF4-FFF2-40B4-BE49-F238E27FC236}">
                <a16:creationId xmlns:a16="http://schemas.microsoft.com/office/drawing/2014/main" id="{0FAB0D9A-BF32-4323-9D89-18E9AF1D37B9}"/>
              </a:ext>
            </a:extLst>
          </p:cNvPr>
          <p:cNvGraphicFramePr>
            <a:graphicFrameLocks noGrp="1"/>
          </p:cNvGraphicFramePr>
          <p:nvPr>
            <p:extLst>
              <p:ext uri="{D42A27DB-BD31-4B8C-83A1-F6EECF244321}">
                <p14:modId xmlns:p14="http://schemas.microsoft.com/office/powerpoint/2010/main" val="1419606369"/>
              </p:ext>
            </p:extLst>
          </p:nvPr>
        </p:nvGraphicFramePr>
        <p:xfrm>
          <a:off x="2787534" y="4194386"/>
          <a:ext cx="8128000" cy="6369939"/>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37084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Faculty Evaluation </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dirty="0"/>
                    </a:p>
                  </a:txBody>
                  <a:tcPr/>
                </a:tc>
                <a:extLst>
                  <a:ext uri="{0D108BD9-81ED-4DB2-BD59-A6C34878D82A}">
                    <a16:rowId xmlns:a16="http://schemas.microsoft.com/office/drawing/2014/main" val="3402096263"/>
                  </a:ext>
                </a:extLst>
              </a:tr>
              <a:tr h="370840">
                <a:tc>
                  <a:txBody>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faculty skillfully delivered the content and effectively facilitated the session.</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Strongly Agree</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Agree</a:t>
                      </a:r>
                    </a:p>
                  </a:txBody>
                  <a:tcPr/>
                </a:tc>
                <a:extLst>
                  <a:ext uri="{0D108BD9-81ED-4DB2-BD59-A6C34878D82A}">
                    <a16:rowId xmlns:a16="http://schemas.microsoft.com/office/drawing/2014/main" val="2650835284"/>
                  </a:ext>
                </a:extLst>
              </a:tr>
              <a:tr h="370840">
                <a:tc>
                  <a:txBody>
                    <a:bodyPr/>
                    <a:lstStyle/>
                    <a:p>
                      <a:r>
                        <a:rPr lang="en-US" sz="2400" dirty="0">
                          <a:latin typeface="Times New Roman" panose="02020603050405020304" pitchFamily="18" charset="0"/>
                          <a:cs typeface="Times New Roman" panose="02020603050405020304" pitchFamily="18" charset="0"/>
                        </a:rPr>
                        <a:t>◎ Disagree</a:t>
                      </a:r>
                    </a:p>
                  </a:txBody>
                  <a:tcPr/>
                </a:tc>
                <a:extLst>
                  <a:ext uri="{0D108BD9-81ED-4DB2-BD59-A6C34878D82A}">
                    <a16:rowId xmlns:a16="http://schemas.microsoft.com/office/drawing/2014/main" val="3338127918"/>
                  </a:ext>
                </a:extLst>
              </a:tr>
              <a:tr h="370840">
                <a:tc>
                  <a:txBody>
                    <a:bodyPr/>
                    <a:lstStyle/>
                    <a:p>
                      <a:r>
                        <a:rPr lang="en-US" sz="2400" dirty="0">
                          <a:latin typeface="Times New Roman" panose="02020603050405020304" pitchFamily="18" charset="0"/>
                          <a:cs typeface="Times New Roman" panose="02020603050405020304" pitchFamily="18" charset="0"/>
                        </a:rPr>
                        <a:t>◎ Strongly Disagree</a:t>
                      </a:r>
                    </a:p>
                  </a:txBody>
                  <a:tcPr/>
                </a:tc>
                <a:extLst>
                  <a:ext uri="{0D108BD9-81ED-4DB2-BD59-A6C34878D82A}">
                    <a16:rowId xmlns:a16="http://schemas.microsoft.com/office/drawing/2014/main" val="7425523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Prefer not to answer</a:t>
                      </a:r>
                      <a:endParaRPr lang="en-US" sz="2400" dirty="0"/>
                    </a:p>
                  </a:txBody>
                  <a:tcPr/>
                </a:tc>
                <a:extLst>
                  <a:ext uri="{0D108BD9-81ED-4DB2-BD59-A6C34878D82A}">
                    <a16:rowId xmlns:a16="http://schemas.microsoft.com/office/drawing/2014/main" val="1380467487"/>
                  </a:ext>
                </a:extLst>
              </a:tr>
              <a:tr h="370840">
                <a:tc>
                  <a:txBody>
                    <a:bodyPr/>
                    <a:lstStyle/>
                    <a:p>
                      <a:endParaRPr lang="en-US" dirty="0"/>
                    </a:p>
                    <a:p>
                      <a:endParaRPr lang="en-US" dirty="0"/>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graphicFrame>
        <p:nvGraphicFramePr>
          <p:cNvPr id="4" name="Table 3">
            <a:extLst>
              <a:ext uri="{FF2B5EF4-FFF2-40B4-BE49-F238E27FC236}">
                <a16:creationId xmlns:a16="http://schemas.microsoft.com/office/drawing/2014/main" id="{B5A72089-E798-43B7-9C8A-732D0F72A481}"/>
              </a:ext>
            </a:extLst>
          </p:cNvPr>
          <p:cNvGraphicFramePr>
            <a:graphicFrameLocks noGrp="1"/>
          </p:cNvGraphicFramePr>
          <p:nvPr>
            <p:extLst>
              <p:ext uri="{D42A27DB-BD31-4B8C-83A1-F6EECF244321}">
                <p14:modId xmlns:p14="http://schemas.microsoft.com/office/powerpoint/2010/main" val="1672700043"/>
              </p:ext>
            </p:extLst>
          </p:nvPr>
        </p:nvGraphicFramePr>
        <p:xfrm>
          <a:off x="12439534" y="4194386"/>
          <a:ext cx="8128000" cy="6004179"/>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37084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Course Evaluation</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dirty="0"/>
                    </a:p>
                  </a:txBody>
                  <a:tcPr/>
                </a:tc>
                <a:extLst>
                  <a:ext uri="{0D108BD9-81ED-4DB2-BD59-A6C34878D82A}">
                    <a16:rowId xmlns:a16="http://schemas.microsoft.com/office/drawing/2014/main" val="3402096263"/>
                  </a:ext>
                </a:extLst>
              </a:tr>
              <a:tr h="370840">
                <a:tc>
                  <a:txBody>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session taught me something new or improved my skills.</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Strongly Agree</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Agree</a:t>
                      </a:r>
                    </a:p>
                  </a:txBody>
                  <a:tcPr/>
                </a:tc>
                <a:extLst>
                  <a:ext uri="{0D108BD9-81ED-4DB2-BD59-A6C34878D82A}">
                    <a16:rowId xmlns:a16="http://schemas.microsoft.com/office/drawing/2014/main" val="2650835284"/>
                  </a:ext>
                </a:extLst>
              </a:tr>
              <a:tr h="370840">
                <a:tc>
                  <a:txBody>
                    <a:bodyPr/>
                    <a:lstStyle/>
                    <a:p>
                      <a:r>
                        <a:rPr lang="en-US" sz="2400" dirty="0">
                          <a:latin typeface="Times New Roman" panose="02020603050405020304" pitchFamily="18" charset="0"/>
                          <a:cs typeface="Times New Roman" panose="02020603050405020304" pitchFamily="18" charset="0"/>
                        </a:rPr>
                        <a:t>◎ Disagree</a:t>
                      </a:r>
                    </a:p>
                  </a:txBody>
                  <a:tcPr/>
                </a:tc>
                <a:extLst>
                  <a:ext uri="{0D108BD9-81ED-4DB2-BD59-A6C34878D82A}">
                    <a16:rowId xmlns:a16="http://schemas.microsoft.com/office/drawing/2014/main" val="3338127918"/>
                  </a:ext>
                </a:extLst>
              </a:tr>
              <a:tr h="370840">
                <a:tc>
                  <a:txBody>
                    <a:bodyPr/>
                    <a:lstStyle/>
                    <a:p>
                      <a:r>
                        <a:rPr lang="en-US" sz="2400" dirty="0">
                          <a:latin typeface="Times New Roman" panose="02020603050405020304" pitchFamily="18" charset="0"/>
                          <a:cs typeface="Times New Roman" panose="02020603050405020304" pitchFamily="18" charset="0"/>
                        </a:rPr>
                        <a:t>◎ Strongly Disagree</a:t>
                      </a:r>
                    </a:p>
                  </a:txBody>
                  <a:tcPr/>
                </a:tc>
                <a:extLst>
                  <a:ext uri="{0D108BD9-81ED-4DB2-BD59-A6C34878D82A}">
                    <a16:rowId xmlns:a16="http://schemas.microsoft.com/office/drawing/2014/main" val="7425523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Prefer not to answer</a:t>
                      </a:r>
                      <a:endParaRPr lang="en-US" sz="2400" dirty="0"/>
                    </a:p>
                  </a:txBody>
                  <a:tcPr/>
                </a:tc>
                <a:extLst>
                  <a:ext uri="{0D108BD9-81ED-4DB2-BD59-A6C34878D82A}">
                    <a16:rowId xmlns:a16="http://schemas.microsoft.com/office/drawing/2014/main" val="1380467487"/>
                  </a:ext>
                </a:extLst>
              </a:tr>
              <a:tr h="370840">
                <a:tc>
                  <a:txBody>
                    <a:bodyPr/>
                    <a:lstStyle/>
                    <a:p>
                      <a:endParaRPr lang="en-US" dirty="0"/>
                    </a:p>
                    <a:p>
                      <a:endParaRPr lang="en-US" dirty="0"/>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sp>
        <p:nvSpPr>
          <p:cNvPr id="5" name="Rectangle 4">
            <a:extLst>
              <a:ext uri="{FF2B5EF4-FFF2-40B4-BE49-F238E27FC236}">
                <a16:creationId xmlns:a16="http://schemas.microsoft.com/office/drawing/2014/main" id="{D26A812B-5AFB-4CEB-8439-7404668E323C}"/>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7A0B29-DFB1-4358-95F5-048C7335204D}"/>
              </a:ext>
            </a:extLst>
          </p:cNvPr>
          <p:cNvSpPr txBox="1"/>
          <p:nvPr/>
        </p:nvSpPr>
        <p:spPr>
          <a:xfrm flipH="1">
            <a:off x="5332899" y="3252144"/>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4</a:t>
            </a:r>
          </a:p>
        </p:txBody>
      </p:sp>
      <p:sp>
        <p:nvSpPr>
          <p:cNvPr id="9" name="TextBox 8">
            <a:extLst>
              <a:ext uri="{FF2B5EF4-FFF2-40B4-BE49-F238E27FC236}">
                <a16:creationId xmlns:a16="http://schemas.microsoft.com/office/drawing/2014/main" id="{54B46F9B-AAA4-4505-BF49-E0BE9A24E4D7}"/>
              </a:ext>
            </a:extLst>
          </p:cNvPr>
          <p:cNvSpPr txBox="1"/>
          <p:nvPr/>
        </p:nvSpPr>
        <p:spPr>
          <a:xfrm flipH="1">
            <a:off x="14942189" y="3252144"/>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5</a:t>
            </a:r>
          </a:p>
        </p:txBody>
      </p:sp>
      <p:pic>
        <p:nvPicPr>
          <p:cNvPr id="11" name="Picture 10">
            <a:extLst>
              <a:ext uri="{FF2B5EF4-FFF2-40B4-BE49-F238E27FC236}">
                <a16:creationId xmlns:a16="http://schemas.microsoft.com/office/drawing/2014/main" id="{3D29F0D9-ADDF-40BF-BC7F-57D4CE6B13CD}"/>
              </a:ext>
            </a:extLst>
          </p:cNvPr>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5739" y="1392821"/>
            <a:ext cx="2317352" cy="1534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3565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0C9A46-8A83-824F-915D-EFC8D2BE5355}"/>
              </a:ext>
            </a:extLst>
          </p:cNvPr>
          <p:cNvSpPr txBox="1"/>
          <p:nvPr/>
        </p:nvSpPr>
        <p:spPr>
          <a:xfrm>
            <a:off x="7315200" y="983430"/>
            <a:ext cx="8932328" cy="1015663"/>
          </a:xfrm>
          <a:prstGeom prst="rect">
            <a:avLst/>
          </a:prstGeom>
          <a:noFill/>
        </p:spPr>
        <p:txBody>
          <a:bodyPr wrap="square" rtlCol="0">
            <a:spAutoFit/>
          </a:bodyPr>
          <a:lstStyle/>
          <a:p>
            <a:pPr algn="ctr"/>
            <a:r>
              <a:rPr lang="en-US" sz="6000" b="1" dirty="0">
                <a:solidFill>
                  <a:srgbClr val="000000"/>
                </a:solidFill>
                <a:latin typeface="Times New Roman" panose="02020603050405020304" pitchFamily="18" charset="0"/>
                <a:cs typeface="Times New Roman" panose="02020603050405020304" pitchFamily="18" charset="0"/>
              </a:rPr>
              <a:t>5 MINUTE BREAK</a:t>
            </a:r>
          </a:p>
        </p:txBody>
      </p:sp>
      <p:sp>
        <p:nvSpPr>
          <p:cNvPr id="3" name="Rectangle 2">
            <a:extLst>
              <a:ext uri="{FF2B5EF4-FFF2-40B4-BE49-F238E27FC236}">
                <a16:creationId xmlns:a16="http://schemas.microsoft.com/office/drawing/2014/main" id="{D979DABC-161F-4C43-B97C-4905DE9CED02}"/>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10248891-3E86-4F37-9840-CF36717DAB3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15" name="Picture 14" descr="A close up of a logo&#10;&#10;Description automatically generated">
            <a:extLst>
              <a:ext uri="{FF2B5EF4-FFF2-40B4-BE49-F238E27FC236}">
                <a16:creationId xmlns:a16="http://schemas.microsoft.com/office/drawing/2014/main" id="{6F0B1C27-55F0-4D14-ABE4-EC33DEFE6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6934" y="9255966"/>
            <a:ext cx="2775169" cy="3375471"/>
          </a:xfrm>
          <a:prstGeom prst="rect">
            <a:avLst/>
          </a:prstGeom>
        </p:spPr>
      </p:pic>
      <p:pic>
        <p:nvPicPr>
          <p:cNvPr id="2" name="Picture 1">
            <a:extLst>
              <a:ext uri="{FF2B5EF4-FFF2-40B4-BE49-F238E27FC236}">
                <a16:creationId xmlns:a16="http://schemas.microsoft.com/office/drawing/2014/main" id="{4E8D386B-AA4D-4486-85BF-C8D8958EC8F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6231" y="4705004"/>
            <a:ext cx="6754393" cy="3807229"/>
          </a:xfrm>
          <a:prstGeom prst="rect">
            <a:avLst/>
          </a:prstGeom>
          <a:noFill/>
          <a:ln>
            <a:noFill/>
          </a:ln>
        </p:spPr>
      </p:pic>
    </p:spTree>
    <p:extLst>
      <p:ext uri="{BB962C8B-B14F-4D97-AF65-F5344CB8AC3E}">
        <p14:creationId xmlns:p14="http://schemas.microsoft.com/office/powerpoint/2010/main" val="1494015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505010" y="612372"/>
            <a:ext cx="7367723"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MyLCI and </a:t>
            </a:r>
            <a:r>
              <a:rPr lang="en-US" sz="6000" b="1" dirty="0" err="1">
                <a:solidFill>
                  <a:schemeClr val="tx2"/>
                </a:solidFill>
                <a:latin typeface="Times New Roman" panose="02020603050405020304" pitchFamily="18" charset="0"/>
                <a:cs typeface="Times New Roman" panose="02020603050405020304" pitchFamily="18" charset="0"/>
              </a:rPr>
              <a:t>MyLION</a:t>
            </a:r>
            <a:endParaRPr lang="en-US" sz="6000" b="1" dirty="0">
              <a:solidFill>
                <a:schemeClr val="tx2"/>
              </a:solidFill>
              <a:latin typeface="Times New Roman" panose="02020603050405020304" pitchFamily="18" charset="0"/>
              <a:cs typeface="Times New Roman" panose="02020603050405020304" pitchFamily="18" charset="0"/>
            </a:endParaRPr>
          </a:p>
        </p:txBody>
      </p:sp>
      <p:pic>
        <p:nvPicPr>
          <p:cNvPr id="142" name="Picture 141" descr="A close up of a sign&#10;&#10;Description automatically generated">
            <a:extLst>
              <a:ext uri="{FF2B5EF4-FFF2-40B4-BE49-F238E27FC236}">
                <a16:creationId xmlns:a16="http://schemas.microsoft.com/office/drawing/2014/main" id="{39EDB10C-92A2-4B4B-A523-396AF58B05D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5" name="Picture 4">
            <a:extLst>
              <a:ext uri="{FF2B5EF4-FFF2-40B4-BE49-F238E27FC236}">
                <a16:creationId xmlns:a16="http://schemas.microsoft.com/office/drawing/2014/main" id="{76C3159E-00F2-4A62-AF73-57B5C3134E0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244456" y="2243137"/>
            <a:ext cx="15888737" cy="10551115"/>
          </a:xfrm>
          <a:prstGeom prst="rect">
            <a:avLst/>
          </a:prstGeom>
        </p:spPr>
      </p:pic>
      <p:sp>
        <p:nvSpPr>
          <p:cNvPr id="3" name="Rectangle 2">
            <a:extLst>
              <a:ext uri="{FF2B5EF4-FFF2-40B4-BE49-F238E27FC236}">
                <a16:creationId xmlns:a16="http://schemas.microsoft.com/office/drawing/2014/main" id="{B67A8C36-D846-4A59-8B69-FA31AD38A26F}"/>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404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B599-8AF9-2546-8ABC-C3F74B0E3F2E}"/>
              </a:ext>
            </a:extLst>
          </p:cNvPr>
          <p:cNvSpPr>
            <a:spLocks noGrp="1"/>
          </p:cNvSpPr>
          <p:nvPr>
            <p:ph type="ctrTitle"/>
          </p:nvPr>
        </p:nvSpPr>
        <p:spPr>
          <a:xfrm>
            <a:off x="3047206" y="740250"/>
            <a:ext cx="18283238" cy="2072352"/>
          </a:xfrm>
        </p:spPr>
        <p:txBody>
          <a:bodyPr>
            <a:normAutofit/>
          </a:bodyPr>
          <a:lstStyle/>
          <a:p>
            <a:r>
              <a:rPr lang="en-US" sz="8800" dirty="0" err="1">
                <a:latin typeface="Times New Roman" panose="02020603050405020304" pitchFamily="18" charset="0"/>
                <a:cs typeface="Times New Roman" panose="02020603050405020304" pitchFamily="18" charset="0"/>
              </a:rPr>
              <a:t>MyLion</a:t>
            </a:r>
            <a:r>
              <a:rPr lang="en-US" sz="8800" dirty="0">
                <a:latin typeface="Times New Roman" panose="02020603050405020304" pitchFamily="18" charset="0"/>
                <a:cs typeface="Times New Roman" panose="02020603050405020304" pitchFamily="18" charset="0"/>
              </a:rPr>
              <a:t> Access</a:t>
            </a:r>
          </a:p>
        </p:txBody>
      </p:sp>
      <p:sp>
        <p:nvSpPr>
          <p:cNvPr id="3" name="Subtitle 2">
            <a:extLst>
              <a:ext uri="{FF2B5EF4-FFF2-40B4-BE49-F238E27FC236}">
                <a16:creationId xmlns:a16="http://schemas.microsoft.com/office/drawing/2014/main" id="{51624FD7-BE76-784F-9F3E-4BB97B6F14F1}"/>
              </a:ext>
            </a:extLst>
          </p:cNvPr>
          <p:cNvSpPr>
            <a:spLocks noGrp="1"/>
          </p:cNvSpPr>
          <p:nvPr>
            <p:ph type="subTitle" idx="1"/>
          </p:nvPr>
        </p:nvSpPr>
        <p:spPr>
          <a:xfrm>
            <a:off x="2384831" y="3547338"/>
            <a:ext cx="18283238" cy="3310662"/>
          </a:xfrm>
        </p:spPr>
        <p:txBody>
          <a:bodyPr>
            <a:noAutofit/>
          </a:bodyPr>
          <a:lstStyle/>
          <a:p>
            <a:pPr marL="914400" indent="-685629" algn="l">
              <a:lnSpc>
                <a:spcPct val="100000"/>
              </a:lnSpc>
              <a:spcBef>
                <a:spcPts val="0"/>
              </a:spcBef>
              <a:buFont typeface="Wingdings" pitchFamily="2" charset="2"/>
              <a:buChar char="Ø"/>
            </a:pPr>
            <a:r>
              <a:rPr lang="en-US" sz="6000" u="sng" dirty="0">
                <a:solidFill>
                  <a:schemeClr val="tx2"/>
                </a:solidFill>
                <a:latin typeface="Times New Roman" panose="02020603050405020304" pitchFamily="18" charset="0"/>
                <a:cs typeface="Times New Roman" panose="02020603050405020304" pitchFamily="18" charset="0"/>
              </a:rPr>
              <a:t>Any club member</a:t>
            </a:r>
            <a:r>
              <a:rPr lang="en-US" sz="6000" dirty="0">
                <a:solidFill>
                  <a:schemeClr val="tx2"/>
                </a:solidFill>
                <a:latin typeface="Times New Roman" panose="02020603050405020304" pitchFamily="18" charset="0"/>
                <a:cs typeface="Times New Roman" panose="02020603050405020304" pitchFamily="18" charset="0"/>
              </a:rPr>
              <a:t> with a Lion Account can enter MyLion, view data, and </a:t>
            </a:r>
            <a:r>
              <a:rPr lang="en-US" sz="6000" dirty="0">
                <a:solidFill>
                  <a:srgbClr val="FF0000"/>
                </a:solidFill>
                <a:latin typeface="Times New Roman" panose="02020603050405020304" pitchFamily="18" charset="0"/>
                <a:cs typeface="Times New Roman" panose="02020603050405020304" pitchFamily="18" charset="0"/>
              </a:rPr>
              <a:t>create future activities</a:t>
            </a:r>
            <a:r>
              <a:rPr lang="en-US" sz="6000" dirty="0">
                <a:solidFill>
                  <a:schemeClr val="tx2"/>
                </a:solidFill>
                <a:latin typeface="Times New Roman" panose="02020603050405020304" pitchFamily="18" charset="0"/>
                <a:cs typeface="Times New Roman" panose="02020603050405020304" pitchFamily="18" charset="0"/>
              </a:rPr>
              <a:t>. </a:t>
            </a:r>
          </a:p>
          <a:p>
            <a:pPr marL="228771" algn="l">
              <a:lnSpc>
                <a:spcPct val="100000"/>
              </a:lnSpc>
              <a:spcBef>
                <a:spcPts val="0"/>
              </a:spcBef>
            </a:pPr>
            <a:r>
              <a:rPr lang="en-US" sz="4000" dirty="0">
                <a:solidFill>
                  <a:schemeClr val="tx2"/>
                </a:solidFill>
                <a:latin typeface="Times New Roman" panose="02020603050405020304" pitchFamily="18" charset="0"/>
                <a:cs typeface="Times New Roman" panose="02020603050405020304" pitchFamily="18" charset="0"/>
              </a:rPr>
              <a:t> </a:t>
            </a:r>
          </a:p>
          <a:p>
            <a:pPr marL="914400" indent="-685629" algn="l">
              <a:lnSpc>
                <a:spcPct val="100000"/>
              </a:lnSpc>
              <a:spcBef>
                <a:spcPts val="0"/>
              </a:spcBef>
              <a:buFont typeface="Wingdings"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Club President, Secretary, Administrator, and Service Chairperson can report a </a:t>
            </a:r>
            <a:r>
              <a:rPr lang="en-US" sz="6000" dirty="0">
                <a:solidFill>
                  <a:srgbClr val="FF0000"/>
                </a:solidFill>
                <a:latin typeface="Times New Roman" panose="02020603050405020304" pitchFamily="18" charset="0"/>
                <a:cs typeface="Times New Roman" panose="02020603050405020304" pitchFamily="18" charset="0"/>
              </a:rPr>
              <a:t>past activity</a:t>
            </a:r>
            <a:r>
              <a:rPr lang="en-US" sz="6000" dirty="0">
                <a:solidFill>
                  <a:schemeClr val="tx2"/>
                </a:solidFill>
                <a:latin typeface="Times New Roman" panose="02020603050405020304" pitchFamily="18" charset="0"/>
                <a:cs typeface="Times New Roman" panose="02020603050405020304" pitchFamily="18" charset="0"/>
              </a:rPr>
              <a:t>.</a:t>
            </a:r>
          </a:p>
          <a:p>
            <a:pPr marL="228771" algn="l">
              <a:lnSpc>
                <a:spcPct val="100000"/>
              </a:lnSpc>
              <a:spcBef>
                <a:spcPts val="0"/>
              </a:spcBef>
            </a:pPr>
            <a:endParaRPr lang="en-US" sz="4000" dirty="0">
              <a:solidFill>
                <a:schemeClr val="tx2"/>
              </a:solidFill>
              <a:latin typeface="Times New Roman" panose="02020603050405020304" pitchFamily="18" charset="0"/>
              <a:cs typeface="Times New Roman" panose="02020603050405020304" pitchFamily="18" charset="0"/>
            </a:endParaRPr>
          </a:p>
          <a:p>
            <a:pPr marL="914400" indent="-685629" algn="l">
              <a:lnSpc>
                <a:spcPct val="100000"/>
              </a:lnSpc>
              <a:spcBef>
                <a:spcPts val="0"/>
              </a:spcBef>
              <a:buFont typeface="Wingdings"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Guiding Lion can input activities for a sponsored club. </a:t>
            </a:r>
          </a:p>
          <a:p>
            <a:pPr algn="l"/>
            <a:endParaRPr lang="en-US" sz="5599" dirty="0"/>
          </a:p>
        </p:txBody>
      </p:sp>
      <p:sp>
        <p:nvSpPr>
          <p:cNvPr id="5" name="Rectangle 4">
            <a:extLst>
              <a:ext uri="{FF2B5EF4-FFF2-40B4-BE49-F238E27FC236}">
                <a16:creationId xmlns:a16="http://schemas.microsoft.com/office/drawing/2014/main" id="{8B93E585-3A04-481B-9479-82AEE14FE76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AE844F72-3C5B-449F-AC1B-BB4C0BC3B6A0}"/>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935525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F3AF-95A2-D94F-A1B8-6535E6EF4F92}"/>
              </a:ext>
            </a:extLst>
          </p:cNvPr>
          <p:cNvSpPr>
            <a:spLocks noGrp="1"/>
          </p:cNvSpPr>
          <p:nvPr>
            <p:ph type="ctrTitle"/>
          </p:nvPr>
        </p:nvSpPr>
        <p:spPr/>
        <p:txBody>
          <a:bodyPr/>
          <a:lstStyle/>
          <a:p>
            <a:r>
              <a:rPr lang="en-US" dirty="0"/>
              <a:t>Why Service Reporting Matters</a:t>
            </a:r>
          </a:p>
        </p:txBody>
      </p:sp>
      <p:sp>
        <p:nvSpPr>
          <p:cNvPr id="3" name="Subtitle 2">
            <a:extLst>
              <a:ext uri="{FF2B5EF4-FFF2-40B4-BE49-F238E27FC236}">
                <a16:creationId xmlns:a16="http://schemas.microsoft.com/office/drawing/2014/main" id="{EA94021A-FC27-C349-8168-E14172584CA1}"/>
              </a:ext>
            </a:extLst>
          </p:cNvPr>
          <p:cNvSpPr>
            <a:spLocks noGrp="1"/>
          </p:cNvSpPr>
          <p:nvPr>
            <p:ph type="subTitle" idx="1"/>
          </p:nvPr>
        </p:nvSpPr>
        <p:spPr/>
        <p:txBody>
          <a:bodyPr/>
          <a:lstStyle/>
          <a:p>
            <a:r>
              <a:rPr lang="en-US" dirty="0"/>
              <a:t>Discover what can happen when clubs share their impact</a:t>
            </a:r>
          </a:p>
        </p:txBody>
      </p:sp>
      <p:pic>
        <p:nvPicPr>
          <p:cNvPr id="5" name="Picture 4" descr="A close up of a sign&#10;&#10;Description automatically generated">
            <a:extLst>
              <a:ext uri="{FF2B5EF4-FFF2-40B4-BE49-F238E27FC236}">
                <a16:creationId xmlns:a16="http://schemas.microsoft.com/office/drawing/2014/main" id="{87A52F89-EB08-4F1B-BB61-38A59A0A285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7" name="Rectangle 6">
            <a:extLst>
              <a:ext uri="{FF2B5EF4-FFF2-40B4-BE49-F238E27FC236}">
                <a16:creationId xmlns:a16="http://schemas.microsoft.com/office/drawing/2014/main" id="{7C809EBF-6020-4854-9AE6-20F5B430DBE0}"/>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217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0AFF0F-D796-674D-ADC6-46B3F16AD98F}"/>
              </a:ext>
            </a:extLst>
          </p:cNvPr>
          <p:cNvSpPr>
            <a:spLocks noGrp="1"/>
          </p:cNvSpPr>
          <p:nvPr>
            <p:ph type="title"/>
          </p:nvPr>
        </p:nvSpPr>
        <p:spPr/>
        <p:txBody>
          <a:bodyPr/>
          <a:lstStyle/>
          <a:p>
            <a:r>
              <a:rPr lang="en-US" dirty="0"/>
              <a:t>Captivate &amp; Connect</a:t>
            </a:r>
          </a:p>
        </p:txBody>
      </p:sp>
      <p:sp>
        <p:nvSpPr>
          <p:cNvPr id="10" name="Content Placeholder 9">
            <a:extLst>
              <a:ext uri="{FF2B5EF4-FFF2-40B4-BE49-F238E27FC236}">
                <a16:creationId xmlns:a16="http://schemas.microsoft.com/office/drawing/2014/main" id="{0BE28C90-C2C1-7F43-A795-13653BF0E769}"/>
              </a:ext>
            </a:extLst>
          </p:cNvPr>
          <p:cNvSpPr>
            <a:spLocks noGrp="1"/>
          </p:cNvSpPr>
          <p:nvPr>
            <p:ph sz="half" idx="1"/>
          </p:nvPr>
        </p:nvSpPr>
        <p:spPr/>
        <p:txBody>
          <a:bodyPr/>
          <a:lstStyle/>
          <a:p>
            <a:r>
              <a:rPr lang="en-US" dirty="0"/>
              <a:t>Local Cubs are making a difference in the world. Clear, relevant service data ensures people to know  exactly where to go for help</a:t>
            </a:r>
          </a:p>
          <a:p>
            <a:endParaRPr lang="en-US" dirty="0"/>
          </a:p>
          <a:p>
            <a:endParaRPr lang="en-US" dirty="0"/>
          </a:p>
        </p:txBody>
      </p:sp>
      <p:pic>
        <p:nvPicPr>
          <p:cNvPr id="13" name="Content Placeholder 12" descr="A group of people posing for a photo&#10;&#10;Description automatically generated">
            <a:extLst>
              <a:ext uri="{FF2B5EF4-FFF2-40B4-BE49-F238E27FC236}">
                <a16:creationId xmlns:a16="http://schemas.microsoft.com/office/drawing/2014/main" id="{847674A2-5006-E149-9CFA-F1E854386DC8}"/>
              </a:ext>
            </a:extLst>
          </p:cNvPr>
          <p:cNvPicPr>
            <a:picLocks noGrp="1" noChangeAspect="1"/>
          </p:cNvPicPr>
          <p:nvPr>
            <p:ph sz="half" idx="2"/>
          </p:nvPr>
        </p:nvPicPr>
        <p:blipFill>
          <a:blip r:embed="rId2"/>
          <a:stretch>
            <a:fillRect/>
          </a:stretch>
        </p:blipFill>
        <p:spPr>
          <a:xfrm>
            <a:off x="13045853" y="5326570"/>
            <a:ext cx="8894033" cy="5652985"/>
          </a:xfrm>
        </p:spPr>
      </p:pic>
      <p:pic>
        <p:nvPicPr>
          <p:cNvPr id="2" name="Picture 1" descr="A close up of a sign&#10;&#10;Description automatically generated">
            <a:extLst>
              <a:ext uri="{FF2B5EF4-FFF2-40B4-BE49-F238E27FC236}">
                <a16:creationId xmlns:a16="http://schemas.microsoft.com/office/drawing/2014/main" id="{B7148ECE-13E6-4DF5-A8C1-AB535974233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3" name="Rectangle 2">
            <a:extLst>
              <a:ext uri="{FF2B5EF4-FFF2-40B4-BE49-F238E27FC236}">
                <a16:creationId xmlns:a16="http://schemas.microsoft.com/office/drawing/2014/main" id="{F96C22E4-4725-4894-A943-04BFF2142961}"/>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141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45F5-F92A-414A-A638-8CB8F96AA58A}"/>
              </a:ext>
            </a:extLst>
          </p:cNvPr>
          <p:cNvSpPr>
            <a:spLocks noGrp="1"/>
          </p:cNvSpPr>
          <p:nvPr>
            <p:ph type="title"/>
          </p:nvPr>
        </p:nvSpPr>
        <p:spPr/>
        <p:txBody>
          <a:bodyPr/>
          <a:lstStyle/>
          <a:p>
            <a:r>
              <a:rPr lang="en-US" dirty="0"/>
              <a:t>Increase Global Awareness</a:t>
            </a:r>
          </a:p>
        </p:txBody>
      </p:sp>
      <p:sp>
        <p:nvSpPr>
          <p:cNvPr id="3" name="Content Placeholder 2">
            <a:extLst>
              <a:ext uri="{FF2B5EF4-FFF2-40B4-BE49-F238E27FC236}">
                <a16:creationId xmlns:a16="http://schemas.microsoft.com/office/drawing/2014/main" id="{D410BBD5-4512-D54E-869C-63F86EE8B9EC}"/>
              </a:ext>
            </a:extLst>
          </p:cNvPr>
          <p:cNvSpPr>
            <a:spLocks noGrp="1"/>
          </p:cNvSpPr>
          <p:nvPr>
            <p:ph sz="half" idx="1"/>
          </p:nvPr>
        </p:nvSpPr>
        <p:spPr/>
        <p:txBody>
          <a:bodyPr/>
          <a:lstStyle/>
          <a:p>
            <a:r>
              <a:rPr lang="en-US" dirty="0"/>
              <a:t>Service data helps people understand the needs of communities around the world. Clubs identify opportunities  and lead their local communities into action.</a:t>
            </a:r>
          </a:p>
        </p:txBody>
      </p:sp>
      <p:pic>
        <p:nvPicPr>
          <p:cNvPr id="6" name="Content Placeholder 5" descr="A group of people posing for the camera&#10;&#10;Description automatically generated">
            <a:extLst>
              <a:ext uri="{FF2B5EF4-FFF2-40B4-BE49-F238E27FC236}">
                <a16:creationId xmlns:a16="http://schemas.microsoft.com/office/drawing/2014/main" id="{65088425-AEA4-0E43-A316-A7A56D1B7AF0}"/>
              </a:ext>
            </a:extLst>
          </p:cNvPr>
          <p:cNvPicPr>
            <a:picLocks noGrp="1" noChangeAspect="1"/>
          </p:cNvPicPr>
          <p:nvPr>
            <p:ph sz="half" idx="2"/>
          </p:nvPr>
        </p:nvPicPr>
        <p:blipFill>
          <a:blip r:embed="rId2"/>
          <a:stretch>
            <a:fillRect/>
          </a:stretch>
        </p:blipFill>
        <p:spPr>
          <a:xfrm>
            <a:off x="12036465" y="4200424"/>
            <a:ext cx="11539478" cy="5315153"/>
          </a:xfrm>
        </p:spPr>
      </p:pic>
      <p:pic>
        <p:nvPicPr>
          <p:cNvPr id="4" name="Picture 3" descr="A close up of a sign&#10;&#10;Description automatically generated">
            <a:extLst>
              <a:ext uri="{FF2B5EF4-FFF2-40B4-BE49-F238E27FC236}">
                <a16:creationId xmlns:a16="http://schemas.microsoft.com/office/drawing/2014/main" id="{351A335D-FB45-4A80-9921-A5EB6D6A1E9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8" name="Rectangle 7">
            <a:extLst>
              <a:ext uri="{FF2B5EF4-FFF2-40B4-BE49-F238E27FC236}">
                <a16:creationId xmlns:a16="http://schemas.microsoft.com/office/drawing/2014/main" id="{7DCD031A-7C5A-417E-849D-44B9D909A7E2}"/>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43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BD36-6F17-2C49-A492-EC85676B5A49}"/>
              </a:ext>
            </a:extLst>
          </p:cNvPr>
          <p:cNvSpPr>
            <a:spLocks noGrp="1"/>
          </p:cNvSpPr>
          <p:nvPr>
            <p:ph type="title"/>
          </p:nvPr>
        </p:nvSpPr>
        <p:spPr/>
        <p:txBody>
          <a:bodyPr/>
          <a:lstStyle/>
          <a:p>
            <a:r>
              <a:rPr lang="en-US" dirty="0"/>
              <a:t>Paves the Way for Partnerships</a:t>
            </a:r>
          </a:p>
        </p:txBody>
      </p:sp>
      <p:sp>
        <p:nvSpPr>
          <p:cNvPr id="10" name="Content Placeholder 9">
            <a:extLst>
              <a:ext uri="{FF2B5EF4-FFF2-40B4-BE49-F238E27FC236}">
                <a16:creationId xmlns:a16="http://schemas.microsoft.com/office/drawing/2014/main" id="{24DEB79D-9CA8-C54B-8460-2C3BC6492172}"/>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C6DE89C0-860E-E64B-B217-73CFC3BD6843}"/>
              </a:ext>
            </a:extLst>
          </p:cNvPr>
          <p:cNvSpPr>
            <a:spLocks noGrp="1"/>
          </p:cNvSpPr>
          <p:nvPr>
            <p:ph sz="half" idx="2"/>
          </p:nvPr>
        </p:nvSpPr>
        <p:spPr/>
        <p:txBody>
          <a:bodyPr/>
          <a:lstStyle/>
          <a:p>
            <a:r>
              <a:rPr lang="en-US" dirty="0"/>
              <a:t>Service reports provide tangible evidence to possible  partners. These relationships strengthen the Club and yields benefits at the local level.</a:t>
            </a:r>
          </a:p>
        </p:txBody>
      </p:sp>
      <p:pic>
        <p:nvPicPr>
          <p:cNvPr id="8" name="Content Placeholder 5" descr="A close up of a logo&#10;&#10;Description automatically generated">
            <a:extLst>
              <a:ext uri="{FF2B5EF4-FFF2-40B4-BE49-F238E27FC236}">
                <a16:creationId xmlns:a16="http://schemas.microsoft.com/office/drawing/2014/main" id="{01D9E676-C94B-0C4D-B015-85EB26044EE5}"/>
              </a:ext>
            </a:extLst>
          </p:cNvPr>
          <p:cNvPicPr>
            <a:picLocks noChangeAspect="1"/>
          </p:cNvPicPr>
          <p:nvPr/>
        </p:nvPicPr>
        <p:blipFill>
          <a:blip r:embed="rId2"/>
          <a:stretch>
            <a:fillRect/>
          </a:stretch>
        </p:blipFill>
        <p:spPr>
          <a:xfrm>
            <a:off x="2433816" y="4572593"/>
            <a:ext cx="9510595" cy="4322998"/>
          </a:xfrm>
          <a:prstGeom prst="rect">
            <a:avLst/>
          </a:prstGeom>
        </p:spPr>
      </p:pic>
      <p:pic>
        <p:nvPicPr>
          <p:cNvPr id="3" name="Picture 2" descr="A close up of a sign&#10;&#10;Description automatically generated">
            <a:extLst>
              <a:ext uri="{FF2B5EF4-FFF2-40B4-BE49-F238E27FC236}">
                <a16:creationId xmlns:a16="http://schemas.microsoft.com/office/drawing/2014/main" id="{5726BA82-4A11-49D5-B4FA-CCD1A640A9C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5" name="Rectangle 4">
            <a:extLst>
              <a:ext uri="{FF2B5EF4-FFF2-40B4-BE49-F238E27FC236}">
                <a16:creationId xmlns:a16="http://schemas.microsoft.com/office/drawing/2014/main" id="{042E6547-16DB-43AC-8BE8-9F56D400F94D}"/>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5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6E67B-4392-5640-9437-6D36B7F77806}"/>
              </a:ext>
            </a:extLst>
          </p:cNvPr>
          <p:cNvSpPr txBox="1"/>
          <p:nvPr/>
        </p:nvSpPr>
        <p:spPr>
          <a:xfrm>
            <a:off x="8117393" y="981619"/>
            <a:ext cx="5645500" cy="1015663"/>
          </a:xfrm>
          <a:prstGeom prst="rect">
            <a:avLst/>
          </a:prstGeom>
          <a:noFill/>
        </p:spPr>
        <p:txBody>
          <a:bodyPr wrap="square" rtlCol="0">
            <a:spAutoFit/>
          </a:bodyPr>
          <a:lstStyle/>
          <a:p>
            <a:r>
              <a:rPr lang="en-US" sz="6000" b="1" dirty="0">
                <a:solidFill>
                  <a:srgbClr val="000000"/>
                </a:solidFill>
                <a:latin typeface="Times New Roman" panose="02020603050405020304" pitchFamily="18" charset="0"/>
                <a:cs typeface="Times New Roman" panose="02020603050405020304" pitchFamily="18" charset="0"/>
              </a:rPr>
              <a:t>QUICK POLLS</a:t>
            </a:r>
          </a:p>
        </p:txBody>
      </p:sp>
      <p:graphicFrame>
        <p:nvGraphicFramePr>
          <p:cNvPr id="3" name="Table 2">
            <a:extLst>
              <a:ext uri="{FF2B5EF4-FFF2-40B4-BE49-F238E27FC236}">
                <a16:creationId xmlns:a16="http://schemas.microsoft.com/office/drawing/2014/main" id="{BC0FC325-6FAC-42D1-BD24-062229FA5F77}"/>
              </a:ext>
            </a:extLst>
          </p:cNvPr>
          <p:cNvGraphicFramePr>
            <a:graphicFrameLocks noGrp="1"/>
          </p:cNvGraphicFramePr>
          <p:nvPr>
            <p:extLst>
              <p:ext uri="{D42A27DB-BD31-4B8C-83A1-F6EECF244321}">
                <p14:modId xmlns:p14="http://schemas.microsoft.com/office/powerpoint/2010/main" val="2841223148"/>
              </p:ext>
            </p:extLst>
          </p:nvPr>
        </p:nvGraphicFramePr>
        <p:xfrm>
          <a:off x="2519680" y="3712182"/>
          <a:ext cx="8128000" cy="5638673"/>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a:t>
                      </a:r>
                      <a:r>
                        <a:rPr lang="en-US" sz="1800" b="1" kern="1200" dirty="0">
                          <a:solidFill>
                            <a:schemeClr val="bg1"/>
                          </a:solidFill>
                          <a:effectLst/>
                          <a:latin typeface="Times New Roman" panose="02020603050405020304" pitchFamily="18" charset="0"/>
                          <a:ea typeface="+mn-ea"/>
                          <a:cs typeface="Times New Roman" panose="02020603050405020304" pitchFamily="18" charset="0"/>
                        </a:rPr>
                        <a:t>Please check if you are in attendance (Single Choice)</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dirty="0"/>
                    </a:p>
                  </a:txBody>
                  <a:tcPr/>
                </a:tc>
                <a:extLst>
                  <a:ext uri="{0D108BD9-81ED-4DB2-BD59-A6C34878D82A}">
                    <a16:rowId xmlns:a16="http://schemas.microsoft.com/office/drawing/2014/main" val="3402096263"/>
                  </a:ext>
                </a:extLst>
              </a:tr>
              <a:tr h="370840">
                <a:tc>
                  <a:txBody>
                    <a:bodyPr/>
                    <a:lstStyle/>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In attendance</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Yes</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Thank</a:t>
                      </a:r>
                      <a:r>
                        <a:rPr lang="en-US" sz="2400" baseline="0" dirty="0">
                          <a:latin typeface="Times New Roman" panose="02020603050405020304" pitchFamily="18" charset="0"/>
                          <a:cs typeface="Times New Roman" panose="02020603050405020304" pitchFamily="18" charset="0"/>
                        </a:rPr>
                        <a:t> You</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835284"/>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8127918"/>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2552318"/>
                  </a:ext>
                </a:extLst>
              </a:tr>
              <a:tr h="370840">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0467487"/>
                  </a:ext>
                </a:extLst>
              </a:tr>
              <a:tr h="370840">
                <a:tc>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graphicFrame>
        <p:nvGraphicFramePr>
          <p:cNvPr id="4" name="Table 3">
            <a:extLst>
              <a:ext uri="{FF2B5EF4-FFF2-40B4-BE49-F238E27FC236}">
                <a16:creationId xmlns:a16="http://schemas.microsoft.com/office/drawing/2014/main" id="{DEF6789D-5471-4920-AEEE-A96058F7455A}"/>
              </a:ext>
            </a:extLst>
          </p:cNvPr>
          <p:cNvGraphicFramePr>
            <a:graphicFrameLocks noGrp="1"/>
          </p:cNvGraphicFramePr>
          <p:nvPr>
            <p:extLst>
              <p:ext uri="{D42A27DB-BD31-4B8C-83A1-F6EECF244321}">
                <p14:modId xmlns:p14="http://schemas.microsoft.com/office/powerpoint/2010/main" val="3717380064"/>
              </p:ext>
            </p:extLst>
          </p:nvPr>
        </p:nvGraphicFramePr>
        <p:xfrm>
          <a:off x="13091996" y="3712182"/>
          <a:ext cx="7970982" cy="5638673"/>
        </p:xfrm>
        <a:graphic>
          <a:graphicData uri="http://schemas.openxmlformats.org/drawingml/2006/table">
            <a:tbl>
              <a:tblPr firstRow="1" bandRow="1">
                <a:tableStyleId>{5FD0F851-EC5A-4D38-B0AD-8093EC10F338}</a:tableStyleId>
              </a:tblPr>
              <a:tblGrid>
                <a:gridCol w="7970982">
                  <a:extLst>
                    <a:ext uri="{9D8B030D-6E8A-4147-A177-3AD203B41FA5}">
                      <a16:colId xmlns:a16="http://schemas.microsoft.com/office/drawing/2014/main" val="1815427209"/>
                    </a:ext>
                  </a:extLst>
                </a:gridCol>
              </a:tblGrid>
              <a:tr h="37084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Attendee’s Age</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dirty="0"/>
                    </a:p>
                  </a:txBody>
                  <a:tcPr/>
                </a:tc>
                <a:extLst>
                  <a:ext uri="{0D108BD9-81ED-4DB2-BD59-A6C34878D82A}">
                    <a16:rowId xmlns:a16="http://schemas.microsoft.com/office/drawing/2014/main" val="3402096263"/>
                  </a:ext>
                </a:extLst>
              </a:tr>
              <a:tr h="370840">
                <a:tc>
                  <a:txBody>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Please indicate your age:</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&lt;30</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31-45</a:t>
                      </a:r>
                    </a:p>
                  </a:txBody>
                  <a:tcPr/>
                </a:tc>
                <a:extLst>
                  <a:ext uri="{0D108BD9-81ED-4DB2-BD59-A6C34878D82A}">
                    <a16:rowId xmlns:a16="http://schemas.microsoft.com/office/drawing/2014/main" val="2650835284"/>
                  </a:ext>
                </a:extLst>
              </a:tr>
              <a:tr h="370840">
                <a:tc>
                  <a:txBody>
                    <a:bodyPr/>
                    <a:lstStyle/>
                    <a:p>
                      <a:r>
                        <a:rPr lang="en-US" sz="2400" dirty="0">
                          <a:latin typeface="Times New Roman" panose="02020603050405020304" pitchFamily="18" charset="0"/>
                          <a:cs typeface="Times New Roman" panose="02020603050405020304" pitchFamily="18" charset="0"/>
                        </a:rPr>
                        <a:t>◎ 46-60</a:t>
                      </a:r>
                    </a:p>
                  </a:txBody>
                  <a:tcPr/>
                </a:tc>
                <a:extLst>
                  <a:ext uri="{0D108BD9-81ED-4DB2-BD59-A6C34878D82A}">
                    <a16:rowId xmlns:a16="http://schemas.microsoft.com/office/drawing/2014/main" val="33381279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61-75</a:t>
                      </a:r>
                    </a:p>
                  </a:txBody>
                  <a:tcPr/>
                </a:tc>
                <a:extLst>
                  <a:ext uri="{0D108BD9-81ED-4DB2-BD59-A6C34878D82A}">
                    <a16:rowId xmlns:a16="http://schemas.microsoft.com/office/drawing/2014/main" val="742552318"/>
                  </a:ext>
                </a:extLst>
              </a:tr>
              <a:tr h="370840">
                <a:tc>
                  <a:txBody>
                    <a:bodyPr/>
                    <a:lstStyle/>
                    <a:p>
                      <a:r>
                        <a:rPr lang="en-US" sz="2400" dirty="0">
                          <a:latin typeface="Times New Roman" panose="02020603050405020304" pitchFamily="18" charset="0"/>
                          <a:cs typeface="Times New Roman" panose="02020603050405020304" pitchFamily="18" charset="0"/>
                        </a:rPr>
                        <a:t>◎ 75+</a:t>
                      </a:r>
                    </a:p>
                  </a:txBody>
                  <a:tcPr/>
                </a:tc>
                <a:extLst>
                  <a:ext uri="{0D108BD9-81ED-4DB2-BD59-A6C34878D82A}">
                    <a16:rowId xmlns:a16="http://schemas.microsoft.com/office/drawing/2014/main" val="1380467487"/>
                  </a:ext>
                </a:extLst>
              </a:tr>
              <a:tr h="370840">
                <a:tc>
                  <a:txBody>
                    <a:bodyPr/>
                    <a:lstStyle/>
                    <a:p>
                      <a:r>
                        <a:rPr lang="en-US" sz="2400" dirty="0">
                          <a:latin typeface="Times New Roman" panose="02020603050405020304" pitchFamily="18" charset="0"/>
                          <a:cs typeface="Times New Roman" panose="02020603050405020304" pitchFamily="18" charset="0"/>
                        </a:rPr>
                        <a:t>◎ Prefer not to answer</a:t>
                      </a:r>
                      <a:endParaRPr lang="en-US" sz="2400" dirty="0"/>
                    </a:p>
                    <a:p>
                      <a:endParaRPr lang="en-US" sz="2400" dirty="0"/>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sp>
        <p:nvSpPr>
          <p:cNvPr id="5" name="TextBox 4">
            <a:extLst>
              <a:ext uri="{FF2B5EF4-FFF2-40B4-BE49-F238E27FC236}">
                <a16:creationId xmlns:a16="http://schemas.microsoft.com/office/drawing/2014/main" id="{EDCB3862-DF50-4389-9C97-ED6719472E87}"/>
              </a:ext>
            </a:extLst>
          </p:cNvPr>
          <p:cNvSpPr txBox="1"/>
          <p:nvPr/>
        </p:nvSpPr>
        <p:spPr>
          <a:xfrm flipH="1">
            <a:off x="5344786" y="2942741"/>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1</a:t>
            </a:r>
          </a:p>
        </p:txBody>
      </p:sp>
      <p:sp>
        <p:nvSpPr>
          <p:cNvPr id="10" name="TextBox 9">
            <a:extLst>
              <a:ext uri="{FF2B5EF4-FFF2-40B4-BE49-F238E27FC236}">
                <a16:creationId xmlns:a16="http://schemas.microsoft.com/office/drawing/2014/main" id="{CE7A2C92-47FC-41CB-95BC-59D66CD45A6F}"/>
              </a:ext>
            </a:extLst>
          </p:cNvPr>
          <p:cNvSpPr txBox="1"/>
          <p:nvPr/>
        </p:nvSpPr>
        <p:spPr>
          <a:xfrm flipH="1">
            <a:off x="16164527" y="2917185"/>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2</a:t>
            </a:r>
          </a:p>
        </p:txBody>
      </p:sp>
      <p:sp>
        <p:nvSpPr>
          <p:cNvPr id="14" name="Rectangle 13">
            <a:extLst>
              <a:ext uri="{FF2B5EF4-FFF2-40B4-BE49-F238E27FC236}">
                <a16:creationId xmlns:a16="http://schemas.microsoft.com/office/drawing/2014/main" id="{6683138D-A03F-4CC1-9D6B-D4B80AB32597}"/>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F21886D9-907B-4D5A-9A09-BC686CA43B7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pic>
        <p:nvPicPr>
          <p:cNvPr id="19" name="Picture 18">
            <a:extLst>
              <a:ext uri="{FF2B5EF4-FFF2-40B4-BE49-F238E27FC236}">
                <a16:creationId xmlns:a16="http://schemas.microsoft.com/office/drawing/2014/main" id="{63F0AB79-3B1A-4C73-9E0F-9A4126872500}"/>
              </a:ext>
            </a:extLst>
          </p:cNvPr>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85539" y="10239620"/>
            <a:ext cx="2855745" cy="2002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633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E3CC-30A5-8E4C-AEA8-172EA4BF280A}"/>
              </a:ext>
            </a:extLst>
          </p:cNvPr>
          <p:cNvSpPr>
            <a:spLocks noGrp="1"/>
          </p:cNvSpPr>
          <p:nvPr>
            <p:ph type="title"/>
          </p:nvPr>
        </p:nvSpPr>
        <p:spPr/>
        <p:txBody>
          <a:bodyPr/>
          <a:lstStyle/>
          <a:p>
            <a:r>
              <a:rPr lang="en-US" dirty="0"/>
              <a:t>Uncover the next big project</a:t>
            </a:r>
            <a:br>
              <a:rPr lang="en-US" dirty="0"/>
            </a:br>
            <a:endParaRPr lang="en-US" dirty="0"/>
          </a:p>
        </p:txBody>
      </p:sp>
      <p:sp>
        <p:nvSpPr>
          <p:cNvPr id="3" name="Content Placeholder 2">
            <a:extLst>
              <a:ext uri="{FF2B5EF4-FFF2-40B4-BE49-F238E27FC236}">
                <a16:creationId xmlns:a16="http://schemas.microsoft.com/office/drawing/2014/main" id="{F5FD81F5-831E-DE45-A653-734661AC7E4C}"/>
              </a:ext>
            </a:extLst>
          </p:cNvPr>
          <p:cNvSpPr>
            <a:spLocks noGrp="1"/>
          </p:cNvSpPr>
          <p:nvPr>
            <p:ph sz="half" idx="1"/>
          </p:nvPr>
        </p:nvSpPr>
        <p:spPr/>
        <p:txBody>
          <a:bodyPr/>
          <a:lstStyle/>
          <a:p>
            <a:r>
              <a:rPr lang="en-US" dirty="0"/>
              <a:t>One small service project can become the next signature initiative of the organization.</a:t>
            </a:r>
          </a:p>
        </p:txBody>
      </p:sp>
      <p:pic>
        <p:nvPicPr>
          <p:cNvPr id="6" name="Content Placeholder 5" descr="A close up of a sign&#10;&#10;Description automatically generated">
            <a:extLst>
              <a:ext uri="{FF2B5EF4-FFF2-40B4-BE49-F238E27FC236}">
                <a16:creationId xmlns:a16="http://schemas.microsoft.com/office/drawing/2014/main" id="{342EACF0-52C9-3C45-829D-D5AD02889F7F}"/>
              </a:ext>
            </a:extLst>
          </p:cNvPr>
          <p:cNvPicPr>
            <a:picLocks noGrp="1" noChangeAspect="1"/>
          </p:cNvPicPr>
          <p:nvPr>
            <p:ph sz="half" idx="2"/>
          </p:nvPr>
        </p:nvPicPr>
        <p:blipFill>
          <a:blip r:embed="rId2"/>
          <a:stretch>
            <a:fillRect/>
          </a:stretch>
        </p:blipFill>
        <p:spPr>
          <a:xfrm>
            <a:off x="13521321" y="4488004"/>
            <a:ext cx="8464273" cy="4739993"/>
          </a:xfrm>
        </p:spPr>
      </p:pic>
      <p:pic>
        <p:nvPicPr>
          <p:cNvPr id="4" name="Picture 3" descr="A close up of a sign&#10;&#10;Description automatically generated">
            <a:extLst>
              <a:ext uri="{FF2B5EF4-FFF2-40B4-BE49-F238E27FC236}">
                <a16:creationId xmlns:a16="http://schemas.microsoft.com/office/drawing/2014/main" id="{36C71DAD-90B5-4AE6-A200-048BB390777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8" name="Rectangle 7">
            <a:extLst>
              <a:ext uri="{FF2B5EF4-FFF2-40B4-BE49-F238E27FC236}">
                <a16:creationId xmlns:a16="http://schemas.microsoft.com/office/drawing/2014/main" id="{670E08EE-143E-4FA6-8855-C3E0A8689931}"/>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684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601F-C9B4-2745-8495-BD24661B6BA3}"/>
              </a:ext>
            </a:extLst>
          </p:cNvPr>
          <p:cNvSpPr>
            <a:spLocks noGrp="1"/>
          </p:cNvSpPr>
          <p:nvPr>
            <p:ph type="title"/>
          </p:nvPr>
        </p:nvSpPr>
        <p:spPr>
          <a:xfrm>
            <a:off x="2742487" y="1373029"/>
            <a:ext cx="6563680" cy="2971026"/>
          </a:xfrm>
        </p:spPr>
        <p:txBody>
          <a:bodyPr vert="horz" lIns="182832" tIns="91416" rIns="182832" bIns="91416" rtlCol="0" anchor="t">
            <a:normAutofit/>
          </a:bodyPr>
          <a:lstStyle/>
          <a:p>
            <a:r>
              <a:rPr lang="en-US"/>
              <a:t>Enhance our Support</a:t>
            </a:r>
          </a:p>
        </p:txBody>
      </p:sp>
      <p:sp>
        <p:nvSpPr>
          <p:cNvPr id="4" name="Content Placeholder 3">
            <a:extLst>
              <a:ext uri="{FF2B5EF4-FFF2-40B4-BE49-F238E27FC236}">
                <a16:creationId xmlns:a16="http://schemas.microsoft.com/office/drawing/2014/main" id="{B2982F87-2042-FA41-B760-6D9DEDD4216A}"/>
              </a:ext>
            </a:extLst>
          </p:cNvPr>
          <p:cNvSpPr>
            <a:spLocks noGrp="1"/>
          </p:cNvSpPr>
          <p:nvPr>
            <p:ph sz="half" idx="2"/>
          </p:nvPr>
        </p:nvSpPr>
        <p:spPr>
          <a:xfrm>
            <a:off x="2742486" y="4572595"/>
            <a:ext cx="6563678" cy="7160935"/>
          </a:xfrm>
        </p:spPr>
        <p:txBody>
          <a:bodyPr vert="horz" lIns="182832" tIns="91416" rIns="182832" bIns="91416" rtlCol="0">
            <a:normAutofit/>
          </a:bodyPr>
          <a:lstStyle/>
          <a:p>
            <a:r>
              <a:rPr lang="en-US"/>
              <a:t>Service data enables Lions International to identify practices that can be shared globally</a:t>
            </a:r>
          </a:p>
          <a:p>
            <a:endParaRPr lang="en-US"/>
          </a:p>
          <a:p>
            <a:endParaRPr lang="en-US"/>
          </a:p>
        </p:txBody>
      </p:sp>
      <p:pic>
        <p:nvPicPr>
          <p:cNvPr id="6" name="Content Placeholder 5" descr="A screenshot of a cell phone&#10;&#10;Description automatically generated">
            <a:extLst>
              <a:ext uri="{FF2B5EF4-FFF2-40B4-BE49-F238E27FC236}">
                <a16:creationId xmlns:a16="http://schemas.microsoft.com/office/drawing/2014/main" id="{4730D376-56BA-5B40-8B85-D0852F18B544}"/>
              </a:ext>
            </a:extLst>
          </p:cNvPr>
          <p:cNvPicPr>
            <a:picLocks noGrp="1" noChangeAspect="1"/>
          </p:cNvPicPr>
          <p:nvPr>
            <p:ph sz="half" idx="1"/>
          </p:nvPr>
        </p:nvPicPr>
        <p:blipFill>
          <a:blip r:embed="rId2"/>
          <a:stretch>
            <a:fillRect/>
          </a:stretch>
        </p:blipFill>
        <p:spPr>
          <a:xfrm>
            <a:off x="10060314" y="1657804"/>
            <a:ext cx="13030736" cy="9760474"/>
          </a:xfrm>
          <a:prstGeom prst="rect">
            <a:avLst/>
          </a:prstGeom>
        </p:spPr>
      </p:pic>
      <p:pic>
        <p:nvPicPr>
          <p:cNvPr id="3" name="Picture 2" descr="A close up of a sign&#10;&#10;Description automatically generated">
            <a:extLst>
              <a:ext uri="{FF2B5EF4-FFF2-40B4-BE49-F238E27FC236}">
                <a16:creationId xmlns:a16="http://schemas.microsoft.com/office/drawing/2014/main" id="{C7EBE265-51CD-45DE-B877-F5E704B5871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5" name="Rectangle 4">
            <a:extLst>
              <a:ext uri="{FF2B5EF4-FFF2-40B4-BE49-F238E27FC236}">
                <a16:creationId xmlns:a16="http://schemas.microsoft.com/office/drawing/2014/main" id="{6C49FF8A-20D0-49A2-BB76-8A9726B9ABE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113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67E-1037-2743-B8F7-38521B5FBE5C}"/>
              </a:ext>
            </a:extLst>
          </p:cNvPr>
          <p:cNvSpPr>
            <a:spLocks noGrp="1"/>
          </p:cNvSpPr>
          <p:nvPr>
            <p:ph type="title"/>
          </p:nvPr>
        </p:nvSpPr>
        <p:spPr/>
        <p:txBody>
          <a:bodyPr/>
          <a:lstStyle/>
          <a:p>
            <a:r>
              <a:rPr lang="en-US" dirty="0"/>
              <a:t>Build a Brighter Future</a:t>
            </a:r>
          </a:p>
        </p:txBody>
      </p:sp>
      <p:pic>
        <p:nvPicPr>
          <p:cNvPr id="10" name="Content Placeholder 9" descr="A screenshot of a cell phone&#10;&#10;Description automatically generated">
            <a:extLst>
              <a:ext uri="{FF2B5EF4-FFF2-40B4-BE49-F238E27FC236}">
                <a16:creationId xmlns:a16="http://schemas.microsoft.com/office/drawing/2014/main" id="{2312F1B3-F9C0-7542-BCF5-32244085142E}"/>
              </a:ext>
            </a:extLst>
          </p:cNvPr>
          <p:cNvPicPr>
            <a:picLocks noGrp="1" noChangeAspect="1"/>
          </p:cNvPicPr>
          <p:nvPr>
            <p:ph sz="half" idx="1"/>
          </p:nvPr>
        </p:nvPicPr>
        <p:blipFill>
          <a:blip r:embed="rId2"/>
          <a:stretch>
            <a:fillRect/>
          </a:stretch>
        </p:blipFill>
        <p:spPr>
          <a:xfrm>
            <a:off x="3468737" y="3751107"/>
            <a:ext cx="6079176" cy="8601389"/>
          </a:xfrm>
        </p:spPr>
      </p:pic>
      <p:sp>
        <p:nvSpPr>
          <p:cNvPr id="4" name="Content Placeholder 3">
            <a:extLst>
              <a:ext uri="{FF2B5EF4-FFF2-40B4-BE49-F238E27FC236}">
                <a16:creationId xmlns:a16="http://schemas.microsoft.com/office/drawing/2014/main" id="{CBA7FB7C-5761-954D-920D-B833F229D3AF}"/>
              </a:ext>
            </a:extLst>
          </p:cNvPr>
          <p:cNvSpPr>
            <a:spLocks noGrp="1"/>
          </p:cNvSpPr>
          <p:nvPr>
            <p:ph sz="half" idx="2"/>
          </p:nvPr>
        </p:nvSpPr>
        <p:spPr/>
        <p:txBody>
          <a:bodyPr/>
          <a:lstStyle/>
          <a:p>
            <a:r>
              <a:rPr lang="en-US" dirty="0"/>
              <a:t>Measurement leads to sharpening focus which allows Clubs to set higher and reachable goals  each year for the growth of the Club</a:t>
            </a:r>
          </a:p>
          <a:p>
            <a:endParaRPr lang="en-US" dirty="0"/>
          </a:p>
        </p:txBody>
      </p:sp>
      <p:pic>
        <p:nvPicPr>
          <p:cNvPr id="3" name="Picture 2" descr="A close up of a sign&#10;&#10;Description automatically generated">
            <a:extLst>
              <a:ext uri="{FF2B5EF4-FFF2-40B4-BE49-F238E27FC236}">
                <a16:creationId xmlns:a16="http://schemas.microsoft.com/office/drawing/2014/main" id="{839FCF0C-B160-4E43-8115-9997D103811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6" name="Rectangle 5">
            <a:extLst>
              <a:ext uri="{FF2B5EF4-FFF2-40B4-BE49-F238E27FC236}">
                <a16:creationId xmlns:a16="http://schemas.microsoft.com/office/drawing/2014/main" id="{FDA0846C-3BBF-4087-9253-E36CCA8405D0}"/>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66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5862-BB1A-DF4D-ADE1-DBD6FDD30D04}"/>
              </a:ext>
            </a:extLst>
          </p:cNvPr>
          <p:cNvSpPr>
            <a:spLocks noGrp="1"/>
          </p:cNvSpPr>
          <p:nvPr>
            <p:ph type="title"/>
          </p:nvPr>
        </p:nvSpPr>
        <p:spPr/>
        <p:txBody>
          <a:bodyPr/>
          <a:lstStyle/>
          <a:p>
            <a:r>
              <a:rPr lang="en-US" dirty="0"/>
              <a:t>Increase Membership</a:t>
            </a:r>
          </a:p>
        </p:txBody>
      </p:sp>
      <p:sp>
        <p:nvSpPr>
          <p:cNvPr id="3" name="Content Placeholder 2">
            <a:extLst>
              <a:ext uri="{FF2B5EF4-FFF2-40B4-BE49-F238E27FC236}">
                <a16:creationId xmlns:a16="http://schemas.microsoft.com/office/drawing/2014/main" id="{FB92594C-2B83-864B-B1C3-15DD12E47751}"/>
              </a:ext>
            </a:extLst>
          </p:cNvPr>
          <p:cNvSpPr>
            <a:spLocks noGrp="1"/>
          </p:cNvSpPr>
          <p:nvPr>
            <p:ph sz="half" idx="1"/>
          </p:nvPr>
        </p:nvSpPr>
        <p:spPr/>
        <p:txBody>
          <a:bodyPr/>
          <a:lstStyle/>
          <a:p>
            <a:r>
              <a:rPr lang="en-US" dirty="0"/>
              <a:t>People want to participate in real, visible change. Reporting allows Clubs to continually engage their community, tell their story more effectively, and ultimately grow their membership.</a:t>
            </a:r>
          </a:p>
          <a:p>
            <a:endParaRPr lang="en-US" dirty="0"/>
          </a:p>
        </p:txBody>
      </p:sp>
      <p:sp>
        <p:nvSpPr>
          <p:cNvPr id="9" name="Content Placeholder 8">
            <a:extLst>
              <a:ext uri="{FF2B5EF4-FFF2-40B4-BE49-F238E27FC236}">
                <a16:creationId xmlns:a16="http://schemas.microsoft.com/office/drawing/2014/main" id="{AAEFB33B-D741-D748-ACD9-FA793DA80BEE}"/>
              </a:ext>
            </a:extLst>
          </p:cNvPr>
          <p:cNvSpPr>
            <a:spLocks noGrp="1"/>
          </p:cNvSpPr>
          <p:nvPr>
            <p:ph sz="half" idx="2"/>
          </p:nvPr>
        </p:nvSpPr>
        <p:spPr/>
        <p:txBody>
          <a:bodyPr/>
          <a:lstStyle/>
          <a:p>
            <a:endParaRPr lang="en-US" dirty="0"/>
          </a:p>
        </p:txBody>
      </p:sp>
      <p:pic>
        <p:nvPicPr>
          <p:cNvPr id="7" name="Content Placeholder 5" descr="A group of people posing for a photo&#10;&#10;Description automatically generated">
            <a:extLst>
              <a:ext uri="{FF2B5EF4-FFF2-40B4-BE49-F238E27FC236}">
                <a16:creationId xmlns:a16="http://schemas.microsoft.com/office/drawing/2014/main" id="{72912B70-71E1-6244-A2FA-83064D890BAF}"/>
              </a:ext>
            </a:extLst>
          </p:cNvPr>
          <p:cNvPicPr>
            <a:picLocks noChangeAspect="1"/>
          </p:cNvPicPr>
          <p:nvPr/>
        </p:nvPicPr>
        <p:blipFill>
          <a:blip r:embed="rId2"/>
          <a:stretch>
            <a:fillRect/>
          </a:stretch>
        </p:blipFill>
        <p:spPr>
          <a:xfrm>
            <a:off x="13117306" y="4831929"/>
            <a:ext cx="8822580" cy="5467514"/>
          </a:xfrm>
          <a:prstGeom prst="rect">
            <a:avLst/>
          </a:prstGeom>
        </p:spPr>
      </p:pic>
      <p:pic>
        <p:nvPicPr>
          <p:cNvPr id="4" name="Picture 3" descr="A close up of a sign&#10;&#10;Description automatically generated">
            <a:extLst>
              <a:ext uri="{FF2B5EF4-FFF2-40B4-BE49-F238E27FC236}">
                <a16:creationId xmlns:a16="http://schemas.microsoft.com/office/drawing/2014/main" id="{2CA48D65-9051-44A7-A3CA-2149AC612DF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5" name="Rectangle 4">
            <a:extLst>
              <a:ext uri="{FF2B5EF4-FFF2-40B4-BE49-F238E27FC236}">
                <a16:creationId xmlns:a16="http://schemas.microsoft.com/office/drawing/2014/main" id="{666CD737-B681-4A3D-9701-A900CE675A90}"/>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0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7318-0D8F-8C41-9C94-5204EBD9A589}"/>
              </a:ext>
            </a:extLst>
          </p:cNvPr>
          <p:cNvSpPr>
            <a:spLocks noGrp="1"/>
          </p:cNvSpPr>
          <p:nvPr>
            <p:ph type="title"/>
          </p:nvPr>
        </p:nvSpPr>
        <p:spPr/>
        <p:txBody>
          <a:bodyPr/>
          <a:lstStyle/>
          <a:p>
            <a:r>
              <a:rPr lang="en-US" dirty="0"/>
              <a:t>Leverage our Foundation</a:t>
            </a:r>
          </a:p>
        </p:txBody>
      </p:sp>
      <p:sp>
        <p:nvSpPr>
          <p:cNvPr id="3" name="Content Placeholder 2">
            <a:extLst>
              <a:ext uri="{FF2B5EF4-FFF2-40B4-BE49-F238E27FC236}">
                <a16:creationId xmlns:a16="http://schemas.microsoft.com/office/drawing/2014/main" id="{6EBE2FD2-606D-424F-8D88-36A0734F9450}"/>
              </a:ext>
            </a:extLst>
          </p:cNvPr>
          <p:cNvSpPr>
            <a:spLocks noGrp="1"/>
          </p:cNvSpPr>
          <p:nvPr>
            <p:ph sz="half" idx="1"/>
          </p:nvPr>
        </p:nvSpPr>
        <p:spPr/>
        <p:txBody>
          <a:bodyPr/>
          <a:lstStyle/>
          <a:p>
            <a:r>
              <a:rPr lang="en-US" dirty="0"/>
              <a:t>Reporting shows how Clubs are using their funds from LCI Grants to serve their communities. This encourages Lions to think about their own projects and apply for theses grants</a:t>
            </a:r>
          </a:p>
        </p:txBody>
      </p:sp>
      <p:pic>
        <p:nvPicPr>
          <p:cNvPr id="6" name="Content Placeholder 5" descr="A screenshot of a cell phone&#10;&#10;Description automatically generated">
            <a:extLst>
              <a:ext uri="{FF2B5EF4-FFF2-40B4-BE49-F238E27FC236}">
                <a16:creationId xmlns:a16="http://schemas.microsoft.com/office/drawing/2014/main" id="{031D7E38-0EF6-4749-BF07-69BD74C17F9C}"/>
              </a:ext>
            </a:extLst>
          </p:cNvPr>
          <p:cNvPicPr>
            <a:picLocks noGrp="1" noChangeAspect="1"/>
          </p:cNvPicPr>
          <p:nvPr>
            <p:ph sz="half" idx="2"/>
          </p:nvPr>
        </p:nvPicPr>
        <p:blipFill>
          <a:blip r:embed="rId2"/>
          <a:stretch>
            <a:fillRect/>
          </a:stretch>
        </p:blipFill>
        <p:spPr>
          <a:xfrm>
            <a:off x="14023315" y="3648798"/>
            <a:ext cx="9523303" cy="7160935"/>
          </a:xfrm>
        </p:spPr>
      </p:pic>
      <p:pic>
        <p:nvPicPr>
          <p:cNvPr id="4" name="Picture 3" descr="A close up of a sign&#10;&#10;Description automatically generated">
            <a:extLst>
              <a:ext uri="{FF2B5EF4-FFF2-40B4-BE49-F238E27FC236}">
                <a16:creationId xmlns:a16="http://schemas.microsoft.com/office/drawing/2014/main" id="{4543FC25-EF1E-42F1-8B39-BFAEC529D56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8" name="Rectangle 7">
            <a:extLst>
              <a:ext uri="{FF2B5EF4-FFF2-40B4-BE49-F238E27FC236}">
                <a16:creationId xmlns:a16="http://schemas.microsoft.com/office/drawing/2014/main" id="{4B8C69D7-162F-40F4-BD4C-9A893823CAC9}"/>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999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9C33-194F-824A-BA0D-E2730DA0F7BB}"/>
              </a:ext>
            </a:extLst>
          </p:cNvPr>
          <p:cNvSpPr>
            <a:spLocks noGrp="1"/>
          </p:cNvSpPr>
          <p:nvPr>
            <p:ph type="title"/>
          </p:nvPr>
        </p:nvSpPr>
        <p:spPr/>
        <p:txBody>
          <a:bodyPr/>
          <a:lstStyle/>
          <a:p>
            <a:r>
              <a:rPr lang="en-US" dirty="0"/>
              <a:t>Recognize and Reward</a:t>
            </a:r>
          </a:p>
        </p:txBody>
      </p:sp>
      <p:pic>
        <p:nvPicPr>
          <p:cNvPr id="6" name="Content Placeholder 5" descr="A screenshot of a cell phone&#10;&#10;Description automatically generated">
            <a:extLst>
              <a:ext uri="{FF2B5EF4-FFF2-40B4-BE49-F238E27FC236}">
                <a16:creationId xmlns:a16="http://schemas.microsoft.com/office/drawing/2014/main" id="{0D14CAC0-0610-9749-886E-56148BD7E59D}"/>
              </a:ext>
            </a:extLst>
          </p:cNvPr>
          <p:cNvPicPr>
            <a:picLocks noGrp="1" noChangeAspect="1"/>
          </p:cNvPicPr>
          <p:nvPr>
            <p:ph sz="half" idx="1"/>
          </p:nvPr>
        </p:nvPicPr>
        <p:blipFill>
          <a:blip r:embed="rId2"/>
          <a:stretch>
            <a:fillRect/>
          </a:stretch>
        </p:blipFill>
        <p:spPr>
          <a:xfrm>
            <a:off x="2436988" y="4783022"/>
            <a:ext cx="9235936" cy="4588925"/>
          </a:xfrm>
        </p:spPr>
      </p:pic>
      <p:sp>
        <p:nvSpPr>
          <p:cNvPr id="4" name="Content Placeholder 3">
            <a:extLst>
              <a:ext uri="{FF2B5EF4-FFF2-40B4-BE49-F238E27FC236}">
                <a16:creationId xmlns:a16="http://schemas.microsoft.com/office/drawing/2014/main" id="{42C4A76B-1A5A-2D45-A9B9-B2A77228A108}"/>
              </a:ext>
            </a:extLst>
          </p:cNvPr>
          <p:cNvSpPr>
            <a:spLocks noGrp="1"/>
          </p:cNvSpPr>
          <p:nvPr>
            <p:ph sz="half" idx="2"/>
          </p:nvPr>
        </p:nvSpPr>
        <p:spPr/>
        <p:txBody>
          <a:bodyPr/>
          <a:lstStyle/>
          <a:p>
            <a:r>
              <a:rPr lang="en-US" dirty="0"/>
              <a:t>When Service is reported Clubs become eligible for a number of Service Awards.</a:t>
            </a:r>
          </a:p>
        </p:txBody>
      </p:sp>
      <p:pic>
        <p:nvPicPr>
          <p:cNvPr id="3" name="Picture 2" descr="A close up of a sign&#10;&#10;Description automatically generated">
            <a:extLst>
              <a:ext uri="{FF2B5EF4-FFF2-40B4-BE49-F238E27FC236}">
                <a16:creationId xmlns:a16="http://schemas.microsoft.com/office/drawing/2014/main" id="{8BE46484-4B24-497B-9FDC-37E52A21CC3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
        <p:nvSpPr>
          <p:cNvPr id="8" name="Rectangle 7">
            <a:extLst>
              <a:ext uri="{FF2B5EF4-FFF2-40B4-BE49-F238E27FC236}">
                <a16:creationId xmlns:a16="http://schemas.microsoft.com/office/drawing/2014/main" id="{CB266794-B740-42BC-8363-B0171BC1D8E3}"/>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244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B599-8AF9-2546-8ABC-C3F74B0E3F2E}"/>
              </a:ext>
            </a:extLst>
          </p:cNvPr>
          <p:cNvSpPr>
            <a:spLocks noGrp="1"/>
          </p:cNvSpPr>
          <p:nvPr>
            <p:ph type="ctrTitle"/>
          </p:nvPr>
        </p:nvSpPr>
        <p:spPr>
          <a:xfrm>
            <a:off x="3047206" y="740250"/>
            <a:ext cx="18283238" cy="2072352"/>
          </a:xfrm>
        </p:spPr>
        <p:txBody>
          <a:bodyPr>
            <a:normAutofit/>
          </a:bodyPr>
          <a:lstStyle/>
          <a:p>
            <a:r>
              <a:rPr lang="en-US" sz="8800" dirty="0">
                <a:latin typeface="Times New Roman" panose="02020603050405020304" pitchFamily="18" charset="0"/>
                <a:cs typeface="Times New Roman" panose="02020603050405020304" pitchFamily="18" charset="0"/>
              </a:rPr>
              <a:t>MyLCI Access</a:t>
            </a:r>
          </a:p>
        </p:txBody>
      </p:sp>
      <p:sp>
        <p:nvSpPr>
          <p:cNvPr id="3" name="Subtitle 2">
            <a:extLst>
              <a:ext uri="{FF2B5EF4-FFF2-40B4-BE49-F238E27FC236}">
                <a16:creationId xmlns:a16="http://schemas.microsoft.com/office/drawing/2014/main" id="{51624FD7-BE76-784F-9F3E-4BB97B6F14F1}"/>
              </a:ext>
            </a:extLst>
          </p:cNvPr>
          <p:cNvSpPr>
            <a:spLocks noGrp="1"/>
          </p:cNvSpPr>
          <p:nvPr>
            <p:ph type="subTitle" idx="1"/>
          </p:nvPr>
        </p:nvSpPr>
        <p:spPr>
          <a:xfrm>
            <a:off x="2744187" y="3247114"/>
            <a:ext cx="18283238" cy="3310662"/>
          </a:xfrm>
        </p:spPr>
        <p:txBody>
          <a:bodyPr>
            <a:noAutofit/>
          </a:bodyPr>
          <a:lstStyle/>
          <a:p>
            <a:pPr marL="857250" indent="-857250" algn="l">
              <a:lnSpc>
                <a:spcPct val="100000"/>
              </a:lnSpc>
              <a:spcBef>
                <a:spcPts val="0"/>
              </a:spcBef>
              <a:buFont typeface="Wingdings" panose="05000000000000000000"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Access to MyLCI is limited.  Must have a Lion Account and…</a:t>
            </a:r>
          </a:p>
          <a:p>
            <a:pPr algn="l">
              <a:lnSpc>
                <a:spcPct val="100000"/>
              </a:lnSpc>
              <a:spcBef>
                <a:spcPts val="0"/>
              </a:spcBef>
            </a:pPr>
            <a:endParaRPr lang="en-US" sz="4000" dirty="0">
              <a:solidFill>
                <a:schemeClr val="tx2"/>
              </a:solidFill>
              <a:latin typeface="Times New Roman" panose="02020603050405020304" pitchFamily="18" charset="0"/>
              <a:cs typeface="Times New Roman" panose="02020603050405020304" pitchFamily="18" charset="0"/>
            </a:endParaRPr>
          </a:p>
          <a:p>
            <a:pPr marL="857250" indent="-857250" algn="l">
              <a:lnSpc>
                <a:spcPct val="100000"/>
              </a:lnSpc>
              <a:spcBef>
                <a:spcPts val="0"/>
              </a:spcBef>
              <a:buFont typeface="Wingdings" panose="05000000000000000000"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Club President, Secretary, and Administrator have view and </a:t>
            </a:r>
            <a:r>
              <a:rPr lang="en-US" sz="6000" b="1" dirty="0">
                <a:solidFill>
                  <a:srgbClr val="FF0000"/>
                </a:solidFill>
                <a:latin typeface="Times New Roman" panose="02020603050405020304" pitchFamily="18" charset="0"/>
                <a:cs typeface="Times New Roman" panose="02020603050405020304" pitchFamily="18" charset="0"/>
              </a:rPr>
              <a:t>edit</a:t>
            </a:r>
            <a:r>
              <a:rPr lang="en-US" sz="6000" dirty="0">
                <a:solidFill>
                  <a:schemeClr val="tx2"/>
                </a:solidFill>
                <a:latin typeface="Times New Roman" panose="02020603050405020304" pitchFamily="18" charset="0"/>
                <a:cs typeface="Times New Roman" panose="02020603050405020304" pitchFamily="18" charset="0"/>
              </a:rPr>
              <a:t> capability.</a:t>
            </a:r>
          </a:p>
          <a:p>
            <a:pPr algn="l">
              <a:lnSpc>
                <a:spcPct val="100000"/>
              </a:lnSpc>
              <a:spcBef>
                <a:spcPts val="0"/>
              </a:spcBef>
            </a:pPr>
            <a:endParaRPr lang="en-US" sz="4000" dirty="0">
              <a:solidFill>
                <a:schemeClr val="tx2"/>
              </a:solidFill>
              <a:latin typeface="Times New Roman" panose="02020603050405020304" pitchFamily="18" charset="0"/>
              <a:cs typeface="Times New Roman" panose="02020603050405020304" pitchFamily="18" charset="0"/>
            </a:endParaRPr>
          </a:p>
          <a:p>
            <a:pPr marL="857250" indent="-857250" algn="l">
              <a:lnSpc>
                <a:spcPct val="100000"/>
              </a:lnSpc>
              <a:spcBef>
                <a:spcPts val="0"/>
              </a:spcBef>
              <a:buFont typeface="Wingdings" panose="05000000000000000000"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Club Treasurer (and Secretary?) can view and ”</a:t>
            </a:r>
            <a:r>
              <a:rPr lang="en-US" sz="6000" b="1" dirty="0">
                <a:solidFill>
                  <a:srgbClr val="FF0000"/>
                </a:solidFill>
                <a:latin typeface="Times New Roman" panose="02020603050405020304" pitchFamily="18" charset="0"/>
                <a:cs typeface="Times New Roman" panose="02020603050405020304" pitchFamily="18" charset="0"/>
              </a:rPr>
              <a:t>Make a Payment</a:t>
            </a:r>
            <a:r>
              <a:rPr lang="en-US" sz="6000" dirty="0">
                <a:solidFill>
                  <a:schemeClr val="tx2"/>
                </a:solidFill>
                <a:latin typeface="Times New Roman" panose="02020603050405020304" pitchFamily="18" charset="0"/>
                <a:cs typeface="Times New Roman" panose="02020603050405020304" pitchFamily="18" charset="0"/>
              </a:rPr>
              <a:t>”.</a:t>
            </a:r>
          </a:p>
          <a:p>
            <a:pPr algn="l">
              <a:lnSpc>
                <a:spcPct val="100000"/>
              </a:lnSpc>
              <a:spcBef>
                <a:spcPts val="0"/>
              </a:spcBef>
            </a:pPr>
            <a:endParaRPr lang="en-US" sz="4000" dirty="0">
              <a:solidFill>
                <a:schemeClr val="tx2"/>
              </a:solidFill>
              <a:latin typeface="Times New Roman" panose="02020603050405020304" pitchFamily="18" charset="0"/>
              <a:cs typeface="Times New Roman" panose="02020603050405020304" pitchFamily="18" charset="0"/>
            </a:endParaRPr>
          </a:p>
          <a:p>
            <a:pPr marL="857250" indent="-857250" algn="l">
              <a:lnSpc>
                <a:spcPct val="100000"/>
              </a:lnSpc>
              <a:spcBef>
                <a:spcPts val="0"/>
              </a:spcBef>
              <a:buFont typeface="Wingdings" panose="05000000000000000000" pitchFamily="2" charset="2"/>
              <a:buChar char="Ø"/>
            </a:pPr>
            <a:r>
              <a:rPr lang="en-US" sz="6000" dirty="0">
                <a:solidFill>
                  <a:schemeClr val="tx2"/>
                </a:solidFill>
                <a:latin typeface="Times New Roman" panose="02020603050405020304" pitchFamily="18" charset="0"/>
                <a:cs typeface="Times New Roman" panose="02020603050405020304" pitchFamily="18" charset="0"/>
              </a:rPr>
              <a:t>All other officers listed in MyLCI can view data.</a:t>
            </a:r>
          </a:p>
        </p:txBody>
      </p:sp>
      <p:sp>
        <p:nvSpPr>
          <p:cNvPr id="5" name="Rectangle 4">
            <a:extLst>
              <a:ext uri="{FF2B5EF4-FFF2-40B4-BE49-F238E27FC236}">
                <a16:creationId xmlns:a16="http://schemas.microsoft.com/office/drawing/2014/main" id="{64D73E88-2E84-43FB-9233-1635448FC45E}"/>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510AA8AE-A769-47CF-8A44-8A453098C24C}"/>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382712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2011B9-AF67-8342-AFB9-1530C8D18B20}"/>
              </a:ext>
            </a:extLst>
          </p:cNvPr>
          <p:cNvSpPr/>
          <p:nvPr/>
        </p:nvSpPr>
        <p:spPr>
          <a:xfrm>
            <a:off x="7546380" y="1657651"/>
            <a:ext cx="9284890" cy="1655068"/>
          </a:xfrm>
          <a:prstGeom prst="rect">
            <a:avLst/>
          </a:prstGeom>
        </p:spPr>
        <p:txBody>
          <a:bodyPr wrap="square">
            <a:spAutoFit/>
          </a:bodyPr>
          <a:lstStyle/>
          <a:p>
            <a:pPr algn="ctr">
              <a:lnSpc>
                <a:spcPct val="115000"/>
              </a:lnSpc>
              <a:spcAft>
                <a:spcPts val="1000"/>
              </a:spcAft>
            </a:pPr>
            <a:r>
              <a:rPr lang="en-US" sz="96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Ask the Team</a:t>
            </a:r>
          </a:p>
        </p:txBody>
      </p:sp>
      <p:sp>
        <p:nvSpPr>
          <p:cNvPr id="2" name="Rectangle 1">
            <a:extLst>
              <a:ext uri="{FF2B5EF4-FFF2-40B4-BE49-F238E27FC236}">
                <a16:creationId xmlns:a16="http://schemas.microsoft.com/office/drawing/2014/main" id="{672FDA28-CD6A-4585-9F5A-A1582B38F689}"/>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7C1E958B-03E0-45A2-B8BB-80DBB470C44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4" name="Picture 3">
            <a:extLst>
              <a:ext uri="{FF2B5EF4-FFF2-40B4-BE49-F238E27FC236}">
                <a16:creationId xmlns:a16="http://schemas.microsoft.com/office/drawing/2014/main" id="{FA2F01E7-18C6-40F5-9FD9-5971563AFF6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07137" y="3920383"/>
            <a:ext cx="3163376" cy="6893327"/>
          </a:xfrm>
          <a:prstGeom prst="rect">
            <a:avLst/>
          </a:prstGeom>
        </p:spPr>
      </p:pic>
    </p:spTree>
    <p:extLst>
      <p:ext uri="{BB962C8B-B14F-4D97-AF65-F5344CB8AC3E}">
        <p14:creationId xmlns:p14="http://schemas.microsoft.com/office/powerpoint/2010/main" val="3026405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0C9A46-8A83-824F-915D-EFC8D2BE5355}"/>
              </a:ext>
            </a:extLst>
          </p:cNvPr>
          <p:cNvSpPr txBox="1"/>
          <p:nvPr/>
        </p:nvSpPr>
        <p:spPr>
          <a:xfrm>
            <a:off x="9284013" y="1032140"/>
            <a:ext cx="5809623" cy="1015663"/>
          </a:xfrm>
          <a:prstGeom prst="rect">
            <a:avLst/>
          </a:prstGeom>
          <a:noFill/>
        </p:spPr>
        <p:txBody>
          <a:bodyPr wrap="square" rtlCol="0">
            <a:spAutoFit/>
          </a:bodyPr>
          <a:lstStyle/>
          <a:p>
            <a:r>
              <a:rPr lang="en-US" sz="6000" b="1" dirty="0">
                <a:solidFill>
                  <a:srgbClr val="000000"/>
                </a:solidFill>
                <a:latin typeface="Times New Roman" panose="02020603050405020304" pitchFamily="18" charset="0"/>
                <a:cs typeface="Times New Roman" panose="02020603050405020304" pitchFamily="18" charset="0"/>
              </a:rPr>
              <a:t>QUICK POLLS</a:t>
            </a:r>
          </a:p>
        </p:txBody>
      </p:sp>
      <p:graphicFrame>
        <p:nvGraphicFramePr>
          <p:cNvPr id="9" name="Table 8">
            <a:extLst>
              <a:ext uri="{FF2B5EF4-FFF2-40B4-BE49-F238E27FC236}">
                <a16:creationId xmlns:a16="http://schemas.microsoft.com/office/drawing/2014/main" id="{62AB5FB6-AC27-9641-984D-D2523DCD3F81}"/>
              </a:ext>
            </a:extLst>
          </p:cNvPr>
          <p:cNvGraphicFramePr>
            <a:graphicFrameLocks noGrp="1"/>
          </p:cNvGraphicFramePr>
          <p:nvPr>
            <p:extLst>
              <p:ext uri="{D42A27DB-BD31-4B8C-83A1-F6EECF244321}">
                <p14:modId xmlns:p14="http://schemas.microsoft.com/office/powerpoint/2010/main" val="392422147"/>
              </p:ext>
            </p:extLst>
          </p:nvPr>
        </p:nvGraphicFramePr>
        <p:xfrm>
          <a:off x="2730759" y="4079808"/>
          <a:ext cx="8128000" cy="6369939"/>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37084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Faculty Evaluation </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a:p>
                  </a:txBody>
                  <a:tcPr/>
                </a:tc>
                <a:extLst>
                  <a:ext uri="{0D108BD9-81ED-4DB2-BD59-A6C34878D82A}">
                    <a16:rowId xmlns:a16="http://schemas.microsoft.com/office/drawing/2014/main" val="3402096263"/>
                  </a:ext>
                </a:extLst>
              </a:tr>
              <a:tr h="370840">
                <a:tc>
                  <a:txBody>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faculty skillfully delivered the content and effectively facilitated the session.</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Strongly Disagree</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Disagree</a:t>
                      </a:r>
                    </a:p>
                  </a:txBody>
                  <a:tcPr/>
                </a:tc>
                <a:extLst>
                  <a:ext uri="{0D108BD9-81ED-4DB2-BD59-A6C34878D82A}">
                    <a16:rowId xmlns:a16="http://schemas.microsoft.com/office/drawing/2014/main" val="2650835284"/>
                  </a:ext>
                </a:extLst>
              </a:tr>
              <a:tr h="370840">
                <a:tc>
                  <a:txBody>
                    <a:bodyPr/>
                    <a:lstStyle/>
                    <a:p>
                      <a:r>
                        <a:rPr lang="en-US" sz="2400" dirty="0">
                          <a:latin typeface="Times New Roman" panose="02020603050405020304" pitchFamily="18" charset="0"/>
                          <a:cs typeface="Times New Roman" panose="02020603050405020304" pitchFamily="18" charset="0"/>
                        </a:rPr>
                        <a:t>◎ Agree</a:t>
                      </a:r>
                    </a:p>
                  </a:txBody>
                  <a:tcPr/>
                </a:tc>
                <a:extLst>
                  <a:ext uri="{0D108BD9-81ED-4DB2-BD59-A6C34878D82A}">
                    <a16:rowId xmlns:a16="http://schemas.microsoft.com/office/drawing/2014/main" val="3338127918"/>
                  </a:ext>
                </a:extLst>
              </a:tr>
              <a:tr h="370840">
                <a:tc>
                  <a:txBody>
                    <a:bodyPr/>
                    <a:lstStyle/>
                    <a:p>
                      <a:r>
                        <a:rPr lang="en-US" sz="2400" dirty="0">
                          <a:latin typeface="Times New Roman" panose="02020603050405020304" pitchFamily="18" charset="0"/>
                          <a:cs typeface="Times New Roman" panose="02020603050405020304" pitchFamily="18" charset="0"/>
                        </a:rPr>
                        <a:t>◎ Strongly Agree</a:t>
                      </a:r>
                    </a:p>
                  </a:txBody>
                  <a:tcPr/>
                </a:tc>
                <a:extLst>
                  <a:ext uri="{0D108BD9-81ED-4DB2-BD59-A6C34878D82A}">
                    <a16:rowId xmlns:a16="http://schemas.microsoft.com/office/drawing/2014/main" val="7425523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Prefer not to answer</a:t>
                      </a:r>
                      <a:endParaRPr lang="en-US" sz="2400" dirty="0"/>
                    </a:p>
                  </a:txBody>
                  <a:tcPr/>
                </a:tc>
                <a:extLst>
                  <a:ext uri="{0D108BD9-81ED-4DB2-BD59-A6C34878D82A}">
                    <a16:rowId xmlns:a16="http://schemas.microsoft.com/office/drawing/2014/main" val="1380467487"/>
                  </a:ext>
                </a:extLst>
              </a:tr>
              <a:tr h="370840">
                <a:tc>
                  <a:txBody>
                    <a:bodyPr/>
                    <a:lstStyle/>
                    <a:p>
                      <a:endParaRPr lang="en-US" dirty="0"/>
                    </a:p>
                    <a:p>
                      <a:endParaRPr lang="en-US" dirty="0"/>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graphicFrame>
        <p:nvGraphicFramePr>
          <p:cNvPr id="10" name="Table 9">
            <a:extLst>
              <a:ext uri="{FF2B5EF4-FFF2-40B4-BE49-F238E27FC236}">
                <a16:creationId xmlns:a16="http://schemas.microsoft.com/office/drawing/2014/main" id="{62AB5FB6-AC27-9641-984D-D2523DCD3F81}"/>
              </a:ext>
            </a:extLst>
          </p:cNvPr>
          <p:cNvGraphicFramePr>
            <a:graphicFrameLocks noGrp="1"/>
          </p:cNvGraphicFramePr>
          <p:nvPr>
            <p:extLst>
              <p:ext uri="{D42A27DB-BD31-4B8C-83A1-F6EECF244321}">
                <p14:modId xmlns:p14="http://schemas.microsoft.com/office/powerpoint/2010/main" val="372228329"/>
              </p:ext>
            </p:extLst>
          </p:nvPr>
        </p:nvGraphicFramePr>
        <p:xfrm>
          <a:off x="12973284" y="4079808"/>
          <a:ext cx="8128000" cy="6440618"/>
        </p:xfrm>
        <a:graphic>
          <a:graphicData uri="http://schemas.openxmlformats.org/drawingml/2006/table">
            <a:tbl>
              <a:tblPr firstRow="1" bandRow="1">
                <a:tableStyleId>{5FD0F851-EC5A-4D38-B0AD-8093EC10F338}</a:tableStyleId>
              </a:tblPr>
              <a:tblGrid>
                <a:gridCol w="8128000">
                  <a:extLst>
                    <a:ext uri="{9D8B030D-6E8A-4147-A177-3AD203B41FA5}">
                      <a16:colId xmlns:a16="http://schemas.microsoft.com/office/drawing/2014/main" val="1815427209"/>
                    </a:ext>
                  </a:extLst>
                </a:gridCol>
              </a:tblGrid>
              <a:tr h="37084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Quick Poll – Course Evaluation</a:t>
                      </a:r>
                    </a:p>
                  </a:txBody>
                  <a:tcPr>
                    <a:solidFill>
                      <a:schemeClr val="accent1"/>
                    </a:solidFill>
                  </a:tcPr>
                </a:tc>
                <a:extLst>
                  <a:ext uri="{0D108BD9-81ED-4DB2-BD59-A6C34878D82A}">
                    <a16:rowId xmlns:a16="http://schemas.microsoft.com/office/drawing/2014/main" val="550826599"/>
                  </a:ext>
                </a:extLst>
              </a:tr>
              <a:tr h="370840">
                <a:tc>
                  <a:txBody>
                    <a:bodyPr/>
                    <a:lstStyle/>
                    <a:p>
                      <a:endParaRPr lang="en-US"/>
                    </a:p>
                  </a:txBody>
                  <a:tcPr/>
                </a:tc>
                <a:extLst>
                  <a:ext uri="{0D108BD9-81ED-4DB2-BD59-A6C34878D82A}">
                    <a16:rowId xmlns:a16="http://schemas.microsoft.com/office/drawing/2014/main" val="3402096263"/>
                  </a:ext>
                </a:extLst>
              </a:tr>
              <a:tr h="1259399">
                <a:tc>
                  <a:txBody>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demonstrations of MyLion and MyLCI added to the value of this Club Secretary Session.</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0402724"/>
                  </a:ext>
                </a:extLst>
              </a:tr>
              <a:tr h="370840">
                <a:tc>
                  <a:txBody>
                    <a:bodyPr/>
                    <a:lstStyle/>
                    <a:p>
                      <a:r>
                        <a:rPr lang="en-US" sz="2400" dirty="0">
                          <a:latin typeface="Times New Roman" panose="02020603050405020304" pitchFamily="18" charset="0"/>
                          <a:cs typeface="Times New Roman" panose="02020603050405020304" pitchFamily="18" charset="0"/>
                        </a:rPr>
                        <a:t>◎ Strongly Agree</a:t>
                      </a:r>
                    </a:p>
                  </a:txBody>
                  <a:tcPr/>
                </a:tc>
                <a:extLst>
                  <a:ext uri="{0D108BD9-81ED-4DB2-BD59-A6C34878D82A}">
                    <a16:rowId xmlns:a16="http://schemas.microsoft.com/office/drawing/2014/main" val="416569436"/>
                  </a:ext>
                </a:extLst>
              </a:tr>
              <a:tr h="370840">
                <a:tc>
                  <a:txBody>
                    <a:bodyPr/>
                    <a:lstStyle/>
                    <a:p>
                      <a:r>
                        <a:rPr lang="en-US" sz="2400" dirty="0">
                          <a:latin typeface="Times New Roman" panose="02020603050405020304" pitchFamily="18" charset="0"/>
                          <a:cs typeface="Times New Roman" panose="02020603050405020304" pitchFamily="18" charset="0"/>
                        </a:rPr>
                        <a:t>◎ Agree</a:t>
                      </a:r>
                    </a:p>
                  </a:txBody>
                  <a:tcPr/>
                </a:tc>
                <a:extLst>
                  <a:ext uri="{0D108BD9-81ED-4DB2-BD59-A6C34878D82A}">
                    <a16:rowId xmlns:a16="http://schemas.microsoft.com/office/drawing/2014/main" val="2650835284"/>
                  </a:ext>
                </a:extLst>
              </a:tr>
              <a:tr h="370840">
                <a:tc>
                  <a:txBody>
                    <a:bodyPr/>
                    <a:lstStyle/>
                    <a:p>
                      <a:r>
                        <a:rPr lang="en-US" sz="2400" dirty="0">
                          <a:latin typeface="Times New Roman" panose="02020603050405020304" pitchFamily="18" charset="0"/>
                          <a:cs typeface="Times New Roman" panose="02020603050405020304" pitchFamily="18" charset="0"/>
                        </a:rPr>
                        <a:t>◎ Disagree</a:t>
                      </a:r>
                    </a:p>
                  </a:txBody>
                  <a:tcPr/>
                </a:tc>
                <a:extLst>
                  <a:ext uri="{0D108BD9-81ED-4DB2-BD59-A6C34878D82A}">
                    <a16:rowId xmlns:a16="http://schemas.microsoft.com/office/drawing/2014/main" val="3338127918"/>
                  </a:ext>
                </a:extLst>
              </a:tr>
              <a:tr h="370840">
                <a:tc>
                  <a:txBody>
                    <a:bodyPr/>
                    <a:lstStyle/>
                    <a:p>
                      <a:r>
                        <a:rPr lang="en-US" sz="2400" dirty="0">
                          <a:latin typeface="Times New Roman" panose="02020603050405020304" pitchFamily="18" charset="0"/>
                          <a:cs typeface="Times New Roman" panose="02020603050405020304" pitchFamily="18" charset="0"/>
                        </a:rPr>
                        <a:t>◎ Strongly Disagree</a:t>
                      </a:r>
                    </a:p>
                  </a:txBody>
                  <a:tcPr/>
                </a:tc>
                <a:extLst>
                  <a:ext uri="{0D108BD9-81ED-4DB2-BD59-A6C34878D82A}">
                    <a16:rowId xmlns:a16="http://schemas.microsoft.com/office/drawing/2014/main" val="742552318"/>
                  </a:ext>
                </a:extLst>
              </a:tr>
              <a:tr h="370840">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Prefer not to answer</a:t>
                      </a:r>
                      <a:endParaRPr lang="en-US" sz="2400" dirty="0"/>
                    </a:p>
                  </a:txBody>
                  <a:tcPr/>
                </a:tc>
                <a:extLst>
                  <a:ext uri="{0D108BD9-81ED-4DB2-BD59-A6C34878D82A}">
                    <a16:rowId xmlns:a16="http://schemas.microsoft.com/office/drawing/2014/main" val="1380467487"/>
                  </a:ext>
                </a:extLst>
              </a:tr>
              <a:tr h="370840">
                <a:tc>
                  <a:txBody>
                    <a:bodyPr/>
                    <a:lstStyle/>
                    <a:p>
                      <a:endParaRPr lang="en-US" dirty="0"/>
                    </a:p>
                    <a:p>
                      <a:endParaRPr lang="en-US" dirty="0"/>
                    </a:p>
                    <a:p>
                      <a:pPr algn="ctr"/>
                      <a:r>
                        <a:rPr lang="en-US" sz="3600" b="1" dirty="0">
                          <a:latin typeface="Times New Roman" panose="02020603050405020304" pitchFamily="18" charset="0"/>
                          <a:cs typeface="Times New Roman" panose="02020603050405020304" pitchFamily="18" charset="0"/>
                        </a:rPr>
                        <a:t>Submit</a:t>
                      </a:r>
                    </a:p>
                  </a:txBody>
                  <a:tcPr/>
                </a:tc>
                <a:extLst>
                  <a:ext uri="{0D108BD9-81ED-4DB2-BD59-A6C34878D82A}">
                    <a16:rowId xmlns:a16="http://schemas.microsoft.com/office/drawing/2014/main" val="1580094619"/>
                  </a:ext>
                </a:extLst>
              </a:tr>
            </a:tbl>
          </a:graphicData>
        </a:graphic>
      </p:graphicFrame>
      <p:sp>
        <p:nvSpPr>
          <p:cNvPr id="3" name="Rectangle 2">
            <a:extLst>
              <a:ext uri="{FF2B5EF4-FFF2-40B4-BE49-F238E27FC236}">
                <a16:creationId xmlns:a16="http://schemas.microsoft.com/office/drawing/2014/main" id="{2A288E1C-4993-4A58-BD82-33005A269FEF}"/>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FA988F4D-7657-4CF6-8E19-C85EF3541835}"/>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sp>
        <p:nvSpPr>
          <p:cNvPr id="5" name="TextBox 4">
            <a:extLst>
              <a:ext uri="{FF2B5EF4-FFF2-40B4-BE49-F238E27FC236}">
                <a16:creationId xmlns:a16="http://schemas.microsoft.com/office/drawing/2014/main" id="{65DB833B-5CDE-4E3E-8F4F-09308AC343F2}"/>
              </a:ext>
            </a:extLst>
          </p:cNvPr>
          <p:cNvSpPr txBox="1"/>
          <p:nvPr/>
        </p:nvSpPr>
        <p:spPr>
          <a:xfrm flipH="1">
            <a:off x="5332899" y="3252144"/>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6</a:t>
            </a:r>
          </a:p>
        </p:txBody>
      </p:sp>
      <p:sp>
        <p:nvSpPr>
          <p:cNvPr id="14" name="TextBox 13">
            <a:extLst>
              <a:ext uri="{FF2B5EF4-FFF2-40B4-BE49-F238E27FC236}">
                <a16:creationId xmlns:a16="http://schemas.microsoft.com/office/drawing/2014/main" id="{5747B774-BB64-4923-880F-764B64167A9A}"/>
              </a:ext>
            </a:extLst>
          </p:cNvPr>
          <p:cNvSpPr txBox="1"/>
          <p:nvPr/>
        </p:nvSpPr>
        <p:spPr>
          <a:xfrm flipH="1">
            <a:off x="15655666" y="3252144"/>
            <a:ext cx="2477787" cy="769441"/>
          </a:xfrm>
          <a:prstGeom prst="rect">
            <a:avLst/>
          </a:prstGeom>
          <a:noFill/>
        </p:spPr>
        <p:txBody>
          <a:bodyPr wrap="square" rtlCol="0">
            <a:spAutoFit/>
          </a:bodyPr>
          <a:lstStyle/>
          <a:p>
            <a:pPr algn="ctr"/>
            <a:r>
              <a:rPr lang="en-US" sz="4400" dirty="0">
                <a:solidFill>
                  <a:schemeClr val="tx2"/>
                </a:solidFill>
                <a:latin typeface="Times New Roman" panose="02020603050405020304" pitchFamily="18" charset="0"/>
                <a:cs typeface="Times New Roman" panose="02020603050405020304" pitchFamily="18" charset="0"/>
              </a:rPr>
              <a:t>Poll 7</a:t>
            </a:r>
          </a:p>
        </p:txBody>
      </p:sp>
      <p:pic>
        <p:nvPicPr>
          <p:cNvPr id="17" name="Picture 16">
            <a:extLst>
              <a:ext uri="{FF2B5EF4-FFF2-40B4-BE49-F238E27FC236}">
                <a16:creationId xmlns:a16="http://schemas.microsoft.com/office/drawing/2014/main" id="{B66D0F0A-B4A9-48AE-88EC-86992E615A26}"/>
              </a:ext>
            </a:extLst>
          </p:cNvPr>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2817" y="11251322"/>
            <a:ext cx="2507272" cy="1560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0316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795753" y="577372"/>
            <a:ext cx="6786217" cy="1323439"/>
          </a:xfrm>
          <a:prstGeom prst="rect">
            <a:avLst/>
          </a:prstGeom>
          <a:noFill/>
        </p:spPr>
        <p:txBody>
          <a:bodyPr wrap="none" rtlCol="0">
            <a:spAutoFit/>
          </a:bodyPr>
          <a:lstStyle/>
          <a:p>
            <a:pPr algn="ctr"/>
            <a:r>
              <a:rPr lang="en-US" sz="8000" b="1" dirty="0">
                <a:solidFill>
                  <a:srgbClr val="0070C0"/>
                </a:solidFill>
                <a:latin typeface="Times New Roman" panose="02020603050405020304" pitchFamily="18" charset="0"/>
                <a:cs typeface="Times New Roman" panose="02020603050405020304" pitchFamily="18" charset="0"/>
              </a:rPr>
              <a:t>THANK YOU!</a:t>
            </a:r>
          </a:p>
        </p:txBody>
      </p:sp>
      <p:sp>
        <p:nvSpPr>
          <p:cNvPr id="10" name="TextBox 9">
            <a:extLst>
              <a:ext uri="{FF2B5EF4-FFF2-40B4-BE49-F238E27FC236}">
                <a16:creationId xmlns:a16="http://schemas.microsoft.com/office/drawing/2014/main" id="{0C919C3D-99E3-FD4E-A4F5-8D898C6CCDB3}"/>
              </a:ext>
            </a:extLst>
          </p:cNvPr>
          <p:cNvSpPr txBox="1"/>
          <p:nvPr/>
        </p:nvSpPr>
        <p:spPr>
          <a:xfrm>
            <a:off x="3705642" y="3520749"/>
            <a:ext cx="17412510" cy="7971413"/>
          </a:xfrm>
          <a:prstGeom prst="rect">
            <a:avLst/>
          </a:prstGeom>
          <a:noFill/>
        </p:spPr>
        <p:txBody>
          <a:bodyPr wrap="square" rtlCol="0">
            <a:spAutoFit/>
          </a:bodyPr>
          <a:lstStyle/>
          <a:p>
            <a:pPr marL="571500" indent="-571500">
              <a:buFont typeface="Wingdings" pitchFamily="2" charset="2"/>
              <a:buChar char="Ø"/>
            </a:pPr>
            <a:r>
              <a:rPr lang="en-US" sz="4000" b="1" dirty="0">
                <a:solidFill>
                  <a:srgbClr val="2140C2"/>
                </a:solidFill>
              </a:rPr>
              <a:t>WRITERS, EDITORS &amp; FACULTY</a:t>
            </a:r>
          </a:p>
          <a:p>
            <a:pPr marL="1485717" lvl="1" indent="-571500">
              <a:buFont typeface="Wingdings" pitchFamily="2" charset="2"/>
              <a:buChar char="Ø"/>
            </a:pPr>
            <a:r>
              <a:rPr lang="en-US" sz="4000" b="1" dirty="0">
                <a:solidFill>
                  <a:srgbClr val="2140C2"/>
                </a:solidFill>
              </a:rPr>
              <a:t>Writers:</a:t>
            </a:r>
            <a:r>
              <a:rPr lang="en-US" sz="4000" dirty="0">
                <a:solidFill>
                  <a:schemeClr val="tx2"/>
                </a:solidFill>
              </a:rPr>
              <a:t>  DG Diana Baumann (17-K), DG Rick Dodson (17-A), DG Chris Bauer (17-N), 1VDG Richard Caldwell (17-N), PCC Helen LeBlanc (17-N), PDG Denny Smith (17-K), Lion Kim Baker (17-A), Lion Louise Greenberg (17-K)</a:t>
            </a:r>
          </a:p>
          <a:p>
            <a:pPr marL="1485717" lvl="1" indent="-571500">
              <a:buFont typeface="Wingdings" pitchFamily="2" charset="2"/>
              <a:buChar char="Ø"/>
            </a:pPr>
            <a:r>
              <a:rPr lang="en-US" sz="4000" b="1" dirty="0">
                <a:solidFill>
                  <a:srgbClr val="2140C2"/>
                </a:solidFill>
              </a:rPr>
              <a:t>Editors:</a:t>
            </a:r>
            <a:r>
              <a:rPr lang="en-US" sz="4000" dirty="0">
                <a:solidFill>
                  <a:schemeClr val="tx2"/>
                </a:solidFill>
              </a:rPr>
              <a:t>  PCC Beverly Nichols (17-A), PCC Fran Smith (17-K)</a:t>
            </a:r>
          </a:p>
          <a:p>
            <a:pPr marL="1485717" lvl="1" indent="-571500">
              <a:buFont typeface="Wingdings" pitchFamily="2" charset="2"/>
              <a:buChar char="Ø"/>
            </a:pPr>
            <a:r>
              <a:rPr lang="en-US" sz="4000" b="1" dirty="0">
                <a:solidFill>
                  <a:srgbClr val="2140C2"/>
                </a:solidFill>
              </a:rPr>
              <a:t>Timekeeper:  </a:t>
            </a:r>
            <a:r>
              <a:rPr lang="en-US" sz="4000" dirty="0">
                <a:solidFill>
                  <a:schemeClr val="tx2"/>
                </a:solidFill>
              </a:rPr>
              <a:t>PDG Marla Larison for helping us during this Module </a:t>
            </a:r>
          </a:p>
          <a:p>
            <a:pPr marL="1485717" lvl="1" indent="-571500">
              <a:buFont typeface="Wingdings" pitchFamily="2" charset="2"/>
              <a:buChar char="Ø"/>
            </a:pPr>
            <a:r>
              <a:rPr lang="en-US" sz="4000" b="1" dirty="0">
                <a:solidFill>
                  <a:srgbClr val="2140C2"/>
                </a:solidFill>
              </a:rPr>
              <a:t>Faculty:</a:t>
            </a:r>
            <a:r>
              <a:rPr lang="en-US" sz="4000" dirty="0">
                <a:solidFill>
                  <a:schemeClr val="tx2"/>
                </a:solidFill>
              </a:rPr>
              <a:t> DG Diana Baumann (17-K), DG Rick Dodson (17-A), </a:t>
            </a:r>
          </a:p>
          <a:p>
            <a:pPr marL="1485717" lvl="1" indent="-571500">
              <a:buFont typeface="Wingdings" pitchFamily="2" charset="2"/>
              <a:buChar char="Ø"/>
            </a:pPr>
            <a:r>
              <a:rPr lang="en-US" sz="4000" dirty="0">
                <a:solidFill>
                  <a:srgbClr val="2140C2"/>
                </a:solidFill>
              </a:rPr>
              <a:t> </a:t>
            </a:r>
            <a:r>
              <a:rPr lang="en-US" sz="4000" dirty="0">
                <a:solidFill>
                  <a:schemeClr val="tx2"/>
                </a:solidFill>
              </a:rPr>
              <a:t>DG</a:t>
            </a:r>
            <a:r>
              <a:rPr lang="en-US" sz="4000" dirty="0">
                <a:solidFill>
                  <a:srgbClr val="2140C2"/>
                </a:solidFill>
              </a:rPr>
              <a:t> </a:t>
            </a:r>
            <a:r>
              <a:rPr lang="en-US" sz="4000" dirty="0">
                <a:solidFill>
                  <a:schemeClr val="tx2"/>
                </a:solidFill>
              </a:rPr>
              <a:t>Chris Bauer (17-N), 1VDG Richard Caldwell (17-N)</a:t>
            </a:r>
          </a:p>
          <a:p>
            <a:pPr marL="571500" indent="-571500">
              <a:buFont typeface="Wingdings" pitchFamily="2" charset="2"/>
              <a:buChar char="Ø"/>
            </a:pPr>
            <a:endParaRPr lang="en-US" sz="4000" dirty="0">
              <a:solidFill>
                <a:schemeClr val="tx2"/>
              </a:solidFill>
            </a:endParaRPr>
          </a:p>
          <a:p>
            <a:r>
              <a:rPr lang="en-US" sz="4000" dirty="0">
                <a:solidFill>
                  <a:schemeClr val="tx2"/>
                </a:solidFill>
              </a:rPr>
              <a:t>	</a:t>
            </a:r>
          </a:p>
          <a:p>
            <a:pPr marL="1485717" lvl="1" indent="-571500">
              <a:buFont typeface="Wingdings" pitchFamily="2" charset="2"/>
              <a:buChar char="Ø"/>
            </a:pPr>
            <a:r>
              <a:rPr lang="en-US" sz="4000" b="1" dirty="0">
                <a:solidFill>
                  <a:srgbClr val="2140C2"/>
                </a:solidFill>
              </a:rPr>
              <a:t>Optional Town Hall Meeting Following</a:t>
            </a:r>
            <a:endParaRPr lang="en-US" sz="4000" dirty="0">
              <a:solidFill>
                <a:schemeClr val="tx2"/>
              </a:solidFill>
            </a:endParaRPr>
          </a:p>
          <a:p>
            <a:endParaRPr lang="en-US" dirty="0">
              <a:solidFill>
                <a:schemeClr val="tx2"/>
              </a:solidFill>
            </a:endParaRPr>
          </a:p>
          <a:p>
            <a:endParaRPr lang="en-US" dirty="0">
              <a:solidFill>
                <a:schemeClr val="tx2"/>
              </a:solidFill>
            </a:endParaRPr>
          </a:p>
        </p:txBody>
      </p:sp>
      <p:sp>
        <p:nvSpPr>
          <p:cNvPr id="4" name="Rectangle 3">
            <a:extLst>
              <a:ext uri="{FF2B5EF4-FFF2-40B4-BE49-F238E27FC236}">
                <a16:creationId xmlns:a16="http://schemas.microsoft.com/office/drawing/2014/main" id="{2ED509B6-02CB-4178-8C42-36FECD100842}"/>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830A7C77-E34F-4006-B8CD-558ADDB382E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11" name="Picture 10" descr="A picture containing cup, coffee, table, plate&#10;&#10;Description automatically generated">
            <a:extLst>
              <a:ext uri="{FF2B5EF4-FFF2-40B4-BE49-F238E27FC236}">
                <a16:creationId xmlns:a16="http://schemas.microsoft.com/office/drawing/2014/main" id="{B62C9955-2F40-4FEF-A289-F00F9E25A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96" y="577372"/>
            <a:ext cx="2565081" cy="2390755"/>
          </a:xfrm>
          <a:prstGeom prst="rect">
            <a:avLst/>
          </a:prstGeom>
        </p:spPr>
      </p:pic>
    </p:spTree>
    <p:extLst>
      <p:ext uri="{BB962C8B-B14F-4D97-AF65-F5344CB8AC3E}">
        <p14:creationId xmlns:p14="http://schemas.microsoft.com/office/powerpoint/2010/main" val="85789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39341C-9F8C-2440-AA21-905692300446}"/>
              </a:ext>
            </a:extLst>
          </p:cNvPr>
          <p:cNvSpPr txBox="1"/>
          <p:nvPr/>
        </p:nvSpPr>
        <p:spPr>
          <a:xfrm>
            <a:off x="3373821" y="929558"/>
            <a:ext cx="15481738" cy="26511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000" dirty="0">
                <a:solidFill>
                  <a:srgbClr val="FFD446"/>
                </a:solidFill>
                <a:latin typeface="Times New Roman" panose="02020603050405020304" pitchFamily="18" charset="0"/>
                <a:cs typeface="Times New Roman" panose="02020603050405020304" pitchFamily="18" charset="0"/>
              </a:rPr>
              <a:t>“</a:t>
            </a:r>
            <a:r>
              <a:rPr lang="en-US" sz="6000" b="1" dirty="0">
                <a:solidFill>
                  <a:srgbClr val="FFD446"/>
                </a:solidFill>
                <a:latin typeface="Times New Roman" panose="02020603050405020304" pitchFamily="18" charset="0"/>
                <a:cs typeface="Times New Roman" panose="02020603050405020304" pitchFamily="18" charset="0"/>
              </a:rPr>
              <a:t>Always be nice to Secretaries.  They are </a:t>
            </a:r>
          </a:p>
          <a:p>
            <a:pPr algn="r" defTabSz="914400">
              <a:lnSpc>
                <a:spcPct val="90000"/>
              </a:lnSpc>
              <a:spcBef>
                <a:spcPct val="0"/>
              </a:spcBef>
              <a:spcAft>
                <a:spcPts val="600"/>
              </a:spcAft>
            </a:pPr>
            <a:r>
              <a:rPr lang="en-US" sz="6000" b="1" dirty="0">
                <a:solidFill>
                  <a:srgbClr val="FFD446"/>
                </a:solidFill>
                <a:latin typeface="Times New Roman" panose="02020603050405020304" pitchFamily="18" charset="0"/>
                <a:cs typeface="Times New Roman" panose="02020603050405020304" pitchFamily="18" charset="0"/>
              </a:rPr>
              <a:t>the real Gatekeepers in the World.”</a:t>
            </a:r>
            <a:br>
              <a:rPr lang="en-US" sz="6000" b="1" dirty="0">
                <a:solidFill>
                  <a:srgbClr val="FFD446"/>
                </a:solidFill>
                <a:latin typeface="Times New Roman" panose="02020603050405020304" pitchFamily="18" charset="0"/>
                <a:cs typeface="Times New Roman" panose="02020603050405020304" pitchFamily="18" charset="0"/>
              </a:rPr>
            </a:br>
            <a:r>
              <a:rPr lang="en-US" sz="4800" b="1" dirty="0">
                <a:solidFill>
                  <a:srgbClr val="FFD446"/>
                </a:solidFill>
                <a:latin typeface="Times New Roman" panose="02020603050405020304" pitchFamily="18" charset="0"/>
                <a:cs typeface="Times New Roman" panose="02020603050405020304" pitchFamily="18" charset="0"/>
              </a:rPr>
              <a:t>- Anthony L. D’Angelo</a:t>
            </a:r>
            <a:r>
              <a:rPr lang="en-US" sz="2800" b="1" dirty="0">
                <a:solidFill>
                  <a:srgbClr val="FFD446"/>
                </a:solidFill>
                <a:latin typeface="Times New Roman" panose="02020603050405020304" pitchFamily="18" charset="0"/>
                <a:cs typeface="Times New Roman" panose="02020603050405020304" pitchFamily="18" charset="0"/>
              </a:rPr>
              <a:t> </a:t>
            </a:r>
            <a:endParaRPr lang="en-US" sz="7200" b="1" kern="1200" dirty="0">
              <a:solidFill>
                <a:srgbClr val="FFD446"/>
              </a:solidFill>
              <a:latin typeface="Times New Roman" panose="02020603050405020304" pitchFamily="18" charset="0"/>
              <a:ea typeface="+mj-ea"/>
              <a:cs typeface="Times New Roman" panose="02020603050405020304" pitchFamily="18" charset="0"/>
            </a:endParaRPr>
          </a:p>
        </p:txBody>
      </p:sp>
      <p:pic>
        <p:nvPicPr>
          <p:cNvPr id="2" name="Picture 1" descr="AAUW Don't Forget to Register! Building Bridges into the Future ...">
            <a:extLst>
              <a:ext uri="{FF2B5EF4-FFF2-40B4-BE49-F238E27FC236}">
                <a16:creationId xmlns:a16="http://schemas.microsoft.com/office/drawing/2014/main" id="{9C56C6F0-E387-924B-A02A-9AC75444E03A}"/>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1656918" y="7219373"/>
            <a:ext cx="21044768" cy="4787686"/>
          </a:xfrm>
          <a:prstGeom prst="rect">
            <a:avLst/>
          </a:prstGeom>
          <a:noFill/>
        </p:spPr>
      </p:pic>
      <p:pic>
        <p:nvPicPr>
          <p:cNvPr id="14" name="Picture 13" descr="A close up of a sign&#10;&#10;Description automatically generated">
            <a:extLst>
              <a:ext uri="{FF2B5EF4-FFF2-40B4-BE49-F238E27FC236}">
                <a16:creationId xmlns:a16="http://schemas.microsoft.com/office/drawing/2014/main" id="{934D3193-3748-634C-8973-A257EC0871D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042974" y="4442882"/>
            <a:ext cx="2291699" cy="2135100"/>
          </a:xfrm>
          <a:prstGeom prst="rect">
            <a:avLst/>
          </a:prstGeom>
        </p:spPr>
      </p:pic>
      <p:sp>
        <p:nvSpPr>
          <p:cNvPr id="10" name="TextBox 9">
            <a:extLst>
              <a:ext uri="{FF2B5EF4-FFF2-40B4-BE49-F238E27FC236}">
                <a16:creationId xmlns:a16="http://schemas.microsoft.com/office/drawing/2014/main" id="{B07A1AB4-8188-0648-B187-E24C223D2C62}"/>
              </a:ext>
            </a:extLst>
          </p:cNvPr>
          <p:cNvSpPr txBox="1"/>
          <p:nvPr/>
        </p:nvSpPr>
        <p:spPr>
          <a:xfrm>
            <a:off x="8023122" y="10053143"/>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13" name="Rectangle 12">
            <a:extLst>
              <a:ext uri="{FF2B5EF4-FFF2-40B4-BE49-F238E27FC236}">
                <a16:creationId xmlns:a16="http://schemas.microsoft.com/office/drawing/2014/main" id="{1D9D6E2D-83B9-1E4C-BA95-55F91256BBA9}"/>
              </a:ext>
            </a:extLst>
          </p:cNvPr>
          <p:cNvSpPr/>
          <p:nvPr/>
        </p:nvSpPr>
        <p:spPr>
          <a:xfrm>
            <a:off x="0" y="0"/>
            <a:ext cx="24377650" cy="13716000"/>
          </a:xfrm>
          <a:prstGeom prst="rect">
            <a:avLst/>
          </a:prstGeom>
          <a:noFill/>
          <a:ln w="269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527320-B586-8A41-9B87-A7185A4A5F52}"/>
              </a:ext>
            </a:extLst>
          </p:cNvPr>
          <p:cNvSpPr/>
          <p:nvPr/>
        </p:nvSpPr>
        <p:spPr>
          <a:xfrm>
            <a:off x="21772537" y="506302"/>
            <a:ext cx="1858297" cy="10100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231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795753" y="577372"/>
            <a:ext cx="6786217" cy="1323439"/>
          </a:xfrm>
          <a:prstGeom prst="rect">
            <a:avLst/>
          </a:prstGeom>
          <a:noFill/>
        </p:spPr>
        <p:txBody>
          <a:bodyPr wrap="none" rtlCol="0">
            <a:spAutoFit/>
          </a:bodyPr>
          <a:lstStyle/>
          <a:p>
            <a:pPr algn="ctr"/>
            <a:r>
              <a:rPr lang="en-US" sz="8000" b="1" dirty="0">
                <a:solidFill>
                  <a:srgbClr val="0070C0"/>
                </a:solidFill>
                <a:latin typeface="Times New Roman" panose="02020603050405020304" pitchFamily="18" charset="0"/>
                <a:cs typeface="Times New Roman" panose="02020603050405020304" pitchFamily="18" charset="0"/>
              </a:rPr>
              <a:t>THANK YOU!</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2367" y="4186242"/>
            <a:ext cx="10058400" cy="6567321"/>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8131502" y="3605096"/>
            <a:ext cx="9240131" cy="5045661"/>
          </a:xfrm>
          <a:prstGeom prst="rect">
            <a:avLst/>
          </a:prstGeom>
          <a:noFill/>
          <a:ln>
            <a:noFill/>
          </a:ln>
        </p:spPr>
        <p:txBody>
          <a:bodyPr wrap="square" rtlCol="0">
            <a:prstTxWarp prst="textArchUp">
              <a:avLst>
                <a:gd name="adj" fmla="val 10752724"/>
              </a:avLst>
            </a:prstTxWarp>
            <a:spAutoFit/>
          </a:bodyPr>
          <a:lstStyle/>
          <a:p>
            <a:pPr algn="ctr"/>
            <a:r>
              <a:rPr lang="en-US" sz="8000" b="1" dirty="0">
                <a:solidFill>
                  <a:srgbClr val="0070C0"/>
                </a:solidFill>
                <a:latin typeface="Monotype Corsiva" panose="03010101010201010101" pitchFamily="66" charset="0"/>
              </a:rPr>
              <a:t>Everybody Can Be Great</a:t>
            </a:r>
          </a:p>
        </p:txBody>
      </p:sp>
      <p:sp>
        <p:nvSpPr>
          <p:cNvPr id="5" name="TextBox 4"/>
          <p:cNvSpPr txBox="1"/>
          <p:nvPr/>
        </p:nvSpPr>
        <p:spPr>
          <a:xfrm>
            <a:off x="8285076" y="8866778"/>
            <a:ext cx="8932985" cy="2713974"/>
          </a:xfrm>
          <a:prstGeom prst="rect">
            <a:avLst/>
          </a:prstGeom>
          <a:noFill/>
        </p:spPr>
        <p:txBody>
          <a:bodyPr wrap="square" rtlCol="0">
            <a:prstTxWarp prst="textArchDown">
              <a:avLst/>
            </a:prstTxWarp>
            <a:spAutoFit/>
          </a:bodyPr>
          <a:lstStyle/>
          <a:p>
            <a:pPr algn="ctr"/>
            <a:r>
              <a:rPr lang="en-US" sz="8000" b="1" dirty="0">
                <a:solidFill>
                  <a:srgbClr val="0070C0"/>
                </a:solidFill>
                <a:latin typeface="Monotype Corsiva" panose="03010101010201010101" pitchFamily="66" charset="0"/>
              </a:rPr>
              <a:t>Because Anybody Can Serve</a:t>
            </a:r>
          </a:p>
        </p:txBody>
      </p:sp>
      <p:sp>
        <p:nvSpPr>
          <p:cNvPr id="6" name="TextBox 5"/>
          <p:cNvSpPr txBox="1"/>
          <p:nvPr/>
        </p:nvSpPr>
        <p:spPr>
          <a:xfrm>
            <a:off x="15581970" y="11903917"/>
            <a:ext cx="6181201" cy="646331"/>
          </a:xfrm>
          <a:prstGeom prst="rect">
            <a:avLst/>
          </a:prstGeom>
          <a:noFill/>
        </p:spPr>
        <p:txBody>
          <a:bodyPr wrap="square" rtlCol="0">
            <a:spAutoFit/>
          </a:bodyPr>
          <a:lstStyle/>
          <a:p>
            <a:r>
              <a:rPr lang="en-US" b="1" dirty="0">
                <a:solidFill>
                  <a:srgbClr val="0070C0"/>
                </a:solidFill>
              </a:rPr>
              <a:t>Martin Luther King, Jr.</a:t>
            </a:r>
          </a:p>
        </p:txBody>
      </p:sp>
      <p:sp>
        <p:nvSpPr>
          <p:cNvPr id="7" name="Rectangle 6">
            <a:extLst>
              <a:ext uri="{FF2B5EF4-FFF2-40B4-BE49-F238E27FC236}">
                <a16:creationId xmlns:a16="http://schemas.microsoft.com/office/drawing/2014/main" id="{35708A3F-7721-4137-9779-1C82F73B229D}"/>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FBF8C0DB-1C87-480F-8BAD-F981101FAD7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pic>
        <p:nvPicPr>
          <p:cNvPr id="14" name="Picture 13" descr="A picture containing cup, coffee, table, plate&#10;&#10;Description automatically generated">
            <a:extLst>
              <a:ext uri="{FF2B5EF4-FFF2-40B4-BE49-F238E27FC236}">
                <a16:creationId xmlns:a16="http://schemas.microsoft.com/office/drawing/2014/main" id="{F2F8E1F1-667D-422E-958B-6AAF3169F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96" y="577372"/>
            <a:ext cx="2565081" cy="2390755"/>
          </a:xfrm>
          <a:prstGeom prst="rect">
            <a:avLst/>
          </a:prstGeom>
        </p:spPr>
      </p:pic>
    </p:spTree>
    <p:extLst>
      <p:ext uri="{BB962C8B-B14F-4D97-AF65-F5344CB8AC3E}">
        <p14:creationId xmlns:p14="http://schemas.microsoft.com/office/powerpoint/2010/main" val="1177158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8795717" y="2058988"/>
            <a:ext cx="6786217" cy="1323439"/>
          </a:xfrm>
          <a:prstGeom prst="rect">
            <a:avLst/>
          </a:prstGeom>
          <a:noFill/>
        </p:spPr>
        <p:txBody>
          <a:bodyPr wrap="none" rtlCol="0">
            <a:spAutoFit/>
          </a:bodyPr>
          <a:lstStyle/>
          <a:p>
            <a:pPr algn="ctr"/>
            <a:r>
              <a:rPr lang="en-US" sz="8000" b="1" dirty="0">
                <a:solidFill>
                  <a:srgbClr val="0070C0"/>
                </a:solidFill>
                <a:latin typeface="Times New Roman" panose="02020603050405020304" pitchFamily="18" charset="0"/>
                <a:cs typeface="Times New Roman" panose="02020603050405020304" pitchFamily="18" charset="0"/>
              </a:rPr>
              <a:t>THANK YOU!</a:t>
            </a:r>
          </a:p>
        </p:txBody>
      </p:sp>
      <p:sp>
        <p:nvSpPr>
          <p:cNvPr id="7" name="AutoShape 2" descr="https://apis.mail.yahoo.com/ws/v3/mailboxes/@.id==VjN-tSPuTqtolPgACydkunADNhw6SiMiaZTWeelLMe2r2-co84IVRaZGb9Fk9AJoZWFo6F676llwJijNHGM9Rx73ng/messages/@.id==AKZKYI512XfpXz3bOA2z0IOIlsY/content/parts/@.id==2/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a:ext>
            </a:extLst>
          </a:blip>
          <a:srcRect l="65802" t="684" r="879" b="50000"/>
          <a:stretch/>
        </p:blipFill>
        <p:spPr>
          <a:xfrm>
            <a:off x="2050806" y="4408133"/>
            <a:ext cx="5486400" cy="307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284050" y="9242514"/>
            <a:ext cx="9838755" cy="2769989"/>
          </a:xfrm>
          <a:prstGeom prst="rect">
            <a:avLst/>
          </a:prstGeom>
        </p:spPr>
        <p:txBody>
          <a:bodyPr wrap="square">
            <a:spAutoFit/>
          </a:bodyPr>
          <a:lstStyle/>
          <a:p>
            <a:pPr algn="ctr">
              <a:spcAft>
                <a:spcPts val="1200"/>
              </a:spcAft>
            </a:pPr>
            <a:r>
              <a:rPr lang="en-US" b="1" dirty="0">
                <a:solidFill>
                  <a:srgbClr val="0070C0"/>
                </a:solidFill>
                <a:latin typeface="Times New Roman" panose="02020603050405020304" pitchFamily="18" charset="0"/>
                <a:cs typeface="Times New Roman" panose="02020603050405020304" pitchFamily="18" charset="0"/>
              </a:rPr>
              <a:t>MOST IMPORTANTLY - HAVE FUN  </a:t>
            </a:r>
          </a:p>
          <a:p>
            <a:pPr algn="ctr">
              <a:spcAft>
                <a:spcPts val="1200"/>
              </a:spcAft>
            </a:pPr>
            <a:r>
              <a:rPr lang="en-US" b="1" dirty="0">
                <a:solidFill>
                  <a:srgbClr val="0070C0"/>
                </a:solidFill>
                <a:latin typeface="Times New Roman" panose="02020603050405020304" pitchFamily="18" charset="0"/>
                <a:cs typeface="Times New Roman" panose="02020603050405020304" pitchFamily="18" charset="0"/>
              </a:rPr>
              <a:t>ENJOY YOUR CLUB AND STATE LIONS</a:t>
            </a:r>
          </a:p>
          <a:p>
            <a:pPr algn="ctr">
              <a:spcAft>
                <a:spcPts val="1200"/>
              </a:spcAft>
            </a:pPr>
            <a:r>
              <a:rPr lang="en-US" b="1" dirty="0">
                <a:solidFill>
                  <a:srgbClr val="0070C0"/>
                </a:solidFill>
                <a:latin typeface="Times New Roman" panose="02020603050405020304" pitchFamily="18" charset="0"/>
                <a:cs typeface="Times New Roman" panose="02020603050405020304" pitchFamily="18" charset="0"/>
              </a:rPr>
              <a:t>ENJOY YOUR SERVICE</a:t>
            </a:r>
          </a:p>
          <a:p>
            <a:pPr algn="ctr">
              <a:spcAft>
                <a:spcPts val="1200"/>
              </a:spcAft>
            </a:pPr>
            <a:r>
              <a:rPr lang="en-US" b="1" dirty="0">
                <a:solidFill>
                  <a:srgbClr val="0070C0"/>
                </a:solidFill>
                <a:latin typeface="Times New Roman" panose="02020603050405020304" pitchFamily="18" charset="0"/>
                <a:cs typeface="Times New Roman" panose="02020603050405020304" pitchFamily="18" charset="0"/>
              </a:rPr>
              <a:t>ENJOY BEING A LION</a:t>
            </a:r>
          </a:p>
        </p:txBody>
      </p:sp>
      <p:sp>
        <p:nvSpPr>
          <p:cNvPr id="3" name="Rectangle 2">
            <a:extLst>
              <a:ext uri="{FF2B5EF4-FFF2-40B4-BE49-F238E27FC236}">
                <a16:creationId xmlns:a16="http://schemas.microsoft.com/office/drawing/2014/main" id="{65750B21-EC63-4BFE-8AAB-FCF709E3549A}"/>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BB04B464-6F87-41BC-8549-595F9E1DB57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pic>
        <p:nvPicPr>
          <p:cNvPr id="5" name="Picture 4" descr="A picture containing cup, coffee, table, plate&#10;&#10;Description automatically generated">
            <a:extLst>
              <a:ext uri="{FF2B5EF4-FFF2-40B4-BE49-F238E27FC236}">
                <a16:creationId xmlns:a16="http://schemas.microsoft.com/office/drawing/2014/main" id="{B3FCACE1-C3D1-4EE8-A4A6-34462799A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96" y="577372"/>
            <a:ext cx="2565081" cy="2390755"/>
          </a:xfrm>
          <a:prstGeom prst="rect">
            <a:avLst/>
          </a:prstGeom>
        </p:spPr>
      </p:pic>
      <p:pic>
        <p:nvPicPr>
          <p:cNvPr id="6" name="Picture 5">
            <a:extLst>
              <a:ext uri="{FF2B5EF4-FFF2-40B4-BE49-F238E27FC236}">
                <a16:creationId xmlns:a16="http://schemas.microsoft.com/office/drawing/2014/main" id="{9CDA3104-4333-4397-B369-57EEC9B1E06A}"/>
              </a:ext>
            </a:extLst>
          </p:cNvPr>
          <p:cNvPicPr>
            <a:picLocks noChangeAspect="1"/>
          </p:cNvPicPr>
          <p:nvPr/>
        </p:nvPicPr>
        <p:blipFill rotWithShape="1">
          <a:blip r:embed="rId2">
            <a:extLst>
              <a:ext uri="{28A0092B-C50C-407E-A947-70E740481C1C}">
                <a14:useLocalDpi xmlns:a14="http://schemas.microsoft.com/office/drawing/2010/main"/>
              </a:ext>
            </a:extLst>
          </a:blip>
          <a:srcRect l="161" t="527" r="66682" b="50396"/>
          <a:stretch/>
        </p:blipFill>
        <p:spPr>
          <a:xfrm>
            <a:off x="16766598" y="4424758"/>
            <a:ext cx="5486400" cy="307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310B1AD-4CD5-40EC-B4EF-8A9D899F6854}"/>
              </a:ext>
            </a:extLst>
          </p:cNvPr>
          <p:cNvPicPr>
            <a:picLocks noChangeAspect="1"/>
          </p:cNvPicPr>
          <p:nvPr/>
        </p:nvPicPr>
        <p:blipFill rotWithShape="1">
          <a:blip r:embed="rId2">
            <a:extLst>
              <a:ext uri="{28A0092B-C50C-407E-A947-70E740481C1C}">
                <a14:useLocalDpi xmlns:a14="http://schemas.microsoft.com/office/drawing/2010/main"/>
              </a:ext>
            </a:extLst>
          </a:blip>
          <a:srcRect l="33202" r="33479" b="50396"/>
          <a:stretch/>
        </p:blipFill>
        <p:spPr>
          <a:xfrm>
            <a:off x="9445625" y="4423029"/>
            <a:ext cx="5486400" cy="3095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214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011B9-AF67-8342-AFB9-1530C8D18B20}"/>
              </a:ext>
            </a:extLst>
          </p:cNvPr>
          <p:cNvSpPr/>
          <p:nvPr/>
        </p:nvSpPr>
        <p:spPr>
          <a:xfrm>
            <a:off x="1215589" y="674769"/>
            <a:ext cx="20470762" cy="7267182"/>
          </a:xfrm>
          <a:prstGeom prst="rect">
            <a:avLst/>
          </a:prstGeom>
        </p:spPr>
        <p:txBody>
          <a:bodyPr wrap="square">
            <a:spAutoFit/>
          </a:bodyPr>
          <a:lstStyle/>
          <a:p>
            <a:pPr>
              <a:lnSpc>
                <a:spcPct val="115000"/>
              </a:lnSpc>
              <a:spcAft>
                <a:spcPts val="1000"/>
              </a:spcAft>
            </a:pPr>
            <a:r>
              <a:rPr lang="en-US" sz="80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By the end of this session you will be able to:</a:t>
            </a:r>
          </a:p>
          <a:p>
            <a:pPr>
              <a:lnSpc>
                <a:spcPct val="115000"/>
              </a:lnSpc>
              <a:spcAft>
                <a:spcPts val="1000"/>
              </a:spcAft>
            </a:pPr>
            <a:endParaRPr lang="en-US" sz="54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Summarize the responsibilities of the club secretary</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Explain the timelines for various responsibilities</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Access additional resources as needed</a:t>
            </a:r>
          </a:p>
          <a:p>
            <a:pPr marL="2685684" lvl="2" indent="-857250">
              <a:lnSpc>
                <a:spcPct val="115000"/>
              </a:lnSpc>
              <a:spcAft>
                <a:spcPts val="1000"/>
              </a:spcAft>
              <a:buFont typeface="Wingdings" panose="05000000000000000000" pitchFamily="2" charset="2"/>
              <a:buChar char="Ø"/>
            </a:pPr>
            <a:r>
              <a:rPr lang="en-US" sz="6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Input data into MyLCI &amp; MyLion (In Second Module)</a:t>
            </a:r>
          </a:p>
        </p:txBody>
      </p:sp>
      <p:sp>
        <p:nvSpPr>
          <p:cNvPr id="3" name="Rectangle 2">
            <a:extLst>
              <a:ext uri="{FF2B5EF4-FFF2-40B4-BE49-F238E27FC236}">
                <a16:creationId xmlns:a16="http://schemas.microsoft.com/office/drawing/2014/main" id="{76B849EC-BAE2-A74E-A701-EBEC089B3F58}"/>
              </a:ext>
            </a:extLst>
          </p:cNvPr>
          <p:cNvSpPr/>
          <p:nvPr/>
        </p:nvSpPr>
        <p:spPr>
          <a:xfrm>
            <a:off x="22034090" y="737419"/>
            <a:ext cx="1386349" cy="10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AUW Don't Forget to Register! Building Bridges into the Future ...">
            <a:extLst>
              <a:ext uri="{FF2B5EF4-FFF2-40B4-BE49-F238E27FC236}">
                <a16:creationId xmlns:a16="http://schemas.microsoft.com/office/drawing/2014/main" id="{C457AB48-22B2-5D43-9F53-7002C8F01BB9}"/>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1651820" y="8589988"/>
            <a:ext cx="21044768" cy="4787686"/>
          </a:xfrm>
          <a:prstGeom prst="rect">
            <a:avLst/>
          </a:prstGeom>
          <a:noFill/>
        </p:spPr>
      </p:pic>
      <p:sp>
        <p:nvSpPr>
          <p:cNvPr id="6" name="TextBox 5">
            <a:extLst>
              <a:ext uri="{FF2B5EF4-FFF2-40B4-BE49-F238E27FC236}">
                <a16:creationId xmlns:a16="http://schemas.microsoft.com/office/drawing/2014/main" id="{853254B8-AAD4-844B-942D-9B95F41D7D96}"/>
              </a:ext>
            </a:extLst>
          </p:cNvPr>
          <p:cNvSpPr txBox="1"/>
          <p:nvPr/>
        </p:nvSpPr>
        <p:spPr>
          <a:xfrm>
            <a:off x="7816644" y="11608393"/>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sp>
        <p:nvSpPr>
          <p:cNvPr id="20" name="Rectangle 19">
            <a:extLst>
              <a:ext uri="{FF2B5EF4-FFF2-40B4-BE49-F238E27FC236}">
                <a16:creationId xmlns:a16="http://schemas.microsoft.com/office/drawing/2014/main" id="{FA3D933C-B994-475A-B1AA-0515D2AE5484}"/>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3DA28E72-C47D-497A-AD24-977080FD9CA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77572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7B6778-F5D0-FD48-B08A-BE67E9E41B79}"/>
              </a:ext>
            </a:extLst>
          </p:cNvPr>
          <p:cNvGrpSpPr/>
          <p:nvPr/>
        </p:nvGrpSpPr>
        <p:grpSpPr>
          <a:xfrm>
            <a:off x="720970" y="926959"/>
            <a:ext cx="20606657" cy="11541621"/>
            <a:chOff x="720970" y="926959"/>
            <a:chExt cx="20606657" cy="11541621"/>
          </a:xfrm>
        </p:grpSpPr>
        <p:sp>
          <p:nvSpPr>
            <p:cNvPr id="2" name="TextBox 1">
              <a:extLst>
                <a:ext uri="{FF2B5EF4-FFF2-40B4-BE49-F238E27FC236}">
                  <a16:creationId xmlns:a16="http://schemas.microsoft.com/office/drawing/2014/main" id="{5AF08DA8-BA33-8B47-AE32-7D5F6ED2A39D}"/>
                </a:ext>
              </a:extLst>
            </p:cNvPr>
            <p:cNvSpPr txBox="1"/>
            <p:nvPr/>
          </p:nvSpPr>
          <p:spPr>
            <a:xfrm>
              <a:off x="720970" y="926959"/>
              <a:ext cx="20606657" cy="11541621"/>
            </a:xfrm>
            <a:prstGeom prst="rect">
              <a:avLst/>
            </a:prstGeom>
            <a:noFill/>
          </p:spPr>
          <p:txBody>
            <a:bodyPr wrap="square" rtlCol="0">
              <a:spAutoFit/>
            </a:bodyPr>
            <a:lstStyle/>
            <a:p>
              <a:r>
                <a:rPr lang="en-US" sz="6000" b="1" dirty="0">
                  <a:solidFill>
                    <a:schemeClr val="tx2"/>
                  </a:solidFill>
                  <a:latin typeface="Times New Roman" panose="02020603050405020304" pitchFamily="18" charset="0"/>
                  <a:cs typeface="Times New Roman" panose="02020603050405020304" pitchFamily="18" charset="0"/>
                </a:rPr>
                <a:t>           </a:t>
              </a:r>
            </a:p>
            <a:p>
              <a:pPr algn="ctr"/>
              <a:r>
                <a:rPr lang="en-US" sz="6000" b="1" dirty="0">
                  <a:solidFill>
                    <a:schemeClr val="tx2"/>
                  </a:solidFill>
                  <a:latin typeface="Times New Roman" panose="02020603050405020304" pitchFamily="18" charset="0"/>
                  <a:cs typeface="Times New Roman" panose="02020603050405020304" pitchFamily="18" charset="0"/>
                </a:rPr>
                <a:t>         </a:t>
              </a:r>
              <a:r>
                <a:rPr lang="en-US" sz="7200" b="1" dirty="0">
                  <a:solidFill>
                    <a:schemeClr val="tx2"/>
                  </a:solidFill>
                  <a:latin typeface="Times New Roman" panose="02020603050405020304" pitchFamily="18" charset="0"/>
                  <a:cs typeface="Times New Roman" panose="02020603050405020304" pitchFamily="18" charset="0"/>
                </a:rPr>
                <a:t>SECRETARY ROLES  &amp; RESPONSIBILITES</a:t>
              </a:r>
            </a:p>
            <a:p>
              <a:pPr algn="ctr"/>
              <a:endParaRPr lang="en-US" sz="7200" dirty="0">
                <a:solidFill>
                  <a:schemeClr val="tx2"/>
                </a:solidFill>
                <a:latin typeface="Times New Roman" panose="02020603050405020304" pitchFamily="18" charset="0"/>
                <a:cs typeface="Times New Roman" panose="02020603050405020304" pitchFamily="18" charset="0"/>
              </a:endParaRPr>
            </a:p>
            <a:p>
              <a:pPr algn="ctr"/>
              <a:endParaRPr lang="en-US" sz="6000" dirty="0">
                <a:solidFill>
                  <a:schemeClr val="tx2"/>
                </a:solidFill>
                <a:latin typeface="Times New Roman" panose="02020603050405020304" pitchFamily="18" charset="0"/>
                <a:cs typeface="Times New Roman" panose="02020603050405020304" pitchFamily="18" charset="0"/>
              </a:endParaRPr>
            </a:p>
            <a:p>
              <a:pPr algn="ctr"/>
              <a:endParaRPr lang="en-US" sz="8800" dirty="0">
                <a:solidFill>
                  <a:schemeClr val="tx2"/>
                </a:solidFill>
              </a:endParaRPr>
            </a:p>
            <a:p>
              <a:pPr algn="ctr"/>
              <a:r>
                <a:rPr lang="en-US" sz="8800" dirty="0">
                  <a:solidFill>
                    <a:schemeClr val="tx2"/>
                  </a:solidFill>
                </a:rPr>
                <a:t> </a:t>
              </a:r>
            </a:p>
            <a:p>
              <a:pPr algn="ctr"/>
              <a:endParaRPr lang="en-US" sz="8800" dirty="0">
                <a:solidFill>
                  <a:schemeClr val="tx2"/>
                </a:solidFill>
              </a:endParaRPr>
            </a:p>
            <a:p>
              <a:pPr algn="ctr"/>
              <a:r>
                <a:rPr lang="en-US" sz="5400" dirty="0">
                  <a:solidFill>
                    <a:schemeClr val="tx2"/>
                  </a:solidFill>
                  <a:latin typeface="Times New Roman" panose="02020603050405020304" pitchFamily="18" charset="0"/>
                  <a:cs typeface="Times New Roman" panose="02020603050405020304" pitchFamily="18" charset="0"/>
                </a:rPr>
                <a:t>DG Rick Dodson</a:t>
              </a:r>
            </a:p>
            <a:p>
              <a:pPr algn="ctr"/>
              <a:r>
                <a:rPr lang="en-US" sz="5400" dirty="0">
                  <a:solidFill>
                    <a:schemeClr val="tx2"/>
                  </a:solidFill>
                  <a:latin typeface="Times New Roman" panose="02020603050405020304" pitchFamily="18" charset="0"/>
                  <a:cs typeface="Times New Roman" panose="02020603050405020304" pitchFamily="18" charset="0"/>
                </a:rPr>
                <a:t>District 17A </a:t>
              </a:r>
            </a:p>
            <a:p>
              <a:pPr algn="ctr"/>
              <a:endParaRPr lang="en-US" sz="5400" dirty="0">
                <a:solidFill>
                  <a:schemeClr val="tx2"/>
                </a:solidFill>
              </a:endParaRPr>
            </a:p>
            <a:p>
              <a:pPr algn="ctr"/>
              <a:endParaRPr lang="en-US" sz="5400" dirty="0">
                <a:solidFill>
                  <a:schemeClr val="tx2"/>
                </a:solidFill>
              </a:endParaRPr>
            </a:p>
          </p:txBody>
        </p:sp>
        <p:pic>
          <p:nvPicPr>
            <p:cNvPr id="4" name="Picture 3" descr="AAUW Don't Forget to Register! Building Bridges into the Future ...">
              <a:extLst>
                <a:ext uri="{FF2B5EF4-FFF2-40B4-BE49-F238E27FC236}">
                  <a16:creationId xmlns:a16="http://schemas.microsoft.com/office/drawing/2014/main" id="{A0F78204-037C-5640-AF9A-47489825797E}"/>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3460505" y="5283802"/>
              <a:ext cx="16684270" cy="3148395"/>
            </a:xfrm>
            <a:prstGeom prst="rect">
              <a:avLst/>
            </a:prstGeom>
            <a:noFill/>
          </p:spPr>
        </p:pic>
        <p:sp>
          <p:nvSpPr>
            <p:cNvPr id="5" name="TextBox 4">
              <a:extLst>
                <a:ext uri="{FF2B5EF4-FFF2-40B4-BE49-F238E27FC236}">
                  <a16:creationId xmlns:a16="http://schemas.microsoft.com/office/drawing/2014/main" id="{DAAF78AB-81C0-4244-9D2B-2400A1DE6272}"/>
                </a:ext>
              </a:extLst>
            </p:cNvPr>
            <p:cNvSpPr txBox="1"/>
            <p:nvPr/>
          </p:nvSpPr>
          <p:spPr>
            <a:xfrm>
              <a:off x="7284675" y="7015296"/>
              <a:ext cx="10028904" cy="769441"/>
            </a:xfrm>
            <a:prstGeom prst="rect">
              <a:avLst/>
            </a:prstGeom>
            <a:noFill/>
          </p:spPr>
          <p:txBody>
            <a:bodyPr wrap="squar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Building a Bridge into the Future!</a:t>
              </a:r>
            </a:p>
          </p:txBody>
        </p:sp>
      </p:grpSp>
      <p:sp>
        <p:nvSpPr>
          <p:cNvPr id="13" name="Rectangle 12">
            <a:extLst>
              <a:ext uri="{FF2B5EF4-FFF2-40B4-BE49-F238E27FC236}">
                <a16:creationId xmlns:a16="http://schemas.microsoft.com/office/drawing/2014/main" id="{E52E4900-C6DD-4459-A1CB-AEF2AFDA32EE}"/>
              </a:ext>
            </a:extLst>
          </p:cNvPr>
          <p:cNvSpPr/>
          <p:nvPr/>
        </p:nvSpPr>
        <p:spPr>
          <a:xfrm>
            <a:off x="133348"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automatically generated">
            <a:extLst>
              <a:ext uri="{FF2B5EF4-FFF2-40B4-BE49-F238E27FC236}">
                <a16:creationId xmlns:a16="http://schemas.microsoft.com/office/drawing/2014/main" id="{2A27CCEE-863D-4BB5-977E-99A20FC4EB3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1568352" y="602898"/>
            <a:ext cx="2067502" cy="1926223"/>
          </a:xfrm>
          <a:prstGeom prst="rect">
            <a:avLst/>
          </a:prstGeom>
        </p:spPr>
      </p:pic>
    </p:spTree>
    <p:extLst>
      <p:ext uri="{BB962C8B-B14F-4D97-AF65-F5344CB8AC3E}">
        <p14:creationId xmlns:p14="http://schemas.microsoft.com/office/powerpoint/2010/main" val="365938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A18C5AE2-7716-4AB5-8ED8-172EFF8658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589"/>
            <a:ext cx="24396498" cy="13705411"/>
          </a:xfrm>
          <a:prstGeom prst="rect">
            <a:avLst/>
          </a:prstGeom>
        </p:spPr>
      </p:pic>
    </p:spTree>
    <p:extLst>
      <p:ext uri="{BB962C8B-B14F-4D97-AF65-F5344CB8AC3E}">
        <p14:creationId xmlns:p14="http://schemas.microsoft.com/office/powerpoint/2010/main" val="310277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88A16-B4C9-8F4E-8183-89A8E8FF45F7}"/>
              </a:ext>
            </a:extLst>
          </p:cNvPr>
          <p:cNvSpPr txBox="1"/>
          <p:nvPr/>
        </p:nvSpPr>
        <p:spPr>
          <a:xfrm>
            <a:off x="6301298" y="612372"/>
            <a:ext cx="11775083" cy="1015663"/>
          </a:xfrm>
          <a:prstGeom prst="rect">
            <a:avLst/>
          </a:prstGeom>
          <a:noFill/>
        </p:spPr>
        <p:txBody>
          <a:bodyPr wrap="none" rtlCol="0">
            <a:spAutoFit/>
          </a:bodyPr>
          <a:lstStyle/>
          <a:p>
            <a:pPr algn="ctr"/>
            <a:r>
              <a:rPr lang="en-US" sz="6000" b="1" dirty="0">
                <a:solidFill>
                  <a:schemeClr val="tx2"/>
                </a:solidFill>
                <a:latin typeface="Times New Roman" panose="02020603050405020304" pitchFamily="18" charset="0"/>
                <a:cs typeface="Times New Roman" panose="02020603050405020304" pitchFamily="18" charset="0"/>
              </a:rPr>
              <a:t>JUST WHO IS THE SECRETARY</a:t>
            </a:r>
          </a:p>
        </p:txBody>
      </p:sp>
      <p:sp>
        <p:nvSpPr>
          <p:cNvPr id="7" name="Rectangle 6">
            <a:extLst>
              <a:ext uri="{FF2B5EF4-FFF2-40B4-BE49-F238E27FC236}">
                <a16:creationId xmlns:a16="http://schemas.microsoft.com/office/drawing/2014/main" id="{DA3D4D28-7B93-DA48-9FC6-9A68519BC753}"/>
              </a:ext>
            </a:extLst>
          </p:cNvPr>
          <p:cNvSpPr/>
          <p:nvPr/>
        </p:nvSpPr>
        <p:spPr>
          <a:xfrm>
            <a:off x="4024101" y="3012845"/>
            <a:ext cx="17862361" cy="4955203"/>
          </a:xfrm>
          <a:prstGeom prst="rect">
            <a:avLst/>
          </a:prstGeom>
        </p:spPr>
        <p:txBody>
          <a:bodyPr wrap="square">
            <a:spAutoFit/>
          </a:bodyPr>
          <a:lstStyle/>
          <a:p>
            <a:pPr marL="571500" indent="-571500">
              <a:buFont typeface="Wingdings" pitchFamily="2" charset="2"/>
              <a:buChar char="Ø"/>
            </a:pPr>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Secretary is the </a:t>
            </a:r>
            <a:r>
              <a:rPr lang="en-US" sz="4000" dirty="0">
                <a:solidFill>
                  <a:srgbClr val="FF0000"/>
                </a:solidFill>
                <a:latin typeface="Times New Roman" panose="02020603050405020304" pitchFamily="18" charset="0"/>
                <a:cs typeface="Times New Roman" panose="02020603050405020304" pitchFamily="18" charset="0"/>
              </a:rPr>
              <a:t>Recording Officer </a:t>
            </a:r>
            <a:r>
              <a:rPr lang="en-US" sz="4000" dirty="0">
                <a:solidFill>
                  <a:schemeClr val="tx2"/>
                </a:solidFill>
                <a:latin typeface="Times New Roman" panose="02020603050405020304" pitchFamily="18" charset="0"/>
                <a:cs typeface="Times New Roman" panose="02020603050405020304" pitchFamily="18" charset="0"/>
              </a:rPr>
              <a:t>of the club </a:t>
            </a:r>
            <a:r>
              <a:rPr lang="en-US" sz="4000" dirty="0">
                <a:solidFill>
                  <a:srgbClr val="FF0000"/>
                </a:solidFill>
                <a:latin typeface="Times New Roman" panose="02020603050405020304" pitchFamily="18" charset="0"/>
                <a:cs typeface="Times New Roman" panose="02020603050405020304" pitchFamily="18" charset="0"/>
              </a:rPr>
              <a:t>who attends all meetings </a:t>
            </a:r>
            <a:r>
              <a:rPr lang="en-US" sz="4000" dirty="0">
                <a:solidFill>
                  <a:schemeClr val="tx2"/>
                </a:solidFill>
                <a:latin typeface="Times New Roman" panose="02020603050405020304" pitchFamily="18" charset="0"/>
                <a:cs typeface="Times New Roman" panose="02020603050405020304" pitchFamily="18" charset="0"/>
              </a:rPr>
              <a:t>of the Board of Directors and the Club.</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a:t>
            </a:r>
            <a:r>
              <a:rPr lang="en-US" sz="4000" dirty="0">
                <a:solidFill>
                  <a:srgbClr val="FF0000"/>
                </a:solidFill>
                <a:latin typeface="Times New Roman" panose="02020603050405020304" pitchFamily="18" charset="0"/>
                <a:cs typeface="Times New Roman" panose="02020603050405020304" pitchFamily="18" charset="0"/>
              </a:rPr>
              <a:t>Secretary</a:t>
            </a:r>
            <a:r>
              <a:rPr lang="en-US" sz="4000" dirty="0">
                <a:solidFill>
                  <a:schemeClr val="tx2"/>
                </a:solidFill>
                <a:latin typeface="Times New Roman" panose="02020603050405020304" pitchFamily="18" charset="0"/>
                <a:cs typeface="Times New Roman" panose="02020603050405020304" pitchFamily="18" charset="0"/>
              </a:rPr>
              <a:t> is under the </a:t>
            </a:r>
            <a:r>
              <a:rPr lang="en-US" sz="4000" dirty="0">
                <a:solidFill>
                  <a:srgbClr val="FF0000"/>
                </a:solidFill>
                <a:latin typeface="Times New Roman" panose="02020603050405020304" pitchFamily="18" charset="0"/>
                <a:cs typeface="Times New Roman" panose="02020603050405020304" pitchFamily="18" charset="0"/>
              </a:rPr>
              <a:t>direction of the President and the Board</a:t>
            </a:r>
            <a:r>
              <a:rPr lang="en-US" sz="4000" dirty="0">
                <a:solidFill>
                  <a:schemeClr val="tx2"/>
                </a:solidFill>
                <a:latin typeface="Times New Roman" panose="02020603050405020304" pitchFamily="18" charset="0"/>
                <a:cs typeface="Times New Roman" panose="02020603050405020304" pitchFamily="18" charset="0"/>
              </a:rPr>
              <a:t> of Directors. </a:t>
            </a:r>
          </a:p>
          <a:p>
            <a:endParaRPr lang="en-US" sz="4000" dirty="0">
              <a:solidFill>
                <a:schemeClr val="tx2"/>
              </a:solidFill>
              <a:latin typeface="Times New Roman" panose="02020603050405020304" pitchFamily="18" charset="0"/>
              <a:cs typeface="Times New Roman" panose="02020603050405020304" pitchFamily="18" charset="0"/>
            </a:endParaRPr>
          </a:p>
          <a:p>
            <a:pPr marL="571500" indent="-571500">
              <a:buFont typeface="Wingdings" pitchFamily="2" charset="2"/>
              <a:buChar char="Ø"/>
            </a:pPr>
            <a:r>
              <a:rPr lang="en-US" sz="4000" dirty="0">
                <a:solidFill>
                  <a:schemeClr val="tx2"/>
                </a:solidFill>
                <a:latin typeface="Times New Roman" panose="02020603050405020304" pitchFamily="18" charset="0"/>
                <a:cs typeface="Times New Roman" panose="02020603050405020304" pitchFamily="18" charset="0"/>
              </a:rPr>
              <a:t>The Secretary keeps the club </a:t>
            </a:r>
            <a:r>
              <a:rPr lang="en-US" sz="4000" dirty="0">
                <a:solidFill>
                  <a:srgbClr val="FF0000"/>
                </a:solidFill>
                <a:latin typeface="Times New Roman" panose="02020603050405020304" pitchFamily="18" charset="0"/>
                <a:cs typeface="Times New Roman" panose="02020603050405020304" pitchFamily="18" charset="0"/>
              </a:rPr>
              <a:t>running efficiently</a:t>
            </a:r>
            <a:r>
              <a:rPr lang="en-US" sz="4000" dirty="0">
                <a:solidFill>
                  <a:schemeClr val="tx2"/>
                </a:solidFill>
                <a:latin typeface="Times New Roman" panose="02020603050405020304" pitchFamily="18" charset="0"/>
                <a:cs typeface="Times New Roman" panose="02020603050405020304" pitchFamily="18" charset="0"/>
              </a:rPr>
              <a:t>.</a:t>
            </a:r>
            <a:endParaRPr lang="en-US" dirty="0">
              <a:solidFill>
                <a:schemeClr val="tx2"/>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8DF609E-9AD7-4D6E-88C7-172923DE11A5}"/>
              </a:ext>
            </a:extLst>
          </p:cNvPr>
          <p:cNvSpPr/>
          <p:nvPr/>
        </p:nvSpPr>
        <p:spPr>
          <a:xfrm>
            <a:off x="96020" y="126213"/>
            <a:ext cx="24140160" cy="13487400"/>
          </a:xfrm>
          <a:prstGeom prst="rect">
            <a:avLst/>
          </a:prstGeom>
          <a:noFill/>
          <a:ln w="269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020AF1E-0676-4FF6-A5C3-5DF0FBEE2F55}"/>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568352" y="602898"/>
            <a:ext cx="2067502" cy="1926223"/>
          </a:xfrm>
          <a:prstGeom prst="rect">
            <a:avLst/>
          </a:prstGeom>
        </p:spPr>
      </p:pic>
      <p:pic>
        <p:nvPicPr>
          <p:cNvPr id="9" name="Picture 8" descr="A picture containing monitor, sitting, computer, street&#10;&#10;Description automatically generated">
            <a:extLst>
              <a:ext uri="{FF2B5EF4-FFF2-40B4-BE49-F238E27FC236}">
                <a16:creationId xmlns:a16="http://schemas.microsoft.com/office/drawing/2014/main" id="{9F71904E-00DE-407A-86E0-DC164533C9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7097" y="9681857"/>
            <a:ext cx="5062264" cy="1941008"/>
          </a:xfrm>
          <a:prstGeom prst="rect">
            <a:avLst/>
          </a:prstGeom>
        </p:spPr>
      </p:pic>
    </p:spTree>
    <p:extLst>
      <p:ext uri="{BB962C8B-B14F-4D97-AF65-F5344CB8AC3E}">
        <p14:creationId xmlns:p14="http://schemas.microsoft.com/office/powerpoint/2010/main" val="2879181666"/>
      </p:ext>
    </p:extLst>
  </p:cSld>
  <p:clrMapOvr>
    <a:masterClrMapping/>
  </p:clrMapOvr>
</p:sld>
</file>

<file path=ppt/theme/theme1.xml><?xml version="1.0" encoding="utf-8"?>
<a:theme xmlns:a="http://schemas.openxmlformats.org/drawingml/2006/main"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10827</TotalTime>
  <Words>1676</Words>
  <Application>Microsoft Office PowerPoint</Application>
  <PresentationFormat>Custom</PresentationFormat>
  <Paragraphs>327</Paragraphs>
  <Slides>51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Lato Light</vt:lpstr>
      <vt:lpstr>Monotype Corsiva</vt:lpstr>
      <vt:lpstr>Poppins</vt:lpstr>
      <vt:lpstr>Poppins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MyLion Access</vt:lpstr>
      <vt:lpstr>Why Service Reporting Matters</vt:lpstr>
      <vt:lpstr>Captivate &amp; Connect</vt:lpstr>
      <vt:lpstr>Increase Global Awareness</vt:lpstr>
      <vt:lpstr>Paves the Way for Partnerships</vt:lpstr>
      <vt:lpstr>Uncover the next big project </vt:lpstr>
      <vt:lpstr>Enhance our Support</vt:lpstr>
      <vt:lpstr>Build a Brighter Future</vt:lpstr>
      <vt:lpstr>Increase Membership</vt:lpstr>
      <vt:lpstr>Leverage our Foundation</vt:lpstr>
      <vt:lpstr>Recognize and Reward</vt:lpstr>
      <vt:lpstr>MyLCI Access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Vania Castro</dc:creator>
  <cp:lastModifiedBy>Hans Neidhardt</cp:lastModifiedBy>
  <cp:revision>116</cp:revision>
  <cp:lastPrinted>2020-08-23T19:34:09Z</cp:lastPrinted>
  <dcterms:created xsi:type="dcterms:W3CDTF">2020-07-05T03:19:01Z</dcterms:created>
  <dcterms:modified xsi:type="dcterms:W3CDTF">2020-09-03T21:42:59Z</dcterms:modified>
</cp:coreProperties>
</file>