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03" r:id="rId3"/>
    <p:sldId id="345" r:id="rId4"/>
    <p:sldId id="336" r:id="rId5"/>
    <p:sldId id="318" r:id="rId6"/>
    <p:sldId id="257" r:id="rId7"/>
    <p:sldId id="339" r:id="rId8"/>
    <p:sldId id="289" r:id="rId9"/>
    <p:sldId id="274" r:id="rId10"/>
    <p:sldId id="327" r:id="rId11"/>
    <p:sldId id="287" r:id="rId12"/>
    <p:sldId id="290" r:id="rId13"/>
    <p:sldId id="291" r:id="rId14"/>
    <p:sldId id="264" r:id="rId15"/>
    <p:sldId id="265" r:id="rId16"/>
    <p:sldId id="268" r:id="rId17"/>
    <p:sldId id="292" r:id="rId18"/>
    <p:sldId id="272" r:id="rId19"/>
    <p:sldId id="300" r:id="rId20"/>
    <p:sldId id="298" r:id="rId21"/>
    <p:sldId id="286" r:id="rId22"/>
    <p:sldId id="277" r:id="rId23"/>
    <p:sldId id="281" r:id="rId24"/>
    <p:sldId id="346" r:id="rId25"/>
    <p:sldId id="335" r:id="rId26"/>
    <p:sldId id="294" r:id="rId27"/>
    <p:sldId id="278" r:id="rId28"/>
    <p:sldId id="283" r:id="rId29"/>
    <p:sldId id="285" r:id="rId30"/>
    <p:sldId id="260" r:id="rId31"/>
    <p:sldId id="267" r:id="rId32"/>
  </p:sldIdLst>
  <p:sldSz cx="12192000" cy="6858000"/>
  <p:notesSz cx="6797675" cy="99282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a Greel Jensen" initials="PGJ" lastIdx="2" clrIdx="0">
    <p:extLst>
      <p:ext uri="{19B8F6BF-5375-455C-9EA6-DF929625EA0E}">
        <p15:presenceInfo xmlns:p15="http://schemas.microsoft.com/office/powerpoint/2012/main" userId="S-1-5-21-2124253774-71482904-3017945337-234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9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86191" autoAdjust="0"/>
  </p:normalViewPr>
  <p:slideViewPr>
    <p:cSldViewPr snapToGrid="0">
      <p:cViewPr varScale="1">
        <p:scale>
          <a:sx n="93" d="100"/>
          <a:sy n="93" d="100"/>
        </p:scale>
        <p:origin x="11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C3B1F-D40C-4C92-8B3B-490675C210CB}" type="datetimeFigureOut">
              <a:rPr lang="da-DK" smtClean="0"/>
              <a:t>20-02-2025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1A441-E264-4185-A225-C8C311BFC8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9901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enstoredanske.lex.dk/angst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prguidelines.eu/assets/poster-translations/Advanced-Life-Support-%E2%80%94-Bradycardia_DK.pdf" TargetMode="External"/><Relationship Id="rId4" Type="http://schemas.openxmlformats.org/officeDocument/2006/relationships/hyperlink" Target="https://denstoredanske.lex.dk/blod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4.regsj.intern/D4Doc/Book/docshow.asp?DokID=385923&amp;fBookID=125501&amp;fDokID=279013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enstoredanske.lex.dk/angst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enstoredanske.lex.dk/blod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1A441-E264-4185-A225-C8C311BFC8C0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6247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OBS!</a:t>
            </a:r>
            <a:r>
              <a:rPr lang="da-DK" dirty="0"/>
              <a:t> I Endoskopien findes der ikke delegerede regimer for sygeplejerskerne til antidoter, da der altid vil være en læge tilstede i kritiske situationer.</a:t>
            </a:r>
          </a:p>
          <a:p>
            <a:r>
              <a:rPr lang="da-DK" dirty="0"/>
              <a:t>+ ABCDE optimering </a:t>
            </a:r>
            <a:r>
              <a:rPr lang="da-DK" dirty="0">
                <a:sym typeface="Wingdings" panose="05000000000000000000" pitchFamily="2" charset="2"/>
              </a:rPr>
              <a:t> evt. kald anæstesien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1A441-E264-4185-A225-C8C311BFC8C0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821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Helt</a:t>
            </a:r>
            <a:r>
              <a:rPr lang="da-DK" baseline="0" dirty="0"/>
              <a:t> basic…en person har hjertestop, HVIS personen er livløs og ikke trækker vejret normalt.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Se-føl-lyt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2F1AD-1A3F-4DB4-9661-65862ADDFF14}" type="slidenum">
              <a:rPr lang="da-DK" smtClean="0"/>
              <a:pPr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67738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2F1AD-1A3F-4DB4-9661-65862ADDFF14}" type="slidenum">
              <a:rPr lang="da-DK" smtClean="0"/>
              <a:pPr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76918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Agonal vejrtrækning </a:t>
            </a:r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opstår, når en person har hjertestop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Det betyder, at personen enten gisper, trækker vejret langsomt eller støjende på grund af reflekser fra hjernen. Er du i tvivl, om personen trækker vejret eller har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agonal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vejrtrækning, skal du påbegynde hjertelungeredning med det samme. Du kan ikke gøre skade.</a:t>
            </a:r>
          </a:p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SPECIELLE PÅ ENDO ER: PT. KAN VÆRE TUNGT SOVENDE!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2F1AD-1A3F-4DB4-9661-65862ADDFF14}" type="slidenum">
              <a:rPr lang="da-DK" smtClean="0"/>
              <a:pPr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52569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1A441-E264-4185-A225-C8C311BFC8C0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1217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Evt. spørg ud i plenum,</a:t>
            </a:r>
            <a:r>
              <a:rPr lang="da-DK" baseline="0" dirty="0"/>
              <a:t> hvordan de vil gøre. </a:t>
            </a:r>
            <a:endParaRPr lang="da-DK" dirty="0"/>
          </a:p>
          <a:p>
            <a:r>
              <a:rPr lang="da-DK" dirty="0"/>
              <a:t>Voksne:</a:t>
            </a:r>
            <a:r>
              <a:rPr lang="da-DK" baseline="0" dirty="0"/>
              <a:t> Start med 30 kompressioner. ”Håndrod” midt på sternum. Etc.</a:t>
            </a:r>
          </a:p>
          <a:p>
            <a:r>
              <a:rPr lang="da-DK" baseline="0" dirty="0"/>
              <a:t>Dernæst 2 indblæsninger. Fortsæt i ratio 30:2.</a:t>
            </a:r>
          </a:p>
          <a:p>
            <a:r>
              <a:rPr lang="da-DK" baseline="0" dirty="0"/>
              <a:t>Hvis man KUN er en person: prioriter massage!!</a:t>
            </a:r>
            <a:endParaRPr lang="da-DK" dirty="0"/>
          </a:p>
          <a:p>
            <a:r>
              <a:rPr lang="da-DK" dirty="0"/>
              <a:t>Kilde:</a:t>
            </a:r>
            <a:r>
              <a:rPr lang="da-DK" baseline="0" dirty="0"/>
              <a:t> Genoplivning.dk. Guidelines 2015 danske resume. 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2F1AD-1A3F-4DB4-9661-65862ADDFF14}" type="slidenum">
              <a:rPr lang="da-DK" smtClean="0"/>
              <a:pPr/>
              <a:t>15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752693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2F1AD-1A3F-4DB4-9661-65862ADDFF14}" type="slidenum">
              <a:rPr lang="da-DK" smtClean="0"/>
              <a:pPr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68012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Fortæl lidt om hvad der</a:t>
            </a:r>
            <a:r>
              <a:rPr lang="da-DK" baseline="0" dirty="0"/>
              <a:t> er i kassen. Pictogram.</a:t>
            </a:r>
          </a:p>
          <a:p>
            <a:r>
              <a:rPr lang="da-DK" baseline="0" dirty="0"/>
              <a:t>Send evt. AED´en rundt samtidigt.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2F1AD-1A3F-4DB4-9661-65862ADDFF14}" type="slidenum">
              <a:rPr lang="da-DK" smtClean="0"/>
              <a:pPr/>
              <a:t>17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909247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Det er også vigtigt, at have en god kommunikation omkring den procedure der skal udføres inkl. forventninger til </a:t>
            </a:r>
            <a:r>
              <a:rPr lang="da-DK" dirty="0" err="1"/>
              <a:t>sedationsgrad</a:t>
            </a:r>
            <a:r>
              <a:rPr lang="da-DK" dirty="0"/>
              <a:t> og tidsrammen for proceduren. Det er derfor særlig vigtigt, at give omhyggelige oplysninger til anæstesipersonalet. Det er endvidere vigtigt at give god information i løbet af proceduren, og specielt hvis dele af den procedure der foretages forventes at være særligt smertefulde, så der kan gives analgetika på det rigtige tidspunkt undervejs.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AACCD-ABF3-4745-8953-B65699F76C44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78603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BT-fald &gt; 25 % af udgangsværdi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vasovagalt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anfald er den hyppigst forekommende form for besvimelse, som er en reflektorisk fremkaldt langsom puls og dilatation af blodkar med blodtryksfald.</a:t>
            </a:r>
          </a:p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Anfaldet udløses via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vagusnerven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(10. hjernenerve.</a:t>
            </a:r>
            <a:r>
              <a:rPr lang="da-DK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Den længste nerve i kroppen). </a:t>
            </a:r>
            <a:r>
              <a:rPr lang="da-DK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Vagusnerven</a:t>
            </a:r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kontrollerer det parasympatiske nervesystem. 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anfald kan fremkomme ved smertepåvirkning, fx blodprøvetagning, </a:t>
            </a:r>
            <a:r>
              <a:rPr lang="da-DK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angst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synet af </a:t>
            </a:r>
            <a:r>
              <a:rPr lang="da-DK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blod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eller andre stærke sindsbevægelser. Det fremkaldes særlig let i overfyldte, varme eller dårligt ventilerede rum.</a:t>
            </a:r>
            <a:endParaRPr lang="da-DK" dirty="0"/>
          </a:p>
          <a:p>
            <a:r>
              <a:rPr lang="da-DK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Anvendelsesområde i Endoskopiafsnit</a:t>
            </a:r>
            <a:endParaRPr lang="da-DK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Atropin anvendes ved tilstande med akut opstået bradykardi (puls &lt;45) og blodtryksfald (&gt; 25 % af udgangsværdi)</a:t>
            </a:r>
          </a:p>
          <a:p>
            <a:pPr lvl="0"/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Virker hæmmende på det parasympatiske nervesystem</a:t>
            </a:r>
          </a:p>
          <a:p>
            <a:pPr lvl="0"/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Ophæver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vagusbetinget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bradykardi og medfører accelererende hjertefrekvens </a:t>
            </a:r>
          </a:p>
          <a:p>
            <a:pPr lvl="0"/>
            <a:r>
              <a:rPr lang="da-DK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Bradykardi-algoritmen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1A441-E264-4185-A225-C8C311BFC8C0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8566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Wingdings" panose="05000000000000000000" pitchFamily="2" charset="2"/>
              <a:buNone/>
            </a:pPr>
            <a:r>
              <a:rPr lang="da-DK" dirty="0"/>
              <a:t>Alt info taget fra lokale og regionale D4-vejledninger.</a:t>
            </a:r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da-DK" dirty="0"/>
              <a:t>D4: 2790130. Kan varetage korrekt observation af sederede patienter + håndtere komplikationer, herunder basal luftvejshåndtering + basal HLR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Kontraindikation:</a:t>
            </a:r>
            <a:r>
              <a:rPr lang="da-DK" baseline="0" dirty="0"/>
              <a:t> </a:t>
            </a:r>
            <a:r>
              <a:rPr lang="da-DK" dirty="0"/>
              <a:t>Ingen kendskab til medikamenter anvendt til sedation!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1A441-E264-4185-A225-C8C311BFC8C0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48434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Spørg altid til </a:t>
            </a:r>
            <a:r>
              <a:rPr lang="da-DK" dirty="0" err="1"/>
              <a:t>cave</a:t>
            </a:r>
            <a:r>
              <a:rPr lang="da-DK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Hurtig og adækvat behandling med Adrenalin i.m. er afgørende for prognosen og chancen for overlevelse.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Fødevarer, lægemidler og insektgift er hyppigste årsager til anafylaksi.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universel intens kløe (obs. håndflader, fodsåler og behårede hudområder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 imod 20% af patienter med anafylaksi har ikke hudsymptomer.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1A441-E264-4185-A225-C8C311BFC8C0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94631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Det er også vigtigt, at have en god kommunikation omkring den procedure der skal udføres inkl. forventninger til </a:t>
            </a:r>
            <a:r>
              <a:rPr lang="da-DK" dirty="0" err="1"/>
              <a:t>sedationsgrad</a:t>
            </a:r>
            <a:r>
              <a:rPr lang="da-DK" dirty="0"/>
              <a:t> og tidsrammen for proceduren. Det er derfor særlig vigtigt, at give omhyggelige oplysninger til anæstesipersonalet. Det er endvidere vigtigt at give god information i løbet af proceduren, og specielt hvis dele af den procedure der foretages forventes at være særligt smertefulde, så der kan gives analgetika på det rigtige tidspunkt undervejs.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AACCD-ABF3-4745-8953-B65699F76C44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06712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aseline="0" dirty="0"/>
              <a:t>Når AED har været anvendt, fjern batteri, sprit af og aflever til reception til nulstilling og hent ny. Sæt på plads igen.</a:t>
            </a:r>
          </a:p>
          <a:p>
            <a:r>
              <a:rPr lang="da-DK" baseline="0" dirty="0"/>
              <a:t>Brugte </a:t>
            </a:r>
            <a:r>
              <a:rPr lang="da-DK" baseline="0" dirty="0" err="1"/>
              <a:t>pads</a:t>
            </a:r>
            <a:r>
              <a:rPr lang="da-DK" baseline="0" dirty="0"/>
              <a:t> kasseres, put det hele i en lukket pose. </a:t>
            </a:r>
            <a:r>
              <a:rPr lang="da-DK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usk at det gule mellemstik er flergangs og bæres af teamleder/medicinsk læge sammen med vagttelefon. </a:t>
            </a:r>
            <a:endParaRPr lang="da-DK" baseline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2F1AD-1A3F-4DB4-9661-65862ADDFF14}" type="slidenum">
              <a:rPr lang="da-DK" smtClean="0"/>
              <a:pPr/>
              <a:t>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891320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Endoskopi specielt afsnit:</a:t>
            </a:r>
            <a:r>
              <a:rPr lang="da-DK" baseline="0" dirty="0"/>
              <a:t> Udfører analgesi og </a:t>
            </a:r>
            <a:r>
              <a:rPr lang="da-DK" baseline="0" dirty="0" err="1"/>
              <a:t>sedation</a:t>
            </a:r>
            <a:r>
              <a:rPr lang="da-DK" baseline="0" dirty="0"/>
              <a:t> NAS, som det eneste afsnit på </a:t>
            </a:r>
            <a:r>
              <a:rPr lang="da-DK" baseline="0" dirty="0" err="1"/>
              <a:t>sygehuset.</a:t>
            </a:r>
            <a:r>
              <a:rPr lang="da-DK" dirty="0" err="1"/>
              <a:t>Tværregionalt</a:t>
            </a:r>
            <a:r>
              <a:rPr lang="da-DK" baseline="0" dirty="0"/>
              <a:t> dokument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Lægemidler til sedation og smertestillende i forbindelse med koloskopier: Lægemidlernes virkemåde, bivirkninger og antidot ved overdosering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Kommer ikke til at gå i dybden hermed, men få</a:t>
            </a:r>
            <a:r>
              <a:rPr lang="da-DK" baseline="0" dirty="0"/>
              <a:t> genopfrisket jeres viden.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aseline="0" dirty="0"/>
          </a:p>
          <a:p>
            <a:r>
              <a:rPr lang="da-DK" dirty="0"/>
              <a:t>Sygeplejersken skal forud for undersøgelsen i dialog med patienten orientere sig omkring patientens vanlige medicin i forhold til eventuelle interaktioner og kontraindikationer, herunder AK-behandling.</a:t>
            </a:r>
          </a:p>
          <a:p>
            <a:r>
              <a:rPr lang="da-DK" dirty="0"/>
              <a:t>Sygeplejersken skal indhente information fra patienten om </a:t>
            </a:r>
            <a:r>
              <a:rPr lang="da-DK" dirty="0" err="1"/>
              <a:t>cave</a:t>
            </a:r>
            <a:r>
              <a:rPr lang="da-DK" dirty="0"/>
              <a:t>/ingen </a:t>
            </a:r>
            <a:r>
              <a:rPr lang="da-DK" dirty="0" err="1"/>
              <a:t>cave</a:t>
            </a:r>
            <a:r>
              <a:rPr lang="da-DK" dirty="0"/>
              <a:t> og dokumentere dette i journalnotatet.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1A441-E264-4185-A225-C8C311BFC8C0}" type="slidenum">
              <a:rPr lang="da-DK" smtClean="0"/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46685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Flumazenil (0,1 mg/ml): 0,2 mg,</a:t>
            </a:r>
            <a:r>
              <a:rPr lang="da-DK" baseline="0" dirty="0"/>
              <a:t> langsomt over 15 sek.</a:t>
            </a:r>
          </a:p>
          <a:p>
            <a:r>
              <a:rPr lang="da-DK" baseline="0" dirty="0"/>
              <a:t>Naloxone: (0,4 mg/ml): 0,8 mg </a:t>
            </a:r>
          </a:p>
          <a:p>
            <a:endParaRPr lang="da-DK" baseline="0" dirty="0"/>
          </a:p>
          <a:p>
            <a:r>
              <a:rPr lang="da-DK" baseline="0" dirty="0" err="1"/>
              <a:t>Beh</a:t>
            </a:r>
            <a:r>
              <a:rPr lang="da-DK" baseline="0" dirty="0"/>
              <a:t>. Mål: Bedret klinisk tilstand (Bevidsthedsniveau, RF og saturation)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1A441-E264-4185-A225-C8C311BFC8C0}" type="slidenum">
              <a:rPr lang="da-DK" smtClean="0"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0842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D4</a:t>
            </a:r>
            <a:r>
              <a:rPr lang="da-DK" baseline="0" dirty="0"/>
              <a:t> 279013: NAS anvendes til </a:t>
            </a:r>
            <a:r>
              <a:rPr lang="da-DK" baseline="0" dirty="0" err="1"/>
              <a:t>Kolo</a:t>
            </a:r>
            <a:r>
              <a:rPr lang="da-DK" baseline="0" dirty="0"/>
              <a:t>, </a:t>
            </a:r>
            <a:r>
              <a:rPr lang="da-DK" baseline="0" dirty="0" err="1"/>
              <a:t>sigmoideaskopi</a:t>
            </a:r>
            <a:r>
              <a:rPr lang="da-DK" baseline="0" dirty="0"/>
              <a:t>, gastroskopi, gastroskopi, ERCP </a:t>
            </a:r>
            <a:r>
              <a:rPr lang="da-DK" baseline="0" dirty="0">
                <a:sym typeface="Wingdings" panose="05000000000000000000" pitchFamily="2" charset="2"/>
              </a:rPr>
              <a:t> Lokal retningslinje  følger den regionale retningslinje.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Lægen og sygeplejersken, der varetager NAS, skal indenfor de sidste 2 år have gennemgået sygehusets kursus i avanceret genoplivning (se retningslinje fra Holbæk Sygehus - </a:t>
            </a:r>
            <a:r>
              <a:rPr lang="da-DK" i="1" dirty="0">
                <a:hlinkClick r:id="rId3" tooltip="Hjertestopundervisning - Holbæk Sygehus"/>
              </a:rPr>
              <a:t>Hjertestopundervisning</a:t>
            </a:r>
            <a:r>
              <a:rPr lang="da-DK" dirty="0"/>
              <a:t>), hvilket skal kunne dokumenteres.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1A441-E264-4185-A225-C8C311BFC8C0}" type="slidenum">
              <a:rPr lang="da-DK" smtClean="0"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0680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D4 379859: Genoplivningsudstyr, ilt og sug, kontrol af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Gældende for Afsnit 08-4 Endoskopiafsnit</a:t>
            </a:r>
            <a:endParaRPr lang="da-DK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afsnittet findes hjertestarter og rød hjertestopspand med udstyr til genoplivning på gangen overfor skyllerummene. </a:t>
            </a:r>
          </a:p>
          <a:p>
            <a:r>
              <a:rPr lang="da-DK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 hver af de seks endoskopistuer og i hvilestuen findes éngangsudstyr til maskeventilation og</a:t>
            </a:r>
          </a:p>
          <a:p>
            <a:r>
              <a:rPr lang="da-DK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udtræk til ilt og sug. På hver endoskopistue og i hvilestuen skal der være klargjort svagt sug og udstyr til iltbehandling.</a:t>
            </a:r>
          </a:p>
          <a:p>
            <a:br>
              <a:rPr lang="da-DK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Nyt éngangsudstyr til maskeventilation og </a:t>
            </a:r>
            <a:r>
              <a:rPr lang="da-DK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hepafilter</a:t>
            </a:r>
            <a:r>
              <a:rPr lang="da-DK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hentes i sengeafsnittet.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5B0DB-9EF8-4AF5-BF2C-994C801542C5}" type="slidenum">
              <a:rPr lang="da-DK" smtClean="0"/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376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ASA klassificering er en</a:t>
            </a:r>
            <a:r>
              <a:rPr lang="da-DK" baseline="0" dirty="0"/>
              <a:t> funktionsvurdering af patienten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Patientens vanlige medicin: Eventuelle interaktioner og kontraindikationer, herunder AK-behandling.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u="sng" dirty="0"/>
              <a:t>Ovenstående</a:t>
            </a:r>
            <a:r>
              <a:rPr lang="da-DK" sz="1200" b="1" u="sng" baseline="0" dirty="0"/>
              <a:t> </a:t>
            </a:r>
            <a:r>
              <a:rPr lang="da-DK" sz="1200" b="1" u="sng" dirty="0"/>
              <a:t>faktorer er afgørende for valg af medikament(er)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Ved kronisk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opioidbehandling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eller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opioidmisbrug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 der være behov for højere doser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1A441-E264-4185-A225-C8C311BFC8C0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3832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NAS anvendes, hvor GA ikke er nødvendig eller er forbundet med en risiko, der ikke står mål med indgrebet.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ASA er en funktions</a:t>
            </a:r>
            <a:r>
              <a:rPr lang="da-DK" baseline="0" dirty="0"/>
              <a:t>vurdering af patienten </a:t>
            </a:r>
          </a:p>
          <a:p>
            <a:r>
              <a:rPr lang="da-DK" sz="1400" b="1" u="sng" dirty="0">
                <a:solidFill>
                  <a:schemeClr val="tx1"/>
                </a:solidFill>
              </a:rPr>
              <a:t>Patientkategorier: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</a:rPr>
              <a:t>Patienten risikovurderes af behandlingsansvarlige læge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</a:rPr>
              <a:t>ASA 1-3 + relative kontraindikationer ift. anvende lægemidler</a:t>
            </a:r>
            <a:endParaRPr lang="da-DK" dirty="0"/>
          </a:p>
          <a:p>
            <a:pPr algn="ctr"/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1A441-E264-4185-A225-C8C311BFC8C0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131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SAT &gt; 90 %, RF &gt; 10, Ilttilskud, hvornår?? Behov for O2?.</a:t>
            </a:r>
            <a:r>
              <a:rPr lang="da-DK" baseline="0" dirty="0"/>
              <a:t> Bevidsthed: </a:t>
            </a:r>
            <a:r>
              <a:rPr lang="da-DK" dirty="0"/>
              <a:t>vækbar/verbal kontakt?</a:t>
            </a:r>
          </a:p>
          <a:p>
            <a:r>
              <a:rPr lang="da-DK" dirty="0"/>
              <a:t>Husk kirurgisk timeout!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1A441-E264-4185-A225-C8C311BFC8C0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4816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 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 </a:t>
            </a:r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næstesiologisk </a:t>
            </a:r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edation): </a:t>
            </a:r>
            <a:r>
              <a:rPr lang="da-DK" sz="1200" b="0" i="0" kern="1200" dirty="0">
                <a:solidFill>
                  <a:srgbClr val="000000"/>
                </a:solidFill>
                <a:effectLst/>
                <a:latin typeface="Source Sans Pro"/>
                <a:ea typeface="+mn-ea"/>
                <a:cs typeface="+mn-cs"/>
              </a:rPr>
              <a:t>O</a:t>
            </a:r>
            <a:r>
              <a:rPr lang="da-DK" dirty="0">
                <a:solidFill>
                  <a:srgbClr val="000000"/>
                </a:solidFill>
                <a:latin typeface="Source Sans Pro"/>
              </a:rPr>
              <a:t>pnå smertelindring og afslapning under procedure.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u="sng" dirty="0"/>
              <a:t>Note: Evnerne/erfaringen (</a:t>
            </a:r>
            <a:r>
              <a:rPr lang="da-DK" b="1" u="sng" dirty="0" err="1"/>
              <a:t>comfortniveau</a:t>
            </a:r>
            <a:r>
              <a:rPr lang="da-DK" b="1" u="sng" dirty="0"/>
              <a:t>) hos personalet, der administrerer </a:t>
            </a:r>
            <a:r>
              <a:rPr lang="da-DK" b="1" u="sng" baseline="0" dirty="0"/>
              <a:t>medikamenterne er vigtigere end selve </a:t>
            </a:r>
            <a:r>
              <a:rPr lang="da-DK" b="1" u="sng" baseline="0" dirty="0" err="1"/>
              <a:t>præparatet…dvs</a:t>
            </a:r>
            <a:r>
              <a:rPr lang="da-DK" b="1" u="sng" baseline="0" dirty="0"/>
              <a:t>. selvom der skulle anvendes nye præparater med bedre egenskaber og bedre profiler, så er personalets kendskab hertil vigtigste faktor!!!</a:t>
            </a:r>
          </a:p>
          <a:p>
            <a:r>
              <a:rPr lang="da-DK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Derudover kan jeg se følgende forskelligheder vedr. dosering i </a:t>
            </a:r>
            <a:r>
              <a:rPr lang="da-DK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Midazolam</a:t>
            </a:r>
            <a:r>
              <a:rPr lang="da-DK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Begge jeres lokale instrukser har initial dosis på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Midazolam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på 2-3 mg ved raske voksne</a:t>
            </a:r>
          </a:p>
          <a:p>
            <a:pPr lvl="0"/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regionale instruks har initial dosis på 1-2 mg ved raske voksne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Jeg har i kompendiet noteret dosen fra jeres retningslinjer.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a-DK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Vedr. </a:t>
            </a:r>
            <a:r>
              <a:rPr lang="da-DK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Flumazenil</a:t>
            </a:r>
            <a:r>
              <a:rPr lang="da-DK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OBS til ændring i D4: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samme retningslinje har I noteret, at max. dosis på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Flumazenil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 1 mg sv. til 5 ml. </a:t>
            </a:r>
          </a:p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Max. dosis er helt korrekt 1 mg, men da styrken er 0,1 mg/ml er den totale indgift </a:t>
            </a:r>
            <a:r>
              <a:rPr lang="da-DK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10 ml.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Sedationsniveau bestemmes af typen af medikament(er), dosis og patientens følsomhed for medikamentet.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1A441-E264-4185-A225-C8C311BFC8C0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4692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/>
              <a:t>Fordel ved IV-administration: Hurtigt anslag, Forudsigelig, Muligt at titrere, Antidoter.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D4 407422: Sygeplejersken kan selvstændigt via afdelingens delegerede regimer og standardordinationer iværksætte behandling/sedation.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1A441-E264-4185-A225-C8C311BFC8C0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6992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Midazolam er hurtigtvirkende og nemmere at titrere</a:t>
            </a:r>
            <a:r>
              <a:rPr lang="da-DK" baseline="0" dirty="0"/>
              <a:t> end andre </a:t>
            </a:r>
            <a:r>
              <a:rPr lang="da-DK" baseline="0" dirty="0" err="1"/>
              <a:t>benzodiazepiner</a:t>
            </a:r>
            <a:r>
              <a:rPr lang="da-DK" baseline="0" dirty="0"/>
              <a:t>.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Sedation doseres efter patientens alder, vægt og den forestående procedure. Fx bør en 80 årig kvinde på 50 kg til en gastroskopi kun have 0,5 – 1 mg Midazolam, mens en 20 årig mand på 100 kg ofte kan tåle op til 5 mg Midazolam uproblematisk.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Halveringstiden kaldes også for plasmahalveringstiden, og er den tid, det tager kroppen at halvere koncentrationen af lægemidlet i blodet.  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1A441-E264-4185-A225-C8C311BFC8C0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1778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vasovagalt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anfald er den hyppigst forekommende form for besvimelse, som er en reflektorisk fremkaldt langsom puls og dilatation af blodkar med blodtryksfald.</a:t>
            </a:r>
          </a:p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Anfaldet udløses via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vagusnerven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(10. hjernenerve.</a:t>
            </a:r>
            <a:r>
              <a:rPr lang="da-DK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Den længste nerve i kroppen). </a:t>
            </a:r>
            <a:r>
              <a:rPr lang="da-DK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Vagusnerven</a:t>
            </a:r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kontrollerer det parasympatiske nervesystem. 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anfald kan fremkomme ved smertepåvirkning, fx blodprøvetagning, </a:t>
            </a:r>
            <a:r>
              <a:rPr lang="da-DK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angst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synet af </a:t>
            </a:r>
            <a:r>
              <a:rPr lang="da-DK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blod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eller andre stærke sindsbevægelser. Det fremkaldes særlig let i overfyldte, varme eller dårligt ventilerede rum.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1A441-E264-4185-A225-C8C311BFC8C0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6461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6F46-1B7C-4852-BB41-DD963460135E}" type="datetimeFigureOut">
              <a:rPr lang="da-DK" smtClean="0"/>
              <a:t>20-02-2025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DB4A-D49E-4529-8647-3DAE20663FE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2275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6F46-1B7C-4852-BB41-DD963460135E}" type="datetimeFigureOut">
              <a:rPr lang="da-DK" smtClean="0"/>
              <a:t>20-02-2025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DB4A-D49E-4529-8647-3DAE20663FE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4662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6F46-1B7C-4852-BB41-DD963460135E}" type="datetimeFigureOut">
              <a:rPr lang="da-DK" smtClean="0"/>
              <a:t>20-02-2025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DB4A-D49E-4529-8647-3DAE20663FE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7822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6F46-1B7C-4852-BB41-DD963460135E}" type="datetimeFigureOut">
              <a:rPr lang="da-DK" smtClean="0"/>
              <a:t>20-02-2025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DB4A-D49E-4529-8647-3DAE20663FE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8931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6F46-1B7C-4852-BB41-DD963460135E}" type="datetimeFigureOut">
              <a:rPr lang="da-DK" smtClean="0"/>
              <a:t>20-02-2025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DB4A-D49E-4529-8647-3DAE20663FE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801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6F46-1B7C-4852-BB41-DD963460135E}" type="datetimeFigureOut">
              <a:rPr lang="da-DK" smtClean="0"/>
              <a:t>20-02-2025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DB4A-D49E-4529-8647-3DAE20663FE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8208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6F46-1B7C-4852-BB41-DD963460135E}" type="datetimeFigureOut">
              <a:rPr lang="da-DK" smtClean="0"/>
              <a:t>20-02-2025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DB4A-D49E-4529-8647-3DAE20663FE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864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6F46-1B7C-4852-BB41-DD963460135E}" type="datetimeFigureOut">
              <a:rPr lang="da-DK" smtClean="0"/>
              <a:t>20-02-2025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DB4A-D49E-4529-8647-3DAE20663FE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4240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6F46-1B7C-4852-BB41-DD963460135E}" type="datetimeFigureOut">
              <a:rPr lang="da-DK" smtClean="0"/>
              <a:t>20-02-2025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DB4A-D49E-4529-8647-3DAE20663FE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5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6F46-1B7C-4852-BB41-DD963460135E}" type="datetimeFigureOut">
              <a:rPr lang="da-DK" smtClean="0"/>
              <a:t>20-02-2025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DB4A-D49E-4529-8647-3DAE20663FE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3025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6F46-1B7C-4852-BB41-DD963460135E}" type="datetimeFigureOut">
              <a:rPr lang="da-DK" smtClean="0"/>
              <a:t>20-02-2025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DB4A-D49E-4529-8647-3DAE20663FE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5145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06F46-1B7C-4852-BB41-DD963460135E}" type="datetimeFigureOut">
              <a:rPr lang="da-DK" smtClean="0"/>
              <a:t>20-02-2025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3DB4A-D49E-4529-8647-3DAE20663FE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67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gj@regionsjaelland.d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cid:E5387A6E-43ED-417E-82C4-5AEAC9ABB231" TargetMode="Externa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pgj\Downloads\Anafylaktisk%20reaktion%20-%20flow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3.pn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4.regsj.intern/?DokID=279013" TargetMode="External"/><Relationship Id="rId7" Type="http://schemas.openxmlformats.org/officeDocument/2006/relationships/hyperlink" Target="https://d4.regsj.intern/?DokID=636733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4.regsj.intern/?DokID=379859" TargetMode="External"/><Relationship Id="rId5" Type="http://schemas.openxmlformats.org/officeDocument/2006/relationships/hyperlink" Target="https://d4.regsj.intern/Doks/dokument.asp?DokID=217227&amp;q=Indtast%20s%C3%B8geord..." TargetMode="External"/><Relationship Id="rId4" Type="http://schemas.openxmlformats.org/officeDocument/2006/relationships/hyperlink" Target="https://d4.regsj.intern/Doks/dokument.asp?DokID=407422&amp;q=Indtast%20s%C3%B8geord...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5" Type="http://schemas.openxmlformats.org/officeDocument/2006/relationships/image" Target="cid:E5387A6E-43ED-417E-82C4-5AEAC9ABB231" TargetMode="Externa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Simulationstræning </a:t>
            </a:r>
            <a:r>
              <a:rPr lang="da-DK"/>
              <a:t>på Endoskopiafsnit 08-4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4353152"/>
            <a:ext cx="9144000" cy="1655762"/>
          </a:xfrm>
        </p:spPr>
        <p:txBody>
          <a:bodyPr/>
          <a:lstStyle/>
          <a:p>
            <a:r>
              <a:rPr lang="da-DK" sz="3600" dirty="0"/>
              <a:t>16.01.2025</a:t>
            </a:r>
          </a:p>
          <a:p>
            <a:r>
              <a:rPr lang="da-DK" dirty="0"/>
              <a:t>Pia Greel Jensen </a:t>
            </a:r>
            <a:r>
              <a:rPr lang="da-DK" dirty="0">
                <a:hlinkClick r:id="rId3"/>
              </a:rPr>
              <a:t>pgj@regionsjaelland.dk</a:t>
            </a:r>
            <a:endParaRPr lang="da-DK" dirty="0"/>
          </a:p>
          <a:p>
            <a:r>
              <a:rPr lang="da-DK" sz="1900" dirty="0"/>
              <a:t>Uddannelseskonsulent i LæringsLab, Anæstesispl., MVO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7930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2897" y="163106"/>
            <a:ext cx="10515600" cy="1325563"/>
          </a:xfrm>
        </p:spPr>
        <p:txBody>
          <a:bodyPr/>
          <a:lstStyle/>
          <a:p>
            <a:r>
              <a:rPr lang="da-DK" u="sng" dirty="0"/>
              <a:t>Antidoter 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1" y="1115736"/>
            <a:ext cx="5791681" cy="3898247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094" y="2650921"/>
            <a:ext cx="6015117" cy="405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2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a-DK" sz="4100" u="sng" dirty="0"/>
              <a:t>Definition på hjertestop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idx="1"/>
          </p:nvPr>
        </p:nvSpPr>
        <p:spPr>
          <a:xfrm>
            <a:off x="838200" y="2493855"/>
            <a:ext cx="10515600" cy="3871776"/>
          </a:xfrm>
        </p:spPr>
        <p:txBody>
          <a:bodyPr>
            <a:noAutofit/>
          </a:bodyPr>
          <a:lstStyle/>
          <a:p>
            <a:pPr marL="534988" indent="-534988" algn="ctr">
              <a:buNone/>
            </a:pPr>
            <a:r>
              <a:rPr lang="da-DK" sz="4000" b="1" dirty="0">
                <a:solidFill>
                  <a:srgbClr val="C00000"/>
                </a:solidFill>
              </a:rPr>
              <a:t>Bevidstløs</a:t>
            </a:r>
          </a:p>
          <a:p>
            <a:pPr marL="534988" indent="-534988" algn="ctr">
              <a:buNone/>
            </a:pPr>
            <a:endParaRPr lang="da-DK" sz="2000" b="1" dirty="0">
              <a:solidFill>
                <a:srgbClr val="C00000"/>
              </a:solidFill>
            </a:endParaRPr>
          </a:p>
          <a:p>
            <a:pPr marL="534988" indent="-534988" algn="ctr">
              <a:buNone/>
            </a:pPr>
            <a:r>
              <a:rPr lang="da-DK" sz="4000" b="1" u="sng" dirty="0">
                <a:solidFill>
                  <a:srgbClr val="008000"/>
                </a:solidFill>
              </a:rPr>
              <a:t>OG</a:t>
            </a:r>
          </a:p>
          <a:p>
            <a:pPr marL="534988" indent="-534988" algn="ctr">
              <a:buNone/>
            </a:pPr>
            <a:endParaRPr lang="da-DK" sz="2000" b="1" dirty="0">
              <a:solidFill>
                <a:srgbClr val="C00000"/>
              </a:solidFill>
            </a:endParaRPr>
          </a:p>
          <a:p>
            <a:pPr marL="534988" indent="-534988" algn="ctr">
              <a:buNone/>
            </a:pPr>
            <a:r>
              <a:rPr lang="da-DK" sz="4000" b="1" dirty="0">
                <a:solidFill>
                  <a:srgbClr val="C00000"/>
                </a:solidFill>
              </a:rPr>
              <a:t>Fravær af normal vejrtrækning</a:t>
            </a:r>
          </a:p>
          <a:p>
            <a:pPr marL="534988" indent="-534988" algn="ctr">
              <a:buNone/>
            </a:pPr>
            <a:endParaRPr lang="da-DK" sz="4000" b="1" dirty="0">
              <a:solidFill>
                <a:srgbClr val="C00000"/>
              </a:solidFill>
            </a:endParaRPr>
          </a:p>
          <a:p>
            <a:endParaRPr lang="da-DK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52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73804" y="1962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a-DK" sz="41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PERSONEN BEVIDSTLØS?</a:t>
            </a:r>
          </a:p>
        </p:txBody>
      </p:sp>
      <p:sp>
        <p:nvSpPr>
          <p:cNvPr id="5" name="Tekstboks 4"/>
          <p:cNvSpPr txBox="1"/>
          <p:nvPr/>
        </p:nvSpPr>
        <p:spPr>
          <a:xfrm>
            <a:off x="691001" y="3113860"/>
            <a:ext cx="6486839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a-DK" sz="4000" b="1" dirty="0">
                <a:solidFill>
                  <a:srgbClr val="FF0000"/>
                </a:solidFill>
              </a:rPr>
              <a:t>Tal</a:t>
            </a:r>
            <a:r>
              <a:rPr lang="da-DK" sz="4000" b="1" dirty="0"/>
              <a:t> højt: ”Er du vågen?”</a:t>
            </a:r>
          </a:p>
          <a:p>
            <a:endParaRPr lang="da-DK" sz="4000" b="1" dirty="0"/>
          </a:p>
          <a:p>
            <a:r>
              <a:rPr lang="da-DK" sz="4000" b="1" dirty="0">
                <a:solidFill>
                  <a:srgbClr val="FF0000"/>
                </a:solidFill>
              </a:rPr>
              <a:t>Rusk</a:t>
            </a:r>
            <a:r>
              <a:rPr lang="da-DK" sz="4000" b="1" dirty="0"/>
              <a:t> let i patientens skuldre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7433" y="1726106"/>
            <a:ext cx="3541971" cy="405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3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a-DK" sz="41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 VEJRTRÆKNING? </a:t>
            </a:r>
          </a:p>
        </p:txBody>
      </p:sp>
      <p:sp>
        <p:nvSpPr>
          <p:cNvPr id="5" name="Tekstboks 4"/>
          <p:cNvSpPr txBox="1"/>
          <p:nvPr/>
        </p:nvSpPr>
        <p:spPr>
          <a:xfrm>
            <a:off x="492372" y="2095637"/>
            <a:ext cx="7253902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da-DK" sz="4000" b="1" dirty="0">
              <a:solidFill>
                <a:srgbClr val="C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4000" b="1" dirty="0">
                <a:solidFill>
                  <a:srgbClr val="C00000"/>
                </a:solidFill>
              </a:rPr>
              <a:t>Se</a:t>
            </a:r>
            <a:r>
              <a:rPr lang="da-DK" sz="4000" b="1" dirty="0"/>
              <a:t> - Hæver thorax sig?</a:t>
            </a:r>
            <a:endParaRPr lang="da-DK" sz="4000" b="1" dirty="0">
              <a:solidFill>
                <a:srgbClr val="C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4000" b="1" dirty="0">
                <a:solidFill>
                  <a:srgbClr val="C00000"/>
                </a:solidFill>
              </a:rPr>
              <a:t>Føl </a:t>
            </a:r>
            <a:r>
              <a:rPr lang="da-DK" sz="4000" b="1" dirty="0"/>
              <a:t>- Kommer der varm luft?</a:t>
            </a:r>
            <a:endParaRPr lang="da-DK" sz="4000" b="1" dirty="0">
              <a:solidFill>
                <a:srgbClr val="C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4000" b="1" dirty="0">
                <a:solidFill>
                  <a:srgbClr val="C00000"/>
                </a:solidFill>
              </a:rPr>
              <a:t>Lyt </a:t>
            </a:r>
            <a:r>
              <a:rPr lang="da-DK" sz="4000" b="1" dirty="0"/>
              <a:t>- Er der respirationslyde?</a:t>
            </a:r>
          </a:p>
          <a:p>
            <a:endParaRPr lang="da-DK" sz="4000" b="1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7549" y="1799808"/>
            <a:ext cx="3316251" cy="424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3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D78E35B-493E-9748-B29D-B3F7FA900EB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491226" y="552765"/>
            <a:ext cx="8882743" cy="243656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da-DK" sz="8000" b="1" dirty="0">
                <a:solidFill>
                  <a:srgbClr val="FF0000"/>
                </a:solidFill>
              </a:rPr>
              <a:t>TILKALD</a:t>
            </a:r>
          </a:p>
          <a:p>
            <a:pPr marL="0" indent="0" algn="ctr">
              <a:buNone/>
            </a:pPr>
            <a:r>
              <a:rPr lang="da-DK" sz="8000" b="1" dirty="0">
                <a:solidFill>
                  <a:srgbClr val="FF0000"/>
                </a:solidFill>
              </a:rPr>
              <a:t>HJÆLP </a:t>
            </a:r>
          </a:p>
        </p:txBody>
      </p:sp>
      <p:sp>
        <p:nvSpPr>
          <p:cNvPr id="5" name="Rektangel 4"/>
          <p:cNvSpPr/>
          <p:nvPr/>
        </p:nvSpPr>
        <p:spPr>
          <a:xfrm>
            <a:off x="744279" y="3530777"/>
            <a:ext cx="4312646" cy="2838125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da-DK" sz="3600" b="1" u="sng" dirty="0">
                <a:latin typeface="+mj-lt"/>
              </a:rPr>
              <a:t>Ved hjertestop: </a:t>
            </a:r>
          </a:p>
          <a:p>
            <a:endParaRPr lang="da-DK" sz="3600" u="sng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600" dirty="0">
                <a:latin typeface="+mj-lt"/>
              </a:rPr>
              <a:t>Ring lokal 8 44 44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600" dirty="0">
                <a:latin typeface="+mj-lt"/>
              </a:rPr>
              <a:t>Afvent svar</a:t>
            </a:r>
          </a:p>
          <a:p>
            <a:endParaRPr lang="da-DK" sz="3600" b="0" dirty="0">
              <a:solidFill>
                <a:srgbClr val="3C4146"/>
              </a:solidFill>
              <a:effectLst/>
              <a:latin typeface="+mj-lt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5430095" y="3199674"/>
            <a:ext cx="6208294" cy="12618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da-DK" sz="2800" b="1" u="sng" dirty="0"/>
              <a:t>GIV BESKED OM FØLGENDE: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At der er hjertestop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Sted for hjertestop: Endoskopien 08-4, stue X)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29676">
            <a:off x="9357743" y="558004"/>
            <a:ext cx="1740517" cy="1815725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5430095" y="4671903"/>
            <a:ext cx="6406392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Igangsæt HLR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Send en ekstra person ud og hent hjertestarter + rød hjertestopspand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Send en ekstra person ud for at vise vej for hjertestopholdet</a:t>
            </a:r>
          </a:p>
        </p:txBody>
      </p:sp>
    </p:spTree>
    <p:extLst>
      <p:ext uri="{BB962C8B-B14F-4D97-AF65-F5344CB8AC3E}">
        <p14:creationId xmlns:p14="http://schemas.microsoft.com/office/powerpoint/2010/main" val="36447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HLR til VOKSNE</a:t>
            </a:r>
          </a:p>
        </p:txBody>
      </p:sp>
      <p:grpSp>
        <p:nvGrpSpPr>
          <p:cNvPr id="16" name="Gruppe 15"/>
          <p:cNvGrpSpPr/>
          <p:nvPr/>
        </p:nvGrpSpPr>
        <p:grpSpPr>
          <a:xfrm>
            <a:off x="1394143" y="1690688"/>
            <a:ext cx="3030994" cy="3086545"/>
            <a:chOff x="1394143" y="1690688"/>
            <a:chExt cx="3030994" cy="3086545"/>
          </a:xfrm>
        </p:grpSpPr>
        <p:pic>
          <p:nvPicPr>
            <p:cNvPr id="7" name="Billede 6"/>
            <p:cNvPicPr>
              <a:picLocks noChangeAspect="1"/>
            </p:cNvPicPr>
            <p:nvPr/>
          </p:nvPicPr>
          <p:blipFill rotWithShape="1">
            <a:blip r:embed="rId3" cstate="print"/>
            <a:srcRect l="63707" t="30150" r="27221" b="37475"/>
            <a:stretch/>
          </p:blipFill>
          <p:spPr>
            <a:xfrm>
              <a:off x="1620791" y="2381587"/>
              <a:ext cx="2386766" cy="2395646"/>
            </a:xfrm>
            <a:prstGeom prst="rect">
              <a:avLst/>
            </a:prstGeom>
          </p:spPr>
        </p:pic>
        <p:sp>
          <p:nvSpPr>
            <p:cNvPr id="21" name="Tekstfelt 20"/>
            <p:cNvSpPr txBox="1"/>
            <p:nvPr/>
          </p:nvSpPr>
          <p:spPr>
            <a:xfrm>
              <a:off x="1394143" y="1690688"/>
              <a:ext cx="3030994" cy="430887"/>
            </a:xfrm>
            <a:prstGeom prst="rect">
              <a:avLst/>
            </a:prstGeom>
            <a:solidFill>
              <a:srgbClr val="C00000"/>
            </a:solidFill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200" b="1" dirty="0">
                  <a:solidFill>
                    <a:srgbClr val="FFFF00"/>
                  </a:solidFill>
                </a:rPr>
                <a:t>30 Kompressioner</a:t>
              </a:r>
            </a:p>
          </p:txBody>
        </p:sp>
      </p:grpSp>
      <p:grpSp>
        <p:nvGrpSpPr>
          <p:cNvPr id="15" name="Gruppe 14"/>
          <p:cNvGrpSpPr/>
          <p:nvPr/>
        </p:nvGrpSpPr>
        <p:grpSpPr>
          <a:xfrm>
            <a:off x="7288761" y="1690688"/>
            <a:ext cx="4254023" cy="4562428"/>
            <a:chOff x="7333917" y="1690688"/>
            <a:chExt cx="4254023" cy="4562428"/>
          </a:xfrm>
        </p:grpSpPr>
        <p:pic>
          <p:nvPicPr>
            <p:cNvPr id="18" name="Billede 17"/>
            <p:cNvPicPr>
              <a:picLocks noChangeAspect="1"/>
            </p:cNvPicPr>
            <p:nvPr/>
          </p:nvPicPr>
          <p:blipFill rotWithShape="1">
            <a:blip r:embed="rId3" cstate="print"/>
            <a:srcRect l="74448" t="30498" r="13484" b="37475"/>
            <a:stretch/>
          </p:blipFill>
          <p:spPr>
            <a:xfrm>
              <a:off x="7333917" y="3319891"/>
              <a:ext cx="2133895" cy="1592810"/>
            </a:xfrm>
            <a:prstGeom prst="rect">
              <a:avLst/>
            </a:prstGeom>
          </p:spPr>
        </p:pic>
        <p:pic>
          <p:nvPicPr>
            <p:cNvPr id="2058" name="Picture 10" descr="http://wc1.smartdraw.com/cmsstorage/exampleimages/d26c4c34-e42c-43d8-9cfc-d4ba2a216d8f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05" t="17815" r="12223" b="6546"/>
            <a:stretch/>
          </p:blipFill>
          <p:spPr bwMode="auto">
            <a:xfrm>
              <a:off x="9585682" y="2273945"/>
              <a:ext cx="2002258" cy="3979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kstfelt 21"/>
            <p:cNvSpPr txBox="1"/>
            <p:nvPr/>
          </p:nvSpPr>
          <p:spPr>
            <a:xfrm>
              <a:off x="7692714" y="1690688"/>
              <a:ext cx="3030994" cy="430887"/>
            </a:xfrm>
            <a:prstGeom prst="rect">
              <a:avLst/>
            </a:prstGeom>
            <a:solidFill>
              <a:srgbClr val="C00000"/>
            </a:solidFill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200" b="1" dirty="0">
                  <a:solidFill>
                    <a:srgbClr val="FFFF00"/>
                  </a:solidFill>
                </a:rPr>
                <a:t>2 Indblæsninger</a:t>
              </a:r>
            </a:p>
          </p:txBody>
        </p:sp>
      </p:grpSp>
      <p:pic>
        <p:nvPicPr>
          <p:cNvPr id="2060" name="Picture 12" descr="https://pixabay.com/static/uploads/photo/2014/04/02/10/57/recycle-305031_6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357" y="3027459"/>
            <a:ext cx="1507224" cy="159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kstfelt 24"/>
          <p:cNvSpPr txBox="1"/>
          <p:nvPr/>
        </p:nvSpPr>
        <p:spPr>
          <a:xfrm>
            <a:off x="5402504" y="2381587"/>
            <a:ext cx="940929" cy="430887"/>
          </a:xfrm>
          <a:prstGeom prst="rect">
            <a:avLst/>
          </a:prstGeom>
          <a:solidFill>
            <a:srgbClr val="00800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200" b="1" dirty="0">
                <a:solidFill>
                  <a:schemeClr val="bg1"/>
                </a:solidFill>
              </a:rPr>
              <a:t>30 : 2</a:t>
            </a:r>
          </a:p>
        </p:txBody>
      </p:sp>
      <p:sp>
        <p:nvSpPr>
          <p:cNvPr id="29" name="Tekstfelt 28"/>
          <p:cNvSpPr txBox="1"/>
          <p:nvPr/>
        </p:nvSpPr>
        <p:spPr>
          <a:xfrm rot="20534717">
            <a:off x="181643" y="1800529"/>
            <a:ext cx="1535634" cy="430887"/>
          </a:xfrm>
          <a:prstGeom prst="rect">
            <a:avLst/>
          </a:prstGeom>
          <a:solidFill>
            <a:srgbClr val="00800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200" b="1" dirty="0">
                <a:solidFill>
                  <a:schemeClr val="bg1"/>
                </a:solidFill>
              </a:rPr>
              <a:t>START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4F755EF0-BF19-436A-A575-486CC9A233E1}"/>
              </a:ext>
            </a:extLst>
          </p:cNvPr>
          <p:cNvSpPr txBox="1"/>
          <p:nvPr/>
        </p:nvSpPr>
        <p:spPr>
          <a:xfrm>
            <a:off x="1394142" y="5037245"/>
            <a:ext cx="40083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/>
              <a:t>Tryk 5 -6 cm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/>
              <a:t>Hjertemassage 100 - 120 tryk / 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/>
              <a:t>Tid til ”Recoil”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/>
              <a:t>Minimer afbrydelser</a:t>
            </a:r>
          </a:p>
        </p:txBody>
      </p:sp>
    </p:spTree>
    <p:extLst>
      <p:ext uri="{BB962C8B-B14F-4D97-AF65-F5344CB8AC3E}">
        <p14:creationId xmlns:p14="http://schemas.microsoft.com/office/powerpoint/2010/main" val="12245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4100" b="1" dirty="0"/>
              <a:t>Så snart en hjertestarter er til stede…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550839" y="2369956"/>
            <a:ext cx="9351580" cy="34081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Sig højt</a:t>
            </a:r>
            <a:r>
              <a:rPr kumimoji="0" lang="da-DK" sz="4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: ”Hjerterstarter på stuen”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40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Prioritér</a:t>
            </a:r>
            <a:r>
              <a:rPr kumimoji="0" lang="da-DK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påsætning</a:t>
            </a:r>
            <a:endParaRPr lang="da-DK" sz="4000" b="1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under pågående HLR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4000" baseline="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4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Minimer</a:t>
            </a:r>
            <a:r>
              <a:rPr lang="da-DK" sz="4000" b="1" dirty="0">
                <a:latin typeface="+mj-lt"/>
                <a:ea typeface="+mj-ea"/>
                <a:cs typeface="+mj-cs"/>
              </a:rPr>
              <a:t> </a:t>
            </a:r>
            <a:r>
              <a:rPr lang="da-DK" sz="4000" dirty="0">
                <a:latin typeface="+mj-lt"/>
                <a:ea typeface="+mj-ea"/>
                <a:cs typeface="+mj-cs"/>
              </a:rPr>
              <a:t>afbrydelsestiden</a:t>
            </a:r>
            <a:endParaRPr kumimoji="0" lang="da-DK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Billed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39" y="3326139"/>
            <a:ext cx="2643800" cy="3057883"/>
          </a:xfrm>
          <a:prstGeom prst="rect">
            <a:avLst/>
          </a:prstGeom>
        </p:spPr>
      </p:pic>
      <p:pic>
        <p:nvPicPr>
          <p:cNvPr id="5" name="Billede 4" descr="IMG_0835.jpg"/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75010" y="3094876"/>
            <a:ext cx="2293413" cy="2428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7131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99562" y="229043"/>
            <a:ext cx="3072490" cy="1325563"/>
          </a:xfrm>
        </p:spPr>
        <p:txBody>
          <a:bodyPr>
            <a:normAutofit/>
          </a:bodyPr>
          <a:lstStyle/>
          <a:p>
            <a:pPr algn="ctr"/>
            <a:r>
              <a:rPr lang="da-DK" sz="4100" b="1" dirty="0">
                <a:solidFill>
                  <a:srgbClr val="C00000"/>
                </a:solidFill>
              </a:rPr>
              <a:t>VOKSNE</a:t>
            </a:r>
            <a:endParaRPr lang="da-DK" sz="4100" b="1" dirty="0"/>
          </a:p>
        </p:txBody>
      </p:sp>
      <p:pic>
        <p:nvPicPr>
          <p:cNvPr id="9" name="Picture 2" descr="http://cdn3.bigcommerce.com/s-02kxo2/products/1747/images/1576/Power%252520FRx%252520Package%252520copy__23968.1403127339.1280.1280.jpg?c=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6" t="16624" b="17760"/>
          <a:stretch/>
        </p:blipFill>
        <p:spPr bwMode="auto">
          <a:xfrm>
            <a:off x="299562" y="85060"/>
            <a:ext cx="3708912" cy="363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8167" y="2615167"/>
            <a:ext cx="9976218" cy="4120259"/>
          </a:xfrm>
          <a:prstGeom prst="rect">
            <a:avLst/>
          </a:prstGeom>
        </p:spPr>
      </p:pic>
      <p:pic>
        <p:nvPicPr>
          <p:cNvPr id="12" name="Billed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276" y="229043"/>
            <a:ext cx="2258082" cy="217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12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27238" y="274638"/>
            <a:ext cx="8132762" cy="1027112"/>
          </a:xfrm>
        </p:spPr>
        <p:txBody>
          <a:bodyPr wrap="square" anchor="b">
            <a:normAutofit/>
          </a:bodyPr>
          <a:lstStyle/>
          <a:p>
            <a:r>
              <a:rPr lang="da-DK" b="1" u="sng" dirty="0"/>
              <a:t>OPSUMMERING!!</a:t>
            </a:r>
            <a:endParaRPr lang="da-DK" b="1" u="sng"/>
          </a:p>
        </p:txBody>
      </p:sp>
      <p:pic>
        <p:nvPicPr>
          <p:cNvPr id="4" name="Pladsholder til indhold 4">
            <a:extLst>
              <a:ext uri="{FF2B5EF4-FFF2-40B4-BE49-F238E27FC236}">
                <a16:creationId xmlns:a16="http://schemas.microsoft.com/office/drawing/2014/main" id="{ADE85B8E-BA44-4E57-A242-B123B2E29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57501" y="2952207"/>
            <a:ext cx="4915434" cy="21259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ladsholder til indhold 2"/>
          <p:cNvSpPr>
            <a:spLocks noGrp="1"/>
          </p:cNvSpPr>
          <p:nvPr>
            <p:ph sz="half" idx="2"/>
          </p:nvPr>
        </p:nvSpPr>
        <p:spPr>
          <a:xfrm>
            <a:off x="6732508" y="1810069"/>
            <a:ext cx="4854247" cy="4368662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endParaRPr lang="da-DK" sz="2000" dirty="0"/>
          </a:p>
          <a:p>
            <a:pPr>
              <a:lnSpc>
                <a:spcPct val="90000"/>
              </a:lnSpc>
            </a:pPr>
            <a:r>
              <a:rPr lang="da-DK" sz="2400" dirty="0"/>
              <a:t>Bevidstløshed og fravær af normal vejrtrækning er tegn på hjertestop</a:t>
            </a:r>
          </a:p>
          <a:p>
            <a:pPr>
              <a:lnSpc>
                <a:spcPct val="90000"/>
              </a:lnSpc>
            </a:pPr>
            <a:r>
              <a:rPr lang="da-DK" sz="2400" dirty="0"/>
              <a:t>Tidlig start af </a:t>
            </a:r>
            <a:r>
              <a:rPr lang="da-DK" sz="2400"/>
              <a:t>kvalitetshjertemassage øger </a:t>
            </a:r>
            <a:r>
              <a:rPr lang="da-DK" sz="2400" dirty="0"/>
              <a:t>overlevelsen</a:t>
            </a:r>
          </a:p>
          <a:p>
            <a:pPr>
              <a:lnSpc>
                <a:spcPct val="90000"/>
              </a:lnSpc>
            </a:pPr>
            <a:r>
              <a:rPr lang="da-DK" sz="2400" dirty="0"/>
              <a:t>HLR hos voksne 30:2</a:t>
            </a:r>
          </a:p>
          <a:p>
            <a:pPr>
              <a:lnSpc>
                <a:spcPct val="90000"/>
              </a:lnSpc>
            </a:pPr>
            <a:r>
              <a:rPr lang="da-DK" sz="2400" dirty="0"/>
              <a:t>Minimer pauserne i massagen</a:t>
            </a:r>
          </a:p>
          <a:p>
            <a:pPr>
              <a:lnSpc>
                <a:spcPct val="90000"/>
              </a:lnSpc>
            </a:pPr>
            <a:r>
              <a:rPr lang="da-DK" sz="2400" dirty="0"/>
              <a:t>Tidlig defibrillering ved stødbare rytmer øger overlevelsen</a:t>
            </a:r>
          </a:p>
          <a:p>
            <a:pPr marL="0" indent="0">
              <a:lnSpc>
                <a:spcPct val="90000"/>
              </a:lnSpc>
              <a:buNone/>
            </a:pP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327935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0182" y="602407"/>
            <a:ext cx="3880185" cy="573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4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u="sng" dirty="0"/>
              <a:t>Forberedelse til NAS – Plan A-B-C!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/>
              <a:t>Monitoreringsudstyr, ventilationsudstyr, ilt og klargjort sug på stuen</a:t>
            </a:r>
          </a:p>
          <a:p>
            <a:r>
              <a:rPr lang="da-DK" dirty="0"/>
              <a:t>Kendskab til anvendte præparater, doseringer, virkning/bivirkning</a:t>
            </a:r>
          </a:p>
          <a:p>
            <a:r>
              <a:rPr lang="da-DK" dirty="0"/>
              <a:t>Antidoter og HLR-udstyr tilgængeligt i afsnittet</a:t>
            </a:r>
          </a:p>
          <a:p>
            <a:r>
              <a:rPr lang="da-DK" dirty="0"/>
              <a:t>Kan basal luftvejshåndtere og påbegynde HLR</a:t>
            </a:r>
          </a:p>
          <a:p>
            <a:r>
              <a:rPr lang="da-DK" dirty="0"/>
              <a:t>Kend din patient!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196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b="1" u="sng" dirty="0">
                <a:solidFill>
                  <a:schemeClr val="accent1">
                    <a:lumMod val="75000"/>
                  </a:schemeClr>
                </a:solidFill>
              </a:rPr>
              <a:t>Vær opmærksom på kommunikationen!</a:t>
            </a:r>
            <a:endParaRPr lang="da-DK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65265" y="1690688"/>
            <a:ext cx="10788535" cy="48755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endParaRPr lang="da-DK" b="1" dirty="0"/>
          </a:p>
          <a:p>
            <a:pPr marL="0" indent="0" algn="ctr">
              <a:buNone/>
            </a:pPr>
            <a:r>
              <a:rPr lang="da-DK" b="1" dirty="0"/>
              <a:t>… 70-80% af indrapporterede UTH i sundhedssektoren skyldes menneskelige faktorer!</a:t>
            </a:r>
          </a:p>
          <a:p>
            <a:pPr marL="0" indent="0" algn="ctr">
              <a:buNone/>
            </a:pPr>
            <a:r>
              <a:rPr lang="da-DK" b="1" u="sng" dirty="0">
                <a:solidFill>
                  <a:schemeClr val="accent6">
                    <a:lumMod val="75000"/>
                  </a:schemeClr>
                </a:solidFill>
              </a:rPr>
              <a:t>Dårlig/mangelfuld kommunikation/samarbejde udgør størstedelen</a:t>
            </a:r>
          </a:p>
          <a:p>
            <a:endParaRPr lang="da-DK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da-DK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da-DK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da-DK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da-DK" sz="2400" dirty="0"/>
          </a:p>
          <a:p>
            <a:pPr lvl="2">
              <a:buFont typeface="Wingdings" panose="05000000000000000000" pitchFamily="2" charset="2"/>
              <a:buChar char="§"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2320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u="sng" dirty="0"/>
              <a:t>Bradykardi og BT-fald – hvad gør I?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da-DK" u="sng" dirty="0"/>
          </a:p>
          <a:p>
            <a:r>
              <a:rPr lang="da-DK" sz="4200" dirty="0"/>
              <a:t>Patienten udvikler BT-fald og bradykardi &lt;45/min. samt utilpashed pga. smerter? </a:t>
            </a:r>
          </a:p>
          <a:p>
            <a:pPr marL="0" indent="0">
              <a:buNone/>
            </a:pPr>
            <a:endParaRPr lang="da-DK" sz="4200" dirty="0"/>
          </a:p>
          <a:p>
            <a:pPr lvl="2"/>
            <a:r>
              <a:rPr lang="da-DK" sz="3800" dirty="0"/>
              <a:t>Afbryd koloskopien / tilkald læge på endoskopien </a:t>
            </a:r>
          </a:p>
          <a:p>
            <a:pPr lvl="2"/>
            <a:r>
              <a:rPr lang="da-DK" sz="3800" dirty="0"/>
              <a:t>Hvis ikke patienten retter sig </a:t>
            </a:r>
            <a:r>
              <a:rPr lang="da-DK" sz="3800" dirty="0">
                <a:sym typeface="Wingdings" panose="05000000000000000000" pitchFamily="2" charset="2"/>
              </a:rPr>
              <a:t> </a:t>
            </a:r>
            <a:r>
              <a:rPr lang="da-DK" sz="3800" dirty="0"/>
              <a:t>Giv Atropin 0,5 mg. i.v.</a:t>
            </a:r>
          </a:p>
          <a:p>
            <a:pPr lvl="2"/>
            <a:r>
              <a:rPr lang="da-DK" sz="3800" dirty="0">
                <a:sym typeface="Wingdings" panose="05000000000000000000" pitchFamily="2" charset="2"/>
              </a:rPr>
              <a:t></a:t>
            </a:r>
            <a:r>
              <a:rPr lang="da-DK" sz="3800" b="1" i="1" u="sng" dirty="0"/>
              <a:t>Behandlingsmål:</a:t>
            </a:r>
            <a:r>
              <a:rPr lang="da-DK" sz="3800" i="1" dirty="0"/>
              <a:t> </a:t>
            </a:r>
            <a:r>
              <a:rPr lang="da-DK" sz="3800" dirty="0"/>
              <a:t>Revertering af bradykardi</a:t>
            </a:r>
          </a:p>
          <a:p>
            <a:pPr lvl="2"/>
            <a:r>
              <a:rPr lang="da-DK" sz="3800" dirty="0"/>
              <a:t>Max. delegerede dosis til spl.? </a:t>
            </a:r>
          </a:p>
          <a:p>
            <a:pPr marL="914400" lvl="2" indent="0">
              <a:buNone/>
            </a:pPr>
            <a:r>
              <a:rPr lang="da-DK" sz="3800" dirty="0"/>
              <a:t>	</a:t>
            </a:r>
            <a:r>
              <a:rPr lang="da-DK" sz="3800" dirty="0">
                <a:sym typeface="Wingdings" panose="05000000000000000000" pitchFamily="2" charset="2"/>
              </a:rPr>
              <a:t>M</a:t>
            </a:r>
            <a:r>
              <a:rPr lang="da-DK" sz="3800" dirty="0"/>
              <a:t>aximalt 1 mg Atropin i.v. </a:t>
            </a:r>
          </a:p>
          <a:p>
            <a:pPr marL="914400" lvl="2" indent="0">
              <a:buNone/>
            </a:pPr>
            <a:endParaRPr lang="da-DK" dirty="0"/>
          </a:p>
          <a:p>
            <a:r>
              <a:rPr lang="da-DK" sz="5100" dirty="0"/>
              <a:t>Ved hjertestop?</a:t>
            </a:r>
          </a:p>
          <a:p>
            <a:pPr marL="0" indent="0">
              <a:buNone/>
            </a:pPr>
            <a:endParaRPr lang="da-DK" sz="4200" dirty="0"/>
          </a:p>
          <a:p>
            <a:pPr lvl="2"/>
            <a:r>
              <a:rPr lang="da-DK" sz="3500" dirty="0"/>
              <a:t>Kald hjertestop 8-4444</a:t>
            </a:r>
          </a:p>
          <a:p>
            <a:pPr lvl="2"/>
            <a:r>
              <a:rPr lang="da-DK" sz="3500" dirty="0"/>
              <a:t>Opstart basal HLR 30:2</a:t>
            </a:r>
          </a:p>
          <a:p>
            <a:pPr lvl="2"/>
            <a:r>
              <a:rPr lang="da-DK" sz="3500" dirty="0"/>
              <a:t>Ekstra person henter hjertestarter</a:t>
            </a:r>
            <a:endParaRPr lang="da-DK" dirty="0"/>
          </a:p>
          <a:p>
            <a:pPr marL="0" indent="0">
              <a:buNone/>
            </a:pPr>
            <a:r>
              <a:rPr lang="da-DK" sz="4500" dirty="0"/>
              <a:t> 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5495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da-DK" altLang="da-DK" b="1" u="sng" dirty="0">
                <a:solidFill>
                  <a:srgbClr val="2E74B5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a-DK" altLang="da-DK" b="1" u="sng" dirty="0">
                <a:solidFill>
                  <a:srgbClr val="2E74B5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Behandling ved bradykardi</a:t>
            </a:r>
            <a:br>
              <a:rPr lang="da-DK" altLang="da-DK" sz="400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839" y="94999"/>
            <a:ext cx="7658100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20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Anafylaktisk reaktion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>
          <a:xfrm>
            <a:off x="6901544" y="1690688"/>
            <a:ext cx="3918857" cy="26211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14400" indent="-228600">
              <a:spcAft>
                <a:spcPts val="0"/>
              </a:spcAft>
            </a:pPr>
            <a:r>
              <a:rPr lang="da-DK" sz="1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Fjern om muligt eventuelle udløsende årsag (fx. medicin)</a:t>
            </a:r>
            <a:endParaRPr lang="da-DK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228600">
              <a:spcAft>
                <a:spcPts val="0"/>
              </a:spcAft>
            </a:pPr>
            <a:r>
              <a:rPr lang="da-DK" sz="1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Ilt 5 – 10 l/min</a:t>
            </a:r>
            <a:endParaRPr lang="da-DK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228600">
              <a:spcAft>
                <a:spcPts val="0"/>
              </a:spcAft>
            </a:pPr>
            <a:r>
              <a:rPr lang="da-DK" sz="1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Trendelenburg</a:t>
            </a:r>
            <a:endParaRPr lang="da-DK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228600">
              <a:spcAft>
                <a:spcPts val="0"/>
              </a:spcAft>
            </a:pPr>
            <a:r>
              <a:rPr lang="da-DK" sz="1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Bolus 500 ml NaCl i.v. Herefter 1-2 l i.v.</a:t>
            </a:r>
            <a:endParaRPr lang="da-DK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228600">
              <a:spcAft>
                <a:spcPts val="0"/>
              </a:spcAft>
            </a:pPr>
            <a:r>
              <a:rPr lang="da-DK" sz="1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Hent bakken til anafylaktisk shock</a:t>
            </a:r>
            <a:endParaRPr lang="da-DK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>
              <a:lnSpc>
                <a:spcPct val="107000"/>
              </a:lnSpc>
              <a:spcAft>
                <a:spcPts val="800"/>
              </a:spcAft>
            </a:pPr>
            <a:r>
              <a:rPr lang="da-DK" sz="1100" u="sng" dirty="0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Anafylaktisk reaktion - flow.pdf</a:t>
            </a:r>
            <a:endParaRPr lang="da-DK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6542315" y="4791478"/>
            <a:ext cx="5312229" cy="14238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da-DK" sz="1200" b="1" dirty="0">
                <a:solidFill>
                  <a:schemeClr val="accent2">
                    <a:lumMod val="75000"/>
                  </a:schemeClr>
                </a:solidFill>
              </a:rPr>
              <a:t>Ved anafylaksi responderer alle symptomer på Adrenalin i.m., som er den primære og vigtigste behandling! </a:t>
            </a:r>
          </a:p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da-DK" sz="1200" b="1" u="sng" kern="0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VED ANAFYLAKTISK REAKTION</a:t>
            </a:r>
            <a:endParaRPr lang="da-DK" sz="16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a-DK" sz="8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a-DK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a-DK" sz="1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Voksne: 0,3 mg Adrenalin i.m. = 0,3 ml</a:t>
            </a:r>
            <a:endParaRPr lang="da-DK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a-DK" sz="1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Gives umiddelbart efter symptomdebut</a:t>
            </a:r>
            <a:endParaRPr lang="da-DK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a-DK" sz="1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Dosis kan gentages efter 5-10 min ved utilstrækkelig effekt</a:t>
            </a:r>
          </a:p>
        </p:txBody>
      </p:sp>
      <p:sp>
        <p:nvSpPr>
          <p:cNvPr id="6" name="Rektangel 5"/>
          <p:cNvSpPr/>
          <p:nvPr/>
        </p:nvSpPr>
        <p:spPr>
          <a:xfrm>
            <a:off x="174172" y="2283659"/>
            <a:ext cx="6096000" cy="397031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da-DK" dirty="0">
                <a:latin typeface="+mj-lt"/>
              </a:rPr>
              <a:t>Anafylaksi kan føre til en akut, livstruende tilstand</a:t>
            </a:r>
          </a:p>
          <a:p>
            <a:pPr algn="ctr"/>
            <a:r>
              <a:rPr lang="da-DK" dirty="0">
                <a:latin typeface="+mj-lt"/>
                <a:sym typeface="Wingdings" panose="05000000000000000000" pitchFamily="2" charset="2"/>
              </a:rPr>
              <a:t> </a:t>
            </a:r>
            <a:r>
              <a:rPr lang="da-DK" dirty="0">
                <a:latin typeface="+mj-lt"/>
              </a:rPr>
              <a:t>ubehandlet </a:t>
            </a:r>
            <a:r>
              <a:rPr lang="da-DK" dirty="0">
                <a:latin typeface="+mj-lt"/>
                <a:sym typeface="Wingdings" panose="05000000000000000000" pitchFamily="2" charset="2"/>
              </a:rPr>
              <a:t> </a:t>
            </a:r>
            <a:r>
              <a:rPr lang="da-DK" dirty="0">
                <a:latin typeface="+mj-lt"/>
              </a:rPr>
              <a:t>shock og død. </a:t>
            </a:r>
          </a:p>
          <a:p>
            <a:pPr algn="ctr"/>
            <a:r>
              <a:rPr lang="da-DK" dirty="0">
                <a:solidFill>
                  <a:srgbClr val="202124"/>
                </a:solidFill>
                <a:latin typeface="+mj-lt"/>
              </a:rPr>
              <a:t>Gradvis udvikling – sekunder til minutter</a:t>
            </a:r>
          </a:p>
          <a:p>
            <a:endParaRPr lang="da-DK" dirty="0">
              <a:solidFill>
                <a:srgbClr val="202124"/>
              </a:solidFill>
              <a:latin typeface="+mj-lt"/>
            </a:endParaRPr>
          </a:p>
          <a:p>
            <a:r>
              <a:rPr lang="da-DK" b="1" u="sng" dirty="0"/>
              <a:t>ANAFYLAKSI MISTÆNKES VED</a:t>
            </a:r>
            <a:r>
              <a:rPr lang="da-DK" u="sng" dirty="0"/>
              <a:t>:</a:t>
            </a:r>
          </a:p>
          <a:p>
            <a:endParaRPr lang="da-DK" u="sng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Hud- og/eller slimhindesymptomer </a:t>
            </a:r>
          </a:p>
          <a:p>
            <a:pPr lvl="2"/>
            <a:r>
              <a:rPr lang="da-DK" dirty="0"/>
              <a:t>(generaliseret kløe, flushing, urticaria, angioødem) </a:t>
            </a:r>
            <a:endParaRPr lang="da-DK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Luftvejs- og/eller vejrtrækningsproblemer (synkebesvær, hæshed, stridor, dyspnø, bronkospasme, cyanose, respirationsstop)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Blodtryksfald (takykardi, synkope, konfusion, inkontinens, kollaps)</a:t>
            </a:r>
            <a:endParaRPr lang="da-DK" sz="2800" dirty="0"/>
          </a:p>
          <a:p>
            <a:endParaRPr lang="da-DK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633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b="1" u="sng" dirty="0">
                <a:solidFill>
                  <a:schemeClr val="accent1">
                    <a:lumMod val="75000"/>
                  </a:schemeClr>
                </a:solidFill>
              </a:rPr>
              <a:t>Vær opmærksom på kommunikationen</a:t>
            </a:r>
            <a:endParaRPr lang="da-DK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65265" y="1690688"/>
            <a:ext cx="10788535" cy="48755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r>
              <a:rPr lang="da-DK" b="1" dirty="0"/>
              <a:t>… 70-80% af indrapporterede UTH skyldes menneskelige faktorer!</a:t>
            </a:r>
          </a:p>
          <a:p>
            <a:pPr marL="0" indent="0" algn="ctr">
              <a:buNone/>
            </a:pPr>
            <a:r>
              <a:rPr lang="da-DK" b="1" u="sng" dirty="0">
                <a:solidFill>
                  <a:schemeClr val="accent6">
                    <a:lumMod val="75000"/>
                  </a:schemeClr>
                </a:solidFill>
              </a:rPr>
              <a:t>Dårlig/mangelfuld kommunikation/samarbejde udgør størstedelen</a:t>
            </a:r>
          </a:p>
          <a:p>
            <a:endParaRPr lang="da-DK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da-DK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da-DK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da-DK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da-DK" sz="2400" dirty="0"/>
          </a:p>
          <a:p>
            <a:pPr lvl="2">
              <a:buFont typeface="Wingdings" panose="05000000000000000000" pitchFamily="2" charset="2"/>
              <a:buChar char="§"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5" name="Billed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020657" y="3886641"/>
            <a:ext cx="4017530" cy="2029075"/>
          </a:xfrm>
          <a:prstGeom prst="rect">
            <a:avLst/>
          </a:prstGeom>
        </p:spPr>
      </p:pic>
      <p:pic>
        <p:nvPicPr>
          <p:cNvPr id="6" name="Billed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67" y="3355772"/>
            <a:ext cx="2680719" cy="1545407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7074569" y="4901179"/>
            <a:ext cx="4463716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a-DK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Tal tydeligt, så misforståelser undgås</a:t>
            </a:r>
            <a:endParaRPr lang="da-DK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a-DK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Brug navn og funktion</a:t>
            </a:r>
            <a:r>
              <a:rPr lang="da-DK" dirty="0"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endParaRPr lang="da-DK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a-DK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Vær direkte</a:t>
            </a:r>
            <a:endParaRPr lang="da-DK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a-DK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Gentag ved mindste tvivl</a:t>
            </a:r>
            <a:endParaRPr lang="da-DK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a-DK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Gør sætninger færdige </a:t>
            </a:r>
            <a:endParaRPr lang="da-DK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86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743" y="92982"/>
            <a:ext cx="10515600" cy="1325563"/>
          </a:xfrm>
        </p:spPr>
        <p:txBody>
          <a:bodyPr/>
          <a:lstStyle/>
          <a:p>
            <a:r>
              <a:rPr lang="da-DK" dirty="0"/>
              <a:t>Prætest…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2116" y="92982"/>
            <a:ext cx="4484912" cy="655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45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a-DK" sz="4100" b="1" dirty="0"/>
              <a:t>Hvis en hjertestarter har været </a:t>
            </a:r>
            <a:r>
              <a:rPr lang="da-DK" sz="4100" b="1" dirty="0">
                <a:solidFill>
                  <a:srgbClr val="C00000"/>
                </a:solidFill>
              </a:rPr>
              <a:t>anvendt</a:t>
            </a:r>
            <a:r>
              <a:rPr lang="da-DK" sz="4100" b="1" dirty="0"/>
              <a:t>…</a:t>
            </a:r>
          </a:p>
        </p:txBody>
      </p:sp>
      <p:pic>
        <p:nvPicPr>
          <p:cNvPr id="3" name="Picture 2" descr="http://cdn3.bigcommerce.com/s-02kxo2/products/1747/images/1576/Power%252520FRx%252520Package%252520copy__23968.1403127339.1280.1280.jpg?c=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9" t="28944" r="40587" b="53529"/>
          <a:stretch/>
        </p:blipFill>
        <p:spPr bwMode="auto">
          <a:xfrm>
            <a:off x="3879168" y="2344992"/>
            <a:ext cx="1091380" cy="215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16"/>
          <p:cNvSpPr txBox="1"/>
          <p:nvPr/>
        </p:nvSpPr>
        <p:spPr>
          <a:xfrm>
            <a:off x="3580690" y="4767840"/>
            <a:ext cx="1947366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200" b="1" dirty="0">
                <a:solidFill>
                  <a:srgbClr val="C00000"/>
                </a:solidFill>
              </a:rPr>
              <a:t>Afmonter</a:t>
            </a:r>
            <a:r>
              <a:rPr lang="da-DK" sz="2200" b="1" dirty="0"/>
              <a:t>   batteriet</a:t>
            </a:r>
          </a:p>
        </p:txBody>
      </p:sp>
      <p:sp>
        <p:nvSpPr>
          <p:cNvPr id="7" name="Tekstfelt 16"/>
          <p:cNvSpPr txBox="1"/>
          <p:nvPr/>
        </p:nvSpPr>
        <p:spPr>
          <a:xfrm>
            <a:off x="925356" y="4856714"/>
            <a:ext cx="2062124" cy="110799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200" b="1" dirty="0" err="1">
                <a:solidFill>
                  <a:srgbClr val="C00000"/>
                </a:solidFill>
              </a:rPr>
              <a:t>Afsprit</a:t>
            </a:r>
            <a:r>
              <a:rPr lang="da-DK" sz="2200" b="1" dirty="0">
                <a:solidFill>
                  <a:srgbClr val="C00000"/>
                </a:solidFill>
              </a:rPr>
              <a:t> / rengør</a:t>
            </a:r>
          </a:p>
          <a:p>
            <a:pPr algn="ctr"/>
            <a:r>
              <a:rPr lang="da-DK" sz="2200" b="1" dirty="0"/>
              <a:t>Hjertestarter + beholder</a:t>
            </a:r>
          </a:p>
        </p:txBody>
      </p:sp>
      <p:sp>
        <p:nvSpPr>
          <p:cNvPr id="9" name="Tekstfelt 16"/>
          <p:cNvSpPr txBox="1"/>
          <p:nvPr/>
        </p:nvSpPr>
        <p:spPr>
          <a:xfrm>
            <a:off x="6121267" y="4728683"/>
            <a:ext cx="2580316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200" b="1" dirty="0">
                <a:solidFill>
                  <a:srgbClr val="C00000"/>
                </a:solidFill>
              </a:rPr>
              <a:t>Aflever</a:t>
            </a:r>
            <a:r>
              <a:rPr lang="da-DK" sz="2200" b="1" dirty="0"/>
              <a:t> i receptionen</a:t>
            </a:r>
          </a:p>
        </p:txBody>
      </p:sp>
      <p:sp>
        <p:nvSpPr>
          <p:cNvPr id="10" name="Tekstfelt 6"/>
          <p:cNvSpPr txBox="1"/>
          <p:nvPr/>
        </p:nvSpPr>
        <p:spPr>
          <a:xfrm>
            <a:off x="616397" y="1779596"/>
            <a:ext cx="6519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0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1" name="Tekstfelt 6"/>
          <p:cNvSpPr txBox="1"/>
          <p:nvPr/>
        </p:nvSpPr>
        <p:spPr>
          <a:xfrm>
            <a:off x="2877761" y="1784516"/>
            <a:ext cx="6519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0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2" name="Tekstfelt 6"/>
          <p:cNvSpPr txBox="1"/>
          <p:nvPr/>
        </p:nvSpPr>
        <p:spPr>
          <a:xfrm>
            <a:off x="5625809" y="1789436"/>
            <a:ext cx="6519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000" b="1" dirty="0">
                <a:solidFill>
                  <a:srgbClr val="C00000"/>
                </a:solidFill>
              </a:rPr>
              <a:t>3</a:t>
            </a:r>
          </a:p>
        </p:txBody>
      </p:sp>
      <p:pic>
        <p:nvPicPr>
          <p:cNvPr id="12292" name="Picture 4" descr="http://www.regionsjaelland.dk/omregionen/presse/billeder-og-film/PublishingImages/bygninger-og-byggerier/holb%C3%A6k-sygehus-1.jpg"/>
          <p:cNvPicPr>
            <a:picLocks noChangeAspect="1" noChangeArrowheads="1"/>
          </p:cNvPicPr>
          <p:nvPr/>
        </p:nvPicPr>
        <p:blipFill>
          <a:blip r:embed="rId4" cstate="print"/>
          <a:srcRect l="10657" r="7764"/>
          <a:stretch>
            <a:fillRect/>
          </a:stretch>
        </p:blipFill>
        <p:spPr bwMode="auto">
          <a:xfrm>
            <a:off x="6238576" y="2528436"/>
            <a:ext cx="2374491" cy="1969821"/>
          </a:xfrm>
          <a:prstGeom prst="rect">
            <a:avLst/>
          </a:prstGeom>
          <a:noFill/>
        </p:spPr>
      </p:pic>
      <p:sp>
        <p:nvSpPr>
          <p:cNvPr id="13" name="Tekstfelt 6"/>
          <p:cNvSpPr txBox="1"/>
          <p:nvPr/>
        </p:nvSpPr>
        <p:spPr>
          <a:xfrm>
            <a:off x="9008018" y="1794353"/>
            <a:ext cx="6519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0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5" name="Tekstfelt 16"/>
          <p:cNvSpPr txBox="1"/>
          <p:nvPr/>
        </p:nvSpPr>
        <p:spPr>
          <a:xfrm>
            <a:off x="9193770" y="4733603"/>
            <a:ext cx="2741555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200" b="1" dirty="0">
                <a:solidFill>
                  <a:srgbClr val="C00000"/>
                </a:solidFill>
              </a:rPr>
              <a:t>En ny udleveres. Placeres </a:t>
            </a:r>
            <a:r>
              <a:rPr lang="da-DK" sz="2200" b="1" dirty="0"/>
              <a:t>på  gangen</a:t>
            </a:r>
          </a:p>
        </p:txBody>
      </p:sp>
      <p:pic>
        <p:nvPicPr>
          <p:cNvPr id="16" name="Billede 1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265" y="2606223"/>
            <a:ext cx="2135629" cy="1892034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736" y="2606223"/>
            <a:ext cx="1630832" cy="204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41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8859" y="483824"/>
            <a:ext cx="4138522" cy="592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979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48586" y="141551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Særligt for Endoskopiafsnittet:</a:t>
            </a:r>
          </a:p>
          <a:p>
            <a:pPr marL="0" indent="0" algn="ctr">
              <a:buNone/>
            </a:pPr>
            <a:endParaRPr lang="da-DK" i="1" dirty="0"/>
          </a:p>
          <a:p>
            <a:pPr marL="0" indent="0" algn="ctr">
              <a:buNone/>
            </a:pPr>
            <a:r>
              <a:rPr lang="da-DK" b="1" i="1" dirty="0"/>
              <a:t>‘</a:t>
            </a:r>
            <a:r>
              <a:rPr lang="da-DK" sz="3200" b="1" i="1" dirty="0"/>
              <a:t>Læger og andet personale, der udfører </a:t>
            </a:r>
            <a:r>
              <a:rPr lang="da-DK" sz="3200" b="1" i="1" u="sng" dirty="0"/>
              <a:t>sedation</a:t>
            </a:r>
            <a:r>
              <a:rPr lang="da-DK" sz="3200" b="1" i="1" dirty="0"/>
              <a:t>, skal have </a:t>
            </a:r>
            <a:r>
              <a:rPr lang="da-DK" sz="3200" b="1" i="1" dirty="0">
                <a:solidFill>
                  <a:srgbClr val="FF0000"/>
                </a:solidFill>
              </a:rPr>
              <a:t>kendskab til de lægemidler</a:t>
            </a:r>
            <a:r>
              <a:rPr lang="da-DK" sz="3200" b="1" i="1" dirty="0"/>
              <a:t>, der anvendes, have </a:t>
            </a:r>
            <a:r>
              <a:rPr lang="da-DK" sz="3200" b="1" i="1" dirty="0">
                <a:solidFill>
                  <a:srgbClr val="FF0000"/>
                </a:solidFill>
              </a:rPr>
              <a:t>kendskab til antidoter </a:t>
            </a:r>
            <a:r>
              <a:rPr lang="da-DK" sz="3200" b="1" i="1" dirty="0"/>
              <a:t>og hvorledes </a:t>
            </a:r>
            <a:r>
              <a:rPr lang="da-DK" sz="3200" b="1" i="1" dirty="0" err="1">
                <a:solidFill>
                  <a:srgbClr val="FF0000"/>
                </a:solidFill>
              </a:rPr>
              <a:t>sedationsniveauet</a:t>
            </a:r>
            <a:r>
              <a:rPr lang="da-DK" sz="3200" b="1" i="1" dirty="0">
                <a:solidFill>
                  <a:srgbClr val="FF0000"/>
                </a:solidFill>
              </a:rPr>
              <a:t> ophæves</a:t>
            </a:r>
            <a:r>
              <a:rPr lang="da-DK" sz="3200" b="1" i="1" dirty="0"/>
              <a:t>, ligesom de skal være uddannet i at </a:t>
            </a:r>
            <a:r>
              <a:rPr lang="da-DK" sz="3200" b="1" i="1" dirty="0">
                <a:solidFill>
                  <a:srgbClr val="FF0000"/>
                </a:solidFill>
              </a:rPr>
              <a:t>håndtere komplikationer, </a:t>
            </a:r>
            <a:r>
              <a:rPr lang="da-DK" sz="3200" b="1" i="1" dirty="0"/>
              <a:t>herunder genoplivningsteknikker’</a:t>
            </a:r>
            <a:endParaRPr lang="da-DK" b="1" dirty="0"/>
          </a:p>
          <a:p>
            <a:pPr marL="0" indent="0" algn="ctr">
              <a:buNone/>
            </a:pPr>
            <a:r>
              <a:rPr lang="da-DK" sz="1200" b="1" dirty="0"/>
              <a:t>D4 217227: Sedation af patienter uden medvirken af anæstesiologisk personale (Regional retningslinje)</a:t>
            </a:r>
          </a:p>
        </p:txBody>
      </p:sp>
    </p:spTree>
    <p:extLst>
      <p:ext uri="{BB962C8B-B14F-4D97-AF65-F5344CB8AC3E}">
        <p14:creationId xmlns:p14="http://schemas.microsoft.com/office/powerpoint/2010/main" val="3338139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09311"/>
            <a:ext cx="10515600" cy="1325563"/>
          </a:xfrm>
        </p:spPr>
        <p:txBody>
          <a:bodyPr/>
          <a:lstStyle/>
          <a:p>
            <a:r>
              <a:rPr lang="da-DK" u="sng" dirty="0"/>
              <a:t>Hvad gør I, hvis: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29609" y="1311211"/>
            <a:ext cx="10939129" cy="52278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4000" dirty="0"/>
          </a:p>
          <a:p>
            <a:r>
              <a:rPr lang="da-DK" sz="3200" dirty="0"/>
              <a:t>Den </a:t>
            </a:r>
            <a:r>
              <a:rPr lang="da-DK" sz="3200" u="sng" dirty="0"/>
              <a:t>sederede</a:t>
            </a:r>
            <a:r>
              <a:rPr lang="da-DK" sz="3200" dirty="0"/>
              <a:t> patient bliver ukontaktbar med faldende RF og SAT?</a:t>
            </a:r>
          </a:p>
          <a:p>
            <a:pPr marL="0" indent="0">
              <a:buNone/>
            </a:pPr>
            <a:endParaRPr lang="da-DK" sz="2000" dirty="0"/>
          </a:p>
          <a:p>
            <a:pPr lvl="2"/>
            <a:r>
              <a:rPr lang="da-DK" sz="1800" dirty="0"/>
              <a:t>ABCDE: Nasal O2 + antidot i.v.</a:t>
            </a:r>
          </a:p>
          <a:p>
            <a:pPr lvl="2"/>
            <a:r>
              <a:rPr lang="da-DK" sz="1800" dirty="0"/>
              <a:t>(Overvej) Afbryd undersøgelse / tilkald læge</a:t>
            </a:r>
          </a:p>
          <a:p>
            <a:pPr marL="914400" lvl="2" indent="0">
              <a:buNone/>
            </a:pPr>
            <a:endParaRPr lang="da-DK" sz="1400" dirty="0"/>
          </a:p>
          <a:p>
            <a:r>
              <a:rPr lang="da-DK" sz="3200" dirty="0"/>
              <a:t>Ved udebleven effekt af antidot </a:t>
            </a:r>
            <a:r>
              <a:rPr lang="da-DK" sz="3200" dirty="0">
                <a:sym typeface="Wingdings" panose="05000000000000000000" pitchFamily="2" charset="2"/>
              </a:rPr>
              <a:t> </a:t>
            </a:r>
            <a:r>
              <a:rPr lang="da-DK" sz="3200" dirty="0"/>
              <a:t>medførende respirationsstop?</a:t>
            </a:r>
          </a:p>
          <a:p>
            <a:pPr marL="0" indent="0">
              <a:buNone/>
            </a:pPr>
            <a:endParaRPr lang="da-DK" sz="2000" dirty="0"/>
          </a:p>
          <a:p>
            <a:pPr lvl="2"/>
            <a:r>
              <a:rPr lang="da-DK" sz="1800" dirty="0"/>
              <a:t>Opstart ventilation med Rubens ballon</a:t>
            </a:r>
          </a:p>
          <a:p>
            <a:pPr lvl="2"/>
            <a:r>
              <a:rPr lang="da-DK" sz="1800" dirty="0"/>
              <a:t>Gentag antidot (overvej at supplere med anden antidot)</a:t>
            </a:r>
          </a:p>
          <a:p>
            <a:pPr marL="914400" lvl="2" indent="0">
              <a:buNone/>
            </a:pPr>
            <a:endParaRPr lang="da-DK" sz="2900" dirty="0"/>
          </a:p>
          <a:p>
            <a:pPr lvl="2"/>
            <a:endParaRPr lang="da-DK" dirty="0"/>
          </a:p>
          <a:p>
            <a:pPr marL="914400" lvl="2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2507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u="sng" dirty="0"/>
              <a:t>Vurdering af patienten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a-DK" dirty="0"/>
          </a:p>
          <a:p>
            <a:r>
              <a:rPr lang="da-DK" dirty="0"/>
              <a:t>ASA klassifikation</a:t>
            </a:r>
          </a:p>
          <a:p>
            <a:r>
              <a:rPr lang="da-DK" dirty="0"/>
              <a:t>Konkurrerende lidelser</a:t>
            </a:r>
          </a:p>
          <a:p>
            <a:r>
              <a:rPr lang="da-DK" dirty="0"/>
              <a:t>CAVE</a:t>
            </a:r>
          </a:p>
          <a:p>
            <a:r>
              <a:rPr lang="da-DK" dirty="0"/>
              <a:t>Aktuel medicinstatus </a:t>
            </a:r>
          </a:p>
          <a:p>
            <a:r>
              <a:rPr lang="da-DK" dirty="0"/>
              <a:t>Tidl. Sedation</a:t>
            </a:r>
          </a:p>
          <a:p>
            <a:r>
              <a:rPr lang="da-DK" dirty="0"/>
              <a:t>Planlagt procedure</a:t>
            </a:r>
          </a:p>
        </p:txBody>
      </p:sp>
    </p:spTree>
    <p:extLst>
      <p:ext uri="{BB962C8B-B14F-4D97-AF65-F5344CB8AC3E}">
        <p14:creationId xmlns:p14="http://schemas.microsoft.com/office/powerpoint/2010/main" val="62598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 algn="ctr"/>
            <a:r>
              <a:rPr lang="da-DK" u="sng" dirty="0"/>
              <a:t>D4 Krav til Endo-personale: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endParaRPr lang="da-DK" dirty="0"/>
          </a:p>
          <a:p>
            <a:pPr marL="457200" lvl="1" indent="0">
              <a:buNone/>
            </a:pPr>
            <a:endParaRPr lang="da-DK" dirty="0"/>
          </a:p>
          <a:p>
            <a:pPr marL="457200" lvl="1" indent="0">
              <a:buNone/>
            </a:pPr>
            <a:endParaRPr lang="da-DK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a-DK" dirty="0"/>
              <a:t>Indgående kendskab til medikamenters virkning og bivirkning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a-DK" dirty="0"/>
              <a:t>Kan varetage korrekt observation af sederede patienter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a-DK" dirty="0"/>
              <a:t>Kendskab til antidoter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a-DK" dirty="0"/>
              <a:t>Kan håndtere komplikationer, herunder basal luftvejshåndtering + basal HLR</a:t>
            </a:r>
          </a:p>
          <a:p>
            <a:pPr marL="457200" lvl="1" indent="0">
              <a:buNone/>
            </a:pPr>
            <a:endParaRPr lang="da-DK" dirty="0"/>
          </a:p>
          <a:p>
            <a:pPr marL="457200" lvl="1" indent="0">
              <a:buNone/>
            </a:pPr>
            <a:endParaRPr lang="da-DK" dirty="0"/>
          </a:p>
          <a:p>
            <a:pPr marL="457200" lvl="1" indent="0">
              <a:buNone/>
            </a:pPr>
            <a:endParaRPr lang="da-DK" dirty="0"/>
          </a:p>
          <a:p>
            <a:pPr marL="457200" lvl="1" indent="0">
              <a:buNone/>
            </a:pPr>
            <a:r>
              <a:rPr lang="da-DK" sz="1400" dirty="0"/>
              <a:t>(D4: </a:t>
            </a:r>
            <a:r>
              <a:rPr lang="da-DK" sz="1400" u="sng" dirty="0">
                <a:hlinkClick r:id="rId3"/>
              </a:rPr>
              <a:t>D4 279013</a:t>
            </a:r>
            <a:r>
              <a:rPr lang="da-DK" sz="1400" u="sng" dirty="0"/>
              <a:t> </a:t>
            </a:r>
            <a:r>
              <a:rPr lang="da-DK" sz="1400" u="sng" dirty="0">
                <a:hlinkClick r:id="rId4"/>
              </a:rPr>
              <a:t>D4 407422</a:t>
            </a:r>
            <a:r>
              <a:rPr lang="da-DK" sz="1400" u="sng" dirty="0">
                <a:hlinkClick r:id="rId5"/>
              </a:rPr>
              <a:t> D4 217227</a:t>
            </a:r>
            <a:r>
              <a:rPr lang="da-DK" sz="1400" u="sng" dirty="0">
                <a:hlinkClick r:id="rId6"/>
              </a:rPr>
              <a:t> D4 379859</a:t>
            </a:r>
            <a:r>
              <a:rPr lang="da-DK" sz="1400" u="sng" dirty="0">
                <a:hlinkClick r:id="rId7"/>
              </a:rPr>
              <a:t> D4 636733</a:t>
            </a:r>
            <a:r>
              <a:rPr lang="da-DK" sz="1400" u="sng" dirty="0"/>
              <a:t>)</a:t>
            </a:r>
            <a:endParaRPr lang="da-DK" sz="1400" dirty="0"/>
          </a:p>
          <a:p>
            <a:pPr marL="457200" lvl="1" indent="0">
              <a:buNone/>
            </a:pPr>
            <a:endParaRPr lang="da-DK" dirty="0"/>
          </a:p>
          <a:p>
            <a:pPr marL="457200" lvl="1" indent="0">
              <a:buNone/>
            </a:pPr>
            <a:endParaRPr lang="da-DK" dirty="0"/>
          </a:p>
          <a:p>
            <a:pPr marL="457200" lvl="1" indent="0">
              <a:buNone/>
            </a:pPr>
            <a:endParaRPr lang="da-DK" dirty="0"/>
          </a:p>
          <a:p>
            <a:pPr marL="457200" lvl="1" indent="0">
              <a:buNone/>
            </a:pP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29881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838200" y="3390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a-DK" sz="4100" b="1" dirty="0"/>
              <a:t>Hjertestarter - AED (</a:t>
            </a:r>
            <a:r>
              <a:rPr lang="da-DK" sz="4100" b="1" dirty="0">
                <a:solidFill>
                  <a:srgbClr val="C00000"/>
                </a:solidFill>
              </a:rPr>
              <a:t>A</a:t>
            </a:r>
            <a:r>
              <a:rPr lang="da-DK" sz="4100" b="1" dirty="0"/>
              <a:t>utomatisk </a:t>
            </a:r>
            <a:r>
              <a:rPr lang="da-DK" sz="4100" b="1" dirty="0" err="1">
                <a:solidFill>
                  <a:srgbClr val="C00000"/>
                </a:solidFill>
              </a:rPr>
              <a:t>E</a:t>
            </a:r>
            <a:r>
              <a:rPr lang="da-DK" sz="4100" b="1" dirty="0" err="1"/>
              <a:t>xtern</a:t>
            </a:r>
            <a:r>
              <a:rPr lang="da-DK" sz="4100" b="1" dirty="0"/>
              <a:t> </a:t>
            </a:r>
            <a:r>
              <a:rPr lang="da-DK" sz="4100" b="1" dirty="0">
                <a:solidFill>
                  <a:srgbClr val="C00000"/>
                </a:solidFill>
              </a:rPr>
              <a:t>D</a:t>
            </a:r>
            <a:r>
              <a:rPr lang="da-DK" sz="4100" b="1" dirty="0"/>
              <a:t>efibrillator) + </a:t>
            </a:r>
            <a:r>
              <a:rPr lang="da-DK" sz="4100" b="1" dirty="0" err="1"/>
              <a:t>Hjertestopsspand</a:t>
            </a:r>
            <a:endParaRPr lang="da-DK" sz="4100" b="1" dirty="0"/>
          </a:p>
        </p:txBody>
      </p:sp>
      <p:pic>
        <p:nvPicPr>
          <p:cNvPr id="12" name="Billed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51" y="2126513"/>
            <a:ext cx="4946689" cy="4051004"/>
          </a:xfrm>
          <a:prstGeom prst="rect">
            <a:avLst/>
          </a:prstGeom>
        </p:spPr>
      </p:pic>
      <p:pic>
        <p:nvPicPr>
          <p:cNvPr id="13" name="Billede 12" descr="IMG_0835.jpg"/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98287" y="2400025"/>
            <a:ext cx="4038859" cy="3516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0541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indho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128" y="183667"/>
            <a:ext cx="8909587" cy="64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6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u="sng" dirty="0"/>
              <a:t>Monitorering v. NAS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838200" y="1825625"/>
            <a:ext cx="9634870" cy="4351338"/>
          </a:xfrm>
        </p:spPr>
        <p:txBody>
          <a:bodyPr>
            <a:normAutofit/>
          </a:bodyPr>
          <a:lstStyle/>
          <a:p>
            <a:endParaRPr lang="da-DK" sz="3000" b="1" dirty="0"/>
          </a:p>
          <a:p>
            <a:r>
              <a:rPr lang="da-DK" sz="3000" b="1" dirty="0"/>
              <a:t>SAT, RF, P, BT + bevidsthed</a:t>
            </a:r>
            <a:endParaRPr lang="da-DK" dirty="0"/>
          </a:p>
          <a:p>
            <a:r>
              <a:rPr lang="da-DK" sz="3200" b="1" dirty="0">
                <a:sym typeface="Wingdings" panose="05000000000000000000" pitchFamily="2" charset="2"/>
              </a:rPr>
              <a:t>Anlæggelse af velfungerende pvk</a:t>
            </a:r>
          </a:p>
          <a:p>
            <a:r>
              <a:rPr lang="da-DK" b="1" dirty="0">
                <a:sym typeface="Wingdings" panose="05000000000000000000" pitchFamily="2" charset="2"/>
              </a:rPr>
              <a:t>Overvej O2- tilskud</a:t>
            </a:r>
          </a:p>
          <a:p>
            <a:r>
              <a:rPr lang="da-DK" b="1" dirty="0">
                <a:sym typeface="Wingdings" panose="05000000000000000000" pitchFamily="2" charset="2"/>
              </a:rPr>
              <a:t>ABCDE optimering </a:t>
            </a:r>
          </a:p>
          <a:p>
            <a:pPr marL="0" indent="0">
              <a:buNone/>
            </a:pPr>
            <a:endParaRPr lang="da-D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49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felt 8"/>
          <p:cNvSpPr txBox="1"/>
          <p:nvPr/>
        </p:nvSpPr>
        <p:spPr>
          <a:xfrm>
            <a:off x="272135" y="1490369"/>
            <a:ext cx="6354362" cy="20005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400" b="1" u="sng" dirty="0"/>
              <a:t>Sedativa</a:t>
            </a:r>
          </a:p>
          <a:p>
            <a:endParaRPr lang="da-DK" sz="20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Benzodiazepin </a:t>
            </a:r>
            <a:r>
              <a:rPr lang="da-DK" sz="2000" dirty="0">
                <a:sym typeface="Wingdings" panose="05000000000000000000" pitchFamily="2" charset="2"/>
              </a:rPr>
              <a:t> </a:t>
            </a:r>
            <a:r>
              <a:rPr lang="da-DK" sz="2000" b="1" dirty="0"/>
              <a:t>Midazolam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>
                <a:sym typeface="Wingdings" panose="05000000000000000000" pitchFamily="2" charset="2"/>
              </a:rPr>
              <a:t>A</a:t>
            </a:r>
            <a:r>
              <a:rPr lang="da-DK" sz="2000" dirty="0"/>
              <a:t>ngstdæmpning og afslapning</a:t>
            </a:r>
          </a:p>
          <a:p>
            <a:endParaRPr lang="da-DK" sz="2000" dirty="0"/>
          </a:p>
        </p:txBody>
      </p:sp>
      <p:sp>
        <p:nvSpPr>
          <p:cNvPr id="5" name="Tekstfelt 4"/>
          <p:cNvSpPr txBox="1"/>
          <p:nvPr/>
        </p:nvSpPr>
        <p:spPr>
          <a:xfrm>
            <a:off x="5692489" y="1725261"/>
            <a:ext cx="5377543" cy="169277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4400" b="1" u="sng" dirty="0"/>
              <a:t>Analgetika</a:t>
            </a:r>
            <a:endParaRPr lang="da-DK" sz="4400" b="1" dirty="0"/>
          </a:p>
          <a:p>
            <a:endParaRPr lang="da-D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Opioid </a:t>
            </a:r>
            <a:r>
              <a:rPr lang="da-DK" sz="2000" dirty="0">
                <a:sym typeface="Wingdings" panose="05000000000000000000" pitchFamily="2" charset="2"/>
              </a:rPr>
              <a:t> </a:t>
            </a:r>
            <a:r>
              <a:rPr lang="da-DK" sz="2000" b="1" dirty="0"/>
              <a:t>Sufentanil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Smertelindring</a:t>
            </a:r>
          </a:p>
        </p:txBody>
      </p:sp>
      <p:sp>
        <p:nvSpPr>
          <p:cNvPr id="4" name="Rektangel 3"/>
          <p:cNvSpPr/>
          <p:nvPr/>
        </p:nvSpPr>
        <p:spPr>
          <a:xfrm>
            <a:off x="2360429" y="3798693"/>
            <a:ext cx="6889897" cy="19133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800" b="1" u="sng" dirty="0">
              <a:solidFill>
                <a:schemeClr val="tx1"/>
              </a:solidFill>
            </a:endParaRPr>
          </a:p>
          <a:p>
            <a:pPr algn="ctr"/>
            <a:r>
              <a:rPr lang="da-DK" sz="3200" b="1" u="sng" dirty="0">
                <a:solidFill>
                  <a:schemeClr val="tx1"/>
                </a:solidFill>
              </a:rPr>
              <a:t>Kombination af sedativa og analgetika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</a:rPr>
              <a:t>Udvis forsigtighed ved anvendelse af opioider  i kombination med sedativa </a:t>
            </a:r>
            <a:r>
              <a:rPr lang="da-DK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da-DK" dirty="0">
                <a:solidFill>
                  <a:schemeClr val="tx1"/>
                </a:solidFill>
              </a:rPr>
              <a:t>potenserer hinanden</a:t>
            </a:r>
          </a:p>
          <a:p>
            <a:endParaRPr lang="da-DK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u="sng" dirty="0">
                <a:solidFill>
                  <a:schemeClr val="tx1"/>
                </a:solidFill>
              </a:rPr>
              <a:t>Ved kombination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>
                <a:solidFill>
                  <a:schemeClr val="tx1"/>
                </a:solidFill>
                <a:sym typeface="Wingdings" panose="05000000000000000000" pitchFamily="2" charset="2"/>
              </a:rPr>
              <a:t> Overvej reduktion af Midazolam dosis med 30 – 50 %, da Sufentanil forstærker den sedative virkning</a:t>
            </a:r>
            <a:endParaRPr lang="da-DK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algn="ctr"/>
            <a:endParaRPr lang="da-DK" dirty="0"/>
          </a:p>
        </p:txBody>
      </p:sp>
      <p:sp>
        <p:nvSpPr>
          <p:cNvPr id="2" name="Rektangel 1"/>
          <p:cNvSpPr/>
          <p:nvPr/>
        </p:nvSpPr>
        <p:spPr>
          <a:xfrm>
            <a:off x="1350627" y="228486"/>
            <a:ext cx="98570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da-DK" sz="4000" b="1" u="sng" dirty="0">
                <a:latin typeface="+mj-lt"/>
              </a:rPr>
              <a:t>NAS</a:t>
            </a:r>
            <a:endParaRPr lang="da-DK" sz="4000" u="sng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065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u="sng" dirty="0"/>
              <a:t>Sedationsgrad af patienten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693" y="1667104"/>
            <a:ext cx="7135866" cy="4717559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2214693" y="2622387"/>
            <a:ext cx="2567032" cy="9597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/>
          <p:cNvSpPr/>
          <p:nvPr/>
        </p:nvSpPr>
        <p:spPr>
          <a:xfrm>
            <a:off x="1889051" y="6384663"/>
            <a:ext cx="8073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American Society of Anesthesiologist’s Task Force on Sedation for non-</a:t>
            </a:r>
            <a:r>
              <a:rPr lang="en-US" dirty="0" err="1"/>
              <a:t>anestesiologists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02186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18782"/>
            <a:ext cx="5936342" cy="573164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-453006" y="1963024"/>
            <a:ext cx="3867326" cy="223147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452" y="358058"/>
            <a:ext cx="6361093" cy="5692363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5348164" y="1963024"/>
            <a:ext cx="4206034" cy="238678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088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48473" y="957458"/>
            <a:ext cx="10812695" cy="510943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a-DK" sz="2400" dirty="0"/>
          </a:p>
          <a:p>
            <a:pPr marL="0" indent="0" algn="ctr">
              <a:buNone/>
            </a:pPr>
            <a:r>
              <a:rPr lang="da-DK" sz="3200" b="1" u="sng" dirty="0"/>
              <a:t>Symptomer ved overdosering</a:t>
            </a:r>
          </a:p>
          <a:p>
            <a:pPr marL="0" indent="0" algn="ctr">
              <a:buNone/>
            </a:pPr>
            <a:endParaRPr lang="da-DK" sz="3200" b="1" u="sng" dirty="0"/>
          </a:p>
          <a:p>
            <a:pPr algn="ctr"/>
            <a:r>
              <a:rPr lang="da-DK" sz="3200" dirty="0"/>
              <a:t>Dyb sedation med bevidsthedspåvirkning</a:t>
            </a:r>
          </a:p>
          <a:p>
            <a:pPr algn="ctr"/>
            <a:r>
              <a:rPr lang="da-DK" sz="3200" dirty="0"/>
              <a:t> </a:t>
            </a:r>
            <a:r>
              <a:rPr lang="da-DK" sz="3200" dirty="0">
                <a:sym typeface="Wingdings" panose="05000000000000000000" pitchFamily="2" charset="2"/>
              </a:rPr>
              <a:t>Respirationsinsufficiens/respirationsstop</a:t>
            </a:r>
          </a:p>
          <a:p>
            <a:pPr marL="0" indent="0" algn="ctr">
              <a:buNone/>
            </a:pPr>
            <a:r>
              <a:rPr lang="da-DK" sz="3200" dirty="0">
                <a:sym typeface="Wingdings" panose="05000000000000000000" pitchFamily="2" charset="2"/>
              </a:rPr>
              <a:t>Sekundært:</a:t>
            </a:r>
          </a:p>
          <a:p>
            <a:pPr algn="ctr"/>
            <a:r>
              <a:rPr lang="da-DK" sz="3200" dirty="0">
                <a:sym typeface="Wingdings" panose="05000000000000000000" pitchFamily="2" charset="2"/>
              </a:rPr>
              <a:t>Bradykardi/hjertestop</a:t>
            </a:r>
            <a:endParaRPr lang="da-DK" sz="3200" dirty="0"/>
          </a:p>
          <a:p>
            <a:pPr marL="0" indent="0" algn="ctr">
              <a:buNone/>
            </a:pPr>
            <a:endParaRPr lang="da-DK" sz="3200" b="1" dirty="0"/>
          </a:p>
        </p:txBody>
      </p:sp>
    </p:spTree>
    <p:extLst>
      <p:ext uri="{BB962C8B-B14F-4D97-AF65-F5344CB8AC3E}">
        <p14:creationId xmlns:p14="http://schemas.microsoft.com/office/powerpoint/2010/main" val="217624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rugerdefineret 2">
      <a:majorFont>
        <a:latin typeface="Times New Roman"/>
        <a:ea typeface=""/>
        <a:cs typeface=""/>
      </a:majorFont>
      <a:minorFont>
        <a:latin typeface="Garamond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5489</TotalTime>
  <Words>2323</Words>
  <Application>Microsoft Office PowerPoint</Application>
  <PresentationFormat>Widescreen</PresentationFormat>
  <Paragraphs>319</Paragraphs>
  <Slides>31</Slides>
  <Notes>26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9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31</vt:i4>
      </vt:variant>
    </vt:vector>
  </HeadingPairs>
  <TitlesOfParts>
    <vt:vector size="41" baseType="lpstr">
      <vt:lpstr>Arial</vt:lpstr>
      <vt:lpstr>Calibri</vt:lpstr>
      <vt:lpstr>Calibri Light</vt:lpstr>
      <vt:lpstr>Garamond</vt:lpstr>
      <vt:lpstr>Georgia</vt:lpstr>
      <vt:lpstr>Source Sans Pro</vt:lpstr>
      <vt:lpstr>Symbol</vt:lpstr>
      <vt:lpstr>Times New Roman</vt:lpstr>
      <vt:lpstr>Wingdings</vt:lpstr>
      <vt:lpstr>Office-tema</vt:lpstr>
      <vt:lpstr>Simulationstræning på Endoskopiafsnit 08-4</vt:lpstr>
      <vt:lpstr>Forberedelse til NAS – Plan A-B-C! </vt:lpstr>
      <vt:lpstr>Vurdering af patienten</vt:lpstr>
      <vt:lpstr>PowerPoint-præsentation</vt:lpstr>
      <vt:lpstr>Monitorering v. NAS</vt:lpstr>
      <vt:lpstr>PowerPoint-præsentation</vt:lpstr>
      <vt:lpstr>Sedationsgrad af patienten</vt:lpstr>
      <vt:lpstr>PowerPoint-præsentation</vt:lpstr>
      <vt:lpstr>PowerPoint-præsentation</vt:lpstr>
      <vt:lpstr>Antidoter </vt:lpstr>
      <vt:lpstr>Definition på hjertestop</vt:lpstr>
      <vt:lpstr>ER PERSONEN BEVIDSTLØS?</vt:lpstr>
      <vt:lpstr>NORMAL VEJRTRÆKNING? </vt:lpstr>
      <vt:lpstr>PowerPoint-præsentation</vt:lpstr>
      <vt:lpstr>HLR til VOKSNE</vt:lpstr>
      <vt:lpstr>Så snart en hjertestarter er til stede…</vt:lpstr>
      <vt:lpstr>VOKSNE</vt:lpstr>
      <vt:lpstr>OPSUMMERING!!</vt:lpstr>
      <vt:lpstr>PowerPoint-præsentation</vt:lpstr>
      <vt:lpstr>Vær opmærksom på kommunikationen!</vt:lpstr>
      <vt:lpstr>Bradykardi og BT-fald – hvad gør I?</vt:lpstr>
      <vt:lpstr> Behandling ved bradykardi </vt:lpstr>
      <vt:lpstr>Anafylaktisk reaktion</vt:lpstr>
      <vt:lpstr>Vær opmærksom på kommunikationen</vt:lpstr>
      <vt:lpstr>Prætest…</vt:lpstr>
      <vt:lpstr>Hvis en hjertestarter har været anvendt…</vt:lpstr>
      <vt:lpstr>PowerPoint-præsentation</vt:lpstr>
      <vt:lpstr>PowerPoint-præsentation</vt:lpstr>
      <vt:lpstr>Hvad gør I, hvis:</vt:lpstr>
      <vt:lpstr>D4 Krav til Endo-personale:</vt:lpstr>
      <vt:lpstr>Hjertestarter - AED (Automatisk Extern Defibrillator) + Hjertestopsspand</vt:lpstr>
    </vt:vector>
  </TitlesOfParts>
  <Company>Region Sjaelland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Farmakologi</dc:title>
  <dc:creator>Pia Greel Jensen</dc:creator>
  <cp:lastModifiedBy>Lars Borly</cp:lastModifiedBy>
  <cp:revision>187</cp:revision>
  <cp:lastPrinted>2023-02-23T10:02:44Z</cp:lastPrinted>
  <dcterms:created xsi:type="dcterms:W3CDTF">2023-02-22T18:52:28Z</dcterms:created>
  <dcterms:modified xsi:type="dcterms:W3CDTF">2025-02-20T10:43:13Z</dcterms:modified>
</cp:coreProperties>
</file>