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modernComment_527_766F3C80.xml" ContentType="application/vnd.ms-powerpoint.comment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0"/>
  </p:notesMasterIdLst>
  <p:handoutMasterIdLst>
    <p:handoutMasterId r:id="rId21"/>
  </p:handoutMasterIdLst>
  <p:sldIdLst>
    <p:sldId id="665" r:id="rId4"/>
    <p:sldId id="1067" r:id="rId5"/>
    <p:sldId id="1336" r:id="rId6"/>
    <p:sldId id="1337" r:id="rId7"/>
    <p:sldId id="1305" r:id="rId8"/>
    <p:sldId id="1340" r:id="rId9"/>
    <p:sldId id="1335" r:id="rId10"/>
    <p:sldId id="1339" r:id="rId11"/>
    <p:sldId id="1330" r:id="rId12"/>
    <p:sldId id="1331" r:id="rId13"/>
    <p:sldId id="1332" r:id="rId14"/>
    <p:sldId id="1333" r:id="rId15"/>
    <p:sldId id="1306" r:id="rId16"/>
    <p:sldId id="1338" r:id="rId17"/>
    <p:sldId id="1319" r:id="rId18"/>
    <p:sldId id="1328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76AAE2-6093-4D1A-B3DD-57BD81396692}">
          <p14:sldIdLst>
            <p14:sldId id="665"/>
            <p14:sldId id="1067"/>
            <p14:sldId id="1336"/>
            <p14:sldId id="1337"/>
            <p14:sldId id="1305"/>
            <p14:sldId id="1340"/>
            <p14:sldId id="1335"/>
            <p14:sldId id="1339"/>
            <p14:sldId id="1330"/>
            <p14:sldId id="1331"/>
            <p14:sldId id="1332"/>
            <p14:sldId id="1333"/>
            <p14:sldId id="1306"/>
            <p14:sldId id="1338"/>
          </p14:sldIdLst>
        </p14:section>
        <p14:section name="Untitled Section" id="{813E6643-1179-4DB4-98B2-690801DEDA34}">
          <p14:sldIdLst>
            <p14:sldId id="1319"/>
            <p14:sldId id="13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2016" userDrawn="1">
          <p15:clr>
            <a:srgbClr val="A4A3A4"/>
          </p15:clr>
        </p15:guide>
        <p15:guide id="12" pos="240" userDrawn="1">
          <p15:clr>
            <a:srgbClr val="A4A3A4"/>
          </p15:clr>
        </p15:guide>
        <p15:guide id="13" pos="7416" userDrawn="1">
          <p15:clr>
            <a:srgbClr val="A4A3A4"/>
          </p15:clr>
        </p15:guide>
        <p15:guide id="14" orient="horz" pos="216" userDrawn="1">
          <p15:clr>
            <a:srgbClr val="A4A3A4"/>
          </p15:clr>
        </p15:guide>
        <p15:guide id="15" orient="horz" pos="4032" userDrawn="1">
          <p15:clr>
            <a:srgbClr val="A4A3A4"/>
          </p15:clr>
        </p15:guide>
        <p15:guide id="18" pos="5616" userDrawn="1">
          <p15:clr>
            <a:srgbClr val="A4A3A4"/>
          </p15:clr>
        </p15:guide>
        <p15:guide id="20" orient="horz" pos="1248" userDrawn="1">
          <p15:clr>
            <a:srgbClr val="A4A3A4"/>
          </p15:clr>
        </p15:guide>
        <p15:guide id="22" orient="horz" pos="2160" userDrawn="1">
          <p15:clr>
            <a:srgbClr val="A4A3A4"/>
          </p15:clr>
        </p15:guide>
        <p15:guide id="23" pos="3888" userDrawn="1">
          <p15:clr>
            <a:srgbClr val="A4A3A4"/>
          </p15:clr>
        </p15:guide>
        <p15:guide id="24" pos="3792" userDrawn="1">
          <p15:clr>
            <a:srgbClr val="A4A3A4"/>
          </p15:clr>
        </p15:guide>
        <p15:guide id="25" orient="horz" pos="6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036CC8-9EC0-1B52-5C8E-C67363570B0E}" name="Carolina Salazar" initials="CS" userId="S::ca576826@ucf.edu::2dd3ab83-4d4d-4dd1-a97d-5bab6bb462e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1F2"/>
    <a:srgbClr val="D9D9D9"/>
    <a:srgbClr val="CCFFFF"/>
    <a:srgbClr val="DBDBDB"/>
    <a:srgbClr val="E2EFDA"/>
    <a:srgbClr val="FFEFFF"/>
    <a:srgbClr val="FFEAD5"/>
    <a:srgbClr val="2F2FC4"/>
    <a:srgbClr val="96969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53" autoAdjust="0"/>
    <p:restoredTop sz="89831" autoAdjust="0"/>
  </p:normalViewPr>
  <p:slideViewPr>
    <p:cSldViewPr showGuides="1">
      <p:cViewPr>
        <p:scale>
          <a:sx n="70" d="100"/>
          <a:sy n="70" d="100"/>
        </p:scale>
        <p:origin x="1531" y="139"/>
      </p:cViewPr>
      <p:guideLst>
        <p:guide orient="horz" pos="3072"/>
        <p:guide pos="2016"/>
        <p:guide pos="240"/>
        <p:guide pos="7416"/>
        <p:guide orient="horz" pos="216"/>
        <p:guide orient="horz" pos="4032"/>
        <p:guide pos="5616"/>
        <p:guide orient="horz" pos="1248"/>
        <p:guide orient="horz" pos="2160"/>
        <p:guide pos="3888"/>
        <p:guide pos="3792"/>
        <p:guide orient="horz" pos="64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264"/>
    </p:cViewPr>
  </p:sorterViewPr>
  <p:notesViewPr>
    <p:cSldViewPr>
      <p:cViewPr varScale="1">
        <p:scale>
          <a:sx n="82" d="100"/>
          <a:sy n="82" d="100"/>
        </p:scale>
        <p:origin x="310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8/10/relationships/authors" Target="authors.xml"/><Relationship Id="rId3" Type="http://schemas.openxmlformats.org/officeDocument/2006/relationships/slideMaster" Target="slideMasters/slideMaster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omments/modernComment_527_766F3C8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1BC9952-9BB0-4DE4-9A44-940A4412EAB0}" authorId="{08036CC8-9EC0-1B52-5C8E-C67363570B0E}" created="2023-04-03T02:07:26.14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987001472" sldId="1319"/>
      <ac:spMk id="5" creationId="{00000000-0000-0000-0000-000000000000}"/>
    </ac:deMkLst>
    <p188:txBody>
      <a:bodyPr/>
      <a:lstStyle/>
      <a:p>
        <a:r>
          <a:rPr lang="en-US"/>
          <a:t>PROXIMOS PASOS Y REUNIONES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29" tIns="46564" rIns="93129" bIns="46564" rtlCol="0"/>
          <a:lstStyle>
            <a:lvl1pPr algn="l">
              <a:defRPr sz="1200"/>
            </a:lvl1pPr>
          </a:lstStyle>
          <a:p>
            <a:r>
              <a:rPr lang="en-US" dirty="0">
                <a:latin typeface="Franklin Gothic Book" panose="020B0503020102020204" pitchFamily="34" charset="0"/>
              </a:rPr>
              <a:t>Village of Ossining: Comprehensive Plan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29" tIns="46564" rIns="93129" bIns="46564" rtlCol="0"/>
          <a:lstStyle>
            <a:lvl1pPr algn="r">
              <a:defRPr sz="1200"/>
            </a:lvl1pPr>
          </a:lstStyle>
          <a:p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71"/>
            <a:ext cx="3037840" cy="466434"/>
          </a:xfrm>
          <a:prstGeom prst="rect">
            <a:avLst/>
          </a:prstGeom>
        </p:spPr>
        <p:txBody>
          <a:bodyPr vert="horz" lIns="93129" tIns="46564" rIns="93129" bIns="46564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Franklin Gothic Book" panose="020B0503020102020204" pitchFamily="34" charset="0"/>
              </a:rPr>
              <a:t>BFJ Planning Interview, January 28,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71"/>
            <a:ext cx="3037840" cy="466434"/>
          </a:xfrm>
          <a:prstGeom prst="rect">
            <a:avLst/>
          </a:prstGeom>
        </p:spPr>
        <p:txBody>
          <a:bodyPr vert="horz" lIns="93129" tIns="46564" rIns="93129" bIns="46564" rtlCol="0" anchor="b"/>
          <a:lstStyle>
            <a:lvl1pPr algn="r">
              <a:defRPr sz="1200"/>
            </a:lvl1pPr>
          </a:lstStyle>
          <a:p>
            <a:fld id="{EEFF0A34-09D7-4BA2-A422-77370FBC449D}" type="slidenum">
              <a:rPr lang="en-US" smtClean="0">
                <a:latin typeface="Franklin Gothic Book" panose="020B0503020102020204" pitchFamily="34" charset="0"/>
              </a:rPr>
              <a:t>‹#›</a:t>
            </a:fld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07202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1T14:23:45.87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21,'5'-9,"1"-3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1T14:23:46.71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1T14:23:51.40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1T14:23:52.11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  <inkml:trace contextRef="#ctx0" brushRef="#br0" timeOffset="200.13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29" tIns="46564" rIns="93129" bIns="46564" rtlCol="0"/>
          <a:lstStyle>
            <a:lvl1pPr algn="l">
              <a:defRPr sz="1200"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Village of Ossining: Comprehensive Plan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29" tIns="46564" rIns="93129" bIns="46564" rtlCol="0"/>
          <a:lstStyle>
            <a:lvl1pPr algn="r">
              <a:defRPr sz="1200">
                <a:latin typeface="Franklin Gothic Book" panose="020B0503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9" tIns="46564" rIns="93129" bIns="4656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3129" tIns="46564" rIns="93129" bIns="4656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1"/>
            <a:ext cx="3037840" cy="466434"/>
          </a:xfrm>
          <a:prstGeom prst="rect">
            <a:avLst/>
          </a:prstGeom>
        </p:spPr>
        <p:txBody>
          <a:bodyPr vert="horz" lIns="93129" tIns="46564" rIns="93129" bIns="46564" rtlCol="0" anchor="b"/>
          <a:lstStyle>
            <a:lvl1pPr algn="l">
              <a:defRPr sz="1200"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BFJ Planning Interview, January 28,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71"/>
            <a:ext cx="3037840" cy="466434"/>
          </a:xfrm>
          <a:prstGeom prst="rect">
            <a:avLst/>
          </a:prstGeom>
        </p:spPr>
        <p:txBody>
          <a:bodyPr vert="horz" lIns="93129" tIns="46564" rIns="93129" bIns="46564" rtlCol="0" anchor="b"/>
          <a:lstStyle>
            <a:lvl1pPr algn="r">
              <a:defRPr sz="1200">
                <a:latin typeface="Franklin Gothic Book" panose="020B0503020102020204" pitchFamily="34" charset="0"/>
              </a:defRPr>
            </a:lvl1pPr>
          </a:lstStyle>
          <a:p>
            <a:fld id="{3992BAC8-06B9-451B-97D8-5FB6E3B2B9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87121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your photo and then choose Blue-Gray</a:t>
            </a:r>
            <a:r>
              <a:rPr lang="en-US" baseline="0" dirty="0"/>
              <a:t> recolor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2BAC8-06B9-451B-97D8-5FB6E3B2B94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BFJ Planning Interview, January 28, 2020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/>
              <a:t>Village of Ossining: Comprehensive Plan</a:t>
            </a:r>
          </a:p>
        </p:txBody>
      </p:sp>
    </p:spTree>
    <p:extLst>
      <p:ext uri="{BB962C8B-B14F-4D97-AF65-F5344CB8AC3E}">
        <p14:creationId xmlns:p14="http://schemas.microsoft.com/office/powerpoint/2010/main" val="1865494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Village of Ossining: Comprehensive Plan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BFJ Planning Interview, January 28,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BAC8-06B9-451B-97D8-5FB6E3B2B94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673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Village of Ossining: Comprehensive Plan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BFJ Planning Interview, January 28,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BAC8-06B9-451B-97D8-5FB6E3B2B94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426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Village of Ossining: Comprehensive Plan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BFJ Planning Interview, January 28,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BAC8-06B9-451B-97D8-5FB6E3B2B94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63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829971"/>
            <a:ext cx="3352800" cy="466434"/>
          </a:xfrm>
        </p:spPr>
        <p:txBody>
          <a:bodyPr/>
          <a:lstStyle/>
          <a:p>
            <a:r>
              <a:rPr lang="en-US" dirty="0"/>
              <a:t>BFJ Planning Interview, September 12,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BAC8-06B9-451B-97D8-5FB6E3B2B94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03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Village of Ossining: Comprehensive Plan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BFJ Planning Interview, January 28,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992BAC8-06B9-451B-97D8-5FB6E3B2B94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37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Village of Ossining: Comprehensive Plan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BFJ Planning Interview, January 28,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992BAC8-06B9-451B-97D8-5FB6E3B2B94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509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Village of Ossining: Comprehensive Plan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BFJ Planning Interview, January 28,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BAC8-06B9-451B-97D8-5FB6E3B2B94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054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Village of Ossining: Comprehensive Plan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BFJ Planning Interview, January 28,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BAC8-06B9-451B-97D8-5FB6E3B2B94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424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Village of Ossining: Comprehensive Plan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BFJ Planning Interview, January 28,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BAC8-06B9-451B-97D8-5FB6E3B2B94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19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Village of Ossining: Comprehensive Plan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BFJ Planning Interview, January 28,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BAC8-06B9-451B-97D8-5FB6E3B2B94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945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Village of Ossining: Comprehensive Plan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BFJ Planning Interview, January 28,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BAC8-06B9-451B-97D8-5FB6E3B2B94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312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Village of Ossining: Comprehensive Plan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BFJ Planning Interview, January 28,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BAC8-06B9-451B-97D8-5FB6E3B2B94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849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526384"/>
            <a:ext cx="12192000" cy="433161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2526384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640080" indent="0" algn="l">
              <a:buNone/>
              <a:defRPr sz="2400" cap="all" baseline="0">
                <a:solidFill>
                  <a:schemeClr val="bg2">
                    <a:lumMod val="90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latin typeface="+mj-lt"/>
              </a:defRPr>
            </a:lvl2pPr>
            <a:lvl3pPr marL="914400" indent="0" algn="ctr">
              <a:buNone/>
              <a:defRPr>
                <a:latin typeface="+mj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SMALLER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899" y="1584219"/>
            <a:ext cx="11579258" cy="132556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1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BIG TITLE</a:t>
            </a:r>
          </a:p>
        </p:txBody>
      </p:sp>
    </p:spTree>
    <p:extLst>
      <p:ext uri="{BB962C8B-B14F-4D97-AF65-F5344CB8AC3E}">
        <p14:creationId xmlns:p14="http://schemas.microsoft.com/office/powerpoint/2010/main" val="135997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995160" y="1"/>
            <a:ext cx="5196840" cy="685799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6995160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3870" y="674370"/>
            <a:ext cx="6099810" cy="5520690"/>
          </a:xfrm>
        </p:spPr>
        <p:txBody>
          <a:bodyPr anchor="ctr">
            <a:noAutofit/>
          </a:bodyPr>
          <a:lstStyle>
            <a:lvl1pPr algn="l">
              <a:lnSpc>
                <a:spcPts val="11500"/>
              </a:lnSpc>
              <a:defRPr sz="1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90352" y="271682"/>
            <a:ext cx="3337089" cy="54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523581" y="440541"/>
            <a:ext cx="4717723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Franklin Gothic Demi Cond" panose="020B07060304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23581" y="353916"/>
            <a:ext cx="4048419" cy="754063"/>
          </a:xfrm>
        </p:spPr>
        <p:txBody>
          <a:bodyPr>
            <a:no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200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3200" cap="all" baseline="0">
                <a:latin typeface="+mj-lt"/>
              </a:defRPr>
            </a:lvl2pPr>
            <a:lvl3pPr marL="914400" indent="0">
              <a:buNone/>
              <a:defRPr sz="3200" cap="all" baseline="0">
                <a:latin typeface="+mj-lt"/>
              </a:defRPr>
            </a:lvl3pPr>
            <a:lvl4pPr marL="1371600" indent="0">
              <a:buNone/>
              <a:defRPr sz="3200" cap="all" baseline="0">
                <a:latin typeface="+mj-lt"/>
              </a:defRPr>
            </a:lvl4pPr>
            <a:lvl5pPr marL="1828800" indent="0">
              <a:buNone/>
              <a:defRPr sz="3200" cap="all" baseline="0">
                <a:latin typeface="+mj-lt"/>
              </a:defRPr>
            </a:lvl5pPr>
          </a:lstStyle>
          <a:p>
            <a:pPr lvl="0"/>
            <a:r>
              <a:rPr lang="en-US" dirty="0"/>
              <a:t>VERY SHORT TEXT</a:t>
            </a:r>
          </a:p>
        </p:txBody>
      </p:sp>
    </p:spTree>
    <p:extLst>
      <p:ext uri="{BB962C8B-B14F-4D97-AF65-F5344CB8AC3E}">
        <p14:creationId xmlns:p14="http://schemas.microsoft.com/office/powerpoint/2010/main" val="232594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995160" y="1"/>
            <a:ext cx="5196840" cy="685799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6995160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3870" y="674370"/>
            <a:ext cx="6099810" cy="5520690"/>
          </a:xfrm>
        </p:spPr>
        <p:txBody>
          <a:bodyPr anchor="ctr">
            <a:noAutofit/>
          </a:bodyPr>
          <a:lstStyle>
            <a:lvl1pPr algn="l">
              <a:lnSpc>
                <a:spcPts val="11500"/>
              </a:lnSpc>
              <a:defRPr sz="1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90352" y="271682"/>
            <a:ext cx="3337089" cy="54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523581" y="440541"/>
            <a:ext cx="4717723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Franklin Gothic Demi Cond" panose="020B07060304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23581" y="353916"/>
            <a:ext cx="4048419" cy="754063"/>
          </a:xfrm>
        </p:spPr>
        <p:txBody>
          <a:bodyPr>
            <a:no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200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3200" cap="all" baseline="0">
                <a:latin typeface="+mj-lt"/>
              </a:defRPr>
            </a:lvl2pPr>
            <a:lvl3pPr marL="914400" indent="0">
              <a:buNone/>
              <a:defRPr sz="3200" cap="all" baseline="0">
                <a:latin typeface="+mj-lt"/>
              </a:defRPr>
            </a:lvl3pPr>
            <a:lvl4pPr marL="1371600" indent="0">
              <a:buNone/>
              <a:defRPr sz="3200" cap="all" baseline="0">
                <a:latin typeface="+mj-lt"/>
              </a:defRPr>
            </a:lvl4pPr>
            <a:lvl5pPr marL="1828800" indent="0">
              <a:buNone/>
              <a:defRPr sz="3200" cap="all" baseline="0">
                <a:latin typeface="+mj-lt"/>
              </a:defRPr>
            </a:lvl5pPr>
          </a:lstStyle>
          <a:p>
            <a:pPr lvl="0"/>
            <a:r>
              <a:rPr lang="en-US" dirty="0"/>
              <a:t>VERY SHORT TEXT</a:t>
            </a:r>
          </a:p>
        </p:txBody>
      </p:sp>
    </p:spTree>
    <p:extLst>
      <p:ext uri="{BB962C8B-B14F-4D97-AF65-F5344CB8AC3E}">
        <p14:creationId xmlns:p14="http://schemas.microsoft.com/office/powerpoint/2010/main" val="226961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iew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02920" y="3774189"/>
            <a:ext cx="1828800" cy="18288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picture</a:t>
            </a:r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370575"/>
            <a:ext cx="9841230" cy="903335"/>
          </a:xfrm>
        </p:spPr>
        <p:txBody>
          <a:bodyPr anchor="t">
            <a:no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2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502920" y="1360535"/>
            <a:ext cx="1828800" cy="18288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4454796" y="1360535"/>
            <a:ext cx="1828800" cy="18288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426628" y="1360535"/>
            <a:ext cx="1828800" cy="18288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picture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54796" y="3774189"/>
            <a:ext cx="1828800" cy="18288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picture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426628" y="3774189"/>
            <a:ext cx="1828800" cy="18288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picture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2333046" y="1360535"/>
            <a:ext cx="2103120" cy="10683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Name and credentials</a:t>
            </a:r>
          </a:p>
          <a:p>
            <a:pPr lvl="0"/>
            <a:r>
              <a:rPr lang="en-US" dirty="0"/>
              <a:t>Role on team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0" hasCustomPrompt="1"/>
          </p:nvPr>
        </p:nvSpPr>
        <p:spPr>
          <a:xfrm>
            <a:off x="6303552" y="1360535"/>
            <a:ext cx="2103120" cy="10683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Name and credentials</a:t>
            </a:r>
          </a:p>
          <a:p>
            <a:pPr lvl="0"/>
            <a:r>
              <a:rPr lang="en-US" dirty="0"/>
              <a:t>Role on team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10275384" y="1360535"/>
            <a:ext cx="1916616" cy="10683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Name and credentials</a:t>
            </a:r>
          </a:p>
          <a:p>
            <a:pPr lvl="0"/>
            <a:r>
              <a:rPr lang="en-US" dirty="0"/>
              <a:t>Role on team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2333046" y="3774189"/>
            <a:ext cx="2103120" cy="10683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Name and credentials</a:t>
            </a:r>
          </a:p>
          <a:p>
            <a:pPr lvl="0"/>
            <a:r>
              <a:rPr lang="en-US" dirty="0"/>
              <a:t>Role on team</a:t>
            </a: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6303552" y="3774189"/>
            <a:ext cx="2103120" cy="10683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Name and credentials</a:t>
            </a:r>
          </a:p>
          <a:p>
            <a:pPr lvl="0"/>
            <a:r>
              <a:rPr lang="en-US" dirty="0"/>
              <a:t>Role on team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24" hasCustomPrompt="1"/>
          </p:nvPr>
        </p:nvSpPr>
        <p:spPr>
          <a:xfrm>
            <a:off x="10275384" y="3774189"/>
            <a:ext cx="1916616" cy="10683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Name and credentials</a:t>
            </a:r>
          </a:p>
          <a:p>
            <a:pPr lvl="0"/>
            <a:r>
              <a:rPr lang="en-US" dirty="0"/>
              <a:t>Role on team</a:t>
            </a:r>
          </a:p>
        </p:txBody>
      </p:sp>
    </p:spTree>
    <p:extLst>
      <p:ext uri="{BB962C8B-B14F-4D97-AF65-F5344CB8AC3E}">
        <p14:creationId xmlns:p14="http://schemas.microsoft.com/office/powerpoint/2010/main" val="4226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742" y="1828800"/>
            <a:ext cx="3318235" cy="4553146"/>
          </a:xfrm>
        </p:spPr>
        <p:txBody>
          <a:bodyPr anchor="ctr">
            <a:normAutofit/>
          </a:bodyPr>
          <a:lstStyle>
            <a:lvl1pPr>
              <a:defRPr sz="3600" cap="none" baseline="0"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260850" y="0"/>
            <a:ext cx="793115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370576"/>
            <a:ext cx="3628813" cy="1371600"/>
          </a:xfrm>
        </p:spPr>
        <p:txBody>
          <a:bodyPr>
            <a:noAutofit/>
          </a:bodyPr>
          <a:lstStyle>
            <a:lvl1pPr marL="0" indent="0">
              <a:lnSpc>
                <a:spcPts val="3200"/>
              </a:lnSpc>
              <a:buNone/>
              <a:defRPr sz="3200" cap="all" baseline="0">
                <a:latin typeface="+mj-lt"/>
              </a:defRPr>
            </a:lvl1pPr>
            <a:lvl2pPr marL="457200" indent="0">
              <a:buNone/>
              <a:defRPr cap="all" baseline="0">
                <a:latin typeface="+mj-lt"/>
              </a:defRPr>
            </a:lvl2pPr>
            <a:lvl3pPr marL="914400" indent="0">
              <a:buNone/>
              <a:defRPr cap="all" baseline="0">
                <a:latin typeface="+mj-lt"/>
              </a:defRPr>
            </a:lvl3pPr>
            <a:lvl4pPr marL="1371600" indent="0">
              <a:buNone/>
              <a:defRPr cap="all" baseline="0">
                <a:latin typeface="+mj-lt"/>
              </a:defRPr>
            </a:lvl4pPr>
            <a:lvl5pPr marL="1828800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Very short text</a:t>
            </a:r>
          </a:p>
        </p:txBody>
      </p:sp>
    </p:spTree>
    <p:extLst>
      <p:ext uri="{BB962C8B-B14F-4D97-AF65-F5344CB8AC3E}">
        <p14:creationId xmlns:p14="http://schemas.microsoft.com/office/powerpoint/2010/main" val="239930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742" y="1152427"/>
            <a:ext cx="3318235" cy="4553146"/>
          </a:xfrm>
        </p:spPr>
        <p:txBody>
          <a:bodyPr anchor="ctr">
            <a:normAutofit/>
          </a:bodyPr>
          <a:lstStyle>
            <a:lvl1pPr>
              <a:defRPr sz="3600" cap="none" baseline="0"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260850" y="0"/>
            <a:ext cx="793115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423512" y="163629"/>
            <a:ext cx="3590223" cy="288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108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1" y="1376313"/>
            <a:ext cx="10072688" cy="502165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370575"/>
            <a:ext cx="9859328" cy="919113"/>
          </a:xfrm>
        </p:spPr>
        <p:txBody>
          <a:bodyPr anchor="t">
            <a:noAutofit/>
          </a:bodyPr>
          <a:lstStyle>
            <a:lvl1pPr marL="0" indent="0">
              <a:lnSpc>
                <a:spcPts val="3200"/>
              </a:lnSpc>
              <a:buNone/>
              <a:defRPr sz="3200" cap="all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2920" y="750677"/>
            <a:ext cx="10623884" cy="490989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7819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370575"/>
            <a:ext cx="9852660" cy="914400"/>
          </a:xfrm>
        </p:spPr>
        <p:txBody>
          <a:bodyPr anchor="t">
            <a:no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2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57246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370575"/>
            <a:ext cx="9852660" cy="914400"/>
          </a:xfrm>
        </p:spPr>
        <p:txBody>
          <a:bodyPr anchor="t">
            <a:no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2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2920" y="750677"/>
            <a:ext cx="10623884" cy="490989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78943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 black &amp;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370575"/>
            <a:ext cx="9852660" cy="914400"/>
          </a:xfrm>
        </p:spPr>
        <p:txBody>
          <a:bodyPr anchor="t">
            <a:no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2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90352" y="274320"/>
            <a:ext cx="3337089" cy="548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524363" y="6532110"/>
            <a:ext cx="4999743" cy="161583"/>
          </a:xfrm>
          <a:prstGeom prst="rect">
            <a:avLst/>
          </a:prstGeom>
          <a:noFill/>
        </p:spPr>
        <p:txBody>
          <a:bodyPr wrap="square" tIns="0" bIns="0" rtlCol="0" anchor="ctr" anchorCtr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  <a:latin typeface="+mj-lt"/>
              </a:rPr>
              <a:t>PERKINS</a:t>
            </a:r>
            <a:r>
              <a:rPr lang="en-US" sz="1050" baseline="0" dirty="0">
                <a:solidFill>
                  <a:schemeClr val="tx1"/>
                </a:solidFill>
                <a:latin typeface="+mj-lt"/>
              </a:rPr>
              <a:t> EASTMAN     </a:t>
            </a:r>
            <a:r>
              <a:rPr lang="en-US" sz="1050" baseline="0" dirty="0">
                <a:solidFill>
                  <a:schemeClr val="accent3"/>
                </a:solidFill>
                <a:latin typeface="+mj-lt"/>
              </a:rPr>
              <a:t>NAME OF CLIENT</a:t>
            </a:r>
            <a:endParaRPr lang="en-US" sz="105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252067" y="6532110"/>
            <a:ext cx="457200" cy="161583"/>
          </a:xfrm>
          <a:prstGeom prst="rect">
            <a:avLst/>
          </a:prstGeom>
          <a:noFill/>
        </p:spPr>
        <p:txBody>
          <a:bodyPr wrap="square" tIns="0" bIns="0" rtlCol="0" anchor="ctr" anchorCtr="0">
            <a:spAutoFit/>
          </a:bodyPr>
          <a:lstStyle/>
          <a:p>
            <a:pPr algn="r"/>
            <a:fld id="{E535083A-AFEA-4D03-A02B-BA6FB6F63CA7}" type="slidenum">
              <a:rPr lang="en-US" sz="1050" smtClean="0">
                <a:solidFill>
                  <a:schemeClr val="tx1"/>
                </a:solidFill>
                <a:latin typeface="+mj-lt"/>
              </a:rPr>
              <a:t>‹#›</a:t>
            </a:fld>
            <a:endParaRPr lang="en-US" sz="105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2920" y="750677"/>
            <a:ext cx="10623884" cy="490989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74926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11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7409" y="426038"/>
            <a:ext cx="7190774" cy="132556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74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ject Phot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6239933"/>
            <a:ext cx="6096000" cy="618067"/>
          </a:xfrm>
          <a:noFill/>
        </p:spPr>
        <p:txBody>
          <a:bodyPr anchor="b">
            <a:noAutofit/>
          </a:bodyPr>
          <a:lstStyle>
            <a:lvl1pPr marL="0" indent="0" algn="r">
              <a:lnSpc>
                <a:spcPts val="1500"/>
              </a:lnSpc>
              <a:spcBef>
                <a:spcPts val="0"/>
              </a:spcBef>
              <a:buNone/>
              <a:defRPr sz="140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Name of Project</a:t>
            </a:r>
          </a:p>
          <a:p>
            <a:pPr lvl="0"/>
            <a:r>
              <a:rPr lang="en-US" dirty="0"/>
              <a:t>City, State, Country</a:t>
            </a:r>
          </a:p>
        </p:txBody>
      </p:sp>
    </p:spTree>
    <p:extLst>
      <p:ext uri="{BB962C8B-B14F-4D97-AF65-F5344CB8AC3E}">
        <p14:creationId xmlns:p14="http://schemas.microsoft.com/office/powerpoint/2010/main" val="244474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quare photo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9600" y="1028700"/>
            <a:ext cx="5425674" cy="53721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315" y="6126480"/>
            <a:ext cx="2757106" cy="274320"/>
          </a:xfrm>
          <a:noFill/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72435" y="1028700"/>
            <a:ext cx="5431961" cy="53721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72435" y="6126480"/>
            <a:ext cx="2655413" cy="274320"/>
          </a:xfrm>
          <a:noFill/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" y="370575"/>
            <a:ext cx="9864090" cy="692870"/>
          </a:xfrm>
        </p:spPr>
        <p:txBody>
          <a:bodyPr anchor="t">
            <a:no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200" cap="all" baseline="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95412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with heading 2/3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168386" y="1028702"/>
            <a:ext cx="8023614" cy="537209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1028700"/>
            <a:ext cx="4031226" cy="537209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370575"/>
            <a:ext cx="9875520" cy="600955"/>
          </a:xfrm>
        </p:spPr>
        <p:txBody>
          <a:bodyPr>
            <a:no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200" cap="all" baseline="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2920" y="733743"/>
            <a:ext cx="10623884" cy="490989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55704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02920" y="370575"/>
            <a:ext cx="9864090" cy="922867"/>
          </a:xfrm>
        </p:spPr>
        <p:txBody>
          <a:bodyPr anchor="t">
            <a:no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200" cap="all" baseline="0">
                <a:latin typeface="+mj-lt"/>
              </a:defRPr>
            </a:lvl1pPr>
            <a:lvl2pPr marL="457200" indent="0">
              <a:buNone/>
              <a:defRPr sz="3600" cap="all" baseline="0">
                <a:latin typeface="+mj-lt"/>
              </a:defRPr>
            </a:lvl2pPr>
            <a:lvl3pPr marL="914400" indent="0">
              <a:buNone/>
              <a:defRPr sz="3600" cap="all" baseline="0">
                <a:latin typeface="+mj-lt"/>
              </a:defRPr>
            </a:lvl3pPr>
            <a:lvl4pPr marL="1371600" indent="0">
              <a:buNone/>
              <a:defRPr sz="3600" cap="all" baseline="0">
                <a:latin typeface="+mj-lt"/>
              </a:defRPr>
            </a:lvl4pPr>
            <a:lvl5pPr marL="1828800" indent="0">
              <a:buNone/>
              <a:defRPr sz="3600" cap="all" baseline="0">
                <a:latin typeface="+mj-lt"/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022210" y="1600200"/>
            <a:ext cx="3566160" cy="320675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3315" y="1600200"/>
            <a:ext cx="3566160" cy="320675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03445" y="4945799"/>
            <a:ext cx="3566030" cy="13843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>
              <a:spcBef>
                <a:spcPts val="600"/>
              </a:spcBef>
              <a:buNone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914400" indent="0">
              <a:spcBef>
                <a:spcPts val="600"/>
              </a:spcBef>
              <a:buNone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371600" indent="0">
              <a:spcBef>
                <a:spcPts val="600"/>
              </a:spcBef>
              <a:buNone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1828800" indent="0">
              <a:spcBef>
                <a:spcPts val="600"/>
              </a:spcBef>
              <a:buNone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312762" y="1600200"/>
            <a:ext cx="3566160" cy="320675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12762" y="4945799"/>
            <a:ext cx="3559903" cy="13843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>
              <a:spcBef>
                <a:spcPts val="600"/>
              </a:spcBef>
              <a:buNone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914400" indent="0">
              <a:spcBef>
                <a:spcPts val="600"/>
              </a:spcBef>
              <a:buNone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371600" indent="0">
              <a:spcBef>
                <a:spcPts val="600"/>
              </a:spcBef>
              <a:buNone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1828800" indent="0">
              <a:spcBef>
                <a:spcPts val="600"/>
              </a:spcBef>
              <a:buNone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8022209" y="4945799"/>
            <a:ext cx="3566161" cy="13843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>
              <a:spcBef>
                <a:spcPts val="600"/>
              </a:spcBef>
              <a:buNone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914400" indent="0">
              <a:spcBef>
                <a:spcPts val="600"/>
              </a:spcBef>
              <a:buNone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371600" indent="0">
              <a:spcBef>
                <a:spcPts val="600"/>
              </a:spcBef>
              <a:buNone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1828800" indent="0">
              <a:spcBef>
                <a:spcPts val="600"/>
              </a:spcBef>
              <a:buNone/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2920" y="750677"/>
            <a:ext cx="10623884" cy="490989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03591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Photo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8182596" y="1028701"/>
            <a:ext cx="4009404" cy="261746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182596" y="3783330"/>
            <a:ext cx="4009404" cy="261747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028700"/>
            <a:ext cx="8045436" cy="537209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" y="370575"/>
            <a:ext cx="9841230" cy="612385"/>
          </a:xfrm>
        </p:spPr>
        <p:txBody>
          <a:bodyPr>
            <a:no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200" cap="all" baseline="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02920" y="733743"/>
            <a:ext cx="10623884" cy="490989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23925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028701"/>
            <a:ext cx="4009404" cy="261746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0" y="3783329"/>
            <a:ext cx="4009404" cy="261746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141509" y="1028700"/>
            <a:ext cx="8050491" cy="537209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" y="370575"/>
            <a:ext cx="9841230" cy="612385"/>
          </a:xfrm>
        </p:spPr>
        <p:txBody>
          <a:bodyPr>
            <a:no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200" cap="all" baseline="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02920" y="733743"/>
            <a:ext cx="10623884" cy="490989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3115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70575"/>
            <a:ext cx="9852660" cy="685800"/>
          </a:xfrm>
        </p:spPr>
        <p:txBody>
          <a:bodyPr anchor="t">
            <a:noAutofit/>
          </a:bodyPr>
          <a:lstStyle>
            <a:lvl1pPr>
              <a:lnSpc>
                <a:spcPts val="3200"/>
              </a:lnSpc>
              <a:defRPr sz="32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028700"/>
            <a:ext cx="3897512" cy="236378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" y="3529648"/>
            <a:ext cx="7858124" cy="287115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34672" y="1028700"/>
            <a:ext cx="3823453" cy="236378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995285" y="1028700"/>
            <a:ext cx="4196715" cy="53721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" y="733743"/>
            <a:ext cx="10623884" cy="490989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1957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028700"/>
            <a:ext cx="4196714" cy="53721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70575"/>
            <a:ext cx="9852660" cy="685800"/>
          </a:xfrm>
        </p:spPr>
        <p:txBody>
          <a:bodyPr anchor="t">
            <a:noAutofit/>
          </a:bodyPr>
          <a:lstStyle>
            <a:lvl1pPr>
              <a:lnSpc>
                <a:spcPts val="3200"/>
              </a:lnSpc>
              <a:defRPr sz="32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33875" y="4091940"/>
            <a:ext cx="3897511" cy="230886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333876" y="1028700"/>
            <a:ext cx="7858124" cy="292608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368547" y="4091940"/>
            <a:ext cx="3823453" cy="230886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" y="733743"/>
            <a:ext cx="10623884" cy="490989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38894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hoto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370575"/>
            <a:ext cx="9841230" cy="941042"/>
          </a:xfrm>
        </p:spPr>
        <p:txBody>
          <a:bodyPr anchor="t">
            <a:no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2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00075" y="1398242"/>
            <a:ext cx="2651760" cy="2286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3378200" y="1398242"/>
            <a:ext cx="2651760" cy="2286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156325" y="1398242"/>
            <a:ext cx="2651760" cy="2286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934450" y="1398242"/>
            <a:ext cx="2651760" cy="2286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picture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0075" y="3811896"/>
            <a:ext cx="2651760" cy="2286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picture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378200" y="3811896"/>
            <a:ext cx="2651760" cy="2286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picture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6156325" y="3811896"/>
            <a:ext cx="2651760" cy="2286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8934450" y="3811896"/>
            <a:ext cx="2651760" cy="2286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picture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070342" y="3455642"/>
            <a:ext cx="1181493" cy="228600"/>
          </a:xfrm>
          <a:noFill/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Name of Project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848467" y="3455642"/>
            <a:ext cx="1181493" cy="228600"/>
          </a:xfrm>
          <a:noFill/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Name of Project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626592" y="3455642"/>
            <a:ext cx="1181493" cy="228600"/>
          </a:xfrm>
          <a:noFill/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Name of Project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10404717" y="3455642"/>
            <a:ext cx="1181493" cy="228600"/>
          </a:xfrm>
          <a:noFill/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Name of Project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070342" y="5869296"/>
            <a:ext cx="1181493" cy="228600"/>
          </a:xfrm>
          <a:noFill/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Name of Project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848467" y="5869296"/>
            <a:ext cx="1181493" cy="228600"/>
          </a:xfrm>
          <a:noFill/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Name of Project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7626592" y="5869296"/>
            <a:ext cx="1181493" cy="228600"/>
          </a:xfrm>
          <a:noFill/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Name of Project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0404717" y="5869296"/>
            <a:ext cx="1181493" cy="228600"/>
          </a:xfrm>
          <a:noFill/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Name of Project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502920" y="750677"/>
            <a:ext cx="10623884" cy="490989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1009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photo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3"/>
          <p:cNvSpPr>
            <a:spLocks noGrp="1"/>
          </p:cNvSpPr>
          <p:nvPr>
            <p:ph type="pic" sz="quarter" idx="29" hasCustomPrompt="1"/>
          </p:nvPr>
        </p:nvSpPr>
        <p:spPr>
          <a:xfrm>
            <a:off x="9906000" y="3799590"/>
            <a:ext cx="2286000" cy="2286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picture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3799590"/>
            <a:ext cx="2286000" cy="2286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picture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8" hasCustomPrompt="1"/>
          </p:nvPr>
        </p:nvSpPr>
        <p:spPr>
          <a:xfrm>
            <a:off x="9903319" y="1360535"/>
            <a:ext cx="2286000" cy="2286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picture</a:t>
            </a:r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370575"/>
            <a:ext cx="9841230" cy="903335"/>
          </a:xfrm>
        </p:spPr>
        <p:txBody>
          <a:bodyPr anchor="t">
            <a:no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2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360535"/>
            <a:ext cx="2286000" cy="2286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475830" y="1360535"/>
            <a:ext cx="2286000" cy="2286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951660" y="1360535"/>
            <a:ext cx="2286000" cy="2286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7427490" y="1360535"/>
            <a:ext cx="2286000" cy="2286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picture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2476500" y="3799590"/>
            <a:ext cx="2286000" cy="2286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picture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4953000" y="3799590"/>
            <a:ext cx="2286000" cy="2286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7429500" y="3799590"/>
            <a:ext cx="2286000" cy="2286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picture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104507" y="3417935"/>
            <a:ext cx="1181493" cy="228600"/>
          </a:xfrm>
          <a:noFill/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Name of Project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580337" y="3417935"/>
            <a:ext cx="1181493" cy="228600"/>
          </a:xfrm>
          <a:noFill/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Name of Project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056167" y="3417935"/>
            <a:ext cx="1181493" cy="228600"/>
          </a:xfrm>
          <a:noFill/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Name of Project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8531997" y="3417935"/>
            <a:ext cx="1181493" cy="228600"/>
          </a:xfrm>
          <a:noFill/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Name of Project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104506" y="5856990"/>
            <a:ext cx="1181493" cy="228600"/>
          </a:xfrm>
          <a:noFill/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Name of Project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3580337" y="5856990"/>
            <a:ext cx="1181493" cy="228600"/>
          </a:xfrm>
          <a:noFill/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Name of Project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056166" y="5856990"/>
            <a:ext cx="1181493" cy="228600"/>
          </a:xfrm>
          <a:noFill/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Name of Project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8531996" y="5856990"/>
            <a:ext cx="1181493" cy="228600"/>
          </a:xfrm>
          <a:noFill/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Name of Project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11007826" y="3417935"/>
            <a:ext cx="1181493" cy="228600"/>
          </a:xfrm>
          <a:noFill/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Name of Project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11007825" y="5856990"/>
            <a:ext cx="1181493" cy="228600"/>
          </a:xfrm>
          <a:noFill/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Name of Project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502920" y="750677"/>
            <a:ext cx="10623884" cy="490989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91154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189414" y="0"/>
            <a:ext cx="7002585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370576"/>
            <a:ext cx="3628813" cy="614162"/>
          </a:xfrm>
        </p:spPr>
        <p:txBody>
          <a:bodyPr>
            <a:noAutofit/>
          </a:bodyPr>
          <a:lstStyle>
            <a:lvl1pPr marL="0" indent="0">
              <a:lnSpc>
                <a:spcPts val="3200"/>
              </a:lnSpc>
              <a:buNone/>
              <a:defRPr sz="3200" cap="all" baseline="0">
                <a:latin typeface="+mj-lt"/>
              </a:defRPr>
            </a:lvl1pPr>
            <a:lvl2pPr marL="457200" indent="0">
              <a:buNone/>
              <a:defRPr cap="all" baseline="0">
                <a:latin typeface="+mj-lt"/>
              </a:defRPr>
            </a:lvl2pPr>
            <a:lvl3pPr marL="914400" indent="0">
              <a:buNone/>
              <a:defRPr cap="all" baseline="0">
                <a:latin typeface="+mj-lt"/>
              </a:defRPr>
            </a:lvl3pPr>
            <a:lvl4pPr marL="1371600" indent="0">
              <a:buNone/>
              <a:defRPr cap="all" baseline="0">
                <a:latin typeface="+mj-lt"/>
              </a:defRPr>
            </a:lvl4pPr>
            <a:lvl5pPr marL="1828800" indent="0">
              <a:buNone/>
              <a:defRPr cap="all" baseline="0">
                <a:latin typeface="+mj-lt"/>
              </a:defRPr>
            </a:lvl5pPr>
          </a:lstStyle>
          <a:p>
            <a:pPr lvl="0"/>
            <a:r>
              <a:rPr lang="en-US" dirty="0"/>
              <a:t>Very short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02920" y="1261533"/>
            <a:ext cx="4238943" cy="496940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670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blu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370575"/>
            <a:ext cx="9852660" cy="922867"/>
          </a:xfrm>
        </p:spPr>
        <p:txBody>
          <a:bodyPr anchor="t">
            <a:no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2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000250"/>
            <a:ext cx="2746375" cy="3268663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365760" indent="-274320">
              <a:buClr>
                <a:schemeClr val="bg1"/>
              </a:buClr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List of things</a:t>
            </a:r>
          </a:p>
          <a:p>
            <a:pPr lvl="0"/>
            <a:r>
              <a:rPr lang="en-US" dirty="0"/>
              <a:t>List of things</a:t>
            </a:r>
          </a:p>
          <a:p>
            <a:pPr lvl="0"/>
            <a:r>
              <a:rPr lang="en-US" dirty="0"/>
              <a:t>List of things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000250"/>
            <a:ext cx="2746375" cy="612775"/>
          </a:xfrm>
        </p:spPr>
        <p:txBody>
          <a:bodyPr/>
          <a:lstStyle>
            <a:lvl1pPr marL="91440" indent="0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462655" y="2000250"/>
            <a:ext cx="2746375" cy="3268663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365760" indent="-274320">
              <a:buClr>
                <a:schemeClr val="bg1"/>
              </a:buClr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List of things</a:t>
            </a:r>
          </a:p>
          <a:p>
            <a:pPr lvl="0"/>
            <a:r>
              <a:rPr lang="en-US" dirty="0"/>
              <a:t>List of things</a:t>
            </a:r>
          </a:p>
          <a:p>
            <a:pPr lvl="0"/>
            <a:r>
              <a:rPr lang="en-US" dirty="0"/>
              <a:t>List of things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462655" y="2000250"/>
            <a:ext cx="2746375" cy="612775"/>
          </a:xfrm>
        </p:spPr>
        <p:txBody>
          <a:bodyPr/>
          <a:lstStyle>
            <a:lvl1pPr marL="91440" indent="0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15710" y="2000250"/>
            <a:ext cx="2746375" cy="3268663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365760" indent="-274320">
              <a:buClr>
                <a:schemeClr val="bg1"/>
              </a:buClr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List of things</a:t>
            </a:r>
          </a:p>
          <a:p>
            <a:pPr lvl="0"/>
            <a:r>
              <a:rPr lang="en-US" dirty="0"/>
              <a:t>List of things</a:t>
            </a:r>
          </a:p>
          <a:p>
            <a:pPr lvl="0"/>
            <a:r>
              <a:rPr lang="en-US" dirty="0"/>
              <a:t>List of things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315710" y="2000250"/>
            <a:ext cx="2746375" cy="612775"/>
          </a:xfrm>
        </p:spPr>
        <p:txBody>
          <a:bodyPr/>
          <a:lstStyle>
            <a:lvl1pPr marL="91440" indent="0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9168765" y="2000250"/>
            <a:ext cx="2746375" cy="3268663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365760" indent="-274320">
              <a:buClr>
                <a:schemeClr val="bg1"/>
              </a:buClr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List of things</a:t>
            </a:r>
          </a:p>
          <a:p>
            <a:pPr lvl="0"/>
            <a:r>
              <a:rPr lang="en-US" dirty="0"/>
              <a:t>List of things</a:t>
            </a:r>
          </a:p>
          <a:p>
            <a:pPr lvl="0"/>
            <a:r>
              <a:rPr lang="en-US" dirty="0"/>
              <a:t>List of things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9168765" y="2000250"/>
            <a:ext cx="2746375" cy="612775"/>
          </a:xfrm>
        </p:spPr>
        <p:txBody>
          <a:bodyPr/>
          <a:lstStyle>
            <a:lvl1pPr marL="91440" indent="0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02920" y="750677"/>
            <a:ext cx="10623884" cy="490989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3632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370575"/>
            <a:ext cx="9852660" cy="940241"/>
          </a:xfrm>
        </p:spPr>
        <p:txBody>
          <a:bodyPr anchor="t">
            <a:no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2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270375" y="2130425"/>
            <a:ext cx="6381750" cy="4016375"/>
          </a:xfrm>
        </p:spPr>
        <p:txBody>
          <a:bodyPr/>
          <a:lstStyle>
            <a:lvl1pPr marL="0" indent="0">
              <a:spcBef>
                <a:spcPts val="1800"/>
              </a:spcBef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Item number one in a list.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Item number two in a list.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Item number three in a list.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676673" y="1405731"/>
            <a:ext cx="1282700" cy="1319213"/>
          </a:xfrm>
        </p:spPr>
        <p:txBody>
          <a:bodyPr>
            <a:noAutofit/>
          </a:bodyPr>
          <a:lstStyle>
            <a:lvl1pPr marL="0" indent="0" algn="ctr">
              <a:buNone/>
              <a:defRPr sz="115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latin typeface="Franklin Gothic Demi" panose="020B0703020102020204" pitchFamily="34" charset="0"/>
              </a:defRPr>
            </a:lvl2pPr>
            <a:lvl3pPr marL="914400" indent="0">
              <a:buNone/>
              <a:defRPr>
                <a:latin typeface="Franklin Gothic Demi" panose="020B0703020102020204" pitchFamily="34" charset="0"/>
              </a:defRPr>
            </a:lvl3pPr>
            <a:lvl4pPr marL="1371600" indent="0">
              <a:buNone/>
              <a:defRPr>
                <a:latin typeface="Franklin Gothic Demi" panose="020B0703020102020204" pitchFamily="34" charset="0"/>
              </a:defRPr>
            </a:lvl4pPr>
            <a:lvl5pPr marL="1828800" indent="0">
              <a:buNone/>
              <a:defRPr>
                <a:latin typeface="Franklin Gothic Demi" panose="020B0703020102020204" pitchFamily="34" charset="0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676673" y="2716654"/>
            <a:ext cx="1282700" cy="1319213"/>
          </a:xfrm>
        </p:spPr>
        <p:txBody>
          <a:bodyPr>
            <a:noAutofit/>
          </a:bodyPr>
          <a:lstStyle>
            <a:lvl1pPr marL="0" indent="0" algn="ctr">
              <a:buNone/>
              <a:defRPr sz="115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latin typeface="Franklin Gothic Demi" panose="020B0703020102020204" pitchFamily="34" charset="0"/>
              </a:defRPr>
            </a:lvl2pPr>
            <a:lvl3pPr marL="914400" indent="0">
              <a:buNone/>
              <a:defRPr>
                <a:latin typeface="Franklin Gothic Demi" panose="020B0703020102020204" pitchFamily="34" charset="0"/>
              </a:defRPr>
            </a:lvl3pPr>
            <a:lvl4pPr marL="1371600" indent="0">
              <a:buNone/>
              <a:defRPr>
                <a:latin typeface="Franklin Gothic Demi" panose="020B0703020102020204" pitchFamily="34" charset="0"/>
              </a:defRPr>
            </a:lvl4pPr>
            <a:lvl5pPr marL="1828800" indent="0">
              <a:buNone/>
              <a:defRPr>
                <a:latin typeface="Franklin Gothic Demi" panose="020B0703020102020204" pitchFamily="34" charset="0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676673" y="4035867"/>
            <a:ext cx="1282700" cy="1319213"/>
          </a:xfrm>
        </p:spPr>
        <p:txBody>
          <a:bodyPr>
            <a:noAutofit/>
          </a:bodyPr>
          <a:lstStyle>
            <a:lvl1pPr marL="0" indent="0" algn="ctr">
              <a:buNone/>
              <a:defRPr sz="115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latin typeface="Franklin Gothic Demi" panose="020B0703020102020204" pitchFamily="34" charset="0"/>
              </a:defRPr>
            </a:lvl2pPr>
            <a:lvl3pPr marL="914400" indent="0">
              <a:buNone/>
              <a:defRPr>
                <a:latin typeface="Franklin Gothic Demi" panose="020B0703020102020204" pitchFamily="34" charset="0"/>
              </a:defRPr>
            </a:lvl3pPr>
            <a:lvl4pPr marL="1371600" indent="0">
              <a:buNone/>
              <a:defRPr>
                <a:latin typeface="Franklin Gothic Demi" panose="020B0703020102020204" pitchFamily="34" charset="0"/>
              </a:defRPr>
            </a:lvl4pPr>
            <a:lvl5pPr marL="1828800" indent="0">
              <a:buNone/>
              <a:defRPr>
                <a:latin typeface="Franklin Gothic Demi" panose="020B0703020102020204" pitchFamily="34" charset="0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072379" y="1593129"/>
            <a:ext cx="0" cy="41195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02920" y="750677"/>
            <a:ext cx="10623884" cy="490989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9601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in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735406" y="1613310"/>
            <a:ext cx="3223967" cy="32239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 userDrawn="1"/>
        </p:nvSpPr>
        <p:spPr>
          <a:xfrm>
            <a:off x="4446267" y="1613310"/>
            <a:ext cx="3223967" cy="32239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 userDrawn="1"/>
        </p:nvSpPr>
        <p:spPr>
          <a:xfrm>
            <a:off x="8157128" y="1613310"/>
            <a:ext cx="3223967" cy="32239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370575"/>
            <a:ext cx="9852660" cy="883404"/>
          </a:xfrm>
        </p:spPr>
        <p:txBody>
          <a:bodyPr anchor="t">
            <a:no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2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35406" y="5109983"/>
            <a:ext cx="3223967" cy="810573"/>
          </a:xfrm>
        </p:spPr>
        <p:txBody>
          <a:bodyPr/>
          <a:lstStyle>
            <a:lvl1pPr marL="0" indent="0" algn="ctr">
              <a:spcBef>
                <a:spcPts val="1800"/>
              </a:spcBef>
              <a:buNone/>
              <a:defRPr baseline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Description </a:t>
            </a:r>
            <a:r>
              <a:rPr lang="en-US" dirty="0" err="1"/>
              <a:t>description</a:t>
            </a:r>
            <a:r>
              <a:rPr lang="en-US" dirty="0"/>
              <a:t>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50562" y="868590"/>
            <a:ext cx="3223967" cy="3223967"/>
          </a:xfrm>
        </p:spPr>
        <p:txBody>
          <a:bodyPr>
            <a:noAutofit/>
          </a:bodyPr>
          <a:lstStyle>
            <a:lvl1pPr marL="0" indent="0" algn="ctr">
              <a:buNone/>
              <a:defRPr sz="2870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>
                <a:latin typeface="Franklin Gothic Demi" panose="020B0703020102020204" pitchFamily="34" charset="0"/>
              </a:defRPr>
            </a:lvl2pPr>
            <a:lvl3pPr marL="914400" indent="0">
              <a:buNone/>
              <a:defRPr>
                <a:latin typeface="Franklin Gothic Demi" panose="020B0703020102020204" pitchFamily="34" charset="0"/>
              </a:defRPr>
            </a:lvl3pPr>
            <a:lvl4pPr marL="1371600" indent="0">
              <a:buNone/>
              <a:defRPr>
                <a:latin typeface="Franklin Gothic Demi" panose="020B0703020102020204" pitchFamily="34" charset="0"/>
              </a:defRPr>
            </a:lvl4pPr>
            <a:lvl5pPr marL="1828800" indent="0">
              <a:buNone/>
              <a:defRPr>
                <a:latin typeface="Franklin Gothic Demi" panose="020B0703020102020204" pitchFamily="34" charset="0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446267" y="868590"/>
            <a:ext cx="3223967" cy="3223967"/>
          </a:xfrm>
        </p:spPr>
        <p:txBody>
          <a:bodyPr>
            <a:noAutofit/>
          </a:bodyPr>
          <a:lstStyle>
            <a:lvl1pPr marL="0" indent="0" algn="ctr">
              <a:buNone/>
              <a:defRPr sz="2870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>
                <a:latin typeface="Franklin Gothic Demi" panose="020B0703020102020204" pitchFamily="34" charset="0"/>
              </a:defRPr>
            </a:lvl2pPr>
            <a:lvl3pPr marL="914400" indent="0">
              <a:buNone/>
              <a:defRPr>
                <a:latin typeface="Franklin Gothic Demi" panose="020B0703020102020204" pitchFamily="34" charset="0"/>
              </a:defRPr>
            </a:lvl3pPr>
            <a:lvl4pPr marL="1371600" indent="0">
              <a:buNone/>
              <a:defRPr>
                <a:latin typeface="Franklin Gothic Demi" panose="020B0703020102020204" pitchFamily="34" charset="0"/>
              </a:defRPr>
            </a:lvl4pPr>
            <a:lvl5pPr marL="1828800" indent="0">
              <a:buNone/>
              <a:defRPr>
                <a:latin typeface="Franklin Gothic Demi" panose="020B0703020102020204" pitchFamily="34" charset="0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144517" y="868590"/>
            <a:ext cx="3223967" cy="3223967"/>
          </a:xfrm>
        </p:spPr>
        <p:txBody>
          <a:bodyPr>
            <a:noAutofit/>
          </a:bodyPr>
          <a:lstStyle>
            <a:lvl1pPr marL="0" indent="0" algn="ctr">
              <a:buNone/>
              <a:defRPr sz="2870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>
                <a:latin typeface="Franklin Gothic Demi" panose="020B0703020102020204" pitchFamily="34" charset="0"/>
              </a:defRPr>
            </a:lvl2pPr>
            <a:lvl3pPr marL="914400" indent="0">
              <a:buNone/>
              <a:defRPr>
                <a:latin typeface="Franklin Gothic Demi" panose="020B0703020102020204" pitchFamily="34" charset="0"/>
              </a:defRPr>
            </a:lvl3pPr>
            <a:lvl4pPr marL="1371600" indent="0">
              <a:buNone/>
              <a:defRPr>
                <a:latin typeface="Franklin Gothic Demi" panose="020B0703020102020204" pitchFamily="34" charset="0"/>
              </a:defRPr>
            </a:lvl4pPr>
            <a:lvl5pPr marL="1828800" indent="0">
              <a:buNone/>
              <a:defRPr>
                <a:latin typeface="Franklin Gothic Demi" panose="020B0703020102020204" pitchFamily="34" charset="0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446267" y="5109983"/>
            <a:ext cx="3223967" cy="810573"/>
          </a:xfrm>
        </p:spPr>
        <p:txBody>
          <a:bodyPr/>
          <a:lstStyle>
            <a:lvl1pPr marL="0" indent="0" algn="ctr">
              <a:spcBef>
                <a:spcPts val="1800"/>
              </a:spcBef>
              <a:buNone/>
              <a:defRPr baseline="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Description </a:t>
            </a:r>
            <a:r>
              <a:rPr lang="en-US" dirty="0" err="1"/>
              <a:t>description</a:t>
            </a:r>
            <a:r>
              <a:rPr lang="en-US" dirty="0"/>
              <a:t>.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144516" y="5109983"/>
            <a:ext cx="3223967" cy="810573"/>
          </a:xfrm>
        </p:spPr>
        <p:txBody>
          <a:bodyPr/>
          <a:lstStyle>
            <a:lvl1pPr marL="0" indent="0" algn="ctr">
              <a:spcBef>
                <a:spcPts val="1800"/>
              </a:spcBef>
              <a:buNone/>
              <a:defRPr baseline="0">
                <a:solidFill>
                  <a:schemeClr val="accent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Description </a:t>
            </a:r>
            <a:r>
              <a:rPr lang="en-US" dirty="0" err="1"/>
              <a:t>description</a:t>
            </a:r>
            <a:r>
              <a:rPr lang="en-US" dirty="0"/>
              <a:t>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35406" y="3013051"/>
            <a:ext cx="3223967" cy="810573"/>
          </a:xfrm>
        </p:spPr>
        <p:txBody>
          <a:bodyPr/>
          <a:lstStyle>
            <a:lvl1pPr marL="0" indent="0" algn="ctr">
              <a:spcBef>
                <a:spcPts val="1800"/>
              </a:spcBef>
              <a:buNone/>
              <a:defRPr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item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446267" y="3013051"/>
            <a:ext cx="3223967" cy="810573"/>
          </a:xfrm>
        </p:spPr>
        <p:txBody>
          <a:bodyPr/>
          <a:lstStyle>
            <a:lvl1pPr marL="0" indent="0" algn="ctr">
              <a:spcBef>
                <a:spcPts val="1800"/>
              </a:spcBef>
              <a:buNone/>
              <a:defRPr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item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144516" y="3013051"/>
            <a:ext cx="3223967" cy="810573"/>
          </a:xfrm>
        </p:spPr>
        <p:txBody>
          <a:bodyPr/>
          <a:lstStyle>
            <a:lvl1pPr marL="0" indent="0" algn="ctr">
              <a:spcBef>
                <a:spcPts val="1800"/>
              </a:spcBef>
              <a:buNone/>
              <a:defRPr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item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502920" y="750677"/>
            <a:ext cx="10623884" cy="490989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96682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370575"/>
            <a:ext cx="9852660" cy="914400"/>
          </a:xfrm>
        </p:spPr>
        <p:txBody>
          <a:bodyPr anchor="t">
            <a:no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2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02920" y="750677"/>
            <a:ext cx="10623884" cy="490989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09600" y="1376363"/>
            <a:ext cx="10981267" cy="5024437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52386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366729"/>
            <a:ext cx="5836920" cy="5331172"/>
          </a:xfrm>
        </p:spPr>
        <p:txBody>
          <a:bodyPr vert="horz" lIns="91440" tIns="45720" rIns="91440" bIns="45720" rtlCol="0">
            <a:normAutofit/>
          </a:bodyPr>
          <a:lstStyle>
            <a:lvl1pPr marL="514350" indent="-514350">
              <a:buClrTx/>
              <a:buFont typeface="+mj-lt"/>
              <a:buAutoNum type="arabicPeriod"/>
              <a:defRPr lang="en-US" dirty="0" smtClean="0"/>
            </a:lvl1pPr>
            <a:lvl2pPr marL="914400" indent="-457200">
              <a:buClrTx/>
              <a:buFont typeface="+mj-lt"/>
              <a:buAutoNum type="arabicPeriod"/>
              <a:defRPr lang="en-US" dirty="0" smtClean="0"/>
            </a:lvl2pPr>
            <a:lvl3pPr marL="1371600" indent="-457200">
              <a:buClrTx/>
              <a:buFont typeface="+mj-lt"/>
              <a:buAutoNum type="arabicPeriod"/>
              <a:defRPr lang="en-US" dirty="0" smtClean="0"/>
            </a:lvl3pPr>
            <a:lvl4pPr marL="1714500" indent="-342900">
              <a:buClrTx/>
              <a:buFont typeface="+mj-lt"/>
              <a:buAutoNum type="arabicPeriod"/>
              <a:defRPr lang="en-US" dirty="0" smtClean="0"/>
            </a:lvl4pPr>
            <a:lvl5pPr marL="2171700" indent="-342900">
              <a:buClrTx/>
              <a:buFont typeface="+mj-lt"/>
              <a:buAutoNum type="arabicPeriod"/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70575"/>
            <a:ext cx="9864090" cy="909529"/>
          </a:xfrm>
        </p:spPr>
        <p:txBody>
          <a:bodyPr>
            <a:noAutofit/>
          </a:bodyPr>
          <a:lstStyle>
            <a:lvl1pPr>
              <a:lnSpc>
                <a:spcPts val="3200"/>
              </a:lnSpc>
              <a:defRPr sz="3200" cap="all" baseline="0"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09600" y="279694"/>
            <a:ext cx="3337089" cy="548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795437" y="0"/>
            <a:ext cx="5396564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8914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03315" y="1371600"/>
            <a:ext cx="1188720" cy="1280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picture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03315" y="3477412"/>
            <a:ext cx="1188720" cy="1280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picture</a:t>
            </a:r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6" hasCustomPrompt="1"/>
          </p:nvPr>
        </p:nvSpPr>
        <p:spPr>
          <a:xfrm>
            <a:off x="7619170" y="1371600"/>
            <a:ext cx="1188720" cy="1280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picture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33" hasCustomPrompt="1"/>
          </p:nvPr>
        </p:nvSpPr>
        <p:spPr>
          <a:xfrm>
            <a:off x="516208" y="2734782"/>
            <a:ext cx="1280160" cy="65849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Franklin Gothic Medium" panose="020B0603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27"/>
          <p:cNvSpPr>
            <a:spLocks noGrp="1"/>
          </p:cNvSpPr>
          <p:nvPr>
            <p:ph type="body" sz="quarter" idx="40" hasCustomPrompt="1"/>
          </p:nvPr>
        </p:nvSpPr>
        <p:spPr>
          <a:xfrm>
            <a:off x="516208" y="4841708"/>
            <a:ext cx="1280160" cy="14730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Franklin Gothic Medium" panose="020B0603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2" name="Text Placeholder 27"/>
          <p:cNvSpPr>
            <a:spLocks noGrp="1"/>
          </p:cNvSpPr>
          <p:nvPr>
            <p:ph type="body" sz="quarter" idx="47" hasCustomPrompt="1"/>
          </p:nvPr>
        </p:nvSpPr>
        <p:spPr>
          <a:xfrm>
            <a:off x="7527730" y="2737642"/>
            <a:ext cx="1280160" cy="65563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Franklin Gothic Medium" panose="020B0603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9" name="Picture Placeholder 4"/>
          <p:cNvSpPr>
            <a:spLocks noGrp="1"/>
          </p:cNvSpPr>
          <p:nvPr>
            <p:ph type="pic" sz="quarter" idx="48" hasCustomPrompt="1"/>
          </p:nvPr>
        </p:nvSpPr>
        <p:spPr>
          <a:xfrm>
            <a:off x="2006486" y="1371600"/>
            <a:ext cx="1188720" cy="1280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picture</a:t>
            </a:r>
          </a:p>
        </p:txBody>
      </p:sp>
      <p:sp>
        <p:nvSpPr>
          <p:cNvPr id="50" name="Picture Placeholder 4"/>
          <p:cNvSpPr>
            <a:spLocks noGrp="1"/>
          </p:cNvSpPr>
          <p:nvPr>
            <p:ph type="pic" sz="quarter" idx="49" hasCustomPrompt="1"/>
          </p:nvPr>
        </p:nvSpPr>
        <p:spPr>
          <a:xfrm>
            <a:off x="2006486" y="3477412"/>
            <a:ext cx="1188720" cy="1280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picture</a:t>
            </a:r>
          </a:p>
        </p:txBody>
      </p:sp>
      <p:sp>
        <p:nvSpPr>
          <p:cNvPr id="51" name="Picture Placeholder 4"/>
          <p:cNvSpPr>
            <a:spLocks noGrp="1"/>
          </p:cNvSpPr>
          <p:nvPr>
            <p:ph type="pic" sz="quarter" idx="50" hasCustomPrompt="1"/>
          </p:nvPr>
        </p:nvSpPr>
        <p:spPr>
          <a:xfrm>
            <a:off x="7619170" y="3477412"/>
            <a:ext cx="1188720" cy="1280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picture</a:t>
            </a:r>
          </a:p>
        </p:txBody>
      </p:sp>
      <p:sp>
        <p:nvSpPr>
          <p:cNvPr id="52" name="Text Placeholder 27"/>
          <p:cNvSpPr>
            <a:spLocks noGrp="1"/>
          </p:cNvSpPr>
          <p:nvPr>
            <p:ph type="body" sz="quarter" idx="51" hasCustomPrompt="1"/>
          </p:nvPr>
        </p:nvSpPr>
        <p:spPr>
          <a:xfrm>
            <a:off x="1927733" y="2734782"/>
            <a:ext cx="1280160" cy="65849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Franklin Gothic Medium" panose="020B0603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3" name="Text Placeholder 27"/>
          <p:cNvSpPr>
            <a:spLocks noGrp="1"/>
          </p:cNvSpPr>
          <p:nvPr>
            <p:ph type="body" sz="quarter" idx="52" hasCustomPrompt="1"/>
          </p:nvPr>
        </p:nvSpPr>
        <p:spPr>
          <a:xfrm>
            <a:off x="1915046" y="4841708"/>
            <a:ext cx="1280160" cy="14730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Franklin Gothic Medium" panose="020B0603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4" name="Text Placeholder 27"/>
          <p:cNvSpPr>
            <a:spLocks noGrp="1"/>
          </p:cNvSpPr>
          <p:nvPr>
            <p:ph type="body" sz="quarter" idx="53" hasCustomPrompt="1"/>
          </p:nvPr>
        </p:nvSpPr>
        <p:spPr>
          <a:xfrm>
            <a:off x="7527730" y="4841708"/>
            <a:ext cx="1280160" cy="14730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Franklin Gothic Medium" panose="020B0603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5" name="Picture Placeholder 4"/>
          <p:cNvSpPr>
            <a:spLocks noGrp="1"/>
          </p:cNvSpPr>
          <p:nvPr>
            <p:ph type="pic" sz="quarter" idx="54" hasCustomPrompt="1"/>
          </p:nvPr>
        </p:nvSpPr>
        <p:spPr>
          <a:xfrm>
            <a:off x="3409657" y="1371600"/>
            <a:ext cx="1188720" cy="1280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picture</a:t>
            </a:r>
          </a:p>
        </p:txBody>
      </p:sp>
      <p:sp>
        <p:nvSpPr>
          <p:cNvPr id="56" name="Picture Placeholder 4"/>
          <p:cNvSpPr>
            <a:spLocks noGrp="1"/>
          </p:cNvSpPr>
          <p:nvPr>
            <p:ph type="pic" sz="quarter" idx="55" hasCustomPrompt="1"/>
          </p:nvPr>
        </p:nvSpPr>
        <p:spPr>
          <a:xfrm>
            <a:off x="3409657" y="3477412"/>
            <a:ext cx="1188720" cy="1280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picture</a:t>
            </a:r>
          </a:p>
        </p:txBody>
      </p:sp>
      <p:sp>
        <p:nvSpPr>
          <p:cNvPr id="57" name="Picture Placeholder 4"/>
          <p:cNvSpPr>
            <a:spLocks noGrp="1"/>
          </p:cNvSpPr>
          <p:nvPr>
            <p:ph type="pic" sz="quarter" idx="56" hasCustomPrompt="1"/>
          </p:nvPr>
        </p:nvSpPr>
        <p:spPr>
          <a:xfrm>
            <a:off x="9022341" y="1371600"/>
            <a:ext cx="1188720" cy="1280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picture</a:t>
            </a:r>
          </a:p>
        </p:txBody>
      </p:sp>
      <p:sp>
        <p:nvSpPr>
          <p:cNvPr id="58" name="Text Placeholder 27"/>
          <p:cNvSpPr>
            <a:spLocks noGrp="1"/>
          </p:cNvSpPr>
          <p:nvPr>
            <p:ph type="body" sz="quarter" idx="57" hasCustomPrompt="1"/>
          </p:nvPr>
        </p:nvSpPr>
        <p:spPr>
          <a:xfrm>
            <a:off x="3314540" y="2734782"/>
            <a:ext cx="1280160" cy="65849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Franklin Gothic Medium" panose="020B0603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9" name="Text Placeholder 27"/>
          <p:cNvSpPr>
            <a:spLocks noGrp="1"/>
          </p:cNvSpPr>
          <p:nvPr>
            <p:ph type="body" sz="quarter" idx="58" hasCustomPrompt="1"/>
          </p:nvPr>
        </p:nvSpPr>
        <p:spPr>
          <a:xfrm>
            <a:off x="3318217" y="4841708"/>
            <a:ext cx="1280160" cy="14730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Franklin Gothic Medium" panose="020B0603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0" name="Text Placeholder 27"/>
          <p:cNvSpPr>
            <a:spLocks noGrp="1"/>
          </p:cNvSpPr>
          <p:nvPr>
            <p:ph type="body" sz="quarter" idx="59" hasCustomPrompt="1"/>
          </p:nvPr>
        </p:nvSpPr>
        <p:spPr>
          <a:xfrm>
            <a:off x="8930901" y="2735896"/>
            <a:ext cx="1280160" cy="65738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Franklin Gothic Medium" panose="020B0603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1" name="Picture Placeholder 4"/>
          <p:cNvSpPr>
            <a:spLocks noGrp="1"/>
          </p:cNvSpPr>
          <p:nvPr>
            <p:ph type="pic" sz="quarter" idx="60" hasCustomPrompt="1"/>
          </p:nvPr>
        </p:nvSpPr>
        <p:spPr>
          <a:xfrm>
            <a:off x="4812828" y="1371600"/>
            <a:ext cx="1188720" cy="1280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picture</a:t>
            </a:r>
          </a:p>
        </p:txBody>
      </p:sp>
      <p:sp>
        <p:nvSpPr>
          <p:cNvPr id="62" name="Picture Placeholder 4"/>
          <p:cNvSpPr>
            <a:spLocks noGrp="1"/>
          </p:cNvSpPr>
          <p:nvPr>
            <p:ph type="pic" sz="quarter" idx="61" hasCustomPrompt="1"/>
          </p:nvPr>
        </p:nvSpPr>
        <p:spPr>
          <a:xfrm>
            <a:off x="4812828" y="3477412"/>
            <a:ext cx="1188720" cy="1280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picture</a:t>
            </a:r>
          </a:p>
        </p:txBody>
      </p:sp>
      <p:sp>
        <p:nvSpPr>
          <p:cNvPr id="63" name="Picture Placeholder 4"/>
          <p:cNvSpPr>
            <a:spLocks noGrp="1"/>
          </p:cNvSpPr>
          <p:nvPr>
            <p:ph type="pic" sz="quarter" idx="62" hasCustomPrompt="1"/>
          </p:nvPr>
        </p:nvSpPr>
        <p:spPr>
          <a:xfrm>
            <a:off x="9022341" y="3477412"/>
            <a:ext cx="1188720" cy="1280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picture</a:t>
            </a:r>
          </a:p>
        </p:txBody>
      </p:sp>
      <p:sp>
        <p:nvSpPr>
          <p:cNvPr id="64" name="Text Placeholder 27"/>
          <p:cNvSpPr>
            <a:spLocks noGrp="1"/>
          </p:cNvSpPr>
          <p:nvPr>
            <p:ph type="body" sz="quarter" idx="63" hasCustomPrompt="1"/>
          </p:nvPr>
        </p:nvSpPr>
        <p:spPr>
          <a:xfrm>
            <a:off x="4726065" y="2734782"/>
            <a:ext cx="1280160" cy="65849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Franklin Gothic Medium" panose="020B0603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5" name="Text Placeholder 27"/>
          <p:cNvSpPr>
            <a:spLocks noGrp="1"/>
          </p:cNvSpPr>
          <p:nvPr>
            <p:ph type="body" sz="quarter" idx="64" hasCustomPrompt="1"/>
          </p:nvPr>
        </p:nvSpPr>
        <p:spPr>
          <a:xfrm>
            <a:off x="4721388" y="4841708"/>
            <a:ext cx="1280160" cy="14730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Franklin Gothic Medium" panose="020B0603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27"/>
          <p:cNvSpPr>
            <a:spLocks noGrp="1"/>
          </p:cNvSpPr>
          <p:nvPr>
            <p:ph type="body" sz="quarter" idx="65" hasCustomPrompt="1"/>
          </p:nvPr>
        </p:nvSpPr>
        <p:spPr>
          <a:xfrm>
            <a:off x="8930901" y="4841708"/>
            <a:ext cx="1280160" cy="14730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Franklin Gothic Medium" panose="020B0603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7" name="Picture Placeholder 4"/>
          <p:cNvSpPr>
            <a:spLocks noGrp="1"/>
          </p:cNvSpPr>
          <p:nvPr>
            <p:ph type="pic" sz="quarter" idx="66" hasCustomPrompt="1"/>
          </p:nvPr>
        </p:nvSpPr>
        <p:spPr>
          <a:xfrm>
            <a:off x="6215999" y="1371600"/>
            <a:ext cx="1188720" cy="1280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picture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sz="quarter" idx="67" hasCustomPrompt="1"/>
          </p:nvPr>
        </p:nvSpPr>
        <p:spPr>
          <a:xfrm>
            <a:off x="6215999" y="3477412"/>
            <a:ext cx="1188720" cy="1280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picture</a:t>
            </a:r>
          </a:p>
        </p:txBody>
      </p:sp>
      <p:sp>
        <p:nvSpPr>
          <p:cNvPr id="69" name="Picture Placeholder 4"/>
          <p:cNvSpPr>
            <a:spLocks noGrp="1"/>
          </p:cNvSpPr>
          <p:nvPr>
            <p:ph type="pic" sz="quarter" idx="68" hasCustomPrompt="1"/>
          </p:nvPr>
        </p:nvSpPr>
        <p:spPr>
          <a:xfrm>
            <a:off x="10425510" y="1371600"/>
            <a:ext cx="1188720" cy="1280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picture</a:t>
            </a:r>
          </a:p>
        </p:txBody>
      </p:sp>
      <p:sp>
        <p:nvSpPr>
          <p:cNvPr id="70" name="Text Placeholder 27"/>
          <p:cNvSpPr>
            <a:spLocks noGrp="1"/>
          </p:cNvSpPr>
          <p:nvPr>
            <p:ph type="body" sz="quarter" idx="69" hasCustomPrompt="1"/>
          </p:nvPr>
        </p:nvSpPr>
        <p:spPr>
          <a:xfrm>
            <a:off x="6124559" y="2734782"/>
            <a:ext cx="1280160" cy="65849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Franklin Gothic Medium" panose="020B0603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1" name="Text Placeholder 27"/>
          <p:cNvSpPr>
            <a:spLocks noGrp="1"/>
          </p:cNvSpPr>
          <p:nvPr>
            <p:ph type="body" sz="quarter" idx="70" hasCustomPrompt="1"/>
          </p:nvPr>
        </p:nvSpPr>
        <p:spPr>
          <a:xfrm>
            <a:off x="6124559" y="4827103"/>
            <a:ext cx="1280160" cy="148768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Franklin Gothic Medium" panose="020B0603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2" name="Text Placeholder 27"/>
          <p:cNvSpPr>
            <a:spLocks noGrp="1"/>
          </p:cNvSpPr>
          <p:nvPr>
            <p:ph type="body" sz="quarter" idx="71" hasCustomPrompt="1"/>
          </p:nvPr>
        </p:nvSpPr>
        <p:spPr>
          <a:xfrm>
            <a:off x="10334070" y="2735896"/>
            <a:ext cx="1280160" cy="65738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Franklin Gothic Medium" panose="020B0603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70575"/>
            <a:ext cx="9852660" cy="914400"/>
          </a:xfrm>
        </p:spPr>
        <p:txBody>
          <a:bodyPr>
            <a:noAutofit/>
          </a:bodyPr>
          <a:lstStyle>
            <a:lvl1pPr>
              <a:lnSpc>
                <a:spcPts val="3200"/>
              </a:lnSpc>
              <a:defRPr sz="3200" cap="all" baseline="0"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6" name="Picture Placeholder 4"/>
          <p:cNvSpPr>
            <a:spLocks noGrp="1"/>
          </p:cNvSpPr>
          <p:nvPr>
            <p:ph type="pic" sz="quarter" idx="72" hasCustomPrompt="1"/>
          </p:nvPr>
        </p:nvSpPr>
        <p:spPr>
          <a:xfrm>
            <a:off x="10425510" y="3477412"/>
            <a:ext cx="1188720" cy="1280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picture</a:t>
            </a:r>
          </a:p>
        </p:txBody>
      </p:sp>
      <p:sp>
        <p:nvSpPr>
          <p:cNvPr id="37" name="Text Placeholder 27"/>
          <p:cNvSpPr>
            <a:spLocks noGrp="1"/>
          </p:cNvSpPr>
          <p:nvPr>
            <p:ph type="body" sz="quarter" idx="73" hasCustomPrompt="1"/>
          </p:nvPr>
        </p:nvSpPr>
        <p:spPr>
          <a:xfrm>
            <a:off x="10334070" y="4841708"/>
            <a:ext cx="1280160" cy="14730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Franklin Gothic Medium" panose="020B0603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7858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70576"/>
            <a:ext cx="10515600" cy="9144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893270"/>
            <a:ext cx="12192000" cy="0"/>
          </a:xfrm>
          <a:prstGeom prst="line">
            <a:avLst/>
          </a:prstGeom>
          <a:ln w="190500" cap="rnd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13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p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800100"/>
            <a:ext cx="10975942" cy="982663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Beginning of timeline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108569" y="1602557"/>
            <a:ext cx="0" cy="5255443"/>
          </a:xfrm>
          <a:prstGeom prst="line">
            <a:avLst/>
          </a:prstGeom>
          <a:ln w="190500" cap="rnd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30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p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H="1">
            <a:off x="6108569" y="102870"/>
            <a:ext cx="6481" cy="6755130"/>
          </a:xfrm>
          <a:prstGeom prst="line">
            <a:avLst/>
          </a:prstGeom>
          <a:ln w="190500" cap="rnd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3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p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5474970"/>
            <a:ext cx="10975942" cy="982663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End of timeline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108569" y="105227"/>
            <a:ext cx="0" cy="5255443"/>
          </a:xfrm>
          <a:prstGeom prst="line">
            <a:avLst/>
          </a:prstGeom>
          <a:ln w="190500" cap="rnd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77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hot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526015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032146"/>
            <a:ext cx="12192000" cy="1325563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9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</a:t>
            </a:r>
          </a:p>
        </p:txBody>
      </p:sp>
    </p:spTree>
    <p:extLst>
      <p:ext uri="{BB962C8B-B14F-4D97-AF65-F5344CB8AC3E}">
        <p14:creationId xmlns:p14="http://schemas.microsoft.com/office/powerpoint/2010/main" val="202101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B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508289"/>
            <a:ext cx="11120485" cy="379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3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61056" y="0"/>
            <a:ext cx="5630943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70575"/>
            <a:ext cx="5926756" cy="914400"/>
          </a:xfrm>
        </p:spPr>
        <p:txBody>
          <a:bodyPr anchor="t">
            <a:noAutofit/>
          </a:bodyPr>
          <a:lstStyle>
            <a:lvl1pPr algn="l">
              <a:lnSpc>
                <a:spcPts val="3200"/>
              </a:lnSpc>
              <a:defRPr sz="32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552574"/>
            <a:ext cx="5551864" cy="460819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/>
            </a:lvl2pPr>
          </a:lstStyle>
          <a:p>
            <a:pPr lvl="0"/>
            <a:r>
              <a:rPr lang="en-US" dirty="0"/>
              <a:t>smaller title</a:t>
            </a:r>
          </a:p>
          <a:p>
            <a:pPr lvl="1"/>
            <a:r>
              <a:rPr lang="en-US" dirty="0"/>
              <a:t>KDFJA;LDKF</a:t>
            </a:r>
          </a:p>
        </p:txBody>
      </p:sp>
    </p:spTree>
    <p:extLst>
      <p:ext uri="{BB962C8B-B14F-4D97-AF65-F5344CB8AC3E}">
        <p14:creationId xmlns:p14="http://schemas.microsoft.com/office/powerpoint/2010/main" val="45794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95110" y="0"/>
            <a:ext cx="5596889" cy="334772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70575"/>
            <a:ext cx="5955632" cy="879149"/>
          </a:xfrm>
        </p:spPr>
        <p:txBody>
          <a:bodyPr anchor="t">
            <a:noAutofit/>
          </a:bodyPr>
          <a:lstStyle>
            <a:lvl1pPr algn="l">
              <a:lnSpc>
                <a:spcPts val="3200"/>
              </a:lnSpc>
              <a:defRPr sz="32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552574"/>
            <a:ext cx="5593237" cy="460819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/>
            </a:lvl2pPr>
          </a:lstStyle>
          <a:p>
            <a:pPr lvl="0"/>
            <a:r>
              <a:rPr lang="en-US" dirty="0"/>
              <a:t>smaller title</a:t>
            </a:r>
          </a:p>
          <a:p>
            <a:pPr lvl="1"/>
            <a:r>
              <a:rPr lang="en-US" dirty="0"/>
              <a:t>KDFJA;LDKF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595110" y="3484880"/>
            <a:ext cx="5596889" cy="337311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4466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1709" y="370575"/>
            <a:ext cx="9945311" cy="901023"/>
          </a:xfrm>
        </p:spPr>
        <p:txBody>
          <a:bodyPr>
            <a:noAutofit/>
          </a:bodyPr>
          <a:lstStyle>
            <a:lvl1pPr>
              <a:lnSpc>
                <a:spcPts val="3200"/>
              </a:lnSpc>
              <a:defRPr sz="3200" cap="all" baseline="0"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600200"/>
            <a:ext cx="5212080" cy="41148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212080" y="1600200"/>
            <a:ext cx="6979920" cy="411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108700" y="2875895"/>
            <a:ext cx="4562475" cy="2292350"/>
          </a:xfrm>
        </p:spPr>
        <p:txBody>
          <a:bodyPr>
            <a:noAutofit/>
          </a:bodyPr>
          <a:lstStyle>
            <a:lvl1pPr marL="285750" indent="-285750">
              <a:buFont typeface="Franklin Gothic Book" panose="020B0503020102020204" pitchFamily="34" charset="0"/>
              <a:buChar char="●"/>
              <a:defRPr sz="18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buFont typeface="Franklin Gothic Book" panose="020B0503020102020204" pitchFamily="34" charset="0"/>
              <a:buChar char="●"/>
              <a:defRPr sz="18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200150" indent="-285750">
              <a:buFont typeface="Franklin Gothic Book" panose="020B0503020102020204" pitchFamily="34" charset="0"/>
              <a:buChar char="●"/>
              <a:defRPr sz="18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57350" indent="-285750">
              <a:buFont typeface="Franklin Gothic Book" panose="020B0503020102020204" pitchFamily="34" charset="0"/>
              <a:buChar char="●"/>
              <a:defRPr sz="18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114550" indent="-285750">
              <a:buFont typeface="Franklin Gothic Book" panose="020B0503020102020204" pitchFamily="34" charset="0"/>
              <a:buChar char="●"/>
              <a:defRPr sz="18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108700" y="1754443"/>
            <a:ext cx="4562475" cy="879475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147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74904"/>
            <a:ext cx="9945311" cy="932294"/>
          </a:xfrm>
        </p:spPr>
        <p:txBody>
          <a:bodyPr>
            <a:noAutofit/>
          </a:bodyPr>
          <a:lstStyle>
            <a:lvl1pPr>
              <a:lnSpc>
                <a:spcPts val="3200"/>
              </a:lnSpc>
              <a:defRPr sz="3200" cap="all" baseline="0"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600200"/>
            <a:ext cx="5212080" cy="41148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212080" y="1600200"/>
            <a:ext cx="6979920" cy="411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108700" y="1828800"/>
            <a:ext cx="4562475" cy="3886200"/>
          </a:xfrm>
        </p:spPr>
        <p:txBody>
          <a:bodyPr>
            <a:noAutofit/>
          </a:bodyPr>
          <a:lstStyle>
            <a:lvl1pPr marL="285750" indent="-285750">
              <a:buFont typeface="Franklin Gothic Book" panose="020B0503020102020204" pitchFamily="34" charset="0"/>
              <a:buChar char="●"/>
              <a:defRPr sz="22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buFont typeface="Franklin Gothic Book" panose="020B0503020102020204" pitchFamily="34" charset="0"/>
              <a:buChar char="●"/>
              <a:defRPr sz="22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200150" indent="-285750">
              <a:buFont typeface="Franklin Gothic Book" panose="020B0503020102020204" pitchFamily="34" charset="0"/>
              <a:buChar char="●"/>
              <a:defRPr sz="22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57350" indent="-285750">
              <a:buFont typeface="Franklin Gothic Book" panose="020B0503020102020204" pitchFamily="34" charset="0"/>
              <a:buChar char="●"/>
              <a:defRPr sz="22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114550" indent="-285750">
              <a:buFont typeface="Franklin Gothic Book" panose="020B0503020102020204" pitchFamily="34" charset="0"/>
              <a:buChar char="●"/>
              <a:defRPr sz="22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70575"/>
            <a:ext cx="9841230" cy="897207"/>
          </a:xfrm>
        </p:spPr>
        <p:txBody>
          <a:bodyPr>
            <a:noAutofit/>
          </a:bodyPr>
          <a:lstStyle>
            <a:lvl1pPr>
              <a:lnSpc>
                <a:spcPts val="3200"/>
              </a:lnSpc>
              <a:defRPr sz="3200" cap="all" baseline="0"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970574" y="1600200"/>
            <a:ext cx="5212080" cy="41148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600200"/>
            <a:ext cx="6979920" cy="411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528851" y="2885322"/>
            <a:ext cx="4997061" cy="2829678"/>
          </a:xfrm>
        </p:spPr>
        <p:txBody>
          <a:bodyPr>
            <a:noAutofit/>
          </a:bodyPr>
          <a:lstStyle>
            <a:lvl1pPr marL="285750" indent="-285750">
              <a:buFont typeface="Franklin Gothic Book" panose="020B0503020102020204" pitchFamily="34" charset="0"/>
              <a:buChar char="●"/>
              <a:defRPr sz="18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buFont typeface="Franklin Gothic Book" panose="020B0503020102020204" pitchFamily="34" charset="0"/>
              <a:buChar char="●"/>
              <a:defRPr sz="18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200150" indent="-285750">
              <a:buFont typeface="Franklin Gothic Book" panose="020B0503020102020204" pitchFamily="34" charset="0"/>
              <a:buChar char="●"/>
              <a:defRPr sz="18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57350" indent="-285750">
              <a:buFont typeface="Franklin Gothic Book" panose="020B0503020102020204" pitchFamily="34" charset="0"/>
              <a:buChar char="●"/>
              <a:defRPr sz="18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114550" indent="-285750">
              <a:buFont typeface="Franklin Gothic Book" panose="020B0503020102020204" pitchFamily="34" charset="0"/>
              <a:buChar char="●"/>
              <a:defRPr sz="18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514175" y="2072792"/>
            <a:ext cx="5011737" cy="566737"/>
          </a:xfrm>
        </p:spPr>
        <p:txBody>
          <a:bodyPr anchor="b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800">
                <a:latin typeface="+mj-lt"/>
              </a:defRPr>
            </a:lvl2pPr>
            <a:lvl3pPr marL="914400" indent="0">
              <a:buNone/>
              <a:defRPr sz="2800">
                <a:latin typeface="+mj-lt"/>
              </a:defRPr>
            </a:lvl3pPr>
            <a:lvl4pPr marL="1371600" indent="0">
              <a:buNone/>
              <a:defRPr sz="2800">
                <a:latin typeface="+mj-lt"/>
              </a:defRPr>
            </a:lvl4pPr>
            <a:lvl5pPr marL="1828800" indent="0">
              <a:buNone/>
              <a:defRPr sz="28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623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70575"/>
            <a:ext cx="9841230" cy="933254"/>
          </a:xfrm>
        </p:spPr>
        <p:txBody>
          <a:bodyPr>
            <a:noAutofit/>
          </a:bodyPr>
          <a:lstStyle>
            <a:lvl1pPr>
              <a:lnSpc>
                <a:spcPts val="3200"/>
              </a:lnSpc>
              <a:defRPr sz="3200" cap="all" baseline="0"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970574" y="1600200"/>
            <a:ext cx="5212080" cy="41148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600200"/>
            <a:ext cx="6979920" cy="411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528851" y="1828800"/>
            <a:ext cx="4997061" cy="3676454"/>
          </a:xfrm>
        </p:spPr>
        <p:txBody>
          <a:bodyPr>
            <a:noAutofit/>
          </a:bodyPr>
          <a:lstStyle>
            <a:lvl1pPr marL="285750" indent="-285750">
              <a:spcBef>
                <a:spcPts val="1200"/>
              </a:spcBef>
              <a:buFont typeface="Franklin Gothic Book" panose="020B0503020102020204" pitchFamily="34" charset="0"/>
              <a:buChar char="●"/>
              <a:defRPr sz="22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spcBef>
                <a:spcPts val="1200"/>
              </a:spcBef>
              <a:buFont typeface="Franklin Gothic Book" panose="020B0503020102020204" pitchFamily="34" charset="0"/>
              <a:buChar char="●"/>
              <a:defRPr sz="22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200150" indent="-285750">
              <a:spcBef>
                <a:spcPts val="1200"/>
              </a:spcBef>
              <a:buFont typeface="Franklin Gothic Book" panose="020B0503020102020204" pitchFamily="34" charset="0"/>
              <a:buChar char="●"/>
              <a:defRPr sz="22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57350" indent="-285750">
              <a:spcBef>
                <a:spcPts val="1200"/>
              </a:spcBef>
              <a:buFont typeface="Franklin Gothic Book" panose="020B0503020102020204" pitchFamily="34" charset="0"/>
              <a:buChar char="●"/>
              <a:defRPr sz="22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114550" indent="-285750">
              <a:spcBef>
                <a:spcPts val="1200"/>
              </a:spcBef>
              <a:buFont typeface="Franklin Gothic Book" panose="020B0503020102020204" pitchFamily="34" charset="0"/>
              <a:buChar char="●"/>
              <a:defRPr sz="22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55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535810"/>
            <a:ext cx="12192000" cy="432219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12192000" cy="25358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07800"/>
            <a:ext cx="10515600" cy="1325563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9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</a:t>
            </a:r>
          </a:p>
        </p:txBody>
      </p:sp>
    </p:spTree>
    <p:extLst>
      <p:ext uri="{BB962C8B-B14F-4D97-AF65-F5344CB8AC3E}">
        <p14:creationId xmlns:p14="http://schemas.microsoft.com/office/powerpoint/2010/main" val="254617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535810"/>
            <a:ext cx="12192000" cy="432219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12192000" cy="25358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07800"/>
            <a:ext cx="10515600" cy="1325563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9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</a:t>
            </a:r>
          </a:p>
        </p:txBody>
      </p:sp>
    </p:spTree>
    <p:extLst>
      <p:ext uri="{BB962C8B-B14F-4D97-AF65-F5344CB8AC3E}">
        <p14:creationId xmlns:p14="http://schemas.microsoft.com/office/powerpoint/2010/main" val="178808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535810"/>
            <a:ext cx="12192000" cy="432219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12192000" cy="25358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07802"/>
            <a:ext cx="10515600" cy="1325563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9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</a:t>
            </a:r>
          </a:p>
        </p:txBody>
      </p:sp>
    </p:spTree>
    <p:extLst>
      <p:ext uri="{BB962C8B-B14F-4D97-AF65-F5344CB8AC3E}">
        <p14:creationId xmlns:p14="http://schemas.microsoft.com/office/powerpoint/2010/main" val="251163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535810"/>
            <a:ext cx="12192000" cy="432219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12192000" cy="253580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07805"/>
            <a:ext cx="10515600" cy="1325563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9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</a:t>
            </a:r>
          </a:p>
        </p:txBody>
      </p:sp>
    </p:spTree>
    <p:extLst>
      <p:ext uri="{BB962C8B-B14F-4D97-AF65-F5344CB8AC3E}">
        <p14:creationId xmlns:p14="http://schemas.microsoft.com/office/powerpoint/2010/main" val="419271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ran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995160" y="1"/>
            <a:ext cx="5196840" cy="685799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699516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3870" y="674370"/>
            <a:ext cx="6099810" cy="5520690"/>
          </a:xfrm>
        </p:spPr>
        <p:txBody>
          <a:bodyPr anchor="ctr">
            <a:noAutofit/>
          </a:bodyPr>
          <a:lstStyle>
            <a:lvl1pPr algn="l">
              <a:lnSpc>
                <a:spcPts val="11500"/>
              </a:lnSpc>
              <a:defRPr sz="1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90352" y="271682"/>
            <a:ext cx="3337089" cy="54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523581" y="440541"/>
            <a:ext cx="4717723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Franklin Gothic Demi Cond" panose="020B07060304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23581" y="353916"/>
            <a:ext cx="4048419" cy="754063"/>
          </a:xfrm>
        </p:spPr>
        <p:txBody>
          <a:bodyPr>
            <a:no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200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3200" cap="all" baseline="0">
                <a:latin typeface="+mj-lt"/>
              </a:defRPr>
            </a:lvl2pPr>
            <a:lvl3pPr marL="914400" indent="0">
              <a:buNone/>
              <a:defRPr sz="3200" cap="all" baseline="0">
                <a:latin typeface="+mj-lt"/>
              </a:defRPr>
            </a:lvl3pPr>
            <a:lvl4pPr marL="1371600" indent="0">
              <a:buNone/>
              <a:defRPr sz="3200" cap="all" baseline="0">
                <a:latin typeface="+mj-lt"/>
              </a:defRPr>
            </a:lvl4pPr>
            <a:lvl5pPr marL="1828800" indent="0">
              <a:buNone/>
              <a:defRPr sz="3200" cap="all" baseline="0">
                <a:latin typeface="+mj-lt"/>
              </a:defRPr>
            </a:lvl5pPr>
          </a:lstStyle>
          <a:p>
            <a:pPr lvl="0"/>
            <a:r>
              <a:rPr lang="en-US" dirty="0"/>
              <a:t>VERY SHORT TEXT</a:t>
            </a:r>
          </a:p>
        </p:txBody>
      </p:sp>
    </p:spTree>
    <p:extLst>
      <p:ext uri="{BB962C8B-B14F-4D97-AF65-F5344CB8AC3E}">
        <p14:creationId xmlns:p14="http://schemas.microsoft.com/office/powerpoint/2010/main" val="126134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70575"/>
            <a:ext cx="10515600" cy="9095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90352" y="274320"/>
            <a:ext cx="3337089" cy="548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524363" y="6532110"/>
            <a:ext cx="9229237" cy="161583"/>
          </a:xfrm>
          <a:prstGeom prst="rect">
            <a:avLst/>
          </a:prstGeom>
          <a:noFill/>
        </p:spPr>
        <p:txBody>
          <a:bodyPr wrap="square" tIns="0" bIns="0" rtlCol="0" anchor="ctr" anchorCtr="0">
            <a:spAutoFit/>
          </a:bodyPr>
          <a:lstStyle/>
          <a:p>
            <a:r>
              <a:rPr lang="en-US" sz="1050" cap="all" dirty="0">
                <a:solidFill>
                  <a:schemeClr val="tx1"/>
                </a:solidFill>
                <a:latin typeface="+mj-lt"/>
              </a:rPr>
              <a:t>BFJ</a:t>
            </a:r>
            <a:r>
              <a:rPr lang="en-US" sz="1050" cap="all" baseline="0" dirty="0">
                <a:solidFill>
                  <a:schemeClr val="tx1"/>
                </a:solidFill>
                <a:latin typeface="+mj-lt"/>
              </a:rPr>
              <a:t> Planning</a:t>
            </a:r>
            <a:endParaRPr lang="en-US" sz="1050" cap="all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252067" y="6532110"/>
            <a:ext cx="457200" cy="161583"/>
          </a:xfrm>
          <a:prstGeom prst="rect">
            <a:avLst/>
          </a:prstGeom>
          <a:noFill/>
        </p:spPr>
        <p:txBody>
          <a:bodyPr wrap="square" tIns="0" bIns="0" rtlCol="0" anchor="ctr" anchorCtr="0">
            <a:spAutoFit/>
          </a:bodyPr>
          <a:lstStyle/>
          <a:p>
            <a:pPr algn="r"/>
            <a:fld id="{E535083A-AFEA-4D03-A02B-BA6FB6F63CA7}" type="slidenum">
              <a:rPr lang="en-US" sz="1050" smtClean="0">
                <a:solidFill>
                  <a:schemeClr val="tx1"/>
                </a:solidFill>
                <a:latin typeface="+mj-lt"/>
              </a:rPr>
              <a:t>‹#›</a:t>
            </a:fld>
            <a:endParaRPr lang="en-US" sz="1050" dirty="0">
              <a:solidFill>
                <a:schemeClr val="accent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326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27" r:id="rId2"/>
    <p:sldLayoutId id="2147483849" r:id="rId3"/>
    <p:sldLayoutId id="2147483843" r:id="rId4"/>
    <p:sldLayoutId id="2147483805" r:id="rId5"/>
    <p:sldLayoutId id="2147483828" r:id="rId6"/>
    <p:sldLayoutId id="2147483829" r:id="rId7"/>
    <p:sldLayoutId id="2147483830" r:id="rId8"/>
    <p:sldLayoutId id="2147483826" r:id="rId9"/>
    <p:sldLayoutId id="2147483831" r:id="rId10"/>
    <p:sldLayoutId id="2147483832" r:id="rId11"/>
    <p:sldLayoutId id="2147483850" r:id="rId12"/>
    <p:sldLayoutId id="2147483825" r:id="rId13"/>
    <p:sldLayoutId id="2147483852" r:id="rId14"/>
    <p:sldLayoutId id="2147483675" r:id="rId15"/>
    <p:sldLayoutId id="2147483654" r:id="rId16"/>
    <p:sldLayoutId id="2147483847" r:id="rId17"/>
    <p:sldLayoutId id="2147483837" r:id="rId18"/>
    <p:sldLayoutId id="2147483655" r:id="rId19"/>
    <p:sldLayoutId id="2147483670" r:id="rId20"/>
    <p:sldLayoutId id="2147483809" r:id="rId21"/>
    <p:sldLayoutId id="2147483846" r:id="rId22"/>
    <p:sldLayoutId id="2147483813" r:id="rId23"/>
    <p:sldLayoutId id="2147483822" r:id="rId24"/>
    <p:sldLayoutId id="2147483845" r:id="rId25"/>
    <p:sldLayoutId id="2147483799" r:id="rId26"/>
    <p:sldLayoutId id="2147483844" r:id="rId27"/>
    <p:sldLayoutId id="2147483782" r:id="rId28"/>
    <p:sldLayoutId id="2147483841" r:id="rId29"/>
    <p:sldLayoutId id="2147483836" r:id="rId30"/>
    <p:sldLayoutId id="2147483834" r:id="rId31"/>
    <p:sldLayoutId id="2147483835" r:id="rId32"/>
    <p:sldLayoutId id="2147483848" r:id="rId33"/>
    <p:sldLayoutId id="2147483788" r:id="rId34"/>
    <p:sldLayoutId id="2147483733" r:id="rId35"/>
    <p:sldLayoutId id="2147483842" r:id="rId36"/>
    <p:sldLayoutId id="2147483838" r:id="rId37"/>
    <p:sldLayoutId id="2147483839" r:id="rId38"/>
    <p:sldLayoutId id="2147483840" r:id="rId39"/>
    <p:sldLayoutId id="2147483833" r:id="rId40"/>
    <p:sldLayoutId id="2147483803" r:id="rId41"/>
    <p:sldLayoutId id="2147483802" r:id="rId42"/>
    <p:sldLayoutId id="2147483806" r:id="rId43"/>
    <p:sldLayoutId id="2147483816" r:id="rId44"/>
    <p:sldLayoutId id="2147483807" r:id="rId45"/>
    <p:sldLayoutId id="2147483815" r:id="rId4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200" kern="1200" cap="all" baseline="0">
          <a:solidFill>
            <a:schemeClr val="tx1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Franklin Gothic Book" panose="020B0503020102020204" pitchFamily="34" charset="0"/>
        <a:buChar char="●"/>
        <a:defRPr lang="en-US" sz="28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Franklin Gothic Book" panose="020B0503020102020204" pitchFamily="34" charset="0"/>
        <a:buChar char="●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Franklin Gothic Book" panose="020B0503020102020204" pitchFamily="34" charset="0"/>
        <a:buChar char="●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Franklin Gothic Book" panose="020B0503020102020204" pitchFamily="34" charset="0"/>
        <a:buChar char="●"/>
        <a:defRPr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Franklin Gothic Book" panose="020B0503020102020204" pitchFamily="34" charset="0"/>
        <a:buChar char="●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8" userDrawn="1">
          <p15:clr>
            <a:srgbClr val="F26B43"/>
          </p15:clr>
        </p15:guide>
        <p15:guide id="2" pos="384" userDrawn="1">
          <p15:clr>
            <a:srgbClr val="F26B43"/>
          </p15:clr>
        </p15:guide>
        <p15:guide id="3" orient="horz" pos="168" userDrawn="1">
          <p15:clr>
            <a:srgbClr val="F26B43"/>
          </p15:clr>
        </p15:guide>
        <p15:guide id="4" orient="horz" pos="648" userDrawn="1">
          <p15:clr>
            <a:srgbClr val="F26B43"/>
          </p15:clr>
        </p15:guide>
        <p15:guide id="5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microsoft.com/office/2018/10/relationships/comments" Target="../comments/modernComment_527_766F3C80.xm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.xml"/><Relationship Id="rId11" Type="http://schemas.openxmlformats.org/officeDocument/2006/relationships/image" Target="../media/image23.jpeg"/><Relationship Id="rId5" Type="http://schemas.openxmlformats.org/officeDocument/2006/relationships/image" Target="../media/image25.png"/><Relationship Id="rId10" Type="http://schemas.openxmlformats.org/officeDocument/2006/relationships/image" Target="../media/image27.png"/><Relationship Id="rId4" Type="http://schemas.openxmlformats.org/officeDocument/2006/relationships/customXml" Target="../ink/ink1.xml"/><Relationship Id="rId9" Type="http://schemas.openxmlformats.org/officeDocument/2006/relationships/customXml" Target="../ink/ink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12268200" cy="795775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2526384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marL="639763">
              <a:lnSpc>
                <a:spcPct val="11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Hartford- BRAINARD AIRPORT PROPERTY (BAP) </a:t>
            </a:r>
            <a:r>
              <a:rPr lang="en-US" sz="3200" dirty="0" err="1">
                <a:solidFill>
                  <a:schemeClr val="bg1"/>
                </a:solidFill>
              </a:rPr>
              <a:t>Estudio</a:t>
            </a:r>
            <a:r>
              <a:rPr lang="en-US" sz="3200" dirty="0">
                <a:solidFill>
                  <a:schemeClr val="bg1"/>
                </a:solidFill>
              </a:rPr>
              <a:t>: 2022/2023</a:t>
            </a:r>
          </a:p>
          <a:p>
            <a:pPr marL="639763"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State of Connecticut </a:t>
            </a:r>
          </a:p>
          <a:p>
            <a:pPr marL="639763"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Department of Economic and Community Development</a:t>
            </a:r>
          </a:p>
          <a:p>
            <a:pPr marL="639763">
              <a:lnSpc>
                <a:spcPct val="110000"/>
              </a:lnSpc>
              <a:spcBef>
                <a:spcPts val="0"/>
              </a:spcBef>
            </a:pPr>
            <a:r>
              <a:rPr lang="es-ES" sz="2000" cap="none" dirty="0">
                <a:solidFill>
                  <a:schemeClr val="bg1"/>
                </a:solidFill>
              </a:rPr>
              <a:t>16 de Febrero de 2023</a:t>
            </a:r>
            <a:endParaRPr lang="en-US" sz="2000" cap="none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0"/>
            <a:ext cx="3580573" cy="68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2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1376313"/>
            <a:ext cx="6553199" cy="502165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s-ES" sz="2400" dirty="0"/>
              <a:t>Escenarios de Desarrollo de Uso Alternativo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800" dirty="0"/>
              <a:t>(BFJ Planning &amp; PE Strategies)	</a:t>
            </a:r>
            <a:endParaRPr lang="en-US" sz="2400" dirty="0"/>
          </a:p>
          <a:p>
            <a:pPr marL="746125" lvl="1" indent="-288925">
              <a:lnSpc>
                <a:spcPct val="120000"/>
              </a:lnSpc>
              <a:spcBef>
                <a:spcPts val="0"/>
              </a:spcBef>
            </a:pPr>
            <a:r>
              <a:rPr lang="es-ES" sz="1600" dirty="0"/>
              <a:t>Comercial, Residencial, Recreativo, Uso Mixto</a:t>
            </a:r>
          </a:p>
          <a:p>
            <a:pPr marL="746125" lvl="1" indent="-288925">
              <a:lnSpc>
                <a:spcPct val="120000"/>
              </a:lnSpc>
              <a:spcBef>
                <a:spcPts val="0"/>
              </a:spcBef>
            </a:pPr>
            <a:r>
              <a:rPr lang="es-ES" sz="1600" dirty="0"/>
              <a:t>Escaneo de mercado de usos existentes</a:t>
            </a:r>
          </a:p>
          <a:p>
            <a:pPr marL="746125" lvl="1" indent="-288925">
              <a:lnSpc>
                <a:spcPct val="120000"/>
              </a:lnSpc>
              <a:spcBef>
                <a:spcPts val="0"/>
              </a:spcBef>
            </a:pPr>
            <a:r>
              <a:rPr lang="es-ES" sz="1600" dirty="0"/>
              <a:t>Fases del desarrollo (en relación con el desarrollo en Hartford)</a:t>
            </a:r>
          </a:p>
          <a:p>
            <a:pPr marL="288925" indent="-288925">
              <a:lnSpc>
                <a:spcPct val="120000"/>
              </a:lnSpc>
              <a:spcBef>
                <a:spcPts val="0"/>
              </a:spcBef>
            </a:pPr>
            <a:r>
              <a:rPr lang="es-ES" sz="2000" dirty="0"/>
              <a:t>Impactos económicos de los escenarios de desarrollo alternativo (costo-beneficio)</a:t>
            </a:r>
          </a:p>
          <a:p>
            <a:pPr marL="288925" indent="-288925">
              <a:lnSpc>
                <a:spcPct val="120000"/>
              </a:lnSpc>
              <a:spcBef>
                <a:spcPts val="0"/>
              </a:spcBef>
            </a:pPr>
            <a:r>
              <a:rPr lang="es-ES" sz="2000" dirty="0"/>
              <a:t>Consideraciones Ambientales de Escenarios de Desarrollo Alternativo</a:t>
            </a:r>
          </a:p>
          <a:p>
            <a:pPr marL="288925" indent="-288925">
              <a:lnSpc>
                <a:spcPct val="120000"/>
              </a:lnSpc>
              <a:spcBef>
                <a:spcPts val="0"/>
              </a:spcBef>
            </a:pPr>
            <a:r>
              <a:rPr lang="es-ES" sz="2000" dirty="0"/>
              <a:t>Análisis Normativo de Escenarios de Desarrollo Alternativo (Federal, Estatal y Local)</a:t>
            </a:r>
          </a:p>
          <a:p>
            <a:pPr marL="288925" indent="-288925">
              <a:lnSpc>
                <a:spcPct val="120000"/>
              </a:lnSpc>
              <a:spcBef>
                <a:spcPts val="0"/>
              </a:spcBef>
            </a:pPr>
            <a:r>
              <a:rPr lang="es-ES" sz="2000" dirty="0"/>
              <a:t>Obstáculos para el Reporte de Escenarios de Desarrollo Alternativo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2920" y="370575"/>
            <a:ext cx="11231880" cy="919113"/>
          </a:xfrm>
        </p:spPr>
        <p:txBody>
          <a:bodyPr/>
          <a:lstStyle/>
          <a:p>
            <a:r>
              <a:rPr lang="en-US" dirty="0"/>
              <a:t>BRAINARD AIRPORT PROPERTY (BAP) </a:t>
            </a:r>
            <a:r>
              <a:rPr lang="en-US" dirty="0" err="1"/>
              <a:t>Estudio</a:t>
            </a:r>
            <a:r>
              <a:rPr lang="en-US" dirty="0"/>
              <a:t>: 2022/2023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HIGHEST AND BEST USE DEVELOPMENT SCENARIOS</a:t>
            </a:r>
          </a:p>
          <a:p>
            <a:endParaRPr lang="en-US" dirty="0"/>
          </a:p>
        </p:txBody>
      </p:sp>
      <p:pic>
        <p:nvPicPr>
          <p:cNvPr id="1026" name="Picture 2" descr="https://img1.wsimg.com/isteam/ip/8c7a7938-4a91-424c-b8f5-ffd31b92da23/Brainard_Aerial.jpg/:/rs=h:1000,cg:true,m">
            <a:extLst>
              <a:ext uri="{FF2B5EF4-FFF2-40B4-BE49-F238E27FC236}">
                <a16:creationId xmlns:a16="http://schemas.microsoft.com/office/drawing/2014/main" id="{D905C60C-6C09-4D17-B419-7FDFAABFB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81200"/>
            <a:ext cx="5247287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77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1376313"/>
            <a:ext cx="6476999" cy="50216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Recomendaciones de uso del aeropuerto</a:t>
            </a:r>
          </a:p>
          <a:p>
            <a:pPr marL="288925" indent="-288925">
              <a:lnSpc>
                <a:spcPct val="120000"/>
              </a:lnSpc>
              <a:spcBef>
                <a:spcPts val="0"/>
              </a:spcBef>
            </a:pPr>
            <a:r>
              <a:rPr lang="es-ES" sz="2000" dirty="0"/>
              <a:t>Decisión acerca de la vía para uso continuo o reurbanización (federal y estatal)</a:t>
            </a:r>
          </a:p>
          <a:p>
            <a:pPr marL="288925" indent="-288925">
              <a:lnSpc>
                <a:spcPct val="120000"/>
              </a:lnSpc>
              <a:spcBef>
                <a:spcPts val="0"/>
              </a:spcBef>
            </a:pPr>
            <a:r>
              <a:rPr lang="es-ES" sz="2000" dirty="0"/>
              <a:t>Alternativa de Desarrollo Preferida y Fases</a:t>
            </a:r>
          </a:p>
          <a:p>
            <a:pPr marL="288925" indent="-288925">
              <a:lnSpc>
                <a:spcPct val="120000"/>
              </a:lnSpc>
              <a:spcBef>
                <a:spcPts val="0"/>
              </a:spcBef>
            </a:pPr>
            <a:r>
              <a:rPr lang="es-ES" sz="2000" dirty="0"/>
              <a:t>Vía reglamentaria para la reurbanización (leyes federales, estatales y locales)</a:t>
            </a:r>
          </a:p>
          <a:p>
            <a:pPr marL="288925" indent="-288925">
              <a:lnSpc>
                <a:spcPct val="120000"/>
              </a:lnSpc>
              <a:spcBef>
                <a:spcPts val="0"/>
              </a:spcBef>
            </a:pPr>
            <a:r>
              <a:rPr lang="es-ES" sz="2000" dirty="0"/>
              <a:t>Fases de remediación ambiental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2400" dirty="0"/>
              <a:t>Borrador del Reporte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2920" y="370575"/>
            <a:ext cx="11231880" cy="919113"/>
          </a:xfrm>
        </p:spPr>
        <p:txBody>
          <a:bodyPr/>
          <a:lstStyle/>
          <a:p>
            <a:r>
              <a:rPr lang="en-US" dirty="0"/>
              <a:t>BRAINARD AIRPORT PROPERTY (BAP) </a:t>
            </a:r>
            <a:r>
              <a:rPr lang="en-US" dirty="0" err="1"/>
              <a:t>Estudio</a:t>
            </a:r>
            <a:r>
              <a:rPr lang="en-US" dirty="0"/>
              <a:t>: 2022/2023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recommendations on current and alternative development scenarios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83906" y="3662831"/>
            <a:ext cx="4215062" cy="215444"/>
          </a:xfrm>
          <a:prstGeom prst="rect">
            <a:avLst/>
          </a:prstGeom>
          <a:noFill/>
        </p:spPr>
        <p:txBody>
          <a:bodyPr wrap="square" tIns="0" bIns="0" rtlCol="0" anchor="ctr" anchorCtr="0">
            <a:spAutoFit/>
          </a:bodyPr>
          <a:lstStyle/>
          <a:p>
            <a:r>
              <a:rPr lang="en-US" sz="1400" dirty="0">
                <a:latin typeface="Franklin Gothic Book" panose="020B0503020102020204" pitchFamily="34" charset="0"/>
              </a:rPr>
              <a:t>Electric Plane at Brainard Airport</a:t>
            </a:r>
          </a:p>
        </p:txBody>
      </p:sp>
      <p:pic>
        <p:nvPicPr>
          <p:cNvPr id="5122" name="Picture 2" descr="Connecticut's First Electric Airplane Based in Hartford – NBC Connecticut">
            <a:extLst>
              <a:ext uri="{FF2B5EF4-FFF2-40B4-BE49-F238E27FC236}">
                <a16:creationId xmlns:a16="http://schemas.microsoft.com/office/drawing/2014/main" id="{24A02D1C-4E02-4031-9B27-D9440FBF4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1241666"/>
            <a:ext cx="4215062" cy="237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onnecticut's Hartford-Brainard Airport faces closure threat - AOPA">
            <a:extLst>
              <a:ext uri="{FF2B5EF4-FFF2-40B4-BE49-F238E27FC236}">
                <a16:creationId xmlns:a16="http://schemas.microsoft.com/office/drawing/2014/main" id="{6B0AFB7B-0D88-4F21-8E7D-076237F9E5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6" b="9566"/>
          <a:stretch/>
        </p:blipFill>
        <p:spPr bwMode="auto">
          <a:xfrm>
            <a:off x="7620001" y="3930160"/>
            <a:ext cx="4215062" cy="237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04F8F3-9DF0-4322-B8AF-935841C417A2}"/>
              </a:ext>
            </a:extLst>
          </p:cNvPr>
          <p:cNvSpPr txBox="1"/>
          <p:nvPr/>
        </p:nvSpPr>
        <p:spPr>
          <a:xfrm>
            <a:off x="7583906" y="6353017"/>
            <a:ext cx="4215062" cy="215444"/>
          </a:xfrm>
          <a:prstGeom prst="rect">
            <a:avLst/>
          </a:prstGeom>
          <a:noFill/>
        </p:spPr>
        <p:txBody>
          <a:bodyPr wrap="square" tIns="0" bIns="0" rtlCol="0" anchor="ctr" anchorCtr="0">
            <a:spAutoFit/>
          </a:bodyPr>
          <a:lstStyle/>
          <a:p>
            <a:r>
              <a:rPr lang="en-US" sz="1400" dirty="0">
                <a:latin typeface="Franklin Gothic Book" panose="020B0503020102020204" pitchFamily="34" charset="0"/>
              </a:rPr>
              <a:t>AOPA Expo at Brainard Airport</a:t>
            </a:r>
          </a:p>
        </p:txBody>
      </p:sp>
    </p:spTree>
    <p:extLst>
      <p:ext uri="{BB962C8B-B14F-4D97-AF65-F5344CB8AC3E}">
        <p14:creationId xmlns:p14="http://schemas.microsoft.com/office/powerpoint/2010/main" val="409460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1289689"/>
            <a:ext cx="11231879" cy="5108284"/>
          </a:xfrm>
        </p:spPr>
        <p:txBody>
          <a:bodyPr>
            <a:normAutofit/>
          </a:bodyPr>
          <a:lstStyle/>
          <a:p>
            <a:pPr marL="349250" indent="-349250"/>
            <a:r>
              <a:rPr lang="es-ES" sz="2400" dirty="0"/>
              <a:t>Revisiones, presentación al DECD y plan final</a:t>
            </a:r>
          </a:p>
          <a:p>
            <a:pPr marL="349250" indent="-349250"/>
            <a:r>
              <a:rPr lang="es-ES" sz="2400" dirty="0"/>
              <a:t>Presentación final al Comité de Finanzas, Ingresos y Fianzas antes del 15 de octubre de 2023.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2920" y="370575"/>
            <a:ext cx="11231880" cy="919113"/>
          </a:xfrm>
        </p:spPr>
        <p:txBody>
          <a:bodyPr/>
          <a:lstStyle/>
          <a:p>
            <a:r>
              <a:rPr lang="en-US" dirty="0"/>
              <a:t>BRAINARD AIRPORT PROPERTY (BAP) </a:t>
            </a:r>
            <a:r>
              <a:rPr lang="en-US" dirty="0" err="1"/>
              <a:t>Estudio</a:t>
            </a:r>
            <a:r>
              <a:rPr lang="en-US" dirty="0"/>
              <a:t>: 2022/2023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informe</a:t>
            </a:r>
            <a:r>
              <a:rPr lang="en-US" dirty="0"/>
              <a:t> final y </a:t>
            </a:r>
            <a:r>
              <a:rPr lang="en-US" dirty="0" err="1"/>
              <a:t>presentación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63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2920" y="381000"/>
            <a:ext cx="9852660" cy="914400"/>
          </a:xfrm>
        </p:spPr>
        <p:txBody>
          <a:bodyPr/>
          <a:lstStyle/>
          <a:p>
            <a:r>
              <a:rPr lang="en-US" dirty="0"/>
              <a:t>BRAINARD AIRPORT PROPERTY (BAP) </a:t>
            </a:r>
            <a:r>
              <a:rPr lang="en-US" dirty="0" err="1"/>
              <a:t>estudio</a:t>
            </a:r>
            <a:r>
              <a:rPr lang="en-US" dirty="0"/>
              <a:t>: 2022/2023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err="1"/>
              <a:t>Cronograma</a:t>
            </a:r>
            <a:r>
              <a:rPr lang="en-US" dirty="0"/>
              <a:t> </a:t>
            </a:r>
            <a:r>
              <a:rPr lang="en-US" dirty="0" err="1"/>
              <a:t>propuesto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3AD15D-2DE7-4AA5-87B8-925AF4CA39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t="6499" r="51309" b="60626"/>
          <a:stretch/>
        </p:blipFill>
        <p:spPr>
          <a:xfrm>
            <a:off x="609599" y="1028699"/>
            <a:ext cx="11338321" cy="50786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343D95-7E8D-42D5-AA9B-E84399F29522}"/>
              </a:ext>
            </a:extLst>
          </p:cNvPr>
          <p:cNvSpPr txBox="1"/>
          <p:nvPr/>
        </p:nvSpPr>
        <p:spPr>
          <a:xfrm>
            <a:off x="914400" y="1645781"/>
            <a:ext cx="1390124" cy="138499"/>
          </a:xfrm>
          <a:prstGeom prst="rect">
            <a:avLst/>
          </a:prstGeom>
          <a:solidFill>
            <a:srgbClr val="FFEAD5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n-US" sz="900" dirty="0" err="1">
                <a:latin typeface="Franklin Gothic Book" panose="020B0503020102020204" pitchFamily="34" charset="0"/>
              </a:rPr>
              <a:t>Administración</a:t>
            </a:r>
            <a:r>
              <a:rPr lang="en-US" sz="900" dirty="0">
                <a:latin typeface="Franklin Gothic Book" panose="020B0503020102020204" pitchFamily="34" charset="0"/>
              </a:rPr>
              <a:t> y </a:t>
            </a:r>
            <a:r>
              <a:rPr lang="en-US" sz="900" dirty="0" err="1">
                <a:latin typeface="Franklin Gothic Book" panose="020B0503020102020204" pitchFamily="34" charset="0"/>
              </a:rPr>
              <a:t>Gestión</a:t>
            </a:r>
            <a:endParaRPr lang="en-US" sz="900" dirty="0">
              <a:latin typeface="Franklin Gothic Book" panose="020B0503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0BDD56-D369-4D7F-97FF-47D78ADC3326}"/>
              </a:ext>
            </a:extLst>
          </p:cNvPr>
          <p:cNvSpPr txBox="1"/>
          <p:nvPr/>
        </p:nvSpPr>
        <p:spPr>
          <a:xfrm>
            <a:off x="914400" y="1821994"/>
            <a:ext cx="1423788" cy="138499"/>
          </a:xfrm>
          <a:prstGeom prst="rect">
            <a:avLst/>
          </a:prstGeom>
          <a:solidFill>
            <a:srgbClr val="FFEAD5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n-US" sz="900" dirty="0">
                <a:latin typeface="Franklin Gothic Book" panose="020B0503020102020204" pitchFamily="34" charset="0"/>
              </a:rPr>
              <a:t>Proyecto de </a:t>
            </a:r>
            <a:r>
              <a:rPr lang="en-US" sz="900" dirty="0" err="1">
                <a:latin typeface="Franklin Gothic Book" panose="020B0503020102020204" pitchFamily="34" charset="0"/>
              </a:rPr>
              <a:t>Coordinación</a:t>
            </a:r>
            <a:endParaRPr lang="en-US" sz="900" dirty="0">
              <a:latin typeface="Franklin Gothic Book" panose="020B0503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35B290-38A6-41AD-A001-9968C9897CC3}"/>
              </a:ext>
            </a:extLst>
          </p:cNvPr>
          <p:cNvSpPr txBox="1"/>
          <p:nvPr/>
        </p:nvSpPr>
        <p:spPr>
          <a:xfrm>
            <a:off x="914400" y="1988681"/>
            <a:ext cx="2185214" cy="138499"/>
          </a:xfrm>
          <a:prstGeom prst="rect">
            <a:avLst/>
          </a:prstGeom>
          <a:solidFill>
            <a:srgbClr val="FFEAD5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s-ES" sz="900" dirty="0">
                <a:latin typeface="Franklin Gothic Book" panose="020B0503020102020204" pitchFamily="34" charset="0"/>
              </a:rPr>
              <a:t>Reunión inicial y plan de trabajo revisado</a:t>
            </a:r>
            <a:endParaRPr lang="en-US" sz="900" dirty="0">
              <a:latin typeface="Franklin Gothic Book" panose="020B0503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09E85A-86CE-4A02-99BE-7358E69121E6}"/>
              </a:ext>
            </a:extLst>
          </p:cNvPr>
          <p:cNvSpPr txBox="1"/>
          <p:nvPr/>
        </p:nvSpPr>
        <p:spPr>
          <a:xfrm>
            <a:off x="914400" y="2157750"/>
            <a:ext cx="2757486" cy="138499"/>
          </a:xfrm>
          <a:prstGeom prst="rect">
            <a:avLst/>
          </a:prstGeom>
          <a:solidFill>
            <a:srgbClr val="FFEAD5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s-ES" sz="900" dirty="0">
                <a:latin typeface="Franklin Gothic Book" panose="020B0503020102020204" pitchFamily="34" charset="0"/>
              </a:rPr>
              <a:t>Revisar estudios existentes y regulaciones existentes</a:t>
            </a:r>
            <a:endParaRPr lang="en-US" sz="900" dirty="0">
              <a:latin typeface="Franklin Gothic Book" panose="020B0503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EC17B8-99BE-4903-A9CD-395C17BB98DE}"/>
              </a:ext>
            </a:extLst>
          </p:cNvPr>
          <p:cNvSpPr txBox="1"/>
          <p:nvPr/>
        </p:nvSpPr>
        <p:spPr>
          <a:xfrm>
            <a:off x="914400" y="2329200"/>
            <a:ext cx="2016899" cy="138499"/>
          </a:xfrm>
          <a:prstGeom prst="rect">
            <a:avLst/>
          </a:prstGeom>
          <a:solidFill>
            <a:srgbClr val="FFEAD5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n-US" sz="900" dirty="0" err="1">
                <a:latin typeface="Franklin Gothic Book" panose="020B0503020102020204" pitchFamily="34" charset="0"/>
              </a:rPr>
              <a:t>Estrategia</a:t>
            </a:r>
            <a:r>
              <a:rPr lang="en-US" sz="900" dirty="0">
                <a:latin typeface="Franklin Gothic Book" panose="020B0503020102020204" pitchFamily="34" charset="0"/>
              </a:rPr>
              <a:t> de </a:t>
            </a:r>
            <a:r>
              <a:rPr lang="en-US" sz="900" dirty="0" err="1">
                <a:latin typeface="Franklin Gothic Book" panose="020B0503020102020204" pitchFamily="34" charset="0"/>
              </a:rPr>
              <a:t>divulgación</a:t>
            </a:r>
            <a:r>
              <a:rPr lang="en-US" sz="900" dirty="0">
                <a:latin typeface="Franklin Gothic Book" panose="020B0503020102020204" pitchFamily="34" charset="0"/>
              </a:rPr>
              <a:t> </a:t>
            </a:r>
            <a:r>
              <a:rPr lang="en-US" sz="900" dirty="0" err="1">
                <a:latin typeface="Franklin Gothic Book" panose="020B0503020102020204" pitchFamily="34" charset="0"/>
              </a:rPr>
              <a:t>comunitaria</a:t>
            </a:r>
            <a:endParaRPr lang="en-US" sz="900" dirty="0">
              <a:latin typeface="Franklin Gothic Book" panose="020B0503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EDDA49-F6C2-4375-B009-692F50E14EB4}"/>
              </a:ext>
            </a:extLst>
          </p:cNvPr>
          <p:cNvSpPr txBox="1"/>
          <p:nvPr/>
        </p:nvSpPr>
        <p:spPr>
          <a:xfrm>
            <a:off x="914400" y="2495887"/>
            <a:ext cx="1713931" cy="138499"/>
          </a:xfrm>
          <a:prstGeom prst="rect">
            <a:avLst/>
          </a:prstGeom>
          <a:solidFill>
            <a:srgbClr val="FFEAD5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n-US" sz="900" dirty="0" err="1">
                <a:latin typeface="Franklin Gothic Book" panose="020B0503020102020204" pitchFamily="34" charset="0"/>
              </a:rPr>
              <a:t>Emitir</a:t>
            </a:r>
            <a:r>
              <a:rPr lang="en-US" sz="900" dirty="0">
                <a:latin typeface="Franklin Gothic Book" panose="020B0503020102020204" pitchFamily="34" charset="0"/>
              </a:rPr>
              <a:t> RFP para </a:t>
            </a:r>
            <a:r>
              <a:rPr lang="en-US" sz="900" dirty="0" err="1">
                <a:latin typeface="Franklin Gothic Book" panose="020B0503020102020204" pitchFamily="34" charset="0"/>
              </a:rPr>
              <a:t>subconsultores</a:t>
            </a:r>
            <a:endParaRPr lang="en-US" sz="900" dirty="0">
              <a:latin typeface="Franklin Gothic Book" panose="020B05030201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2DCACF-C591-4B01-A140-1DC714096E36}"/>
              </a:ext>
            </a:extLst>
          </p:cNvPr>
          <p:cNvSpPr txBox="1"/>
          <p:nvPr/>
        </p:nvSpPr>
        <p:spPr>
          <a:xfrm>
            <a:off x="914400" y="2672100"/>
            <a:ext cx="1438214" cy="138499"/>
          </a:xfrm>
          <a:prstGeom prst="rect">
            <a:avLst/>
          </a:prstGeom>
          <a:solidFill>
            <a:srgbClr val="FFEAD5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n-US" sz="900" dirty="0" err="1">
                <a:latin typeface="Franklin Gothic Book" panose="020B0503020102020204" pitchFamily="34" charset="0"/>
              </a:rPr>
              <a:t>Memorándum</a:t>
            </a:r>
            <a:r>
              <a:rPr lang="en-US" sz="900" dirty="0">
                <a:latin typeface="Franklin Gothic Book" panose="020B0503020102020204" pitchFamily="34" charset="0"/>
              </a:rPr>
              <a:t> Técnico #1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587BC0-B66D-4265-AC57-6277B05BF281}"/>
              </a:ext>
            </a:extLst>
          </p:cNvPr>
          <p:cNvSpPr txBox="1"/>
          <p:nvPr/>
        </p:nvSpPr>
        <p:spPr>
          <a:xfrm>
            <a:off x="747712" y="1469568"/>
            <a:ext cx="1963999" cy="138499"/>
          </a:xfrm>
          <a:prstGeom prst="rect">
            <a:avLst/>
          </a:prstGeom>
          <a:solidFill>
            <a:srgbClr val="D9D9D9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s-ES" sz="900" dirty="0">
                <a:latin typeface="Franklin Gothic Book" panose="020B0503020102020204" pitchFamily="34" charset="0"/>
              </a:rPr>
              <a:t>Tarea 1: Administración del proyecto</a:t>
            </a:r>
            <a:endParaRPr lang="en-US" sz="900" dirty="0">
              <a:latin typeface="Franklin Gothic Book" panose="020B05030201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E9EAB2-BE45-4ED1-9C2A-F8F7626F8D3E}"/>
              </a:ext>
            </a:extLst>
          </p:cNvPr>
          <p:cNvSpPr txBox="1"/>
          <p:nvPr/>
        </p:nvSpPr>
        <p:spPr>
          <a:xfrm>
            <a:off x="747712" y="2841168"/>
            <a:ext cx="4572085" cy="138499"/>
          </a:xfrm>
          <a:prstGeom prst="rect">
            <a:avLst/>
          </a:prstGeom>
          <a:solidFill>
            <a:srgbClr val="D9D9D9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s-ES" sz="900" dirty="0">
                <a:latin typeface="Franklin Gothic Book" panose="020B0503020102020204" pitchFamily="34" charset="0"/>
              </a:rPr>
              <a:t>Tarea 2: Análisis de las operaciones aeroportuarias actuales y debida diligencia ambiental</a:t>
            </a:r>
            <a:endParaRPr lang="en-US" sz="900" dirty="0">
              <a:latin typeface="Franklin Gothic Book" panose="020B05030201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BC5BEE-11BE-439A-BA42-6B20A49149FD}"/>
              </a:ext>
            </a:extLst>
          </p:cNvPr>
          <p:cNvSpPr txBox="1"/>
          <p:nvPr/>
        </p:nvSpPr>
        <p:spPr>
          <a:xfrm>
            <a:off x="914400" y="3015336"/>
            <a:ext cx="2696572" cy="138499"/>
          </a:xfrm>
          <a:prstGeom prst="rect">
            <a:avLst/>
          </a:prstGeom>
          <a:solidFill>
            <a:srgbClr val="FFEFFF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s-ES" sz="900" dirty="0">
                <a:latin typeface="Franklin Gothic Book" panose="020B0503020102020204" pitchFamily="34" charset="0"/>
              </a:rPr>
              <a:t>Impactos Económicos del uso Actual del Aeropuerto</a:t>
            </a:r>
            <a:endParaRPr lang="en-US" sz="900" dirty="0">
              <a:latin typeface="Franklin Gothic Book" panose="020B05030201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068842-1D05-439C-8E83-60F1D62B14ED}"/>
              </a:ext>
            </a:extLst>
          </p:cNvPr>
          <p:cNvSpPr txBox="1"/>
          <p:nvPr/>
        </p:nvSpPr>
        <p:spPr>
          <a:xfrm>
            <a:off x="1285875" y="3177261"/>
            <a:ext cx="2957861" cy="138499"/>
          </a:xfrm>
          <a:prstGeom prst="rect">
            <a:avLst/>
          </a:prstGeom>
          <a:solidFill>
            <a:srgbClr val="FFEFFF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s-ES" sz="900" dirty="0">
                <a:latin typeface="Franklin Gothic Book" panose="020B0503020102020204" pitchFamily="34" charset="0"/>
              </a:rPr>
              <a:t>Caso 1 - Evaluación Operativa del Aeropuerto de </a:t>
            </a:r>
            <a:r>
              <a:rPr lang="es-ES" sz="900" dirty="0" err="1">
                <a:latin typeface="Franklin Gothic Book" panose="020B0503020102020204" pitchFamily="34" charset="0"/>
              </a:rPr>
              <a:t>Brainard</a:t>
            </a:r>
            <a:endParaRPr lang="en-US" sz="900" dirty="0">
              <a:latin typeface="Franklin Gothic Book" panose="020B05030201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075E9C-45D8-4563-B28F-2AAC1BB47F59}"/>
              </a:ext>
            </a:extLst>
          </p:cNvPr>
          <p:cNvSpPr txBox="1"/>
          <p:nvPr/>
        </p:nvSpPr>
        <p:spPr>
          <a:xfrm>
            <a:off x="1285875" y="3358236"/>
            <a:ext cx="1704313" cy="138499"/>
          </a:xfrm>
          <a:prstGeom prst="rect">
            <a:avLst/>
          </a:prstGeom>
          <a:solidFill>
            <a:srgbClr val="FFEFFF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n-US" sz="900" dirty="0" err="1">
                <a:latin typeface="Franklin Gothic Book" panose="020B0503020102020204" pitchFamily="34" charset="0"/>
              </a:rPr>
              <a:t>Tarea</a:t>
            </a:r>
            <a:r>
              <a:rPr lang="en-US" sz="900" dirty="0">
                <a:latin typeface="Franklin Gothic Book" panose="020B0503020102020204" pitchFamily="34" charset="0"/>
              </a:rPr>
              <a:t> 1 - </a:t>
            </a:r>
            <a:r>
              <a:rPr lang="en-US" sz="900" dirty="0" err="1">
                <a:latin typeface="Franklin Gothic Book" panose="020B0503020102020204" pitchFamily="34" charset="0"/>
              </a:rPr>
              <a:t>Demanda</a:t>
            </a:r>
            <a:r>
              <a:rPr lang="en-US" sz="900" dirty="0">
                <a:latin typeface="Franklin Gothic Book" panose="020B0503020102020204" pitchFamily="34" charset="0"/>
              </a:rPr>
              <a:t> de </a:t>
            </a:r>
            <a:r>
              <a:rPr lang="en-US" sz="900" dirty="0" err="1">
                <a:latin typeface="Franklin Gothic Book" panose="020B0503020102020204" pitchFamily="34" charset="0"/>
              </a:rPr>
              <a:t>Aviación</a:t>
            </a:r>
            <a:endParaRPr lang="en-US" sz="900" dirty="0">
              <a:latin typeface="Franklin Gothic Book" panose="020B05030201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5F1E95-7C78-40AF-98DB-EB7A9424BFD4}"/>
              </a:ext>
            </a:extLst>
          </p:cNvPr>
          <p:cNvSpPr txBox="1"/>
          <p:nvPr/>
        </p:nvSpPr>
        <p:spPr>
          <a:xfrm>
            <a:off x="1285875" y="3524924"/>
            <a:ext cx="3118161" cy="138499"/>
          </a:xfrm>
          <a:prstGeom prst="rect">
            <a:avLst/>
          </a:prstGeom>
          <a:solidFill>
            <a:srgbClr val="FFEFFF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s-ES" sz="900" dirty="0">
                <a:latin typeface="Franklin Gothic Book" panose="020B0503020102020204" pitchFamily="34" charset="0"/>
              </a:rPr>
              <a:t>Tarea 2 - Descripción General de las Instalaciones Existentes</a:t>
            </a:r>
            <a:endParaRPr lang="en-US" sz="900" dirty="0">
              <a:latin typeface="Franklin Gothic Book" panose="020B05030201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6D2E25-D75C-4B5B-9438-44F5D8F248D2}"/>
              </a:ext>
            </a:extLst>
          </p:cNvPr>
          <p:cNvSpPr txBox="1"/>
          <p:nvPr/>
        </p:nvSpPr>
        <p:spPr>
          <a:xfrm>
            <a:off x="1285875" y="3701136"/>
            <a:ext cx="2385589" cy="138499"/>
          </a:xfrm>
          <a:prstGeom prst="rect">
            <a:avLst/>
          </a:prstGeom>
          <a:solidFill>
            <a:srgbClr val="FFEFFF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s-ES" sz="900" dirty="0">
                <a:latin typeface="Franklin Gothic Book" panose="020B0503020102020204" pitchFamily="34" charset="0"/>
              </a:rPr>
              <a:t>Tarea 3 - </a:t>
            </a:r>
            <a:r>
              <a:rPr lang="en-US" sz="900" dirty="0" err="1">
                <a:latin typeface="Franklin Gothic Book" panose="020B0503020102020204" pitchFamily="34" charset="0"/>
              </a:rPr>
              <a:t>Análisis</a:t>
            </a:r>
            <a:r>
              <a:rPr lang="en-US" sz="900" dirty="0">
                <a:latin typeface="Franklin Gothic Book" panose="020B0503020102020204" pitchFamily="34" charset="0"/>
              </a:rPr>
              <a:t> de Desarrollo </a:t>
            </a:r>
            <a:r>
              <a:rPr lang="en-US" sz="900" dirty="0" err="1">
                <a:latin typeface="Franklin Gothic Book" panose="020B0503020102020204" pitchFamily="34" charset="0"/>
              </a:rPr>
              <a:t>Aeroportuario</a:t>
            </a:r>
            <a:endParaRPr lang="en-US" sz="900" dirty="0">
              <a:latin typeface="Franklin Gothic Book" panose="020B05030201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9CE918-C020-44BD-BFAD-067DB4997601}"/>
              </a:ext>
            </a:extLst>
          </p:cNvPr>
          <p:cNvSpPr txBox="1"/>
          <p:nvPr/>
        </p:nvSpPr>
        <p:spPr>
          <a:xfrm>
            <a:off x="1285875" y="3863061"/>
            <a:ext cx="4245073" cy="138499"/>
          </a:xfrm>
          <a:prstGeom prst="rect">
            <a:avLst/>
          </a:prstGeom>
          <a:solidFill>
            <a:srgbClr val="FFEFFF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s-ES" sz="900" dirty="0">
                <a:latin typeface="Franklin Gothic Book" panose="020B0503020102020204" pitchFamily="34" charset="0"/>
              </a:rPr>
              <a:t>Tarea 4 - Reasignación de la demanda de aviación en caso de cierre del aeropuerto</a:t>
            </a:r>
            <a:endParaRPr lang="en-US" sz="900" dirty="0">
              <a:latin typeface="Franklin Gothic Book" panose="020B05030201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BDA0F3-15CC-4124-B018-E67C9B72929D}"/>
              </a:ext>
            </a:extLst>
          </p:cNvPr>
          <p:cNvSpPr txBox="1"/>
          <p:nvPr/>
        </p:nvSpPr>
        <p:spPr>
          <a:xfrm>
            <a:off x="1285875" y="4029749"/>
            <a:ext cx="3539752" cy="138499"/>
          </a:xfrm>
          <a:prstGeom prst="rect">
            <a:avLst/>
          </a:prstGeom>
          <a:solidFill>
            <a:srgbClr val="FFEFFF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s-ES" sz="900" dirty="0">
                <a:latin typeface="Franklin Gothic Book" panose="020B0503020102020204" pitchFamily="34" charset="0"/>
              </a:rPr>
              <a:t>Tarea 5 - Mejoras de capital y costo para los aeropuertos de la región</a:t>
            </a:r>
            <a:endParaRPr lang="en-US" sz="900" dirty="0">
              <a:latin typeface="Franklin Gothic Book" panose="020B05030201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164FB5-54AF-45E5-A13A-7AEF451364D0}"/>
              </a:ext>
            </a:extLst>
          </p:cNvPr>
          <p:cNvSpPr txBox="1"/>
          <p:nvPr/>
        </p:nvSpPr>
        <p:spPr>
          <a:xfrm>
            <a:off x="1285875" y="4205961"/>
            <a:ext cx="1721946" cy="138499"/>
          </a:xfrm>
          <a:prstGeom prst="rect">
            <a:avLst/>
          </a:prstGeom>
          <a:solidFill>
            <a:srgbClr val="FFEFFF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s-ES" sz="900" dirty="0">
                <a:latin typeface="Franklin Gothic Book" panose="020B0503020102020204" pitchFamily="34" charset="0"/>
              </a:rPr>
              <a:t>Tarea 6 - </a:t>
            </a:r>
            <a:r>
              <a:rPr lang="en-US" sz="900" dirty="0" err="1">
                <a:latin typeface="Franklin Gothic Book" panose="020B0503020102020204" pitchFamily="34" charset="0"/>
              </a:rPr>
              <a:t>Impactos</a:t>
            </a:r>
            <a:r>
              <a:rPr lang="en-US" sz="900" dirty="0">
                <a:latin typeface="Franklin Gothic Book" panose="020B0503020102020204" pitchFamily="34" charset="0"/>
              </a:rPr>
              <a:t> </a:t>
            </a:r>
            <a:r>
              <a:rPr lang="en-US" sz="900" dirty="0" err="1">
                <a:latin typeface="Franklin Gothic Book" panose="020B0503020102020204" pitchFamily="34" charset="0"/>
              </a:rPr>
              <a:t>ambientales</a:t>
            </a:r>
            <a:endParaRPr lang="en-US" sz="900" dirty="0">
              <a:latin typeface="Franklin Gothic Book" panose="020B05030201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454541-3EDE-4A12-98E0-85F95D6FAE71}"/>
              </a:ext>
            </a:extLst>
          </p:cNvPr>
          <p:cNvSpPr txBox="1"/>
          <p:nvPr/>
        </p:nvSpPr>
        <p:spPr>
          <a:xfrm>
            <a:off x="1231849" y="4375035"/>
            <a:ext cx="4048125" cy="215444"/>
          </a:xfrm>
          <a:prstGeom prst="rect">
            <a:avLst/>
          </a:prstGeom>
          <a:solidFill>
            <a:srgbClr val="FFEFFF"/>
          </a:solidFill>
        </p:spPr>
        <p:txBody>
          <a:bodyPr wrap="square" tIns="0" bIns="0" rtlCol="0" anchor="ctr" anchorCtr="0">
            <a:spAutoFit/>
          </a:bodyPr>
          <a:lstStyle/>
          <a:p>
            <a:r>
              <a:rPr lang="es-ES" sz="700" dirty="0">
                <a:latin typeface="Franklin Gothic Book" panose="020B0503020102020204" pitchFamily="34" charset="0"/>
              </a:rPr>
              <a:t>Tarea 7 - Impacto económico del aeropuerto - Análisis de impacto económico y fiscal de las operaciones actuales del aeropuerto HFD</a:t>
            </a:r>
            <a:endParaRPr lang="en-US" sz="700" dirty="0">
              <a:latin typeface="Franklin Gothic Book" panose="020B05030201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EE7C47-25BA-433B-B657-B454AEAB059D}"/>
              </a:ext>
            </a:extLst>
          </p:cNvPr>
          <p:cNvSpPr txBox="1"/>
          <p:nvPr/>
        </p:nvSpPr>
        <p:spPr>
          <a:xfrm>
            <a:off x="1214438" y="4606011"/>
            <a:ext cx="2194832" cy="138499"/>
          </a:xfrm>
          <a:prstGeom prst="rect">
            <a:avLst/>
          </a:prstGeom>
          <a:solidFill>
            <a:srgbClr val="FFEFFF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s-ES" sz="900" dirty="0">
                <a:latin typeface="Franklin Gothic Book" panose="020B0503020102020204" pitchFamily="34" charset="0"/>
              </a:rPr>
              <a:t>Desarrollo y Administración de Encuestas</a:t>
            </a:r>
            <a:endParaRPr lang="en-US" sz="900" dirty="0">
              <a:latin typeface="Franklin Gothic Book" panose="020B05030201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5D62DA-073F-4744-A36E-E3CCF80A628E}"/>
              </a:ext>
            </a:extLst>
          </p:cNvPr>
          <p:cNvSpPr txBox="1"/>
          <p:nvPr/>
        </p:nvSpPr>
        <p:spPr>
          <a:xfrm>
            <a:off x="1214438" y="4777461"/>
            <a:ext cx="2693366" cy="138499"/>
          </a:xfrm>
          <a:prstGeom prst="rect">
            <a:avLst/>
          </a:prstGeom>
          <a:solidFill>
            <a:srgbClr val="FFEFFF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s-ES" sz="900" dirty="0">
                <a:latin typeface="Franklin Gothic Book" panose="020B0503020102020204" pitchFamily="34" charset="0"/>
              </a:rPr>
              <a:t>Caso 2 – Vía regulatoria del aeropuerto de </a:t>
            </a:r>
            <a:r>
              <a:rPr lang="es-ES" sz="900" dirty="0" err="1">
                <a:latin typeface="Franklin Gothic Book" panose="020B0503020102020204" pitchFamily="34" charset="0"/>
              </a:rPr>
              <a:t>Brainard</a:t>
            </a:r>
            <a:endParaRPr lang="en-US" sz="900" dirty="0">
              <a:latin typeface="Franklin Gothic Book" panose="020B05030201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F95C1A-313F-455E-9458-3F3B8F148412}"/>
              </a:ext>
            </a:extLst>
          </p:cNvPr>
          <p:cNvSpPr txBox="1"/>
          <p:nvPr/>
        </p:nvSpPr>
        <p:spPr>
          <a:xfrm>
            <a:off x="985838" y="4958436"/>
            <a:ext cx="3345788" cy="138499"/>
          </a:xfrm>
          <a:prstGeom prst="rect">
            <a:avLst/>
          </a:prstGeom>
          <a:solidFill>
            <a:srgbClr val="FFEFFF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s-ES" sz="900" dirty="0">
                <a:latin typeface="Franklin Gothic Book" panose="020B0503020102020204" pitchFamily="34" charset="0"/>
              </a:rPr>
              <a:t>Tarea 1: Revisión de todos los acuerdos de subvención aplicables</a:t>
            </a:r>
            <a:endParaRPr lang="en-US" sz="900" dirty="0">
              <a:latin typeface="Franklin Gothic Book" panose="020B05030201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33EF26-991C-48AA-A52F-11C6A80AAD87}"/>
              </a:ext>
            </a:extLst>
          </p:cNvPr>
          <p:cNvSpPr txBox="1"/>
          <p:nvPr/>
        </p:nvSpPr>
        <p:spPr>
          <a:xfrm>
            <a:off x="941389" y="5155880"/>
            <a:ext cx="4259261" cy="92333"/>
          </a:xfrm>
          <a:prstGeom prst="rect">
            <a:avLst/>
          </a:prstGeom>
          <a:solidFill>
            <a:srgbClr val="FFEFFF"/>
          </a:solidFill>
        </p:spPr>
        <p:txBody>
          <a:bodyPr wrap="square" tIns="0" bIns="0" rtlCol="0" anchor="ctr" anchorCtr="0">
            <a:spAutoFit/>
          </a:bodyPr>
          <a:lstStyle/>
          <a:p>
            <a:r>
              <a:rPr lang="es-ES" sz="600" dirty="0">
                <a:latin typeface="Franklin Gothic Book" panose="020B0503020102020204" pitchFamily="34" charset="0"/>
              </a:rPr>
              <a:t>Tarea 2: Determinación de los valores de subvención no amortizados actuales que constituyen un retorno a la FAA</a:t>
            </a:r>
            <a:endParaRPr lang="en-US" sz="600" dirty="0">
              <a:latin typeface="Franklin Gothic Book" panose="020B05030201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232490B-A30F-4163-BCF2-16E7B9678831}"/>
              </a:ext>
            </a:extLst>
          </p:cNvPr>
          <p:cNvSpPr txBox="1"/>
          <p:nvPr/>
        </p:nvSpPr>
        <p:spPr>
          <a:xfrm>
            <a:off x="914400" y="5288962"/>
            <a:ext cx="4365574" cy="230832"/>
          </a:xfrm>
          <a:prstGeom prst="rect">
            <a:avLst/>
          </a:prstGeom>
          <a:solidFill>
            <a:srgbClr val="FFEFFF"/>
          </a:solidFill>
        </p:spPr>
        <p:txBody>
          <a:bodyPr wrap="square" tIns="0" bIns="0" rtlCol="0" anchor="ctr" anchorCtr="0">
            <a:spAutoFit/>
          </a:bodyPr>
          <a:lstStyle/>
          <a:p>
            <a:r>
              <a:rPr lang="es-ES" sz="750" dirty="0">
                <a:latin typeface="Franklin Gothic Book" panose="020B0503020102020204" pitchFamily="34" charset="0"/>
              </a:rPr>
              <a:t>Tarea 3 - Desarrollar la justificación y la base para solicitar el cierre del Aeropuerto y la liberación de todas las obligaciones de subvención actuales.</a:t>
            </a:r>
            <a:endParaRPr lang="en-US" sz="750" dirty="0">
              <a:latin typeface="Franklin Gothic Book" panose="020B05030201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BBB728-2D70-4BDA-AA59-D9E49CAC6889}"/>
              </a:ext>
            </a:extLst>
          </p:cNvPr>
          <p:cNvSpPr txBox="1"/>
          <p:nvPr/>
        </p:nvSpPr>
        <p:spPr>
          <a:xfrm>
            <a:off x="913899" y="5548986"/>
            <a:ext cx="4286751" cy="138499"/>
          </a:xfrm>
          <a:prstGeom prst="rect">
            <a:avLst/>
          </a:prstGeom>
          <a:solidFill>
            <a:srgbClr val="FFEFFF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s-ES" sz="900" dirty="0">
                <a:latin typeface="Franklin Gothic Book" panose="020B0503020102020204" pitchFamily="34" charset="0"/>
              </a:rPr>
              <a:t>Tarea 4: Una tasación de valor de mercado justo del recurso de suelo del aeropuerto</a:t>
            </a:r>
            <a:endParaRPr lang="en-US" sz="900" dirty="0">
              <a:latin typeface="Franklin Gothic Book" panose="020B05030201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27FC2D-D352-48E1-B5A5-0DE5693E854F}"/>
              </a:ext>
            </a:extLst>
          </p:cNvPr>
          <p:cNvSpPr txBox="1"/>
          <p:nvPr/>
        </p:nvSpPr>
        <p:spPr>
          <a:xfrm>
            <a:off x="933842" y="5731470"/>
            <a:ext cx="4491935" cy="115416"/>
          </a:xfrm>
          <a:prstGeom prst="rect">
            <a:avLst/>
          </a:prstGeom>
          <a:solidFill>
            <a:srgbClr val="FFEFFF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s-ES" sz="750" dirty="0">
                <a:latin typeface="Franklin Gothic Book" panose="020B0503020102020204" pitchFamily="34" charset="0"/>
              </a:rPr>
              <a:t>Tarea 5 - Evaluación de la compatibilidad del cierre del Aeropuerto con las necesidades de la aviación civil</a:t>
            </a:r>
            <a:endParaRPr lang="en-US" sz="750" dirty="0">
              <a:latin typeface="Franklin Gothic Book" panose="020B05030201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B574EF-BC95-4B6C-A15E-3B52BA7918DB}"/>
              </a:ext>
            </a:extLst>
          </p:cNvPr>
          <p:cNvSpPr txBox="1"/>
          <p:nvPr/>
        </p:nvSpPr>
        <p:spPr>
          <a:xfrm>
            <a:off x="934737" y="5895435"/>
            <a:ext cx="4245073" cy="230832"/>
          </a:xfrm>
          <a:prstGeom prst="rect">
            <a:avLst/>
          </a:prstGeom>
          <a:solidFill>
            <a:srgbClr val="FFEFFF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s-ES" sz="750" dirty="0">
                <a:latin typeface="Franklin Gothic Book" panose="020B0503020102020204" pitchFamily="34" charset="0"/>
              </a:rPr>
              <a:t>Tarea 6 - Impactos ambientales asociados con la redistribución de la actividad de aeronaves a otros</a:t>
            </a:r>
          </a:p>
          <a:p>
            <a:r>
              <a:rPr lang="es-ES" sz="750" dirty="0">
                <a:latin typeface="Franklin Gothic Book" panose="020B0503020102020204" pitchFamily="34" charset="0"/>
              </a:rPr>
              <a:t>aeropuertos de la región</a:t>
            </a:r>
            <a:endParaRPr lang="en-US" sz="75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67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2920" y="381000"/>
            <a:ext cx="9852660" cy="914400"/>
          </a:xfrm>
        </p:spPr>
        <p:txBody>
          <a:bodyPr/>
          <a:lstStyle/>
          <a:p>
            <a:r>
              <a:rPr lang="en-US" dirty="0"/>
              <a:t>BRAINARD AIRPORT PROPERTY (BAP) </a:t>
            </a:r>
            <a:r>
              <a:rPr lang="en-US" dirty="0" err="1"/>
              <a:t>Estudio</a:t>
            </a:r>
            <a:r>
              <a:rPr lang="en-US" dirty="0"/>
              <a:t>: 2022/2023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2920" y="750677"/>
            <a:ext cx="10623884" cy="490989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err="1"/>
              <a:t>Cronograma</a:t>
            </a:r>
            <a:r>
              <a:rPr lang="en-US" dirty="0"/>
              <a:t> </a:t>
            </a:r>
            <a:r>
              <a:rPr lang="en-US" dirty="0" err="1"/>
              <a:t>propuesto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C55C12-4E43-4FDB-A10B-A77C624450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" t="39221" r="50719" b="10947"/>
          <a:stretch/>
        </p:blipFill>
        <p:spPr>
          <a:xfrm>
            <a:off x="1547661" y="1110621"/>
            <a:ext cx="8534401" cy="57128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B1E83C-C172-4232-833F-E46C0EAD7647}"/>
              </a:ext>
            </a:extLst>
          </p:cNvPr>
          <p:cNvSpPr txBox="1"/>
          <p:nvPr/>
        </p:nvSpPr>
        <p:spPr>
          <a:xfrm>
            <a:off x="1836420" y="1157262"/>
            <a:ext cx="2852063" cy="92333"/>
          </a:xfrm>
          <a:prstGeom prst="rect">
            <a:avLst/>
          </a:prstGeom>
          <a:solidFill>
            <a:srgbClr val="FFEFFF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s-ES" sz="600" dirty="0">
                <a:latin typeface="Franklin Gothic Book" panose="020B0503020102020204" pitchFamily="34" charset="0"/>
              </a:rPr>
              <a:t>Evaluación de debida diligencia ambiental (Notificación a nivel federal y estatal)</a:t>
            </a:r>
            <a:endParaRPr lang="en-US" sz="600" dirty="0">
              <a:latin typeface="Franklin Gothic Book" panose="020B0503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E01F15-1977-4426-AAA4-26FE799B487E}"/>
              </a:ext>
            </a:extLst>
          </p:cNvPr>
          <p:cNvSpPr txBox="1"/>
          <p:nvPr/>
        </p:nvSpPr>
        <p:spPr>
          <a:xfrm>
            <a:off x="1812607" y="1288307"/>
            <a:ext cx="2978701" cy="92333"/>
          </a:xfrm>
          <a:prstGeom prst="rect">
            <a:avLst/>
          </a:prstGeom>
          <a:solidFill>
            <a:srgbClr val="FFEFFF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n-US" sz="600" dirty="0">
                <a:latin typeface="Franklin Gothic Book" panose="020B0503020102020204" pitchFamily="34" charset="0"/>
              </a:rPr>
              <a:t>2.2.1 </a:t>
            </a:r>
            <a:r>
              <a:rPr lang="es-ES" sz="600" dirty="0">
                <a:latin typeface="Franklin Gothic Book" panose="020B0503020102020204" pitchFamily="34" charset="0"/>
              </a:rPr>
              <a:t>Evaluación ambiental según la norma ASTM E1527-23 y la orden FAA 1050.19C</a:t>
            </a:r>
            <a:endParaRPr lang="en-US" sz="600" dirty="0">
              <a:latin typeface="Franklin Gothic Book" panose="020B0503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7527F6-40F0-4CBA-8177-45D0F4FB26C7}"/>
              </a:ext>
            </a:extLst>
          </p:cNvPr>
          <p:cNvSpPr txBox="1"/>
          <p:nvPr/>
        </p:nvSpPr>
        <p:spPr>
          <a:xfrm>
            <a:off x="2057400" y="1419352"/>
            <a:ext cx="1749197" cy="92333"/>
          </a:xfrm>
          <a:prstGeom prst="rect">
            <a:avLst/>
          </a:prstGeom>
          <a:solidFill>
            <a:srgbClr val="FFEFFF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n-US" sz="600" dirty="0">
                <a:latin typeface="Franklin Gothic Book" panose="020B0503020102020204" pitchFamily="34" charset="0"/>
              </a:rPr>
              <a:t>2.2.1.1 </a:t>
            </a:r>
            <a:r>
              <a:rPr lang="en-US" sz="600" dirty="0" err="1">
                <a:latin typeface="Franklin Gothic Book" panose="020B0503020102020204" pitchFamily="34" charset="0"/>
              </a:rPr>
              <a:t>Fase</a:t>
            </a:r>
            <a:r>
              <a:rPr lang="en-US" sz="600" dirty="0">
                <a:latin typeface="Franklin Gothic Book" panose="020B0503020102020204" pitchFamily="34" charset="0"/>
              </a:rPr>
              <a:t> I </a:t>
            </a:r>
            <a:r>
              <a:rPr lang="en-US" sz="600" dirty="0" err="1">
                <a:latin typeface="Franklin Gothic Book" panose="020B0503020102020204" pitchFamily="34" charset="0"/>
              </a:rPr>
              <a:t>Revisión</a:t>
            </a:r>
            <a:r>
              <a:rPr lang="en-US" sz="600" dirty="0">
                <a:latin typeface="Franklin Gothic Book" panose="020B0503020102020204" pitchFamily="34" charset="0"/>
              </a:rPr>
              <a:t> de </a:t>
            </a:r>
            <a:r>
              <a:rPr lang="en-US" sz="600" dirty="0" err="1">
                <a:latin typeface="Franklin Gothic Book" panose="020B0503020102020204" pitchFamily="34" charset="0"/>
              </a:rPr>
              <a:t>registros</a:t>
            </a:r>
            <a:r>
              <a:rPr lang="en-US" sz="600" dirty="0">
                <a:latin typeface="Franklin Gothic Book" panose="020B0503020102020204" pitchFamily="34" charset="0"/>
              </a:rPr>
              <a:t> </a:t>
            </a:r>
            <a:r>
              <a:rPr lang="en-US" sz="600" dirty="0" err="1">
                <a:latin typeface="Franklin Gothic Book" panose="020B0503020102020204" pitchFamily="34" charset="0"/>
              </a:rPr>
              <a:t>ambientales</a:t>
            </a:r>
            <a:endParaRPr lang="en-US" sz="600" dirty="0">
              <a:latin typeface="Franklin Gothic Book" panose="020B0503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7A390C-0D35-4154-B67C-E5F2CEDEF90D}"/>
              </a:ext>
            </a:extLst>
          </p:cNvPr>
          <p:cNvSpPr txBox="1"/>
          <p:nvPr/>
        </p:nvSpPr>
        <p:spPr>
          <a:xfrm>
            <a:off x="2057400" y="1663827"/>
            <a:ext cx="1749196" cy="92333"/>
          </a:xfrm>
          <a:prstGeom prst="rect">
            <a:avLst/>
          </a:prstGeom>
          <a:solidFill>
            <a:srgbClr val="FFEFFF"/>
          </a:solidFill>
        </p:spPr>
        <p:txBody>
          <a:bodyPr wrap="square" tIns="0" bIns="0" rtlCol="0" anchor="ctr" anchorCtr="0">
            <a:spAutoFit/>
          </a:bodyPr>
          <a:lstStyle/>
          <a:p>
            <a:r>
              <a:rPr lang="es-ES" sz="600" dirty="0">
                <a:latin typeface="Franklin Gothic Book" panose="020B0503020102020204" pitchFamily="34" charset="0"/>
              </a:rPr>
              <a:t>El Plan de Trabajo</a:t>
            </a:r>
            <a:endParaRPr lang="en-US" sz="600" dirty="0">
              <a:latin typeface="Franklin Gothic Book" panose="020B0503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ACFF7E-58AB-4642-9054-1D22BAB86FCD}"/>
              </a:ext>
            </a:extLst>
          </p:cNvPr>
          <p:cNvSpPr txBox="1"/>
          <p:nvPr/>
        </p:nvSpPr>
        <p:spPr>
          <a:xfrm>
            <a:off x="1990725" y="1787652"/>
            <a:ext cx="841897" cy="92333"/>
          </a:xfrm>
          <a:prstGeom prst="rect">
            <a:avLst/>
          </a:prstGeom>
          <a:solidFill>
            <a:srgbClr val="FFEFFF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n-US" sz="600" dirty="0" err="1">
                <a:latin typeface="Franklin Gothic Book" panose="020B0503020102020204" pitchFamily="34" charset="0"/>
              </a:rPr>
              <a:t>Investigación</a:t>
            </a:r>
            <a:r>
              <a:rPr lang="en-US" sz="600" dirty="0">
                <a:latin typeface="Franklin Gothic Book" panose="020B0503020102020204" pitchFamily="34" charset="0"/>
              </a:rPr>
              <a:t> </a:t>
            </a:r>
            <a:r>
              <a:rPr lang="en-US" sz="600" dirty="0" err="1">
                <a:latin typeface="Franklin Gothic Book" panose="020B0503020102020204" pitchFamily="34" charset="0"/>
              </a:rPr>
              <a:t>Fase</a:t>
            </a:r>
            <a:r>
              <a:rPr lang="en-US" sz="600" dirty="0">
                <a:latin typeface="Franklin Gothic Book" panose="020B0503020102020204" pitchFamily="34" charset="0"/>
              </a:rPr>
              <a:t> II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83A7B8-CFCA-4158-9A06-A4A60A499DD1}"/>
              </a:ext>
            </a:extLst>
          </p:cNvPr>
          <p:cNvSpPr txBox="1"/>
          <p:nvPr/>
        </p:nvSpPr>
        <p:spPr>
          <a:xfrm>
            <a:off x="1990725" y="1911477"/>
            <a:ext cx="1168910" cy="92333"/>
          </a:xfrm>
          <a:prstGeom prst="rect">
            <a:avLst/>
          </a:prstGeom>
          <a:solidFill>
            <a:srgbClr val="FFEFFF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s-ES" sz="600" dirty="0">
                <a:latin typeface="Franklin Gothic Book" panose="020B0503020102020204" pitchFamily="34" charset="0"/>
              </a:rPr>
              <a:t>Evaluación de datos de Fase II</a:t>
            </a:r>
            <a:endParaRPr lang="en-US" sz="600" dirty="0">
              <a:latin typeface="Franklin Gothic Book" panose="020B0503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C6450E-593D-494F-8926-161C75ECAAA7}"/>
              </a:ext>
            </a:extLst>
          </p:cNvPr>
          <p:cNvSpPr txBox="1"/>
          <p:nvPr/>
        </p:nvSpPr>
        <p:spPr>
          <a:xfrm>
            <a:off x="1990725" y="2044827"/>
            <a:ext cx="861133" cy="92333"/>
          </a:xfrm>
          <a:prstGeom prst="rect">
            <a:avLst/>
          </a:prstGeom>
          <a:solidFill>
            <a:srgbClr val="FFEFFF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s-ES" sz="600" dirty="0">
                <a:latin typeface="Franklin Gothic Book" panose="020B0503020102020204" pitchFamily="34" charset="0"/>
              </a:rPr>
              <a:t>Investigación Fase III</a:t>
            </a:r>
            <a:endParaRPr lang="en-US" sz="600" dirty="0">
              <a:latin typeface="Franklin Gothic Book" panose="020B05030201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A59B81-0673-4720-8D8E-AB1587F422F6}"/>
              </a:ext>
            </a:extLst>
          </p:cNvPr>
          <p:cNvSpPr txBox="1"/>
          <p:nvPr/>
        </p:nvSpPr>
        <p:spPr>
          <a:xfrm>
            <a:off x="1835150" y="2440115"/>
            <a:ext cx="1188146" cy="92333"/>
          </a:xfrm>
          <a:prstGeom prst="rect">
            <a:avLst/>
          </a:prstGeom>
          <a:solidFill>
            <a:srgbClr val="FFEFFF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s-ES" sz="600" dirty="0">
                <a:latin typeface="Franklin Gothic Book" panose="020B0503020102020204" pitchFamily="34" charset="0"/>
              </a:rPr>
              <a:t>2.2.2 Plan de acción correctivo</a:t>
            </a:r>
            <a:endParaRPr lang="en-US" sz="600" dirty="0">
              <a:latin typeface="Franklin Gothic Book" panose="020B05030201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17DA69-4EDE-4020-81DE-0929D078FBFA}"/>
              </a:ext>
            </a:extLst>
          </p:cNvPr>
          <p:cNvSpPr txBox="1"/>
          <p:nvPr/>
        </p:nvSpPr>
        <p:spPr>
          <a:xfrm>
            <a:off x="1828800" y="2559177"/>
            <a:ext cx="1846980" cy="92333"/>
          </a:xfrm>
          <a:prstGeom prst="rect">
            <a:avLst/>
          </a:prstGeom>
          <a:solidFill>
            <a:srgbClr val="FFEFFF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n-US" sz="600" dirty="0">
                <a:latin typeface="Franklin Gothic Book" panose="020B0503020102020204" pitchFamily="34" charset="0"/>
              </a:rPr>
              <a:t>2.2.3 </a:t>
            </a:r>
            <a:r>
              <a:rPr lang="es-ES" sz="600" dirty="0">
                <a:latin typeface="Franklin Gothic Book" panose="020B0503020102020204" pitchFamily="34" charset="0"/>
              </a:rPr>
              <a:t>Opinión de Costo Probable de Remediación </a:t>
            </a:r>
            <a:endParaRPr lang="en-US" sz="600" dirty="0">
              <a:latin typeface="Franklin Gothic Book" panose="020B05030201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EC3392-3AC8-4F9D-BFBB-BE1632682FCB}"/>
              </a:ext>
            </a:extLst>
          </p:cNvPr>
          <p:cNvSpPr txBox="1"/>
          <p:nvPr/>
        </p:nvSpPr>
        <p:spPr>
          <a:xfrm>
            <a:off x="1828800" y="2683002"/>
            <a:ext cx="2816797" cy="92333"/>
          </a:xfrm>
          <a:prstGeom prst="rect">
            <a:avLst/>
          </a:prstGeom>
          <a:solidFill>
            <a:srgbClr val="FFEFFF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n-US" sz="600" dirty="0">
                <a:latin typeface="Franklin Gothic Book" panose="020B0503020102020204" pitchFamily="34" charset="0"/>
              </a:rPr>
              <a:t>2.2.4 </a:t>
            </a:r>
            <a:r>
              <a:rPr lang="es-ES" sz="600" dirty="0">
                <a:latin typeface="Franklin Gothic Book" panose="020B0503020102020204" pitchFamily="34" charset="0"/>
              </a:rPr>
              <a:t>Alcance de las partes interesadas y grupos de enfoque (requisito de la FAA)</a:t>
            </a:r>
            <a:endParaRPr lang="en-US" sz="600" dirty="0">
              <a:latin typeface="Franklin Gothic Book" panose="020B05030201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6912A0-7CFD-4193-98E0-2D61AD15EFD4}"/>
              </a:ext>
            </a:extLst>
          </p:cNvPr>
          <p:cNvSpPr txBox="1"/>
          <p:nvPr/>
        </p:nvSpPr>
        <p:spPr>
          <a:xfrm>
            <a:off x="1828800" y="2705227"/>
            <a:ext cx="2002471" cy="92333"/>
          </a:xfrm>
          <a:prstGeom prst="rect">
            <a:avLst/>
          </a:prstGeom>
          <a:solidFill>
            <a:srgbClr val="FFEFFF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n-US" sz="600" dirty="0">
                <a:latin typeface="Franklin Gothic Book" panose="020B0503020102020204" pitchFamily="34" charset="0"/>
              </a:rPr>
              <a:t>2.2.5 CTDEEP ELABORÓ </a:t>
            </a:r>
            <a:r>
              <a:rPr lang="en-US" sz="600" dirty="0" err="1">
                <a:latin typeface="Franklin Gothic Book" panose="020B0503020102020204" pitchFamily="34" charset="0"/>
              </a:rPr>
              <a:t>Análisis</a:t>
            </a:r>
            <a:r>
              <a:rPr lang="en-US" sz="600" dirty="0">
                <a:latin typeface="Franklin Gothic Book" panose="020B0503020102020204" pitchFamily="34" charset="0"/>
              </a:rPr>
              <a:t> de </a:t>
            </a:r>
            <a:r>
              <a:rPr lang="en-US" sz="600" dirty="0" err="1">
                <a:latin typeface="Franklin Gothic Book" panose="020B0503020102020204" pitchFamily="34" charset="0"/>
              </a:rPr>
              <a:t>Cuaderno</a:t>
            </a:r>
            <a:r>
              <a:rPr lang="en-US" sz="600" dirty="0">
                <a:latin typeface="Franklin Gothic Book" panose="020B0503020102020204" pitchFamily="34" charset="0"/>
              </a:rPr>
              <a:t> Municipal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93B5DA-97C6-4D80-8CB0-0E8CB0F9DF23}"/>
              </a:ext>
            </a:extLst>
          </p:cNvPr>
          <p:cNvSpPr txBox="1"/>
          <p:nvPr/>
        </p:nvSpPr>
        <p:spPr>
          <a:xfrm>
            <a:off x="1828800" y="2678240"/>
            <a:ext cx="1915909" cy="92333"/>
          </a:xfrm>
          <a:prstGeom prst="rect">
            <a:avLst/>
          </a:prstGeom>
          <a:solidFill>
            <a:srgbClr val="FFEFFF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n-US" sz="600" dirty="0">
                <a:latin typeface="Franklin Gothic Book" panose="020B0503020102020204" pitchFamily="34" charset="0"/>
              </a:rPr>
              <a:t>2.2.6 </a:t>
            </a:r>
            <a:r>
              <a:rPr lang="es-ES" sz="600" dirty="0">
                <a:latin typeface="Franklin Gothic Book" panose="020B0503020102020204" pitchFamily="34" charset="0"/>
              </a:rPr>
              <a:t>Agrimensura y delineación de llanuras aluviales</a:t>
            </a:r>
            <a:endParaRPr lang="en-US" sz="600" dirty="0">
              <a:latin typeface="Franklin Gothic Book" panose="020B05030201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DF1ACF-B644-48B6-B7C3-57AB4D708569}"/>
              </a:ext>
            </a:extLst>
          </p:cNvPr>
          <p:cNvSpPr txBox="1"/>
          <p:nvPr/>
        </p:nvSpPr>
        <p:spPr>
          <a:xfrm>
            <a:off x="1828800" y="2695702"/>
            <a:ext cx="2797561" cy="92333"/>
          </a:xfrm>
          <a:prstGeom prst="rect">
            <a:avLst/>
          </a:prstGeom>
          <a:solidFill>
            <a:srgbClr val="FFEFFF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s-ES" sz="600" dirty="0">
                <a:latin typeface="Franklin Gothic Book" panose="020B0503020102020204" pitchFamily="34" charset="0"/>
              </a:rPr>
              <a:t>2.2.4 Alcance de las partes interesadas y grupos de enfoque (requisito de la FAA)</a:t>
            </a:r>
            <a:endParaRPr lang="en-US" sz="600" dirty="0">
              <a:latin typeface="Franklin Gothic Book" panose="020B05030201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47D276-E44F-4AAE-97A6-71558237F05A}"/>
              </a:ext>
            </a:extLst>
          </p:cNvPr>
          <p:cNvSpPr txBox="1"/>
          <p:nvPr/>
        </p:nvSpPr>
        <p:spPr>
          <a:xfrm>
            <a:off x="1828800" y="2813177"/>
            <a:ext cx="2002471" cy="92333"/>
          </a:xfrm>
          <a:prstGeom prst="rect">
            <a:avLst/>
          </a:prstGeom>
          <a:solidFill>
            <a:srgbClr val="FFEFFF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n-US" sz="600" dirty="0">
                <a:latin typeface="Franklin Gothic Book" panose="020B0503020102020204" pitchFamily="34" charset="0"/>
              </a:rPr>
              <a:t>2.2.5 CTDEEP ELABORÓ </a:t>
            </a:r>
            <a:r>
              <a:rPr lang="en-US" sz="600" dirty="0" err="1">
                <a:latin typeface="Franklin Gothic Book" panose="020B0503020102020204" pitchFamily="34" charset="0"/>
              </a:rPr>
              <a:t>Análisis</a:t>
            </a:r>
            <a:r>
              <a:rPr lang="en-US" sz="600" dirty="0">
                <a:latin typeface="Franklin Gothic Book" panose="020B0503020102020204" pitchFamily="34" charset="0"/>
              </a:rPr>
              <a:t> de </a:t>
            </a:r>
            <a:r>
              <a:rPr lang="en-US" sz="600" dirty="0" err="1">
                <a:latin typeface="Franklin Gothic Book" panose="020B0503020102020204" pitchFamily="34" charset="0"/>
              </a:rPr>
              <a:t>Cuaderno</a:t>
            </a:r>
            <a:r>
              <a:rPr lang="en-US" sz="600" dirty="0">
                <a:latin typeface="Franklin Gothic Book" panose="020B0503020102020204" pitchFamily="34" charset="0"/>
              </a:rPr>
              <a:t> Municipal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62A6A8-82AA-4EE8-B48A-C815D8904DE4}"/>
              </a:ext>
            </a:extLst>
          </p:cNvPr>
          <p:cNvSpPr txBox="1"/>
          <p:nvPr/>
        </p:nvSpPr>
        <p:spPr>
          <a:xfrm>
            <a:off x="1828800" y="2940177"/>
            <a:ext cx="1915909" cy="92333"/>
          </a:xfrm>
          <a:prstGeom prst="rect">
            <a:avLst/>
          </a:prstGeom>
          <a:solidFill>
            <a:srgbClr val="FFEFFF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n-US" sz="600" dirty="0">
                <a:latin typeface="Franklin Gothic Book" panose="020B0503020102020204" pitchFamily="34" charset="0"/>
              </a:rPr>
              <a:t>2.2.6 </a:t>
            </a:r>
            <a:r>
              <a:rPr lang="es-ES" sz="600" dirty="0">
                <a:latin typeface="Franklin Gothic Book" panose="020B0503020102020204" pitchFamily="34" charset="0"/>
              </a:rPr>
              <a:t>Agrimensura y delineación de llanuras aluviales</a:t>
            </a:r>
            <a:endParaRPr lang="en-US" sz="600" dirty="0">
              <a:latin typeface="Franklin Gothic Book" panose="020B05030201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50BC95-4E58-444A-A7F4-E4C403F87243}"/>
              </a:ext>
            </a:extLst>
          </p:cNvPr>
          <p:cNvSpPr txBox="1"/>
          <p:nvPr/>
        </p:nvSpPr>
        <p:spPr>
          <a:xfrm>
            <a:off x="1676400" y="3064002"/>
            <a:ext cx="1146468" cy="92333"/>
          </a:xfrm>
          <a:prstGeom prst="rect">
            <a:avLst/>
          </a:prstGeom>
          <a:solidFill>
            <a:srgbClr val="FFEFFF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n-US" sz="600" dirty="0">
                <a:latin typeface="Franklin Gothic Book" panose="020B0503020102020204" pitchFamily="34" charset="0"/>
              </a:rPr>
              <a:t>2.3 </a:t>
            </a:r>
            <a:r>
              <a:rPr lang="en-US" sz="600" dirty="0" err="1">
                <a:latin typeface="Franklin Gothic Book" panose="020B0503020102020204" pitchFamily="34" charset="0"/>
              </a:rPr>
              <a:t>Memorándum</a:t>
            </a:r>
            <a:r>
              <a:rPr lang="en-US" sz="600" dirty="0">
                <a:latin typeface="Franklin Gothic Book" panose="020B0503020102020204" pitchFamily="34" charset="0"/>
              </a:rPr>
              <a:t> Técnico #2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BB5F1D-C567-41EB-B492-0FD9F543049B}"/>
              </a:ext>
            </a:extLst>
          </p:cNvPr>
          <p:cNvSpPr txBox="1"/>
          <p:nvPr/>
        </p:nvSpPr>
        <p:spPr>
          <a:xfrm>
            <a:off x="1676400" y="3194177"/>
            <a:ext cx="2318263" cy="92333"/>
          </a:xfrm>
          <a:prstGeom prst="rect">
            <a:avLst/>
          </a:prstGeom>
          <a:solidFill>
            <a:srgbClr val="D9D9D9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s-ES" sz="600" b="1" dirty="0">
                <a:latin typeface="Franklin Gothic Book" panose="020B0503020102020204" pitchFamily="34" charset="0"/>
              </a:rPr>
              <a:t>TAREA 3: ESCENARIOS DE DESARROLLO DE MAYOR Y MEJOR USO</a:t>
            </a:r>
            <a:endParaRPr lang="en-US" sz="600" b="1" dirty="0">
              <a:latin typeface="Franklin Gothic Book" panose="020B05030201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9644A4-546F-4AE4-96B7-EF8BC209B6C3}"/>
              </a:ext>
            </a:extLst>
          </p:cNvPr>
          <p:cNvSpPr txBox="1"/>
          <p:nvPr/>
        </p:nvSpPr>
        <p:spPr>
          <a:xfrm>
            <a:off x="1676400" y="3321177"/>
            <a:ext cx="1996059" cy="92333"/>
          </a:xfrm>
          <a:prstGeom prst="rect">
            <a:avLst/>
          </a:prstGeom>
          <a:solidFill>
            <a:srgbClr val="E2EFDA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n-US" sz="600" dirty="0">
                <a:latin typeface="Franklin Gothic Book" panose="020B0503020102020204" pitchFamily="34" charset="0"/>
              </a:rPr>
              <a:t>3.1 </a:t>
            </a:r>
            <a:r>
              <a:rPr lang="es-ES" sz="600" dirty="0">
                <a:latin typeface="Franklin Gothic Book" panose="020B0503020102020204" pitchFamily="34" charset="0"/>
              </a:rPr>
              <a:t>Mejoras potenciales en el uso actual del aeropuerto</a:t>
            </a:r>
            <a:endParaRPr lang="en-US" sz="600" dirty="0">
              <a:latin typeface="Franklin Gothic Book" panose="020B05030201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B6CAE1-6E3B-4C8B-B700-2C90834C9AD0}"/>
              </a:ext>
            </a:extLst>
          </p:cNvPr>
          <p:cNvSpPr txBox="1"/>
          <p:nvPr/>
        </p:nvSpPr>
        <p:spPr>
          <a:xfrm>
            <a:off x="1676400" y="3451352"/>
            <a:ext cx="1712328" cy="92333"/>
          </a:xfrm>
          <a:prstGeom prst="rect">
            <a:avLst/>
          </a:prstGeom>
          <a:solidFill>
            <a:srgbClr val="E2EFDA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n-US" sz="600" dirty="0">
                <a:latin typeface="Franklin Gothic Book" panose="020B0503020102020204" pitchFamily="34" charset="0"/>
              </a:rPr>
              <a:t>3.2 </a:t>
            </a:r>
            <a:r>
              <a:rPr lang="es-ES" sz="600" dirty="0">
                <a:latin typeface="Franklin Gothic Book" panose="020B0503020102020204" pitchFamily="34" charset="0"/>
              </a:rPr>
              <a:t>Escenarios de desarrollo de uso alternativo</a:t>
            </a:r>
            <a:endParaRPr lang="en-US" sz="600" dirty="0">
              <a:latin typeface="Franklin Gothic Book" panose="020B05030201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1A9CF4F-1A71-4B33-AE58-459DAA455BD8}"/>
              </a:ext>
            </a:extLst>
          </p:cNvPr>
          <p:cNvSpPr txBox="1"/>
          <p:nvPr/>
        </p:nvSpPr>
        <p:spPr>
          <a:xfrm>
            <a:off x="1851025" y="3575177"/>
            <a:ext cx="700833" cy="92333"/>
          </a:xfrm>
          <a:prstGeom prst="rect">
            <a:avLst/>
          </a:prstGeom>
          <a:solidFill>
            <a:srgbClr val="E2EFDA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n-US" sz="600" dirty="0">
                <a:latin typeface="Franklin Gothic Book" panose="020B0503020102020204" pitchFamily="34" charset="0"/>
              </a:rPr>
              <a:t>3.2.1 </a:t>
            </a:r>
            <a:r>
              <a:rPr lang="en-US" sz="600" dirty="0" err="1">
                <a:latin typeface="Franklin Gothic Book" panose="020B0503020102020204" pitchFamily="34" charset="0"/>
              </a:rPr>
              <a:t>Comercial</a:t>
            </a:r>
            <a:endParaRPr lang="en-US" sz="600" dirty="0">
              <a:latin typeface="Franklin Gothic Book" panose="020B05030201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D743B1-D64A-470F-9757-24639D846EA6}"/>
              </a:ext>
            </a:extLst>
          </p:cNvPr>
          <p:cNvSpPr txBox="1"/>
          <p:nvPr/>
        </p:nvSpPr>
        <p:spPr>
          <a:xfrm>
            <a:off x="1851025" y="3699002"/>
            <a:ext cx="750526" cy="92333"/>
          </a:xfrm>
          <a:prstGeom prst="rect">
            <a:avLst/>
          </a:prstGeom>
          <a:solidFill>
            <a:srgbClr val="E2EFDA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n-US" sz="600" dirty="0">
                <a:latin typeface="Franklin Gothic Book" panose="020B0503020102020204" pitchFamily="34" charset="0"/>
              </a:rPr>
              <a:t>3.2.2 </a:t>
            </a:r>
            <a:r>
              <a:rPr lang="en-US" sz="600" dirty="0" err="1">
                <a:latin typeface="Franklin Gothic Book" panose="020B0503020102020204" pitchFamily="34" charset="0"/>
              </a:rPr>
              <a:t>Residencial</a:t>
            </a:r>
            <a:endParaRPr lang="en-US" sz="600" dirty="0">
              <a:latin typeface="Franklin Gothic Book" panose="020B05030201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A5221A-C944-4511-8909-A2AB65E26EF9}"/>
              </a:ext>
            </a:extLst>
          </p:cNvPr>
          <p:cNvSpPr txBox="1"/>
          <p:nvPr/>
        </p:nvSpPr>
        <p:spPr>
          <a:xfrm>
            <a:off x="1851025" y="3832352"/>
            <a:ext cx="721672" cy="92333"/>
          </a:xfrm>
          <a:prstGeom prst="rect">
            <a:avLst/>
          </a:prstGeom>
          <a:solidFill>
            <a:srgbClr val="E2EFDA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n-US" sz="600" dirty="0">
                <a:latin typeface="Franklin Gothic Book" panose="020B0503020102020204" pitchFamily="34" charset="0"/>
              </a:rPr>
              <a:t>3.2.3 </a:t>
            </a:r>
            <a:r>
              <a:rPr lang="en-US" sz="600" dirty="0" err="1">
                <a:latin typeface="Franklin Gothic Book" panose="020B0503020102020204" pitchFamily="34" charset="0"/>
              </a:rPr>
              <a:t>Recreativo</a:t>
            </a:r>
            <a:endParaRPr lang="en-US" sz="600" dirty="0">
              <a:latin typeface="Franklin Gothic Book" panose="020B05030201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CCA686-149D-48C2-AEB1-E6E66E4B34E7}"/>
              </a:ext>
            </a:extLst>
          </p:cNvPr>
          <p:cNvSpPr txBox="1"/>
          <p:nvPr/>
        </p:nvSpPr>
        <p:spPr>
          <a:xfrm>
            <a:off x="1851025" y="3959352"/>
            <a:ext cx="694421" cy="92333"/>
          </a:xfrm>
          <a:prstGeom prst="rect">
            <a:avLst/>
          </a:prstGeom>
          <a:solidFill>
            <a:srgbClr val="E2EFDA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n-US" sz="600" dirty="0">
                <a:latin typeface="Franklin Gothic Book" panose="020B0503020102020204" pitchFamily="34" charset="0"/>
              </a:rPr>
              <a:t>3.2.4 </a:t>
            </a:r>
            <a:r>
              <a:rPr lang="en-US" sz="600" dirty="0" err="1">
                <a:latin typeface="Franklin Gothic Book" panose="020B0503020102020204" pitchFamily="34" charset="0"/>
              </a:rPr>
              <a:t>Uso</a:t>
            </a:r>
            <a:r>
              <a:rPr lang="en-US" sz="600" dirty="0">
                <a:latin typeface="Franklin Gothic Book" panose="020B0503020102020204" pitchFamily="34" charset="0"/>
              </a:rPr>
              <a:t> </a:t>
            </a:r>
            <a:r>
              <a:rPr lang="en-US" sz="600" dirty="0" err="1">
                <a:latin typeface="Franklin Gothic Book" panose="020B0503020102020204" pitchFamily="34" charset="0"/>
              </a:rPr>
              <a:t>Mixto</a:t>
            </a:r>
            <a:endParaRPr lang="en-US" sz="600" dirty="0">
              <a:latin typeface="Franklin Gothic Book" panose="020B05030201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AD6C14-D787-407C-B14A-DCFFD71758FD}"/>
              </a:ext>
            </a:extLst>
          </p:cNvPr>
          <p:cNvSpPr txBox="1"/>
          <p:nvPr/>
        </p:nvSpPr>
        <p:spPr>
          <a:xfrm>
            <a:off x="1851025" y="4083177"/>
            <a:ext cx="2396810" cy="92333"/>
          </a:xfrm>
          <a:prstGeom prst="rect">
            <a:avLst/>
          </a:prstGeom>
          <a:solidFill>
            <a:srgbClr val="E2EFDA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n-US" sz="600" dirty="0">
                <a:latin typeface="Franklin Gothic Book" panose="020B0503020102020204" pitchFamily="34" charset="0"/>
              </a:rPr>
              <a:t>3.2.5 </a:t>
            </a:r>
            <a:r>
              <a:rPr lang="es-ES" sz="600" dirty="0">
                <a:latin typeface="Franklin Gothic Book" panose="020B0503020102020204" pitchFamily="34" charset="0"/>
              </a:rPr>
              <a:t>Fases del desarrollo (en relación con el desarrollo en Hartford)</a:t>
            </a:r>
            <a:endParaRPr lang="en-US" sz="600" dirty="0">
              <a:latin typeface="Franklin Gothic Book" panose="020B05030201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3C909B-31B5-4E0F-8ECC-50101B97D4AC}"/>
              </a:ext>
            </a:extLst>
          </p:cNvPr>
          <p:cNvSpPr txBox="1"/>
          <p:nvPr/>
        </p:nvSpPr>
        <p:spPr>
          <a:xfrm>
            <a:off x="1851025" y="4207002"/>
            <a:ext cx="2302233" cy="92333"/>
          </a:xfrm>
          <a:prstGeom prst="rect">
            <a:avLst/>
          </a:prstGeom>
          <a:solidFill>
            <a:srgbClr val="E2EFDA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n-US" sz="600" dirty="0">
                <a:latin typeface="Franklin Gothic Book" panose="020B0503020102020204" pitchFamily="34" charset="0"/>
              </a:rPr>
              <a:t>3.2.6 </a:t>
            </a:r>
            <a:r>
              <a:rPr lang="es-ES" sz="600" dirty="0">
                <a:latin typeface="Franklin Gothic Book" panose="020B0503020102020204" pitchFamily="34" charset="0"/>
              </a:rPr>
              <a:t>Reuniones públicas de partes interesadas y grupos focales.</a:t>
            </a:r>
            <a:endParaRPr lang="en-US" sz="600" dirty="0">
              <a:latin typeface="Franklin Gothic Book" panose="020B05030201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51DF31-25E1-49D1-BD78-3E2BB923B759}"/>
              </a:ext>
            </a:extLst>
          </p:cNvPr>
          <p:cNvSpPr txBox="1"/>
          <p:nvPr/>
        </p:nvSpPr>
        <p:spPr>
          <a:xfrm>
            <a:off x="1851025" y="4327652"/>
            <a:ext cx="1877437" cy="92333"/>
          </a:xfrm>
          <a:prstGeom prst="rect">
            <a:avLst/>
          </a:prstGeom>
          <a:solidFill>
            <a:srgbClr val="E2EFDA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n-US" sz="600" dirty="0">
                <a:latin typeface="Franklin Gothic Book" panose="020B0503020102020204" pitchFamily="34" charset="0"/>
              </a:rPr>
              <a:t>3.2.7 </a:t>
            </a:r>
            <a:r>
              <a:rPr lang="es-ES" sz="600" dirty="0">
                <a:latin typeface="Franklin Gothic Book" panose="020B0503020102020204" pitchFamily="34" charset="0"/>
              </a:rPr>
              <a:t>Escaneo de mercado y ensamblaje de entrada</a:t>
            </a:r>
            <a:endParaRPr lang="en-US" sz="600" dirty="0">
              <a:latin typeface="Franklin Gothic Book" panose="020B05030201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865CB4-CCC3-42FD-A0B9-0096E0DE5ADE}"/>
              </a:ext>
            </a:extLst>
          </p:cNvPr>
          <p:cNvSpPr txBox="1"/>
          <p:nvPr/>
        </p:nvSpPr>
        <p:spPr>
          <a:xfrm>
            <a:off x="1666875" y="4467352"/>
            <a:ext cx="2965877" cy="92333"/>
          </a:xfrm>
          <a:prstGeom prst="rect">
            <a:avLst/>
          </a:prstGeom>
          <a:solidFill>
            <a:srgbClr val="E2EFDA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n-US" sz="600" dirty="0">
                <a:latin typeface="Franklin Gothic Book" panose="020B0503020102020204" pitchFamily="34" charset="0"/>
              </a:rPr>
              <a:t>3.3 </a:t>
            </a:r>
            <a:r>
              <a:rPr lang="es-ES" sz="600" dirty="0">
                <a:latin typeface="Franklin Gothic Book" panose="020B0503020102020204" pitchFamily="34" charset="0"/>
              </a:rPr>
              <a:t>Impactos económicos de los escenarios de desarrollo alternativo (costo-beneficio)</a:t>
            </a:r>
            <a:endParaRPr lang="en-US" sz="600" dirty="0">
              <a:latin typeface="Franklin Gothic Book" panose="020B05030201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BC68C40-B90C-41D3-B1A9-73AB7C510AD2}"/>
              </a:ext>
            </a:extLst>
          </p:cNvPr>
          <p:cNvSpPr txBox="1"/>
          <p:nvPr/>
        </p:nvSpPr>
        <p:spPr>
          <a:xfrm>
            <a:off x="1666875" y="4591177"/>
            <a:ext cx="2526654" cy="92333"/>
          </a:xfrm>
          <a:prstGeom prst="rect">
            <a:avLst/>
          </a:prstGeom>
          <a:solidFill>
            <a:srgbClr val="E2EFDA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n-US" sz="600" dirty="0">
                <a:latin typeface="Franklin Gothic Book" panose="020B0503020102020204" pitchFamily="34" charset="0"/>
              </a:rPr>
              <a:t>3.4 Environmental Considerations of </a:t>
            </a:r>
            <a:r>
              <a:rPr lang="en-US" sz="600" dirty="0">
                <a:highlight>
                  <a:srgbClr val="FFFF00"/>
                </a:highlight>
                <a:latin typeface="Franklin Gothic Book" panose="020B0503020102020204" pitchFamily="34" charset="0"/>
              </a:rPr>
              <a:t>Alternative Development Scenarios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3FA6E6-67CA-411D-B704-48C2693818DE}"/>
              </a:ext>
            </a:extLst>
          </p:cNvPr>
          <p:cNvSpPr txBox="1"/>
          <p:nvPr/>
        </p:nvSpPr>
        <p:spPr>
          <a:xfrm>
            <a:off x="1666875" y="4718177"/>
            <a:ext cx="3018775" cy="92333"/>
          </a:xfrm>
          <a:prstGeom prst="rect">
            <a:avLst/>
          </a:prstGeom>
          <a:solidFill>
            <a:srgbClr val="E2EFDA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n-US" sz="600" dirty="0">
                <a:latin typeface="Franklin Gothic Book" panose="020B0503020102020204" pitchFamily="34" charset="0"/>
              </a:rPr>
              <a:t>3.5 </a:t>
            </a:r>
            <a:r>
              <a:rPr lang="en-US" sz="600" dirty="0" err="1">
                <a:latin typeface="Franklin Gothic Book" panose="020B0503020102020204" pitchFamily="34" charset="0"/>
              </a:rPr>
              <a:t>Análisis</a:t>
            </a:r>
            <a:r>
              <a:rPr lang="en-US" sz="600" dirty="0">
                <a:latin typeface="Franklin Gothic Book" panose="020B0503020102020204" pitchFamily="34" charset="0"/>
              </a:rPr>
              <a:t> </a:t>
            </a:r>
            <a:r>
              <a:rPr lang="en-US" sz="600" dirty="0" err="1">
                <a:latin typeface="Franklin Gothic Book" panose="020B0503020102020204" pitchFamily="34" charset="0"/>
              </a:rPr>
              <a:t>Normativo</a:t>
            </a:r>
            <a:r>
              <a:rPr lang="en-US" sz="600" dirty="0">
                <a:latin typeface="Franklin Gothic Book" panose="020B0503020102020204" pitchFamily="34" charset="0"/>
              </a:rPr>
              <a:t> de </a:t>
            </a:r>
            <a:r>
              <a:rPr lang="en-US" sz="600" dirty="0" err="1">
                <a:latin typeface="Franklin Gothic Book" panose="020B0503020102020204" pitchFamily="34" charset="0"/>
              </a:rPr>
              <a:t>Escenarios</a:t>
            </a:r>
            <a:r>
              <a:rPr lang="en-US" sz="600" dirty="0">
                <a:latin typeface="Franklin Gothic Book" panose="020B0503020102020204" pitchFamily="34" charset="0"/>
              </a:rPr>
              <a:t> de Desarrollo </a:t>
            </a:r>
            <a:r>
              <a:rPr lang="en-US" sz="600" dirty="0" err="1">
                <a:latin typeface="Franklin Gothic Book" panose="020B0503020102020204" pitchFamily="34" charset="0"/>
              </a:rPr>
              <a:t>Alternativo</a:t>
            </a:r>
            <a:r>
              <a:rPr lang="en-US" sz="600" dirty="0">
                <a:latin typeface="Franklin Gothic Book" panose="020B0503020102020204" pitchFamily="34" charset="0"/>
              </a:rPr>
              <a:t> (Federal, </a:t>
            </a:r>
            <a:r>
              <a:rPr lang="en-US" sz="600" dirty="0" err="1">
                <a:latin typeface="Franklin Gothic Book" panose="020B0503020102020204" pitchFamily="34" charset="0"/>
              </a:rPr>
              <a:t>Estatal</a:t>
            </a:r>
            <a:r>
              <a:rPr lang="en-US" sz="600" dirty="0">
                <a:latin typeface="Franklin Gothic Book" panose="020B0503020102020204" pitchFamily="34" charset="0"/>
              </a:rPr>
              <a:t> y Local)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235B5B-B395-4CCA-A40D-D165FAB2CE2A}"/>
              </a:ext>
            </a:extLst>
          </p:cNvPr>
          <p:cNvSpPr txBox="1"/>
          <p:nvPr/>
        </p:nvSpPr>
        <p:spPr>
          <a:xfrm>
            <a:off x="1666875" y="4842002"/>
            <a:ext cx="2478564" cy="92333"/>
          </a:xfrm>
          <a:prstGeom prst="rect">
            <a:avLst/>
          </a:prstGeom>
          <a:solidFill>
            <a:srgbClr val="E2EFDA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n-US" sz="600" dirty="0">
                <a:latin typeface="Franklin Gothic Book" panose="020B0503020102020204" pitchFamily="34" charset="0"/>
              </a:rPr>
              <a:t>3.6 </a:t>
            </a:r>
            <a:r>
              <a:rPr lang="en-US" sz="600" dirty="0">
                <a:highlight>
                  <a:srgbClr val="FFFF00"/>
                </a:highlight>
                <a:latin typeface="Franklin Gothic Book" panose="020B0503020102020204" pitchFamily="34" charset="0"/>
              </a:rPr>
              <a:t>Informe de </a:t>
            </a:r>
            <a:r>
              <a:rPr lang="en-US" sz="600" dirty="0" err="1">
                <a:highlight>
                  <a:srgbClr val="FFFF00"/>
                </a:highlight>
                <a:latin typeface="Franklin Gothic Book" panose="020B0503020102020204" pitchFamily="34" charset="0"/>
              </a:rPr>
              <a:t>Escenarios</a:t>
            </a:r>
            <a:r>
              <a:rPr lang="en-US" sz="600" dirty="0">
                <a:highlight>
                  <a:srgbClr val="FFFF00"/>
                </a:highlight>
                <a:latin typeface="Franklin Gothic Book" panose="020B0503020102020204" pitchFamily="34" charset="0"/>
              </a:rPr>
              <a:t> de </a:t>
            </a:r>
            <a:r>
              <a:rPr lang="en-US" sz="600" dirty="0" err="1">
                <a:highlight>
                  <a:srgbClr val="FFFF00"/>
                </a:highlight>
                <a:latin typeface="Franklin Gothic Book" panose="020B0503020102020204" pitchFamily="34" charset="0"/>
              </a:rPr>
              <a:t>Obstáculos</a:t>
            </a:r>
            <a:r>
              <a:rPr lang="en-US" sz="600" dirty="0">
                <a:highlight>
                  <a:srgbClr val="FFFF00"/>
                </a:highlight>
                <a:latin typeface="Franklin Gothic Book" panose="020B0503020102020204" pitchFamily="34" charset="0"/>
              </a:rPr>
              <a:t> para el Desarrollo </a:t>
            </a:r>
            <a:r>
              <a:rPr lang="en-US" sz="600" dirty="0" err="1">
                <a:highlight>
                  <a:srgbClr val="FFFF00"/>
                </a:highlight>
                <a:latin typeface="Franklin Gothic Book" panose="020B0503020102020204" pitchFamily="34" charset="0"/>
              </a:rPr>
              <a:t>Alternativo</a:t>
            </a:r>
            <a:endParaRPr lang="en-US" sz="600" dirty="0">
              <a:highlight>
                <a:srgbClr val="FFFF00"/>
              </a:highlight>
              <a:latin typeface="Franklin Gothic Book" panose="020B05030201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FD8E29C-49AD-4F78-9863-5E46C27CA464}"/>
              </a:ext>
            </a:extLst>
          </p:cNvPr>
          <p:cNvSpPr txBox="1"/>
          <p:nvPr/>
        </p:nvSpPr>
        <p:spPr>
          <a:xfrm>
            <a:off x="1666875" y="4975352"/>
            <a:ext cx="1146468" cy="92333"/>
          </a:xfrm>
          <a:prstGeom prst="rect">
            <a:avLst/>
          </a:prstGeom>
          <a:solidFill>
            <a:srgbClr val="E2EFDA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n-US" sz="600" dirty="0">
                <a:latin typeface="Franklin Gothic Book" panose="020B0503020102020204" pitchFamily="34" charset="0"/>
              </a:rPr>
              <a:t>3.7 </a:t>
            </a:r>
            <a:r>
              <a:rPr lang="en-US" sz="600" dirty="0" err="1">
                <a:latin typeface="Franklin Gothic Book" panose="020B0503020102020204" pitchFamily="34" charset="0"/>
              </a:rPr>
              <a:t>Memorándum</a:t>
            </a:r>
            <a:r>
              <a:rPr lang="en-US" sz="600" dirty="0">
                <a:latin typeface="Franklin Gothic Book" panose="020B0503020102020204" pitchFamily="34" charset="0"/>
              </a:rPr>
              <a:t> Técnico #3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F8B35E5-A78B-4514-A620-E9BAEB33E5B0}"/>
              </a:ext>
            </a:extLst>
          </p:cNvPr>
          <p:cNvSpPr txBox="1"/>
          <p:nvPr/>
        </p:nvSpPr>
        <p:spPr>
          <a:xfrm>
            <a:off x="1666875" y="5099177"/>
            <a:ext cx="3350597" cy="92333"/>
          </a:xfrm>
          <a:prstGeom prst="rect">
            <a:avLst/>
          </a:prstGeom>
          <a:solidFill>
            <a:srgbClr val="DBDBDB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s-ES" sz="600" b="1" dirty="0">
                <a:latin typeface="Franklin Gothic Book" panose="020B0503020102020204" pitchFamily="34" charset="0"/>
              </a:rPr>
              <a:t>TAREA 4: RECOMENDACIONES SOBRE ESCENARIOS DE DESARROLLO ACTUALES Y ALTERNATIVOS</a:t>
            </a:r>
            <a:endParaRPr lang="en-US" sz="600" b="1" dirty="0">
              <a:latin typeface="Franklin Gothic Book" panose="020B05030201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DFF5F66-8D79-43EB-9BC8-806E55C92A60}"/>
              </a:ext>
            </a:extLst>
          </p:cNvPr>
          <p:cNvSpPr txBox="1"/>
          <p:nvPr/>
        </p:nvSpPr>
        <p:spPr>
          <a:xfrm>
            <a:off x="1666875" y="5229352"/>
            <a:ext cx="1645002" cy="92333"/>
          </a:xfrm>
          <a:prstGeom prst="rect">
            <a:avLst/>
          </a:prstGeom>
          <a:solidFill>
            <a:srgbClr val="D9E1F2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s-ES" sz="600" dirty="0">
                <a:latin typeface="Franklin Gothic Book" panose="020B0503020102020204" pitchFamily="34" charset="0"/>
              </a:rPr>
              <a:t>4.1 Recomendaciones de uso del aeropuerto</a:t>
            </a:r>
            <a:endParaRPr lang="en-US" sz="600" dirty="0">
              <a:latin typeface="Franklin Gothic Book" panose="020B05030201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6BB744D-8959-4946-8576-FBF57496C374}"/>
              </a:ext>
            </a:extLst>
          </p:cNvPr>
          <p:cNvSpPr txBox="1"/>
          <p:nvPr/>
        </p:nvSpPr>
        <p:spPr>
          <a:xfrm>
            <a:off x="1835150" y="5356352"/>
            <a:ext cx="2613216" cy="92333"/>
          </a:xfrm>
          <a:prstGeom prst="rect">
            <a:avLst/>
          </a:prstGeom>
          <a:solidFill>
            <a:srgbClr val="D9E1F2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n-US" sz="600" dirty="0">
                <a:latin typeface="Franklin Gothic Book" panose="020B0503020102020204" pitchFamily="34" charset="0"/>
              </a:rPr>
              <a:t>4.1.1 </a:t>
            </a:r>
            <a:r>
              <a:rPr lang="es-ES" sz="600" dirty="0">
                <a:latin typeface="Franklin Gothic Book" panose="020B0503020102020204" pitchFamily="34" charset="0"/>
              </a:rPr>
              <a:t>Vía de decisión para uso continuo o reurbanización (federal y estatal)</a:t>
            </a:r>
            <a:endParaRPr lang="en-US" sz="600" dirty="0">
              <a:latin typeface="Franklin Gothic Book" panose="020B05030201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F7E51B2-1557-48AF-AF32-C938DC5E0B05}"/>
              </a:ext>
            </a:extLst>
          </p:cNvPr>
          <p:cNvSpPr txBox="1"/>
          <p:nvPr/>
        </p:nvSpPr>
        <p:spPr>
          <a:xfrm>
            <a:off x="1670050" y="5480177"/>
            <a:ext cx="1688283" cy="92333"/>
          </a:xfrm>
          <a:prstGeom prst="rect">
            <a:avLst/>
          </a:prstGeom>
          <a:solidFill>
            <a:srgbClr val="D9E1F2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n-US" sz="600" dirty="0">
                <a:latin typeface="Franklin Gothic Book" panose="020B0503020102020204" pitchFamily="34" charset="0"/>
              </a:rPr>
              <a:t>4.2 </a:t>
            </a:r>
            <a:r>
              <a:rPr lang="es-ES" sz="600" dirty="0">
                <a:latin typeface="Franklin Gothic Book" panose="020B0503020102020204" pitchFamily="34" charset="0"/>
              </a:rPr>
              <a:t>Alternativa de Desarrollo Preferida y Fases</a:t>
            </a:r>
            <a:endParaRPr lang="en-US" sz="600" dirty="0">
              <a:latin typeface="Franklin Gothic Book" panose="020B05030201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885126A-334A-4631-8D36-0348AFCBA99D}"/>
              </a:ext>
            </a:extLst>
          </p:cNvPr>
          <p:cNvSpPr txBox="1"/>
          <p:nvPr/>
        </p:nvSpPr>
        <p:spPr>
          <a:xfrm>
            <a:off x="1838324" y="5604002"/>
            <a:ext cx="2886075" cy="92333"/>
          </a:xfrm>
          <a:prstGeom prst="rect">
            <a:avLst/>
          </a:prstGeom>
          <a:solidFill>
            <a:srgbClr val="D9E1F2"/>
          </a:solidFill>
        </p:spPr>
        <p:txBody>
          <a:bodyPr wrap="square" tIns="0" bIns="0" rtlCol="0" anchor="ctr" anchorCtr="0">
            <a:spAutoFit/>
          </a:bodyPr>
          <a:lstStyle/>
          <a:p>
            <a:r>
              <a:rPr lang="en-US" sz="600" dirty="0">
                <a:latin typeface="Franklin Gothic Book" panose="020B0503020102020204" pitchFamily="34" charset="0"/>
              </a:rPr>
              <a:t>4.2.1 </a:t>
            </a:r>
            <a:r>
              <a:rPr lang="es-ES" sz="600" dirty="0">
                <a:latin typeface="Franklin Gothic Book" panose="020B0503020102020204" pitchFamily="34" charset="0"/>
              </a:rPr>
              <a:t>Vía reglamentaria para la reurbanización (leyes federales, estatales y locales)</a:t>
            </a:r>
            <a:endParaRPr lang="en-US" sz="600" dirty="0">
              <a:latin typeface="Franklin Gothic Book" panose="020B05030201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424FF21-ECC6-4167-989A-471017EA7F98}"/>
              </a:ext>
            </a:extLst>
          </p:cNvPr>
          <p:cNvSpPr txBox="1"/>
          <p:nvPr/>
        </p:nvSpPr>
        <p:spPr>
          <a:xfrm>
            <a:off x="1838325" y="5731002"/>
            <a:ext cx="875561" cy="92333"/>
          </a:xfrm>
          <a:prstGeom prst="rect">
            <a:avLst/>
          </a:prstGeom>
          <a:solidFill>
            <a:srgbClr val="FFEFFF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n-US" sz="600" dirty="0">
                <a:latin typeface="Franklin Gothic Book" panose="020B0503020102020204" pitchFamily="34" charset="0"/>
              </a:rPr>
              <a:t>4.3 </a:t>
            </a:r>
            <a:r>
              <a:rPr lang="en-US" sz="600" dirty="0" err="1">
                <a:latin typeface="Franklin Gothic Book" panose="020B0503020102020204" pitchFamily="34" charset="0"/>
              </a:rPr>
              <a:t>Reporte</a:t>
            </a:r>
            <a:r>
              <a:rPr lang="en-US" sz="600" dirty="0">
                <a:latin typeface="Franklin Gothic Book" panose="020B0503020102020204" pitchFamily="34" charset="0"/>
              </a:rPr>
              <a:t> </a:t>
            </a:r>
            <a:r>
              <a:rPr lang="en-US" sz="600" dirty="0" err="1">
                <a:latin typeface="Franklin Gothic Book" panose="020B0503020102020204" pitchFamily="34" charset="0"/>
              </a:rPr>
              <a:t>Borrador</a:t>
            </a:r>
            <a:endParaRPr lang="en-US" sz="600" dirty="0">
              <a:latin typeface="Franklin Gothic Book" panose="020B05030201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D98D37D-C2E4-49D1-BBF4-F21F292A6326}"/>
              </a:ext>
            </a:extLst>
          </p:cNvPr>
          <p:cNvSpPr txBox="1"/>
          <p:nvPr/>
        </p:nvSpPr>
        <p:spPr>
          <a:xfrm>
            <a:off x="1663700" y="5861177"/>
            <a:ext cx="875561" cy="92333"/>
          </a:xfrm>
          <a:prstGeom prst="rect">
            <a:avLst/>
          </a:prstGeom>
          <a:solidFill>
            <a:srgbClr val="D9E1F2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n-US" sz="600" dirty="0">
                <a:latin typeface="Franklin Gothic Book" panose="020B0503020102020204" pitchFamily="34" charset="0"/>
              </a:rPr>
              <a:t>4.3 </a:t>
            </a:r>
            <a:r>
              <a:rPr lang="en-US" sz="600" dirty="0" err="1">
                <a:highlight>
                  <a:srgbClr val="FFFF00"/>
                </a:highlight>
                <a:latin typeface="Franklin Gothic Book" panose="020B0503020102020204" pitchFamily="34" charset="0"/>
              </a:rPr>
              <a:t>Reporte</a:t>
            </a:r>
            <a:r>
              <a:rPr lang="en-US" sz="600" dirty="0">
                <a:highlight>
                  <a:srgbClr val="FFFF00"/>
                </a:highlight>
                <a:latin typeface="Franklin Gothic Book" panose="020B0503020102020204" pitchFamily="34" charset="0"/>
              </a:rPr>
              <a:t> </a:t>
            </a:r>
            <a:r>
              <a:rPr lang="en-US" sz="600" dirty="0" err="1">
                <a:highlight>
                  <a:srgbClr val="FFFF00"/>
                </a:highlight>
                <a:latin typeface="Franklin Gothic Book" panose="020B0503020102020204" pitchFamily="34" charset="0"/>
              </a:rPr>
              <a:t>Borrador</a:t>
            </a:r>
            <a:endParaRPr lang="en-US" sz="600" dirty="0">
              <a:highlight>
                <a:srgbClr val="FFFF00"/>
              </a:highlight>
              <a:latin typeface="Franklin Gothic Book" panose="020B05030201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FD981E3-8DE0-41DF-A940-29F426FFE623}"/>
              </a:ext>
            </a:extLst>
          </p:cNvPr>
          <p:cNvSpPr txBox="1"/>
          <p:nvPr/>
        </p:nvSpPr>
        <p:spPr>
          <a:xfrm>
            <a:off x="1663700" y="5985002"/>
            <a:ext cx="1598515" cy="92333"/>
          </a:xfrm>
          <a:prstGeom prst="rect">
            <a:avLst/>
          </a:prstGeom>
          <a:solidFill>
            <a:srgbClr val="D9D9D9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s-ES" sz="600" dirty="0">
                <a:latin typeface="Franklin Gothic Book" panose="020B0503020102020204" pitchFamily="34" charset="0"/>
              </a:rPr>
              <a:t>TAREA 5: INFORME FINAL Y PRESENTACIÓN</a:t>
            </a:r>
            <a:endParaRPr lang="en-US" sz="600" dirty="0">
              <a:latin typeface="Franklin Gothic Book" panose="020B05030201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1813E3F-A5B4-4C17-A2D3-D4699A2172EE}"/>
              </a:ext>
            </a:extLst>
          </p:cNvPr>
          <p:cNvSpPr txBox="1"/>
          <p:nvPr/>
        </p:nvSpPr>
        <p:spPr>
          <a:xfrm>
            <a:off x="1663700" y="6115177"/>
            <a:ext cx="1846980" cy="92333"/>
          </a:xfrm>
          <a:prstGeom prst="rect">
            <a:avLst/>
          </a:prstGeom>
          <a:solidFill>
            <a:srgbClr val="CCFFFF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n-US" sz="600" dirty="0">
                <a:latin typeface="Franklin Gothic Book" panose="020B0503020102020204" pitchFamily="34" charset="0"/>
              </a:rPr>
              <a:t>5.1 </a:t>
            </a:r>
            <a:r>
              <a:rPr lang="es-ES" sz="600" dirty="0">
                <a:latin typeface="Franklin Gothic Book" panose="020B0503020102020204" pitchFamily="34" charset="0"/>
              </a:rPr>
              <a:t>Revisiones, presentación al cliente y plano final</a:t>
            </a:r>
            <a:endParaRPr lang="en-US" sz="600" dirty="0">
              <a:latin typeface="Franklin Gothic Book" panose="020B05030201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8FB02CF-435A-4D35-8EA3-88922F4B20EA}"/>
              </a:ext>
            </a:extLst>
          </p:cNvPr>
          <p:cNvSpPr txBox="1"/>
          <p:nvPr/>
        </p:nvSpPr>
        <p:spPr>
          <a:xfrm>
            <a:off x="4112220" y="6258921"/>
            <a:ext cx="933269" cy="61555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s-ES" sz="400" dirty="0">
                <a:latin typeface="Franklin Gothic Book" panose="020B0503020102020204" pitchFamily="34" charset="0"/>
              </a:rPr>
              <a:t>Reuniones del equipo del proyecto</a:t>
            </a:r>
            <a:endParaRPr lang="en-US" sz="400" dirty="0">
              <a:latin typeface="Franklin Gothic Book" panose="020B05030201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BB1D0B7-64F1-4074-A5F0-D05B1E3D0768}"/>
              </a:ext>
            </a:extLst>
          </p:cNvPr>
          <p:cNvSpPr txBox="1"/>
          <p:nvPr/>
        </p:nvSpPr>
        <p:spPr>
          <a:xfrm>
            <a:off x="3849328" y="6382746"/>
            <a:ext cx="1196161" cy="61555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pt-BR" sz="400" dirty="0">
                <a:latin typeface="Franklin Gothic Book" panose="020B0503020102020204" pitchFamily="34" charset="0"/>
              </a:rPr>
              <a:t>Memorando Técnico/ Borrador e Informe Final</a:t>
            </a:r>
            <a:endParaRPr lang="en-US" sz="400" dirty="0">
              <a:latin typeface="Franklin Gothic Book" panose="020B05030201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E9DFD14-2E03-4F15-9110-1E0CEB8ADDA8}"/>
              </a:ext>
            </a:extLst>
          </p:cNvPr>
          <p:cNvSpPr txBox="1"/>
          <p:nvPr/>
        </p:nvSpPr>
        <p:spPr>
          <a:xfrm>
            <a:off x="3922052" y="6506571"/>
            <a:ext cx="1120820" cy="61555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s-ES" sz="400" dirty="0">
                <a:latin typeface="Franklin Gothic Book" panose="020B0503020102020204" pitchFamily="34" charset="0"/>
              </a:rPr>
              <a:t>Reunión de partes interesadas/grupo focal</a:t>
            </a:r>
            <a:endParaRPr lang="en-US" sz="400" dirty="0">
              <a:latin typeface="Franklin Gothic Book" panose="020B05030201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AC66C7A-E31E-4204-843F-BA1FBB4125F3}"/>
              </a:ext>
            </a:extLst>
          </p:cNvPr>
          <p:cNvSpPr txBox="1"/>
          <p:nvPr/>
        </p:nvSpPr>
        <p:spPr>
          <a:xfrm>
            <a:off x="2057400" y="6618490"/>
            <a:ext cx="2991525" cy="61555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s-ES" sz="400" dirty="0">
                <a:latin typeface="Franklin Gothic Book" panose="020B0503020102020204" pitchFamily="34" charset="0"/>
              </a:rPr>
              <a:t>(Todas las fechas de las reuniones son aproximadas y están sujetas a cambios según la coordinación con el equipo del proyecto).</a:t>
            </a:r>
            <a:endParaRPr lang="en-US" sz="400" dirty="0">
              <a:latin typeface="Franklin Gothic Book" panose="020B05030201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DC1F378-E6FE-400C-ADB6-887B99318880}"/>
              </a:ext>
            </a:extLst>
          </p:cNvPr>
          <p:cNvSpPr txBox="1"/>
          <p:nvPr/>
        </p:nvSpPr>
        <p:spPr>
          <a:xfrm>
            <a:off x="2057400" y="1533652"/>
            <a:ext cx="1984839" cy="92333"/>
          </a:xfrm>
          <a:prstGeom prst="rect">
            <a:avLst/>
          </a:prstGeom>
          <a:solidFill>
            <a:srgbClr val="FFEFFF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n-US" sz="600" dirty="0">
                <a:latin typeface="Franklin Gothic Book" panose="020B0503020102020204" pitchFamily="34" charset="0"/>
              </a:rPr>
              <a:t>2.2.1.2 </a:t>
            </a:r>
            <a:r>
              <a:rPr lang="es-ES" sz="600" dirty="0">
                <a:latin typeface="Franklin Gothic Book" panose="020B0503020102020204" pitchFamily="34" charset="0"/>
              </a:rPr>
              <a:t>Fase 2 - Pruebas de suelo y mitigación sugerida</a:t>
            </a:r>
            <a:endParaRPr lang="en-US" sz="600" dirty="0">
              <a:latin typeface="Franklin Gothic Book" panose="020B05030201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8BD05AE-0188-4E7D-AAE2-F69C581CA0BF}"/>
              </a:ext>
            </a:extLst>
          </p:cNvPr>
          <p:cNvSpPr txBox="1"/>
          <p:nvPr/>
        </p:nvSpPr>
        <p:spPr>
          <a:xfrm>
            <a:off x="1990725" y="2178177"/>
            <a:ext cx="1188146" cy="92333"/>
          </a:xfrm>
          <a:prstGeom prst="rect">
            <a:avLst/>
          </a:prstGeom>
          <a:solidFill>
            <a:srgbClr val="FFEFFF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s-ES" sz="600" dirty="0">
                <a:latin typeface="Franklin Gothic Book" panose="020B0503020102020204" pitchFamily="34" charset="0"/>
              </a:rPr>
              <a:t>Evaluación de datos de Fase III</a:t>
            </a:r>
            <a:endParaRPr lang="en-US" sz="600" dirty="0">
              <a:latin typeface="Franklin Gothic Book" panose="020B05030201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B06C307-DADD-4F7B-837C-E8AF45C930F6}"/>
              </a:ext>
            </a:extLst>
          </p:cNvPr>
          <p:cNvSpPr txBox="1"/>
          <p:nvPr/>
        </p:nvSpPr>
        <p:spPr>
          <a:xfrm>
            <a:off x="1990725" y="2298827"/>
            <a:ext cx="1289135" cy="92333"/>
          </a:xfrm>
          <a:prstGeom prst="rect">
            <a:avLst/>
          </a:prstGeom>
          <a:solidFill>
            <a:srgbClr val="FFEFFF"/>
          </a:solidFill>
        </p:spPr>
        <p:txBody>
          <a:bodyPr wrap="none" tIns="0" bIns="0" rtlCol="0" anchor="ctr" anchorCtr="0">
            <a:spAutoFit/>
          </a:bodyPr>
          <a:lstStyle/>
          <a:p>
            <a:r>
              <a:rPr lang="es-ES" sz="600" dirty="0">
                <a:latin typeface="Franklin Gothic Book" panose="020B0503020102020204" pitchFamily="34" charset="0"/>
              </a:rPr>
              <a:t>Preparación del Informe Fase II/III</a:t>
            </a:r>
            <a:endParaRPr lang="en-US" sz="600" dirty="0">
              <a:latin typeface="Franklin Gothic Book" panose="020B05030201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D05DE28-7E1F-465D-831F-AE287135D8BB}"/>
              </a:ext>
            </a:extLst>
          </p:cNvPr>
          <p:cNvSpPr txBox="1"/>
          <p:nvPr/>
        </p:nvSpPr>
        <p:spPr>
          <a:xfrm>
            <a:off x="1838325" y="5727827"/>
            <a:ext cx="2677438" cy="92333"/>
          </a:xfrm>
          <a:prstGeom prst="rect">
            <a:avLst/>
          </a:prstGeom>
          <a:solidFill>
            <a:srgbClr val="D9E1F2"/>
          </a:solidFill>
        </p:spPr>
        <p:txBody>
          <a:bodyPr wrap="square" tIns="0" bIns="0" rtlCol="0" anchor="ctr" anchorCtr="0">
            <a:spAutoFit/>
          </a:bodyPr>
          <a:lstStyle/>
          <a:p>
            <a:r>
              <a:rPr lang="en-US" sz="600" dirty="0">
                <a:latin typeface="Franklin Gothic Book" panose="020B0503020102020204" pitchFamily="34" charset="0"/>
              </a:rPr>
              <a:t>4.2.2 </a:t>
            </a:r>
            <a:r>
              <a:rPr lang="en-US" sz="600" dirty="0" err="1">
                <a:latin typeface="Franklin Gothic Book" panose="020B0503020102020204" pitchFamily="34" charset="0"/>
              </a:rPr>
              <a:t>Fases</a:t>
            </a:r>
            <a:r>
              <a:rPr lang="en-US" sz="600" dirty="0">
                <a:latin typeface="Franklin Gothic Book" panose="020B0503020102020204" pitchFamily="34" charset="0"/>
              </a:rPr>
              <a:t> de </a:t>
            </a:r>
            <a:r>
              <a:rPr lang="en-US" sz="600" dirty="0" err="1">
                <a:latin typeface="Franklin Gothic Book" panose="020B0503020102020204" pitchFamily="34" charset="0"/>
              </a:rPr>
              <a:t>remediación</a:t>
            </a:r>
            <a:r>
              <a:rPr lang="en-US" sz="600" dirty="0">
                <a:latin typeface="Franklin Gothic Book" panose="020B0503020102020204" pitchFamily="34" charset="0"/>
              </a:rPr>
              <a:t> </a:t>
            </a:r>
            <a:r>
              <a:rPr lang="en-US" sz="600" dirty="0" err="1">
                <a:latin typeface="Franklin Gothic Book" panose="020B0503020102020204" pitchFamily="34" charset="0"/>
              </a:rPr>
              <a:t>ambiental</a:t>
            </a:r>
            <a:endParaRPr lang="en-US" sz="6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21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02920" y="370576"/>
            <a:ext cx="5897880" cy="614162"/>
          </a:xfrm>
        </p:spPr>
        <p:txBody>
          <a:bodyPr/>
          <a:lstStyle/>
          <a:p>
            <a:r>
              <a:rPr lang="en-US" dirty="0" err="1"/>
              <a:t>PRóXIMOS</a:t>
            </a:r>
            <a:r>
              <a:rPr lang="en-US" dirty="0"/>
              <a:t> PASOS Y REUNIONES </a:t>
            </a:r>
            <a:r>
              <a:rPr lang="en-US" sz="1800" dirty="0">
                <a:effectLst/>
                <a:latin typeface="Segoe UI" panose="020B0502040204020203" pitchFamily="34" charset="0"/>
              </a:rPr>
              <a:t>PROXIMOS PASOS Y REUNIONES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2920" y="1261533"/>
            <a:ext cx="5669280" cy="4969405"/>
          </a:xfrm>
        </p:spPr>
        <p:txBody>
          <a:bodyPr>
            <a:normAutofit lnSpcReduction="10000"/>
          </a:bodyPr>
          <a:lstStyle/>
          <a:p>
            <a:pPr marL="396875" indent="-396875">
              <a:spcBef>
                <a:spcPts val="600"/>
              </a:spcBef>
              <a:buFont typeface="Franklin Gothic Book" panose="020B0503020102020204" pitchFamily="34" charset="0"/>
              <a:buChar char="●"/>
            </a:pPr>
            <a:r>
              <a:rPr lang="en-US" sz="2400" dirty="0"/>
              <a:t>Plan de </a:t>
            </a:r>
            <a:r>
              <a:rPr lang="en-US" sz="2400" dirty="0" err="1"/>
              <a:t>Trabajo</a:t>
            </a:r>
            <a:r>
              <a:rPr lang="en-US" sz="2400" dirty="0"/>
              <a:t> </a:t>
            </a:r>
            <a:r>
              <a:rPr lang="en-US" sz="2400" dirty="0" err="1"/>
              <a:t>Febrero-Marzo</a:t>
            </a:r>
            <a:endParaRPr lang="en-US" sz="2400" dirty="0"/>
          </a:p>
          <a:p>
            <a:pPr marL="854075" lvl="1" indent="-396875">
              <a:spcBef>
                <a:spcPts val="600"/>
              </a:spcBef>
              <a:buFont typeface="Franklin Gothic Book" panose="020B0503020102020204" pitchFamily="34" charset="0"/>
              <a:buChar char="●"/>
            </a:pPr>
            <a:r>
              <a:rPr lang="es-ES" sz="2000" dirty="0"/>
              <a:t>Ambiental</a:t>
            </a:r>
          </a:p>
          <a:p>
            <a:pPr marL="1311275" lvl="2" indent="-396875">
              <a:spcBef>
                <a:spcPts val="600"/>
              </a:spcBef>
              <a:buFont typeface="Franklin Gothic Book" panose="020B0503020102020204" pitchFamily="34" charset="0"/>
              <a:buChar char="●"/>
            </a:pPr>
            <a:r>
              <a:rPr lang="es-ES" sz="1600" dirty="0"/>
              <a:t>Informe Ambiental Fase 1</a:t>
            </a:r>
          </a:p>
          <a:p>
            <a:pPr marL="854075" lvl="1" indent="-396875">
              <a:spcBef>
                <a:spcPts val="600"/>
              </a:spcBef>
              <a:buFont typeface="Franklin Gothic Book" panose="020B0503020102020204" pitchFamily="34" charset="0"/>
              <a:buChar char="●"/>
            </a:pPr>
            <a:r>
              <a:rPr lang="es-ES" sz="2000" dirty="0"/>
              <a:t>Regulador</a:t>
            </a:r>
          </a:p>
          <a:p>
            <a:pPr marL="1311275" lvl="2" indent="-396875">
              <a:spcBef>
                <a:spcPts val="600"/>
              </a:spcBef>
              <a:buFont typeface="Franklin Gothic Book" panose="020B0503020102020204" pitchFamily="34" charset="0"/>
              <a:buChar char="●"/>
            </a:pPr>
            <a:r>
              <a:rPr lang="es-ES" sz="1600" dirty="0"/>
              <a:t>Demanda de aviación</a:t>
            </a:r>
          </a:p>
          <a:p>
            <a:pPr marL="1311275" lvl="2" indent="-396875">
              <a:spcBef>
                <a:spcPts val="600"/>
              </a:spcBef>
              <a:buFont typeface="Franklin Gothic Book" panose="020B0503020102020204" pitchFamily="34" charset="0"/>
              <a:buChar char="●"/>
            </a:pPr>
            <a:r>
              <a:rPr lang="es-ES" sz="1600" dirty="0"/>
              <a:t>Descripción general de las instalaciones existentes</a:t>
            </a:r>
          </a:p>
          <a:p>
            <a:pPr marL="1311275" lvl="2" indent="-396875">
              <a:spcBef>
                <a:spcPts val="600"/>
              </a:spcBef>
              <a:buFont typeface="Franklin Gothic Book" panose="020B0503020102020204" pitchFamily="34" charset="0"/>
              <a:buChar char="●"/>
            </a:pPr>
            <a:r>
              <a:rPr lang="es-ES" sz="1600" dirty="0"/>
              <a:t>Análisis de Desarrollo Aeroportuario</a:t>
            </a:r>
          </a:p>
          <a:p>
            <a:pPr marL="854075" lvl="1" indent="-396875">
              <a:spcBef>
                <a:spcPts val="600"/>
              </a:spcBef>
              <a:buFont typeface="Franklin Gothic Book" panose="020B0503020102020204" pitchFamily="34" charset="0"/>
              <a:buChar char="●"/>
            </a:pPr>
            <a:r>
              <a:rPr lang="es-ES" sz="2000" dirty="0"/>
              <a:t>Económico</a:t>
            </a:r>
          </a:p>
          <a:p>
            <a:pPr marL="1311275" lvl="2" indent="-396875">
              <a:spcBef>
                <a:spcPts val="600"/>
              </a:spcBef>
              <a:buFont typeface="Franklin Gothic Book" panose="020B0503020102020204" pitchFamily="34" charset="0"/>
              <a:buChar char="●"/>
            </a:pPr>
            <a:r>
              <a:rPr lang="es-ES" sz="1600" dirty="0"/>
              <a:t>Revisión de Estudios e Informes Previos</a:t>
            </a:r>
          </a:p>
          <a:p>
            <a:pPr marL="1311275" lvl="2" indent="-396875">
              <a:spcBef>
                <a:spcPts val="600"/>
              </a:spcBef>
              <a:buFont typeface="Franklin Gothic Book" panose="020B0503020102020204" pitchFamily="34" charset="0"/>
              <a:buChar char="●"/>
            </a:pPr>
            <a:r>
              <a:rPr lang="es-ES" sz="1600" dirty="0"/>
              <a:t>Encuesta de Actividad Aeroportuaria y Encuesta de Propietarios de Aeronaves Registradas</a:t>
            </a:r>
          </a:p>
          <a:p>
            <a:pPr marL="1311275" lvl="2" indent="-396875">
              <a:spcBef>
                <a:spcPts val="600"/>
              </a:spcBef>
              <a:buFont typeface="Franklin Gothic Book" panose="020B0503020102020204" pitchFamily="34" charset="0"/>
              <a:buChar char="●"/>
            </a:pPr>
            <a:r>
              <a:rPr lang="es-ES" sz="1600" dirty="0"/>
              <a:t>Informe de evaluación del mercado de Hartford</a:t>
            </a:r>
            <a:endParaRPr lang="en-US" sz="200" dirty="0"/>
          </a:p>
          <a:p>
            <a:pPr marL="396875" indent="-396875">
              <a:spcBef>
                <a:spcPts val="600"/>
              </a:spcBef>
              <a:buFont typeface="Franklin Gothic Book" panose="020B0503020102020204" pitchFamily="34" charset="0"/>
              <a:buChar char="●"/>
            </a:pPr>
            <a:r>
              <a:rPr lang="es-ES" sz="2400" dirty="0"/>
              <a:t>Próxima Reunión Pública: 13 de Abril de 2023</a:t>
            </a:r>
            <a:endParaRPr lang="en-US" sz="2000" dirty="0"/>
          </a:p>
          <a:p>
            <a:pPr marL="396875" indent="-396875">
              <a:buFont typeface="Franklin Gothic Book" panose="020B0503020102020204" pitchFamily="34" charset="0"/>
              <a:buChar char="●"/>
            </a:pP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007683E-7728-4F68-8C14-34235544D611}"/>
                  </a:ext>
                </a:extLst>
              </p14:cNvPr>
              <p14:cNvContentPartPr/>
              <p14:nvPr/>
            </p14:nvContentPartPr>
            <p14:xfrm>
              <a:off x="8046436" y="3043421"/>
              <a:ext cx="4320" cy="7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007683E-7728-4F68-8C14-34235544D6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37436" y="3034421"/>
                <a:ext cx="219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28554B9-2E02-43CF-BFE2-E1970D39870B}"/>
                  </a:ext>
                </a:extLst>
              </p14:cNvPr>
              <p14:cNvContentPartPr/>
              <p14:nvPr/>
            </p14:nvContentPartPr>
            <p14:xfrm>
              <a:off x="6593116" y="308950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28554B9-2E02-43CF-BFE2-E1970D39870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84116" y="308050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222AEB8-99CF-4DF4-9327-76FCEA6B4607}"/>
                  </a:ext>
                </a:extLst>
              </p14:cNvPr>
              <p14:cNvContentPartPr/>
              <p14:nvPr/>
            </p14:nvContentPartPr>
            <p14:xfrm>
              <a:off x="8479516" y="3012461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222AEB8-99CF-4DF4-9327-76FCEA6B460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70876" y="300346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E5F80F1-C153-40DA-8846-5F71BE772847}"/>
                  </a:ext>
                </a:extLst>
              </p14:cNvPr>
              <p14:cNvContentPartPr/>
              <p14:nvPr/>
            </p14:nvContentPartPr>
            <p14:xfrm>
              <a:off x="6997036" y="2723381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E5F80F1-C153-40DA-8846-5F71BE77284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88396" y="2714741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8194" name="Picture 2" descr="I-84 Passing Above I-91 next to the Mortensen Riverfront Plaza Deck Park-  Hartford, CT : r/InfrastructurePorn">
            <a:extLst>
              <a:ext uri="{FF2B5EF4-FFF2-40B4-BE49-F238E27FC236}">
                <a16:creationId xmlns:a16="http://schemas.microsoft.com/office/drawing/2014/main" id="{2B6ED32D-67DA-468B-9E8A-77D074F97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33203"/>
            <a:ext cx="559985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AAF7633-C9AC-442C-A7A9-ED1A05D1EA9E}"/>
              </a:ext>
            </a:extLst>
          </p:cNvPr>
          <p:cNvSpPr txBox="1"/>
          <p:nvPr/>
        </p:nvSpPr>
        <p:spPr>
          <a:xfrm>
            <a:off x="6172200" y="4952154"/>
            <a:ext cx="4215062" cy="215444"/>
          </a:xfrm>
          <a:prstGeom prst="rect">
            <a:avLst/>
          </a:prstGeom>
          <a:noFill/>
        </p:spPr>
        <p:txBody>
          <a:bodyPr wrap="square" tIns="0" bIns="0" rtlCol="0" anchor="ctr" anchorCtr="0">
            <a:spAutoFit/>
          </a:bodyPr>
          <a:lstStyle/>
          <a:p>
            <a:r>
              <a:rPr lang="en-US" sz="1400" dirty="0" err="1">
                <a:latin typeface="Franklin Gothic Book" panose="020B0503020102020204" pitchFamily="34" charset="0"/>
              </a:rPr>
              <a:t>Frente</a:t>
            </a:r>
            <a:r>
              <a:rPr lang="en-US" sz="1400" dirty="0">
                <a:latin typeface="Franklin Gothic Book" panose="020B0503020102020204" pitchFamily="34" charset="0"/>
              </a:rPr>
              <a:t> al </a:t>
            </a:r>
            <a:r>
              <a:rPr lang="en-US" sz="1400" dirty="0" err="1">
                <a:latin typeface="Franklin Gothic Book" panose="020B0503020102020204" pitchFamily="34" charset="0"/>
              </a:rPr>
              <a:t>río</a:t>
            </a:r>
            <a:r>
              <a:rPr lang="en-US" sz="1400" dirty="0">
                <a:latin typeface="Franklin Gothic Book" panose="020B0503020102020204" pitchFamily="34" charset="0"/>
              </a:rPr>
              <a:t> Hartford</a:t>
            </a:r>
          </a:p>
        </p:txBody>
      </p:sp>
    </p:spTree>
    <p:extLst>
      <p:ext uri="{BB962C8B-B14F-4D97-AF65-F5344CB8AC3E}">
        <p14:creationId xmlns:p14="http://schemas.microsoft.com/office/powerpoint/2010/main" val="198700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02920" y="370576"/>
            <a:ext cx="5135880" cy="614162"/>
          </a:xfrm>
        </p:spPr>
        <p:txBody>
          <a:bodyPr/>
          <a:lstStyle/>
          <a:p>
            <a:r>
              <a:rPr lang="en-US" dirty="0"/>
              <a:t>Para mayor </a:t>
            </a:r>
            <a:r>
              <a:rPr lang="en-US" dirty="0" err="1"/>
              <a:t>información</a:t>
            </a:r>
            <a:r>
              <a:rPr lang="en-US" dirty="0"/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732265-1C16-45D1-9985-C5DB27C58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115" y="2639540"/>
            <a:ext cx="5751619" cy="37307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26A0912-F657-4A84-81B1-16D5EA6DFB0C}"/>
              </a:ext>
            </a:extLst>
          </p:cNvPr>
          <p:cNvSpPr/>
          <p:nvPr/>
        </p:nvSpPr>
        <p:spPr>
          <a:xfrm>
            <a:off x="1367172" y="1488973"/>
            <a:ext cx="94337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https://hartfordbrainardairportstudy2023.com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574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Introducciones</a:t>
            </a:r>
            <a:r>
              <a:rPr lang="en-US" dirty="0"/>
              <a:t> – </a:t>
            </a:r>
            <a:r>
              <a:rPr lang="en-US" dirty="0" err="1"/>
              <a:t>Equipo</a:t>
            </a:r>
            <a:r>
              <a:rPr lang="en-US" dirty="0"/>
              <a:t> de </a:t>
            </a:r>
            <a:r>
              <a:rPr lang="en-US" dirty="0" err="1"/>
              <a:t>estudio</a:t>
            </a:r>
            <a:endParaRPr lang="en-US" dirty="0"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9"/>
          </p:nvPr>
        </p:nvSpPr>
        <p:spPr>
          <a:xfrm>
            <a:off x="3065263" y="1447800"/>
            <a:ext cx="1402420" cy="1595959"/>
          </a:xfrm>
        </p:spPr>
        <p:txBody>
          <a:bodyPr>
            <a:normAutofit/>
          </a:bodyPr>
          <a:lstStyle/>
          <a:p>
            <a:r>
              <a:rPr lang="en-US" dirty="0">
                <a:latin typeface="Franklin Gothic Demi" panose="020B0703020102020204" pitchFamily="34" charset="0"/>
              </a:rPr>
              <a:t>Frank Fish</a:t>
            </a:r>
          </a:p>
          <a:p>
            <a:r>
              <a:rPr lang="en-US" sz="1400" dirty="0"/>
              <a:t>FAICP</a:t>
            </a:r>
          </a:p>
          <a:p>
            <a:r>
              <a:rPr lang="en-US" sz="1200" dirty="0"/>
              <a:t>Director a Cargo</a:t>
            </a:r>
            <a:endParaRPr lang="en-US" sz="1400" dirty="0"/>
          </a:p>
        </p:txBody>
      </p:sp>
      <p:sp>
        <p:nvSpPr>
          <p:cNvPr id="34" name="Text Placeholder 28"/>
          <p:cNvSpPr>
            <a:spLocks noGrp="1"/>
          </p:cNvSpPr>
          <p:nvPr>
            <p:ph type="body" sz="quarter" idx="22"/>
          </p:nvPr>
        </p:nvSpPr>
        <p:spPr>
          <a:xfrm>
            <a:off x="5954547" y="1447006"/>
            <a:ext cx="1767866" cy="1068388"/>
          </a:xfrm>
        </p:spPr>
        <p:txBody>
          <a:bodyPr>
            <a:normAutofit/>
          </a:bodyPr>
          <a:lstStyle/>
          <a:p>
            <a:r>
              <a:rPr lang="en-US" dirty="0">
                <a:latin typeface="Franklin Gothic Demi" panose="020B0703020102020204" pitchFamily="34" charset="0"/>
              </a:rPr>
              <a:t>Thomas Madden</a:t>
            </a:r>
          </a:p>
          <a:p>
            <a:r>
              <a:rPr lang="en-US" sz="1400" dirty="0"/>
              <a:t>AICP</a:t>
            </a:r>
          </a:p>
          <a:p>
            <a:r>
              <a:rPr lang="en-US" sz="1200" dirty="0" err="1"/>
              <a:t>Gerente</a:t>
            </a:r>
            <a:r>
              <a:rPr lang="en-US" sz="1200" dirty="0"/>
              <a:t> de Proyecto</a:t>
            </a:r>
          </a:p>
        </p:txBody>
      </p:sp>
      <p:pic>
        <p:nvPicPr>
          <p:cNvPr id="36" name="Picture Placeholder 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7" r="31801" b="-402"/>
          <a:stretch/>
        </p:blipFill>
        <p:spPr>
          <a:xfrm>
            <a:off x="1524000" y="1447800"/>
            <a:ext cx="1560641" cy="1681561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D480AE-7018-4AE3-A4EE-35CEE9CA28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2" t="5352" r="28789" b="42273"/>
          <a:stretch/>
        </p:blipFill>
        <p:spPr>
          <a:xfrm>
            <a:off x="4462589" y="1447287"/>
            <a:ext cx="1457155" cy="16814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AE76445-65FD-48CF-9947-8309C5EA5E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75" y="6230140"/>
            <a:ext cx="843397" cy="514570"/>
          </a:xfrm>
          <a:prstGeom prst="rect">
            <a:avLst/>
          </a:prstGeom>
        </p:spPr>
      </p:pic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E4508C55-7563-4756-96BE-9F860110638F}"/>
              </a:ext>
            </a:extLst>
          </p:cNvPr>
          <p:cNvSpPr txBox="1">
            <a:spLocks/>
          </p:cNvSpPr>
          <p:nvPr/>
        </p:nvSpPr>
        <p:spPr>
          <a:xfrm>
            <a:off x="9058606" y="1434536"/>
            <a:ext cx="1285544" cy="1080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Franklin Gothic Book" panose="020B0503020102020204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Franklin Gothic Book" panose="020B0503020102020204" pitchFamily="34" charset="0"/>
              <a:buChar char="●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Franklin Gothic Book" panose="020B0503020102020204" pitchFamily="34" charset="0"/>
              <a:buChar char="●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Franklin Gothic Book" panose="020B0503020102020204" pitchFamily="34" charset="0"/>
              <a:buChar char="●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Franklin Gothic Book" panose="020B0503020102020204" pitchFamily="34" charset="0"/>
              <a:buChar char="●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Franklin Gothic Demi" panose="020B0703020102020204" pitchFamily="34" charset="0"/>
              </a:rPr>
              <a:t>Taylor Young</a:t>
            </a:r>
          </a:p>
          <a:p>
            <a:r>
              <a:rPr lang="en-US" sz="1400" dirty="0"/>
              <a:t>AICP</a:t>
            </a:r>
          </a:p>
          <a:p>
            <a:r>
              <a:rPr lang="en-US" sz="1200" dirty="0" err="1"/>
              <a:t>Coordinador</a:t>
            </a:r>
            <a:r>
              <a:rPr lang="en-US" sz="1200" dirty="0"/>
              <a:t> del Proyecto</a:t>
            </a:r>
          </a:p>
        </p:txBody>
      </p:sp>
      <p:pic>
        <p:nvPicPr>
          <p:cNvPr id="29" name="Picture Placeholder 8">
            <a:extLst>
              <a:ext uri="{FF2B5EF4-FFF2-40B4-BE49-F238E27FC236}">
                <a16:creationId xmlns:a16="http://schemas.microsoft.com/office/drawing/2014/main" id="{8E53557C-63F1-4DB0-A8F9-FCF08807ECE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0" t="-605" r="27516" b="16245"/>
          <a:stretch/>
        </p:blipFill>
        <p:spPr>
          <a:xfrm>
            <a:off x="7722413" y="1447006"/>
            <a:ext cx="1307548" cy="16814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B40D8C-2A67-4ED7-B35D-D5ED8194F23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415" r="7048"/>
          <a:stretch/>
        </p:blipFill>
        <p:spPr>
          <a:xfrm>
            <a:off x="3021423" y="4191000"/>
            <a:ext cx="1698091" cy="1802717"/>
          </a:xfrm>
          <a:prstGeom prst="rect">
            <a:avLst/>
          </a:prstGeom>
        </p:spPr>
      </p:pic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7093EC00-1440-41F2-B6EF-04D244176BE0}"/>
              </a:ext>
            </a:extLst>
          </p:cNvPr>
          <p:cNvSpPr txBox="1">
            <a:spLocks/>
          </p:cNvSpPr>
          <p:nvPr/>
        </p:nvSpPr>
        <p:spPr>
          <a:xfrm>
            <a:off x="4688767" y="4115023"/>
            <a:ext cx="1402420" cy="1595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Franklin Gothic Book" panose="020B0503020102020204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Franklin Gothic Book" panose="020B0503020102020204" pitchFamily="34" charset="0"/>
              <a:buChar char="●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Franklin Gothic Book" panose="020B0503020102020204" pitchFamily="34" charset="0"/>
              <a:buChar char="●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Franklin Gothic Book" panose="020B0503020102020204" pitchFamily="34" charset="0"/>
              <a:buChar char="●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Franklin Gothic Book" panose="020B0503020102020204" pitchFamily="34" charset="0"/>
              <a:buChar char="●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cap="all" dirty="0">
                <a:latin typeface="+mj-lt"/>
              </a:rPr>
              <a:t>JAMES OLSEN</a:t>
            </a:r>
          </a:p>
          <a:p>
            <a:pPr fontAlgn="base"/>
            <a:r>
              <a:rPr lang="en-US" sz="1400" cap="all" dirty="0"/>
              <a:t>PG, LEP</a:t>
            </a:r>
          </a:p>
          <a:p>
            <a:r>
              <a:rPr lang="en-US" sz="1200" dirty="0"/>
              <a:t>Tighe &amp; Bond</a:t>
            </a:r>
            <a:endParaRPr lang="en-US" sz="1400" dirty="0"/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51266DD5-25E4-4103-99AD-B97CF7CC435E}"/>
              </a:ext>
            </a:extLst>
          </p:cNvPr>
          <p:cNvSpPr txBox="1">
            <a:spLocks/>
          </p:cNvSpPr>
          <p:nvPr/>
        </p:nvSpPr>
        <p:spPr>
          <a:xfrm>
            <a:off x="7848600" y="4191000"/>
            <a:ext cx="1402420" cy="1595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Franklin Gothic Book" panose="020B0503020102020204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Franklin Gothic Book" panose="020B0503020102020204" pitchFamily="34" charset="0"/>
              <a:buChar char="●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Franklin Gothic Book" panose="020B0503020102020204" pitchFamily="34" charset="0"/>
              <a:buChar char="●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Franklin Gothic Book" panose="020B0503020102020204" pitchFamily="34" charset="0"/>
              <a:buChar char="●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Franklin Gothic Book" panose="020B0503020102020204" pitchFamily="34" charset="0"/>
              <a:buChar char="●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cap="all" dirty="0">
                <a:latin typeface="+mj-lt"/>
              </a:rPr>
              <a:t>Ron Price</a:t>
            </a:r>
          </a:p>
          <a:p>
            <a:r>
              <a:rPr lang="en-US" sz="1200" cap="all" dirty="0"/>
              <a:t>QED Aviation and Airports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837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E2DA464-B97D-4785-9655-2B2260D738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376313"/>
            <a:ext cx="11163299" cy="50216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200" dirty="0"/>
              <a:t>El estado, en concordancia y apoyo de los objetivos de promover la salud, el bienestar y la seguridad de las personas del estado y aumentar su calidad de vida, impulsar el turismo, estimular la economía y aumentar las posibilidades para las personas de disfrutar del río Connecticut, evalúa los beneficios y los costos de oportunidad para la ciudad de Hartford y para el estado del uso actual y los usos alternativos de la propiedad del Aeropuerto Hartford </a:t>
            </a:r>
            <a:r>
              <a:rPr lang="es-ES" sz="3200" dirty="0" err="1"/>
              <a:t>Brainard</a:t>
            </a:r>
            <a:r>
              <a:rPr lang="es-ES" sz="3200" dirty="0"/>
              <a:t>.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4597AE3-86F1-4119-8FEE-830EB5F565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Mandato</a:t>
            </a:r>
            <a:r>
              <a:rPr lang="en-US" dirty="0"/>
              <a:t> </a:t>
            </a:r>
            <a:r>
              <a:rPr lang="en-US" dirty="0" err="1"/>
              <a:t>Legislativo</a:t>
            </a:r>
            <a:r>
              <a:rPr lang="en-US" dirty="0"/>
              <a:t> </a:t>
            </a:r>
            <a:r>
              <a:rPr lang="en-US" sz="2000" dirty="0"/>
              <a:t>Public Act No. 22-118, Section 426</a:t>
            </a:r>
            <a:endParaRPr lang="en-US" dirty="0"/>
          </a:p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0AB1555-FFA9-4790-84AC-B176C05A8C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 err="1"/>
              <a:t>Objetivo</a:t>
            </a:r>
            <a:r>
              <a:rPr lang="en-US" b="1" dirty="0"/>
              <a:t> del </a:t>
            </a:r>
            <a:r>
              <a:rPr lang="en-US" b="1" dirty="0" err="1"/>
              <a:t>estudio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73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267BB5-4295-4D7B-A65B-B09B96E3B1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dirty="0"/>
              <a:t>El estudio evalúa lo siguiente: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600" dirty="0"/>
              <a:t>El impacto económico, directo, indirecto, cuantitativo y cualitativo, del uso actual de la propiedad para el estado y la región que rodea la propiedad;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600" dirty="0"/>
              <a:t>El impacto económico, directo, indirecto, cuantitativo y cualitativo, de los usos alternativos de la propiedad, incluidas las oportunidades comerciales, residenciales y recreativas, para el estado y la región que rodea la propiedad;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600" dirty="0"/>
              <a:t>Identificación de cualquier obstáculo ambiental o de control de inundaciones para el desarrollo de usos alternativos de la propiedad, incluida la realización de cualquier prueba requerida del sitio y las posibles vías y costos asociados para hacer que la propiedad sea ambientalmente desarrollable;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1600" dirty="0"/>
              <a:t>Identificación de cualquier obstáculo gubernamental federal, estatal o local, incluyendo las obligaciones contractuales existentes, para el desarrollo de usos alternativos de la propiedad, las posibles maneras para eliminar cada uno de dichos obstáculos y los costos asociados de seguir cada una de estas alternativas; y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600" dirty="0"/>
              <a:t>El mayor y mejor uso de la propiedad, si no es su uso actual, tomando en consideración los hallazgos de las subdivisiones (2) a (4), inclusive de esta subsección y los objetivos establecidos en la subsección (a) de esta sección.</a:t>
            </a:r>
            <a:endParaRPr lang="en-US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44CE5-CAF2-4B5A-AA9A-2CABD0D6B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buClr>
                <a:srgbClr val="FF530D"/>
              </a:buClr>
            </a:pPr>
            <a:r>
              <a:rPr lang="en-US" dirty="0" err="1"/>
              <a:t>Mandato</a:t>
            </a:r>
            <a:r>
              <a:rPr lang="en-US" dirty="0"/>
              <a:t> </a:t>
            </a:r>
            <a:r>
              <a:rPr lang="en-US" dirty="0" err="1"/>
              <a:t>Legislativo</a:t>
            </a:r>
            <a:r>
              <a:rPr lang="en-US" dirty="0"/>
              <a:t> </a:t>
            </a:r>
            <a:r>
              <a:rPr lang="en-US" sz="2000" dirty="0"/>
              <a:t>Public Act No. 22-118, Section 426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1D0388-878A-4159-BBEF-A752F07FC3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Componentes</a:t>
            </a:r>
            <a:r>
              <a:rPr lang="en-US" dirty="0"/>
              <a:t> del </a:t>
            </a:r>
            <a:r>
              <a:rPr lang="en-US" dirty="0" err="1"/>
              <a:t>estudio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07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5B94AED-3DC3-422F-9247-46710A69F0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3888" b="28889"/>
          <a:stretch/>
        </p:blipFill>
        <p:spPr>
          <a:xfrm>
            <a:off x="2057400" y="457200"/>
            <a:ext cx="8729766" cy="628751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219061" y="762000"/>
            <a:ext cx="3082532" cy="276999"/>
          </a:xfrm>
          <a:prstGeom prst="rect">
            <a:avLst/>
          </a:prstGeom>
          <a:noFill/>
        </p:spPr>
        <p:txBody>
          <a:bodyPr wrap="square" tIns="0" bIns="0" rtlCol="0" anchor="ctr" anchorCtr="0">
            <a:spAutoFit/>
          </a:bodyPr>
          <a:lstStyle/>
          <a:p>
            <a:endParaRPr lang="en-US" b="1" dirty="0">
              <a:latin typeface="Franklin Gothic Book" panose="020B0503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42D2B-2F3F-4AB5-86CA-A0D57B7A4B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Organigrama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F640E6-A5A3-4592-B833-BEEC2F97EBAC}"/>
              </a:ext>
            </a:extLst>
          </p:cNvPr>
          <p:cNvSpPr txBox="1"/>
          <p:nvPr/>
        </p:nvSpPr>
        <p:spPr>
          <a:xfrm>
            <a:off x="5486400" y="1283976"/>
            <a:ext cx="1295400" cy="16927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 anchor="ctr" anchorCtr="0">
            <a:spAutoFit/>
          </a:bodyPr>
          <a:lstStyle/>
          <a:p>
            <a:r>
              <a:rPr lang="en-US" sz="1100" dirty="0">
                <a:latin typeface="Franklin Gothic Book" panose="020B0503020102020204" pitchFamily="34" charset="0"/>
              </a:rPr>
              <a:t>Director a Cargo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965DAF-0D0E-4E06-9639-E355A1D2AF3B}"/>
              </a:ext>
            </a:extLst>
          </p:cNvPr>
          <p:cNvSpPr txBox="1"/>
          <p:nvPr/>
        </p:nvSpPr>
        <p:spPr>
          <a:xfrm>
            <a:off x="2514600" y="1988894"/>
            <a:ext cx="1905000" cy="153888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 anchor="ctr" anchorCtr="0">
            <a:spAutoFit/>
          </a:bodyPr>
          <a:lstStyle/>
          <a:p>
            <a:r>
              <a:rPr lang="en-US" sz="1000" dirty="0" err="1">
                <a:latin typeface="Franklin Gothic Book" panose="020B0503020102020204" pitchFamily="34" charset="0"/>
              </a:rPr>
              <a:t>Participación</a:t>
            </a:r>
            <a:r>
              <a:rPr lang="en-US" sz="1000" dirty="0">
                <a:latin typeface="Franklin Gothic Book" panose="020B0503020102020204" pitchFamily="34" charset="0"/>
              </a:rPr>
              <a:t> de </a:t>
            </a:r>
            <a:r>
              <a:rPr lang="en-US" sz="1000" dirty="0" err="1">
                <a:latin typeface="Franklin Gothic Book" panose="020B0503020102020204" pitchFamily="34" charset="0"/>
              </a:rPr>
              <a:t>los</a:t>
            </a:r>
            <a:r>
              <a:rPr lang="en-US" sz="1000" dirty="0">
                <a:latin typeface="Franklin Gothic Book" panose="020B0503020102020204" pitchFamily="34" charset="0"/>
              </a:rPr>
              <a:t> </a:t>
            </a:r>
            <a:r>
              <a:rPr lang="en-US" sz="1000" dirty="0" err="1">
                <a:latin typeface="Franklin Gothic Book" panose="020B0503020102020204" pitchFamily="34" charset="0"/>
              </a:rPr>
              <a:t>Interesados</a:t>
            </a:r>
            <a:endParaRPr lang="en-US" sz="1000" dirty="0">
              <a:latin typeface="Franklin Gothic Book" panose="020B0503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A62ED2-467F-478B-8A83-6F6583EDCD90}"/>
              </a:ext>
            </a:extLst>
          </p:cNvPr>
          <p:cNvSpPr txBox="1"/>
          <p:nvPr/>
        </p:nvSpPr>
        <p:spPr>
          <a:xfrm>
            <a:off x="5538787" y="2134633"/>
            <a:ext cx="1295400" cy="153888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 anchor="ctr" anchorCtr="0">
            <a:spAutoFit/>
          </a:bodyPr>
          <a:lstStyle/>
          <a:p>
            <a:r>
              <a:rPr lang="en-US" sz="1000" dirty="0" err="1">
                <a:latin typeface="Franklin Gothic Book" panose="020B0503020102020204" pitchFamily="34" charset="0"/>
              </a:rPr>
              <a:t>Gerente</a:t>
            </a:r>
            <a:r>
              <a:rPr lang="en-US" sz="1000" dirty="0">
                <a:latin typeface="Franklin Gothic Book" panose="020B0503020102020204" pitchFamily="34" charset="0"/>
              </a:rPr>
              <a:t> de Proyecto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DA4988-CE1D-4953-B6C5-5E04419775E2}"/>
              </a:ext>
            </a:extLst>
          </p:cNvPr>
          <p:cNvSpPr txBox="1">
            <a:spLocks/>
          </p:cNvSpPr>
          <p:nvPr/>
        </p:nvSpPr>
        <p:spPr>
          <a:xfrm>
            <a:off x="5327629" y="2923887"/>
            <a:ext cx="1616148" cy="16158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none" tIns="0" bIns="0" rtlCol="0" anchor="ctr" anchorCtr="0">
            <a:spAutoFit/>
          </a:bodyPr>
          <a:lstStyle/>
          <a:p>
            <a:r>
              <a:rPr lang="en-US" sz="1050" dirty="0" err="1">
                <a:latin typeface="Franklin Gothic Book" panose="020B0503020102020204" pitchFamily="34" charset="0"/>
              </a:rPr>
              <a:t>Coordinador</a:t>
            </a:r>
            <a:r>
              <a:rPr lang="en-US" sz="1050" dirty="0">
                <a:latin typeface="Franklin Gothic Book" panose="020B0503020102020204" pitchFamily="34" charset="0"/>
              </a:rPr>
              <a:t> del Proyecto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96078B-2348-47FF-AC76-58EB951CF420}"/>
              </a:ext>
            </a:extLst>
          </p:cNvPr>
          <p:cNvSpPr txBox="1">
            <a:spLocks/>
          </p:cNvSpPr>
          <p:nvPr/>
        </p:nvSpPr>
        <p:spPr>
          <a:xfrm>
            <a:off x="5181600" y="3936407"/>
            <a:ext cx="1782783" cy="161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0" bIns="0" rtlCol="0" anchor="ctr" anchorCtr="0">
            <a:spAutoFit/>
          </a:bodyPr>
          <a:lstStyle/>
          <a:p>
            <a:r>
              <a:rPr lang="en-US" sz="1050" dirty="0" err="1">
                <a:latin typeface="Franklin Gothic Book" panose="020B0503020102020204" pitchFamily="34" charset="0"/>
              </a:rPr>
              <a:t>Coordinadora</a:t>
            </a:r>
            <a:r>
              <a:rPr lang="en-US" sz="1050" dirty="0">
                <a:latin typeface="Franklin Gothic Book" panose="020B0503020102020204" pitchFamily="34" charset="0"/>
              </a:rPr>
              <a:t> Ambiental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5A9149-FC99-45CA-89AF-350EC6B36682}"/>
              </a:ext>
            </a:extLst>
          </p:cNvPr>
          <p:cNvSpPr txBox="1">
            <a:spLocks/>
          </p:cNvSpPr>
          <p:nvPr/>
        </p:nvSpPr>
        <p:spPr>
          <a:xfrm>
            <a:off x="2632317" y="3936406"/>
            <a:ext cx="1669566" cy="16158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tIns="0" bIns="0" rtlCol="0" anchor="ctr" anchorCtr="0">
            <a:spAutoFit/>
          </a:bodyPr>
          <a:lstStyle/>
          <a:p>
            <a:r>
              <a:rPr lang="en-US" sz="1050" dirty="0" err="1">
                <a:latin typeface="Franklin Gothic Book" panose="020B0503020102020204" pitchFamily="34" charset="0"/>
              </a:rPr>
              <a:t>Coordinadora</a:t>
            </a:r>
            <a:r>
              <a:rPr lang="en-US" sz="1050" dirty="0">
                <a:latin typeface="Franklin Gothic Book" panose="020B0503020102020204" pitchFamily="34" charset="0"/>
              </a:rPr>
              <a:t> </a:t>
            </a:r>
            <a:r>
              <a:rPr lang="en-US" sz="1050" dirty="0" err="1">
                <a:latin typeface="Franklin Gothic Book" panose="020B0503020102020204" pitchFamily="34" charset="0"/>
              </a:rPr>
              <a:t>Económica</a:t>
            </a:r>
            <a:endParaRPr lang="en-US" sz="1050" dirty="0">
              <a:latin typeface="Franklin Gothic Book" panose="020B05030201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871A99-DC6E-4F28-A346-FEC658FFC845}"/>
              </a:ext>
            </a:extLst>
          </p:cNvPr>
          <p:cNvSpPr txBox="1">
            <a:spLocks/>
          </p:cNvSpPr>
          <p:nvPr/>
        </p:nvSpPr>
        <p:spPr>
          <a:xfrm>
            <a:off x="8048867" y="3999905"/>
            <a:ext cx="1552333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0" bIns="0" rtlCol="0" anchor="ctr" anchorCtr="0">
            <a:spAutoFit/>
          </a:bodyPr>
          <a:lstStyle/>
          <a:p>
            <a:r>
              <a:rPr lang="en-US" sz="1050" dirty="0" err="1">
                <a:latin typeface="Franklin Gothic Book" panose="020B0503020102020204" pitchFamily="34" charset="0"/>
              </a:rPr>
              <a:t>Coordinador</a:t>
            </a:r>
            <a:r>
              <a:rPr lang="en-US" sz="1050" dirty="0">
                <a:latin typeface="Franklin Gothic Book" panose="020B0503020102020204" pitchFamily="34" charset="0"/>
              </a:rPr>
              <a:t> </a:t>
            </a:r>
            <a:r>
              <a:rPr lang="en-US" sz="1050" dirty="0" err="1">
                <a:latin typeface="Franklin Gothic Book" panose="020B0503020102020204" pitchFamily="34" charset="0"/>
              </a:rPr>
              <a:t>Regulatorio</a:t>
            </a:r>
            <a:endParaRPr lang="en-US" sz="1050" dirty="0">
              <a:latin typeface="Franklin Gothic Book" panose="020B05030201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A52121-B2A6-4BAC-A291-29D48BF762E8}"/>
              </a:ext>
            </a:extLst>
          </p:cNvPr>
          <p:cNvSpPr txBox="1">
            <a:spLocks/>
          </p:cNvSpPr>
          <p:nvPr/>
        </p:nvSpPr>
        <p:spPr>
          <a:xfrm>
            <a:off x="2393950" y="5810822"/>
            <a:ext cx="2041765" cy="16158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tIns="0" bIns="0" rtlCol="0" anchor="ctr" anchorCtr="0">
            <a:spAutoFit/>
          </a:bodyPr>
          <a:lstStyle/>
          <a:p>
            <a:r>
              <a:rPr lang="en-US" sz="1050" dirty="0" err="1">
                <a:latin typeface="Franklin Gothic Book" panose="020B0503020102020204" pitchFamily="34" charset="0"/>
              </a:rPr>
              <a:t>Experto</a:t>
            </a:r>
            <a:r>
              <a:rPr lang="en-US" sz="1050" dirty="0">
                <a:latin typeface="Franklin Gothic Book" panose="020B0503020102020204" pitchFamily="34" charset="0"/>
              </a:rPr>
              <a:t> </a:t>
            </a:r>
            <a:r>
              <a:rPr lang="en-US" sz="1050" dirty="0" err="1">
                <a:latin typeface="Franklin Gothic Book" panose="020B0503020102020204" pitchFamily="34" charset="0"/>
              </a:rPr>
              <a:t>en</a:t>
            </a:r>
            <a:r>
              <a:rPr lang="en-US" sz="1050" dirty="0">
                <a:latin typeface="Franklin Gothic Book" panose="020B0503020102020204" pitchFamily="34" charset="0"/>
              </a:rPr>
              <a:t> Campo </a:t>
            </a:r>
            <a:r>
              <a:rPr lang="en-US" sz="1050" dirty="0" err="1">
                <a:latin typeface="Franklin Gothic Book" panose="020B0503020102020204" pitchFamily="34" charset="0"/>
              </a:rPr>
              <a:t>Específico</a:t>
            </a:r>
            <a:endParaRPr lang="en-US" sz="1050" dirty="0">
              <a:latin typeface="Franklin Gothic Book" panose="020B05030201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D934E9-883C-495A-8900-0B86428011EF}"/>
              </a:ext>
            </a:extLst>
          </p:cNvPr>
          <p:cNvSpPr txBox="1">
            <a:spLocks/>
          </p:cNvSpPr>
          <p:nvPr/>
        </p:nvSpPr>
        <p:spPr>
          <a:xfrm>
            <a:off x="5181600" y="5810822"/>
            <a:ext cx="2041765" cy="16158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tIns="0" bIns="0" rtlCol="0" anchor="ctr" anchorCtr="0">
            <a:spAutoFit/>
          </a:bodyPr>
          <a:lstStyle/>
          <a:p>
            <a:r>
              <a:rPr lang="en-US" sz="1050" dirty="0" err="1">
                <a:latin typeface="Franklin Gothic Book" panose="020B0503020102020204" pitchFamily="34" charset="0"/>
              </a:rPr>
              <a:t>Experto</a:t>
            </a:r>
            <a:r>
              <a:rPr lang="en-US" sz="1050" dirty="0">
                <a:latin typeface="Franklin Gothic Book" panose="020B0503020102020204" pitchFamily="34" charset="0"/>
              </a:rPr>
              <a:t> </a:t>
            </a:r>
            <a:r>
              <a:rPr lang="en-US" sz="1050" dirty="0" err="1">
                <a:latin typeface="Franklin Gothic Book" panose="020B0503020102020204" pitchFamily="34" charset="0"/>
              </a:rPr>
              <a:t>en</a:t>
            </a:r>
            <a:r>
              <a:rPr lang="en-US" sz="1050" dirty="0">
                <a:latin typeface="Franklin Gothic Book" panose="020B0503020102020204" pitchFamily="34" charset="0"/>
              </a:rPr>
              <a:t> Campo </a:t>
            </a:r>
            <a:r>
              <a:rPr lang="en-US" sz="1050" dirty="0" err="1">
                <a:latin typeface="Franklin Gothic Book" panose="020B0503020102020204" pitchFamily="34" charset="0"/>
              </a:rPr>
              <a:t>Específico</a:t>
            </a:r>
            <a:endParaRPr lang="en-US" sz="1050" dirty="0">
              <a:latin typeface="Franklin Gothic Book" panose="020B05030201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4E05C7-5447-4B93-A2B2-E2ACAF88C9B9}"/>
              </a:ext>
            </a:extLst>
          </p:cNvPr>
          <p:cNvSpPr txBox="1">
            <a:spLocks/>
          </p:cNvSpPr>
          <p:nvPr/>
        </p:nvSpPr>
        <p:spPr>
          <a:xfrm>
            <a:off x="7927735" y="5752890"/>
            <a:ext cx="2041765" cy="16158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tIns="0" bIns="0" rtlCol="0" anchor="ctr" anchorCtr="0">
            <a:spAutoFit/>
          </a:bodyPr>
          <a:lstStyle/>
          <a:p>
            <a:r>
              <a:rPr lang="en-US" sz="1050" dirty="0" err="1">
                <a:latin typeface="Franklin Gothic Book" panose="020B0503020102020204" pitchFamily="34" charset="0"/>
              </a:rPr>
              <a:t>Experto</a:t>
            </a:r>
            <a:r>
              <a:rPr lang="en-US" sz="1050" dirty="0">
                <a:latin typeface="Franklin Gothic Book" panose="020B0503020102020204" pitchFamily="34" charset="0"/>
              </a:rPr>
              <a:t> </a:t>
            </a:r>
            <a:r>
              <a:rPr lang="en-US" sz="1050" dirty="0" err="1">
                <a:latin typeface="Franklin Gothic Book" panose="020B0503020102020204" pitchFamily="34" charset="0"/>
              </a:rPr>
              <a:t>en</a:t>
            </a:r>
            <a:r>
              <a:rPr lang="en-US" sz="1050" dirty="0">
                <a:latin typeface="Franklin Gothic Book" panose="020B0503020102020204" pitchFamily="34" charset="0"/>
              </a:rPr>
              <a:t> Campo </a:t>
            </a:r>
            <a:r>
              <a:rPr lang="en-US" sz="1050" dirty="0" err="1">
                <a:latin typeface="Franklin Gothic Book" panose="020B0503020102020204" pitchFamily="34" charset="0"/>
              </a:rPr>
              <a:t>Específico</a:t>
            </a:r>
            <a:endParaRPr lang="en-US" sz="1050" dirty="0">
              <a:latin typeface="Franklin Gothic Book" panose="020B05030201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749CDC-C9F9-4218-99B1-1C5A173DB414}"/>
              </a:ext>
            </a:extLst>
          </p:cNvPr>
          <p:cNvSpPr txBox="1"/>
          <p:nvPr/>
        </p:nvSpPr>
        <p:spPr>
          <a:xfrm>
            <a:off x="8458200" y="1838181"/>
            <a:ext cx="1295400" cy="153888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 anchor="ctr" anchorCtr="0">
            <a:spAutoFit/>
          </a:bodyPr>
          <a:lstStyle/>
          <a:p>
            <a:r>
              <a:rPr lang="en-US" sz="1000" b="1" dirty="0" err="1">
                <a:latin typeface="Franklin Gothic Book" panose="020B0503020102020204" pitchFamily="34" charset="0"/>
              </a:rPr>
              <a:t>Transporte</a:t>
            </a:r>
            <a:endParaRPr lang="en-US" sz="1000" b="1" dirty="0">
              <a:latin typeface="Franklin Gothic Book" panose="020B05030201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D529C1-1BEF-4236-B27A-310851C8CDB9}"/>
              </a:ext>
            </a:extLst>
          </p:cNvPr>
          <p:cNvSpPr txBox="1"/>
          <p:nvPr/>
        </p:nvSpPr>
        <p:spPr>
          <a:xfrm>
            <a:off x="8382000" y="2413964"/>
            <a:ext cx="1371600" cy="153888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 anchor="ctr" anchorCtr="0">
            <a:spAutoFit/>
          </a:bodyPr>
          <a:lstStyle/>
          <a:p>
            <a:r>
              <a:rPr lang="en-US" sz="1000" b="1" dirty="0" err="1">
                <a:latin typeface="Franklin Gothic Book" panose="020B0503020102020204" pitchFamily="34" charset="0"/>
              </a:rPr>
              <a:t>Alternativas</a:t>
            </a:r>
            <a:r>
              <a:rPr lang="en-US" sz="1000" b="1" dirty="0">
                <a:latin typeface="Franklin Gothic Book" panose="020B0503020102020204" pitchFamily="34" charset="0"/>
              </a:rPr>
              <a:t> de </a:t>
            </a:r>
            <a:r>
              <a:rPr lang="en-US" sz="1000" b="1" dirty="0" err="1">
                <a:latin typeface="Franklin Gothic Book" panose="020B0503020102020204" pitchFamily="34" charset="0"/>
              </a:rPr>
              <a:t>diseño</a:t>
            </a:r>
            <a:endParaRPr lang="en-US" sz="1000" b="1" dirty="0">
              <a:latin typeface="Franklin Gothic Book" panose="020B05030201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7B1C19-6DB3-42D7-9A17-092720D365FB}"/>
              </a:ext>
            </a:extLst>
          </p:cNvPr>
          <p:cNvSpPr txBox="1"/>
          <p:nvPr/>
        </p:nvSpPr>
        <p:spPr>
          <a:xfrm>
            <a:off x="8382000" y="2915614"/>
            <a:ext cx="1371600" cy="153888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 anchor="ctr" anchorCtr="0">
            <a:spAutoFit/>
          </a:bodyPr>
          <a:lstStyle/>
          <a:p>
            <a:r>
              <a:rPr lang="en-US" sz="1000" b="1" dirty="0" err="1">
                <a:latin typeface="Franklin Gothic Book" panose="020B0503020102020204" pitchFamily="34" charset="0"/>
              </a:rPr>
              <a:t>Alternativas</a:t>
            </a:r>
            <a:r>
              <a:rPr lang="en-US" sz="1000" b="1" dirty="0">
                <a:latin typeface="Franklin Gothic Book" panose="020B0503020102020204" pitchFamily="34" charset="0"/>
              </a:rPr>
              <a:t> de </a:t>
            </a:r>
            <a:r>
              <a:rPr lang="en-US" sz="1000" b="1" dirty="0" err="1">
                <a:latin typeface="Franklin Gothic Book" panose="020B0503020102020204" pitchFamily="34" charset="0"/>
              </a:rPr>
              <a:t>diseño</a:t>
            </a:r>
            <a:endParaRPr lang="en-US" sz="1000" b="1" dirty="0">
              <a:latin typeface="Franklin Gothic Book" panose="020B05030201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E39A15-BC83-4EEA-8231-22B8DC64C3EB}"/>
              </a:ext>
            </a:extLst>
          </p:cNvPr>
          <p:cNvSpPr txBox="1"/>
          <p:nvPr/>
        </p:nvSpPr>
        <p:spPr>
          <a:xfrm>
            <a:off x="8382000" y="3464889"/>
            <a:ext cx="1371600" cy="153888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 anchor="ctr" anchorCtr="0">
            <a:spAutoFit/>
          </a:bodyPr>
          <a:lstStyle/>
          <a:p>
            <a:r>
              <a:rPr lang="en-US" sz="1000" b="1" dirty="0">
                <a:latin typeface="Franklin Gothic Book" panose="020B0503020102020204" pitchFamily="34" charset="0"/>
              </a:rPr>
              <a:t>Mayor y </a:t>
            </a:r>
            <a:r>
              <a:rPr lang="en-US" sz="1000" b="1" dirty="0" err="1">
                <a:latin typeface="Franklin Gothic Book" panose="020B0503020102020204" pitchFamily="34" charset="0"/>
              </a:rPr>
              <a:t>Mejor</a:t>
            </a:r>
            <a:r>
              <a:rPr lang="en-US" sz="1000" b="1" dirty="0">
                <a:latin typeface="Franklin Gothic Book" panose="020B0503020102020204" pitchFamily="34" charset="0"/>
              </a:rPr>
              <a:t> </a:t>
            </a:r>
            <a:r>
              <a:rPr lang="en-US" sz="1000" b="1" dirty="0" err="1">
                <a:latin typeface="Franklin Gothic Book" panose="020B0503020102020204" pitchFamily="34" charset="0"/>
              </a:rPr>
              <a:t>Uso</a:t>
            </a:r>
            <a:endParaRPr lang="en-US" sz="1000" b="1" dirty="0">
              <a:latin typeface="Franklin Gothic Book" panose="020B05030201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945F64-F845-4948-8D78-522D5F495080}"/>
              </a:ext>
            </a:extLst>
          </p:cNvPr>
          <p:cNvSpPr txBox="1"/>
          <p:nvPr/>
        </p:nvSpPr>
        <p:spPr>
          <a:xfrm>
            <a:off x="3009900" y="5257800"/>
            <a:ext cx="1330083" cy="184666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 anchor="ctr" anchorCtr="0">
            <a:spAutoFit/>
          </a:bodyPr>
          <a:lstStyle/>
          <a:p>
            <a:r>
              <a:rPr lang="en-US" sz="1200" b="1" dirty="0" err="1">
                <a:latin typeface="Franklin Gothic Book" panose="020B0503020102020204" pitchFamily="34" charset="0"/>
              </a:rPr>
              <a:t>Subconsultores</a:t>
            </a:r>
            <a:endParaRPr lang="en-US" sz="1000" b="1" dirty="0">
              <a:latin typeface="Franklin Gothic Book" panose="020B05030201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1319DF-BF40-490E-8051-3567639DE7CD}"/>
              </a:ext>
            </a:extLst>
          </p:cNvPr>
          <p:cNvSpPr txBox="1"/>
          <p:nvPr/>
        </p:nvSpPr>
        <p:spPr>
          <a:xfrm>
            <a:off x="5765801" y="5225534"/>
            <a:ext cx="1244600" cy="184666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 anchor="ctr" anchorCtr="0">
            <a:spAutoFit/>
          </a:bodyPr>
          <a:lstStyle/>
          <a:p>
            <a:r>
              <a:rPr lang="en-US" sz="1200" b="1" dirty="0" err="1">
                <a:latin typeface="Franklin Gothic Book" panose="020B0503020102020204" pitchFamily="34" charset="0"/>
              </a:rPr>
              <a:t>Subconsultores</a:t>
            </a:r>
            <a:endParaRPr lang="en-US" sz="1000" b="1" dirty="0">
              <a:latin typeface="Franklin Gothic Book" panose="020B05030201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5157E0-0D16-4311-8F3F-6035EFE6E8F9}"/>
              </a:ext>
            </a:extLst>
          </p:cNvPr>
          <p:cNvSpPr txBox="1"/>
          <p:nvPr/>
        </p:nvSpPr>
        <p:spPr>
          <a:xfrm>
            <a:off x="8484394" y="5181600"/>
            <a:ext cx="1330083" cy="184666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 anchor="ctr" anchorCtr="0">
            <a:spAutoFit/>
          </a:bodyPr>
          <a:lstStyle/>
          <a:p>
            <a:r>
              <a:rPr lang="en-US" sz="1200" b="1" dirty="0" err="1">
                <a:latin typeface="Franklin Gothic Book" panose="020B0503020102020204" pitchFamily="34" charset="0"/>
              </a:rPr>
              <a:t>Subconsultores</a:t>
            </a:r>
            <a:endParaRPr lang="en-US" sz="1000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53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32DC20-C126-4EB4-83A7-01070A4F6F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1" y="1376313"/>
            <a:ext cx="7848599" cy="502165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400" dirty="0"/>
              <a:t> </a:t>
            </a:r>
            <a:r>
              <a:rPr lang="en-US" sz="3400" dirty="0" err="1"/>
              <a:t>Organizar</a:t>
            </a:r>
            <a:r>
              <a:rPr lang="en-US" sz="3400" dirty="0"/>
              <a:t> Cinco </a:t>
            </a:r>
            <a:r>
              <a:rPr lang="en-US" sz="3400" dirty="0" err="1"/>
              <a:t>Reuniones</a:t>
            </a:r>
            <a:r>
              <a:rPr lang="en-US" sz="3400" dirty="0"/>
              <a:t> </a:t>
            </a:r>
            <a:r>
              <a:rPr lang="en-US" sz="3400" dirty="0" err="1"/>
              <a:t>Públicas</a:t>
            </a:r>
            <a:endParaRPr lang="en-US" sz="34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Reunión #1 – 16 de febrero de 2023, 6:30 a 8:00 p. m.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Reunión #2 – 13 de abril de 2023, 6:30 a 8:00 p. m.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Reunión #3 – 18 de mayo de 2023, 6:30 a 8:00 p. m.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Reunión #4 – 13 de julio de 2023, 6:30 a 8:00 p. m.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Reunión #5 – 10 de agosto de 2023, 6:30 a 8:00 p. m.</a:t>
            </a:r>
            <a:r>
              <a:rPr lang="en-US" dirty="0"/>
              <a:t> 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400" dirty="0" err="1"/>
              <a:t>Eventos</a:t>
            </a:r>
            <a:r>
              <a:rPr lang="en-US" sz="3400" dirty="0"/>
              <a:t> de </a:t>
            </a:r>
            <a:r>
              <a:rPr lang="en-US" sz="3400" dirty="0" err="1"/>
              <a:t>Participación</a:t>
            </a:r>
            <a:r>
              <a:rPr lang="en-US" sz="3400" dirty="0"/>
              <a:t> </a:t>
            </a:r>
            <a:r>
              <a:rPr lang="en-US" sz="3400" dirty="0" err="1"/>
              <a:t>Pública</a:t>
            </a:r>
            <a:r>
              <a:rPr lang="en-US" sz="3400" dirty="0"/>
              <a:t>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Evento de participación pública #1: Abril de 2023: formato, lugar y hora por determinar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Evento de participación pública #2: Junio de 2023: formato, lugar y hora por determinar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400" dirty="0" err="1"/>
              <a:t>Encuesta</a:t>
            </a:r>
            <a:r>
              <a:rPr lang="en-US" sz="3400" dirty="0"/>
              <a:t> </a:t>
            </a:r>
            <a:r>
              <a:rPr lang="en-US" sz="3400" dirty="0" err="1"/>
              <a:t>Pública</a:t>
            </a:r>
            <a:r>
              <a:rPr lang="en-US" sz="3400" dirty="0"/>
              <a:t>: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s-ES" dirty="0"/>
              <a:t>La encuesta pública estará en línea entre abril y junio de 2023</a:t>
            </a:r>
            <a:r>
              <a:rPr lang="en-US" dirty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ES" sz="3400" dirty="0"/>
              <a:t>Social </a:t>
            </a:r>
            <a:r>
              <a:rPr lang="es-ES" sz="3400" dirty="0" err="1"/>
              <a:t>PinPoint</a:t>
            </a:r>
            <a:r>
              <a:rPr lang="es-ES" sz="3400" dirty="0"/>
              <a:t>: Herramienta de mapeo en línea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400" dirty="0"/>
              <a:t>Sitio web - </a:t>
            </a:r>
            <a:r>
              <a:rPr lang="en-US" sz="2600" dirty="0"/>
              <a:t>https://hartfordbrainardairportstudy2023.com</a:t>
            </a:r>
            <a:endParaRPr lang="en-US" sz="2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D969D-26DF-4796-98DC-977C1FC1BE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Divulgación</a:t>
            </a:r>
            <a:r>
              <a:rPr lang="en-US" dirty="0"/>
              <a:t> </a:t>
            </a:r>
            <a:r>
              <a:rPr lang="en-US" dirty="0" err="1"/>
              <a:t>comunitaria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E3F4C5-AD9F-4B60-AD77-5E2DAB6265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ECAEC5-52A8-4392-A5FC-7EC50274E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097" y="342900"/>
            <a:ext cx="2400300" cy="3200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AA01A7-57DE-49E8-8575-1C70C932B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361" y="3716527"/>
            <a:ext cx="3567773" cy="267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2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1376313"/>
            <a:ext cx="6934200" cy="502165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s-ES" sz="2600" dirty="0"/>
              <a:t>Impactos Económicos del Uso Actual del Aeropuerto </a:t>
            </a:r>
            <a:r>
              <a:rPr lang="en-US" sz="2600" dirty="0"/>
              <a:t>(QED)</a:t>
            </a:r>
            <a:r>
              <a:rPr lang="en-US" sz="2000" dirty="0"/>
              <a:t>	</a:t>
            </a:r>
          </a:p>
          <a:p>
            <a:pPr marL="517525" lvl="1">
              <a:spcBef>
                <a:spcPts val="600"/>
              </a:spcBef>
            </a:pPr>
            <a:r>
              <a:rPr lang="en-US" dirty="0"/>
              <a:t>Caso 1 - </a:t>
            </a:r>
            <a:r>
              <a:rPr lang="es-ES" dirty="0"/>
              <a:t>Evaluación Operativa del Aeropuerto de </a:t>
            </a:r>
            <a:r>
              <a:rPr lang="es-ES" dirty="0" err="1"/>
              <a:t>Brainard</a:t>
            </a:r>
            <a:endParaRPr lang="en-US" dirty="0"/>
          </a:p>
          <a:p>
            <a:pPr marL="857250" lvl="2">
              <a:spcBef>
                <a:spcPts val="600"/>
              </a:spcBef>
            </a:pPr>
            <a:r>
              <a:rPr lang="es-ES" dirty="0"/>
              <a:t>Tarea 1 - Demanda de aviación</a:t>
            </a:r>
          </a:p>
          <a:p>
            <a:pPr marL="1314450" lvl="3">
              <a:spcBef>
                <a:spcPts val="600"/>
              </a:spcBef>
            </a:pPr>
            <a:r>
              <a:rPr lang="es-ES" dirty="0"/>
              <a:t>Encuesta de Actividad Aeroportuaria y Encuesta de Propietarios de Aeronaves Registradas</a:t>
            </a:r>
          </a:p>
          <a:p>
            <a:pPr marL="857250" lvl="2">
              <a:spcBef>
                <a:spcPts val="600"/>
              </a:spcBef>
            </a:pPr>
            <a:r>
              <a:rPr lang="es-ES" dirty="0"/>
              <a:t>Tarea 2 - Descripción general de las instalaciones existentes</a:t>
            </a:r>
          </a:p>
          <a:p>
            <a:pPr marL="857250" lvl="2">
              <a:spcBef>
                <a:spcPts val="600"/>
              </a:spcBef>
            </a:pPr>
            <a:r>
              <a:rPr lang="es-ES" dirty="0"/>
              <a:t>Tarea 3 - Análisis de desarrollo del aeropuerto</a:t>
            </a:r>
          </a:p>
          <a:p>
            <a:pPr marL="857250" lvl="2">
              <a:spcBef>
                <a:spcPts val="600"/>
              </a:spcBef>
            </a:pPr>
            <a:r>
              <a:rPr lang="es-ES" dirty="0"/>
              <a:t>Tarea 4 - Impacto económico del aeropuerto</a:t>
            </a:r>
          </a:p>
          <a:p>
            <a:pPr marL="1314450" lvl="3">
              <a:spcBef>
                <a:spcPts val="600"/>
              </a:spcBef>
            </a:pPr>
            <a:r>
              <a:rPr lang="es-ES" dirty="0"/>
              <a:t>Impacto fiscal de las operaciones actuales vs cierre</a:t>
            </a:r>
            <a:endParaRPr lang="en-US" dirty="0"/>
          </a:p>
          <a:p>
            <a:pPr marL="517525" lvl="1">
              <a:spcBef>
                <a:spcPts val="600"/>
              </a:spcBef>
            </a:pPr>
            <a:endParaRPr lang="en-US" sz="9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2920" y="370575"/>
            <a:ext cx="11231880" cy="919113"/>
          </a:xfrm>
        </p:spPr>
        <p:txBody>
          <a:bodyPr/>
          <a:lstStyle/>
          <a:p>
            <a:r>
              <a:rPr lang="en-US" dirty="0"/>
              <a:t>BRAINARD AIRPORT PROPERTY (BAP) </a:t>
            </a:r>
            <a:r>
              <a:rPr lang="en-US" dirty="0" err="1"/>
              <a:t>Estudio</a:t>
            </a:r>
            <a:r>
              <a:rPr lang="en-US" dirty="0"/>
              <a:t>: 2022/2023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ANALYSIS OF CURRENT AIRPORT OPERATIONS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DE55AB-FBAE-4AB3-9924-B25B6D5061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368" y="1032783"/>
            <a:ext cx="4731430" cy="26614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972894-107F-41E0-B55C-4720D4F20A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607" y="3780837"/>
            <a:ext cx="4731429" cy="266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0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B925CD-0B44-441D-B31F-13503CD1BF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240" y="986874"/>
            <a:ext cx="4341558" cy="244212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1376313"/>
            <a:ext cx="7239000" cy="5021659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s-ES" sz="2600" dirty="0"/>
              <a:t>Impactos económicos del uso actual del aeropuerto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(QED &amp; Tighe &amp; Bond)</a:t>
            </a:r>
            <a:r>
              <a:rPr lang="en-US" sz="1600" dirty="0"/>
              <a:t>	</a:t>
            </a:r>
            <a:endParaRPr lang="en-US" sz="2000" dirty="0"/>
          </a:p>
          <a:p>
            <a:pPr marL="517525" lvl="1">
              <a:spcBef>
                <a:spcPts val="600"/>
              </a:spcBef>
            </a:pPr>
            <a:r>
              <a:rPr lang="es-ES" dirty="0"/>
              <a:t>Caso 2: Vía Reglamentaria del Aeropuerto de </a:t>
            </a:r>
            <a:r>
              <a:rPr lang="es-ES" dirty="0" err="1"/>
              <a:t>Brainard</a:t>
            </a:r>
            <a:r>
              <a:rPr lang="es-ES" dirty="0"/>
              <a:t> (Continuación o Cierre)</a:t>
            </a:r>
          </a:p>
          <a:p>
            <a:pPr marL="974725" lvl="2">
              <a:spcBef>
                <a:spcPts val="600"/>
              </a:spcBef>
            </a:pPr>
            <a:r>
              <a:rPr lang="es-ES" dirty="0"/>
              <a:t>Tarea 1: Mejoras de infraestructura y su costo en los aeropuertos de la región</a:t>
            </a:r>
          </a:p>
          <a:p>
            <a:pPr marL="974725" lvl="2">
              <a:spcBef>
                <a:spcPts val="600"/>
              </a:spcBef>
            </a:pPr>
            <a:r>
              <a:rPr lang="es-ES" dirty="0"/>
              <a:t>Tarea 2: Revisar los acuerdos de subvención</a:t>
            </a:r>
          </a:p>
          <a:p>
            <a:pPr marL="974725" lvl="2">
              <a:spcBef>
                <a:spcPts val="600"/>
              </a:spcBef>
            </a:pPr>
            <a:r>
              <a:rPr lang="es-ES" dirty="0"/>
              <a:t>Tarea 3 - Tasación del valor justo de mercado</a:t>
            </a:r>
          </a:p>
          <a:p>
            <a:pPr marL="974725" lvl="2">
              <a:spcBef>
                <a:spcPts val="600"/>
              </a:spcBef>
            </a:pPr>
            <a:r>
              <a:rPr lang="es-ES" dirty="0"/>
              <a:t>Tarea 4 -- Reasignación de la demanda de aviación en caso de cierre del aeropuerto</a:t>
            </a:r>
          </a:p>
          <a:p>
            <a:pPr marL="974725" lvl="2">
              <a:spcBef>
                <a:spcPts val="600"/>
              </a:spcBef>
            </a:pPr>
            <a:r>
              <a:rPr lang="es-ES" dirty="0"/>
              <a:t>Tarea 5 - Evaluación de la compatibilidad del cierre del Aeropuerto con las necesidades de la aviación civil</a:t>
            </a:r>
          </a:p>
          <a:p>
            <a:pPr marL="974725" lvl="2">
              <a:spcBef>
                <a:spcPts val="600"/>
              </a:spcBef>
            </a:pPr>
            <a:r>
              <a:rPr lang="es-ES" dirty="0"/>
              <a:t>Tarea 6 - Impactos ambientales asociados con la redistribución de la actividad de las aeronaves</a:t>
            </a:r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2920" y="370575"/>
            <a:ext cx="11231880" cy="919113"/>
          </a:xfrm>
        </p:spPr>
        <p:txBody>
          <a:bodyPr/>
          <a:lstStyle/>
          <a:p>
            <a:r>
              <a:rPr lang="en-US" dirty="0"/>
              <a:t>BRAINARD AIRPORT PROPERTY (BAP) </a:t>
            </a:r>
            <a:r>
              <a:rPr lang="en-US" dirty="0" err="1"/>
              <a:t>Estudio</a:t>
            </a:r>
            <a:r>
              <a:rPr lang="en-US" dirty="0"/>
              <a:t>: 2022/2023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ANALYSIS OF CURRENT AIRPORT OPERATIONS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2C3362-D538-49D5-AC71-8F0287EC2F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240" y="3516523"/>
            <a:ext cx="4341558" cy="289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6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1376313"/>
            <a:ext cx="7540808" cy="502165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s-ES" sz="2400" dirty="0"/>
              <a:t>Evaluación de Debida Diligencia Ambiental (Notificación a Nivel Federal y Estatal)</a:t>
            </a:r>
            <a:r>
              <a:rPr lang="en-US" sz="2400" dirty="0"/>
              <a:t> (Tighe &amp; Bond)</a:t>
            </a:r>
            <a:r>
              <a:rPr lang="en-US" sz="2000" dirty="0"/>
              <a:t>	</a:t>
            </a:r>
          </a:p>
          <a:p>
            <a:pPr marL="746125" lvl="2">
              <a:spcBef>
                <a:spcPts val="600"/>
              </a:spcBef>
            </a:pPr>
            <a:r>
              <a:rPr lang="es-ES" dirty="0"/>
              <a:t>Fase 1 - Revisión de registros ambientales </a:t>
            </a:r>
          </a:p>
          <a:p>
            <a:pPr marL="1203325" lvl="3">
              <a:spcBef>
                <a:spcPts val="600"/>
              </a:spcBef>
            </a:pPr>
            <a:r>
              <a:rPr lang="es-ES" dirty="0"/>
              <a:t>51 áreas de preocupación identificadas en la propiedad</a:t>
            </a:r>
          </a:p>
          <a:p>
            <a:pPr marL="1203325" lvl="3">
              <a:spcBef>
                <a:spcPts val="600"/>
              </a:spcBef>
            </a:pPr>
            <a:r>
              <a:rPr lang="es-ES" dirty="0"/>
              <a:t>Revisión de registros, reconocimiento del sitio, entrevistas</a:t>
            </a:r>
          </a:p>
          <a:p>
            <a:pPr marL="746125" lvl="2">
              <a:spcBef>
                <a:spcPts val="600"/>
              </a:spcBef>
            </a:pPr>
            <a:r>
              <a:rPr lang="es-ES" dirty="0"/>
              <a:t>Fase 2 - Pruebas de suelo y mitigación sugerida</a:t>
            </a:r>
          </a:p>
          <a:p>
            <a:pPr marL="1203325" lvl="3">
              <a:spcBef>
                <a:spcPts val="600"/>
              </a:spcBef>
            </a:pPr>
            <a:r>
              <a:rPr lang="es-ES" dirty="0"/>
              <a:t>Desarrollo del plan de trabajo,</a:t>
            </a:r>
          </a:p>
          <a:p>
            <a:pPr marL="1203325" lvl="3">
              <a:spcBef>
                <a:spcPts val="600"/>
              </a:spcBef>
            </a:pPr>
            <a:r>
              <a:rPr lang="es-ES" dirty="0"/>
              <a:t>Investigación del subsuelo, y</a:t>
            </a:r>
          </a:p>
          <a:p>
            <a:pPr marL="1203325" lvl="3">
              <a:spcBef>
                <a:spcPts val="600"/>
              </a:spcBef>
            </a:pPr>
            <a:r>
              <a:rPr lang="es-ES" dirty="0"/>
              <a:t> Preparación de informe.</a:t>
            </a:r>
          </a:p>
          <a:p>
            <a:pPr marL="746125" lvl="2">
              <a:spcBef>
                <a:spcPts val="600"/>
              </a:spcBef>
            </a:pPr>
            <a:r>
              <a:rPr lang="es-ES" dirty="0"/>
              <a:t>Plan de Acción de Remediación y Opinión del Costo Probable de Remediación</a:t>
            </a:r>
          </a:p>
          <a:p>
            <a:pPr marL="746125" lvl="2">
              <a:spcBef>
                <a:spcPts val="600"/>
              </a:spcBef>
            </a:pPr>
            <a:r>
              <a:rPr lang="es-ES" dirty="0"/>
              <a:t>Agrimensura y delineación de llanuras aluviales</a:t>
            </a:r>
          </a:p>
          <a:p>
            <a:pPr marL="746125" lvl="2">
              <a:spcBef>
                <a:spcPts val="600"/>
              </a:spcBef>
            </a:pPr>
            <a:r>
              <a:rPr lang="es-ES" dirty="0"/>
              <a:t>CTDEEP ELABORÓ Análisis de Cuaderno Municipal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2920" y="370575"/>
            <a:ext cx="11231880" cy="919113"/>
          </a:xfrm>
        </p:spPr>
        <p:txBody>
          <a:bodyPr/>
          <a:lstStyle/>
          <a:p>
            <a:r>
              <a:rPr lang="en-US" dirty="0"/>
              <a:t>BRAINARD AIRPORT PROPERTY (BAP) </a:t>
            </a:r>
            <a:r>
              <a:rPr lang="en-US" dirty="0" err="1"/>
              <a:t>Estudio</a:t>
            </a:r>
            <a:r>
              <a:rPr lang="en-US" dirty="0"/>
              <a:t>: 2022/2023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ANALYSIS OF CURRENT AIRPORT OPERATIONS &amp; Environmental due diligence</a:t>
            </a:r>
          </a:p>
          <a:p>
            <a:endParaRPr lang="en-US" dirty="0"/>
          </a:p>
        </p:txBody>
      </p:sp>
      <p:pic>
        <p:nvPicPr>
          <p:cNvPr id="2050" name="Picture 2" descr="Phase II Environmental Site Assessments ( Phase 2 ESA) | Mill Creek">
            <a:extLst>
              <a:ext uri="{FF2B5EF4-FFF2-40B4-BE49-F238E27FC236}">
                <a16:creationId xmlns:a16="http://schemas.microsoft.com/office/drawing/2014/main" id="{26402BDF-CCF9-41DD-983E-B73C74F07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066" y="1229634"/>
            <a:ext cx="3454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y Land Surveying Is Important">
            <a:extLst>
              <a:ext uri="{FF2B5EF4-FFF2-40B4-BE49-F238E27FC236}">
                <a16:creationId xmlns:a16="http://schemas.microsoft.com/office/drawing/2014/main" id="{5D652038-1E32-4CBA-937B-77CCBCC37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77" y="3962400"/>
            <a:ext cx="3450389" cy="23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19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PE Rebrand">
  <a:themeElements>
    <a:clrScheme name="PE rebran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530D"/>
      </a:accent1>
      <a:accent2>
        <a:srgbClr val="0033A0"/>
      </a:accent2>
      <a:accent3>
        <a:srgbClr val="969696"/>
      </a:accent3>
      <a:accent4>
        <a:srgbClr val="FFC72C"/>
      </a:accent4>
      <a:accent5>
        <a:srgbClr val="00857D"/>
      </a:accent5>
      <a:accent6>
        <a:srgbClr val="505050"/>
      </a:accent6>
      <a:hlink>
        <a:srgbClr val="0563C1"/>
      </a:hlink>
      <a:folHlink>
        <a:srgbClr val="954F72"/>
      </a:folHlink>
    </a:clrScheme>
    <a:fontScheme name="Custom 6">
      <a:majorFont>
        <a:latin typeface="Franklin Gothic Demi C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tIns="0" bIns="0" rtlCol="0" anchor="ctr" anchorCtr="0">
        <a:spAutoFit/>
      </a:bodyPr>
      <a:lstStyle>
        <a:defPPr>
          <a:defRPr dirty="0" smtClean="0">
            <a:solidFill>
              <a:schemeClr val="bg1"/>
            </a:solidFill>
            <a:latin typeface="Franklin Gothic Book" panose="020B05030201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Template 2018.potx" id="{3C3D3A5E-E511-4DCE-89E9-80CBE96C12B4}" vid="{5EC81462-B640-4D83-8CFF-41F01A2531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5DEFBF7039C9418A03D5F18EF672E6" ma:contentTypeVersion="16" ma:contentTypeDescription="Create a new document." ma:contentTypeScope="" ma:versionID="1d9376a75b3e4c9d4ea90a40c4485247">
  <xsd:schema xmlns:xsd="http://www.w3.org/2001/XMLSchema" xmlns:xs="http://www.w3.org/2001/XMLSchema" xmlns:p="http://schemas.microsoft.com/office/2006/metadata/properties" xmlns:ns2="1cd6d547-6f0c-46f8-be27-33f51399f3df" xmlns:ns3="e035ebcd-d92f-45a0-a148-da72cf1acfd2" xmlns:ns4="0b99b80a-2f53-4761-a45d-3c5148c7d131" targetNamespace="http://schemas.microsoft.com/office/2006/metadata/properties" ma:root="true" ma:fieldsID="73a42ad544f8e307a6879544805b3bef" ns2:_="" ns3:_="" ns4:_="">
    <xsd:import namespace="1cd6d547-6f0c-46f8-be27-33f51399f3df"/>
    <xsd:import namespace="e035ebcd-d92f-45a0-a148-da72cf1acfd2"/>
    <xsd:import namespace="0b99b80a-2f53-4761-a45d-3c5148c7d1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d6d547-6f0c-46f8-be27-33f51399f3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4825726-7c5e-463c-9445-d09b6f854e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35ebcd-d92f-45a0-a148-da72cf1a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99b80a-2f53-4761-a45d-3c5148c7d131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6fdce53-c295-48f5-b6fc-c492aca4a1da}" ma:internalName="TaxCatchAll" ma:showField="CatchAllData" ma:web="0b99b80a-2f53-4761-a45d-3c5148c7d1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065D34-AF85-4BF4-A929-DFD3BB57CE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B94D6D-7A03-4DCD-A969-FC66D3C93F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d6d547-6f0c-46f8-be27-33f51399f3df"/>
    <ds:schemaRef ds:uri="e035ebcd-d92f-45a0-a148-da72cf1acfd2"/>
    <ds:schemaRef ds:uri="0b99b80a-2f53-4761-a45d-3c5148c7d1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Template_2018</Template>
  <TotalTime>20698</TotalTime>
  <Words>2075</Words>
  <Application>Microsoft Office PowerPoint</Application>
  <PresentationFormat>Widescreen</PresentationFormat>
  <Paragraphs>258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Franklin Gothic Book</vt:lpstr>
      <vt:lpstr>Franklin Gothic Demi</vt:lpstr>
      <vt:lpstr>Franklin Gothic Demi Cond</vt:lpstr>
      <vt:lpstr>Franklin Gothic Medium</vt:lpstr>
      <vt:lpstr>Segoe UI</vt:lpstr>
      <vt:lpstr>Wingdings</vt:lpstr>
      <vt:lpstr>PE Rebrand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Perkins Eastman Architects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Simon Kates</dc:creator>
  <cp:lastModifiedBy>Carolina Salazar</cp:lastModifiedBy>
  <cp:revision>822</cp:revision>
  <cp:lastPrinted>2022-09-08T18:23:05Z</cp:lastPrinted>
  <dcterms:created xsi:type="dcterms:W3CDTF">2018-08-13T15:43:58Z</dcterms:created>
  <dcterms:modified xsi:type="dcterms:W3CDTF">2023-04-04T19:52:33Z</dcterms:modified>
</cp:coreProperties>
</file>