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8" autoAdjust="0"/>
    <p:restoredTop sz="94660"/>
  </p:normalViewPr>
  <p:slideViewPr>
    <p:cSldViewPr snapToGrid="0">
      <p:cViewPr varScale="1">
        <p:scale>
          <a:sx n="73" d="100"/>
          <a:sy n="73" d="100"/>
        </p:scale>
        <p:origin x="54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46C117F-5CCF-4837-BE5F-2B92066CAFAF}" type="datetimeFigureOut">
              <a:rPr lang="en-US" dirty="0"/>
              <a:t>1/31/2019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4EB90BD-B6CE-46B7-997F-7313B992CCDC}" type="datetimeFigureOut">
              <a:rPr lang="en-US" dirty="0"/>
              <a:t>1/31/2019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DB9D11F-B188-461D-B23F-39381795C052}" type="datetimeFigureOut">
              <a:rPr lang="en-US" dirty="0"/>
              <a:t>1/31/2019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2E6D8D9-55A2-4063-B0F3-121F44549695}" type="datetimeFigureOut">
              <a:rPr lang="en-US" dirty="0"/>
              <a:t>1/31/2019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D4B24536-994D-4021-A283-9F449C0DB509}" type="datetimeFigureOut">
              <a:rPr lang="en-US" dirty="0"/>
              <a:t>1/31/2019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3CBBBB78-C96F-47B7-AB17-D852CA960AC9}" type="datetimeFigureOut">
              <a:rPr lang="en-US" dirty="0"/>
              <a:t>1/31/2019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1/31/2019</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0578ACC-22D6-47C1-A373-4FD133E34F3C}" type="datetimeFigureOut">
              <a:rPr lang="en-US" dirty="0"/>
              <a:t>1/31/2019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0322" y="3030008"/>
            <a:ext cx="4698355" cy="2906179"/>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594123" y="3030008"/>
            <a:ext cx="4700059" cy="2906179"/>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1/31/2019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1/31/2019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1/31/2019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331444B-B92B-4E27-8C94-BB93EAF5CB18}" type="datetimeFigureOut">
              <a:rPr lang="en-US" dirty="0"/>
              <a:t>1/31/2019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63EFA5E-FA76-400D-B3DC-F0BA90E6D107}" type="datetimeFigureOut">
              <a:rPr lang="en-US" dirty="0"/>
              <a:t>1/31/2019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1/31/2019</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FELSEFEYE GİRİŞ</a:t>
            </a:r>
            <a:endParaRPr lang="tr-TR" dirty="0"/>
          </a:p>
        </p:txBody>
      </p:sp>
      <p:sp>
        <p:nvSpPr>
          <p:cNvPr id="3" name="Alt Başlık 2"/>
          <p:cNvSpPr>
            <a:spLocks noGrp="1"/>
          </p:cNvSpPr>
          <p:nvPr>
            <p:ph type="subTitle" idx="1"/>
          </p:nvPr>
        </p:nvSpPr>
        <p:spPr/>
        <p:txBody>
          <a:bodyPr>
            <a:normAutofit/>
          </a:bodyPr>
          <a:lstStyle/>
          <a:p>
            <a:r>
              <a:rPr lang="tr-TR" dirty="0"/>
              <a:t>5201343 Ürün </a:t>
            </a:r>
            <a:r>
              <a:rPr lang="tr-TR" dirty="0" smtClean="0"/>
              <a:t>Ontolojisi ve Tasarım Felsefesi</a:t>
            </a:r>
            <a:endParaRPr lang="tr-TR" dirty="0"/>
          </a:p>
          <a:p>
            <a:r>
              <a:rPr lang="tr-TR" smtClean="0"/>
              <a:t>Prof.Dr</a:t>
            </a:r>
            <a:r>
              <a:rPr lang="tr-TR" dirty="0" smtClean="0"/>
              <a:t>. Serkan GÜNEŞ</a:t>
            </a:r>
          </a:p>
          <a:p>
            <a:endParaRPr lang="tr-TR" dirty="0"/>
          </a:p>
        </p:txBody>
      </p:sp>
    </p:spTree>
    <p:extLst>
      <p:ext uri="{BB962C8B-B14F-4D97-AF65-F5344CB8AC3E}">
        <p14:creationId xmlns:p14="http://schemas.microsoft.com/office/powerpoint/2010/main" val="4271566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Felsefenin Anlamları</a:t>
            </a:r>
            <a:endParaRPr lang="tr-TR" dirty="0"/>
          </a:p>
        </p:txBody>
      </p:sp>
      <p:sp>
        <p:nvSpPr>
          <p:cNvPr id="3" name="İçerik Yer Tutucusu 2"/>
          <p:cNvSpPr>
            <a:spLocks noGrp="1"/>
          </p:cNvSpPr>
          <p:nvPr>
            <p:ph idx="1"/>
          </p:nvPr>
        </p:nvSpPr>
        <p:spPr/>
        <p:txBody>
          <a:bodyPr>
            <a:normAutofit fontScale="77500" lnSpcReduction="20000"/>
          </a:bodyPr>
          <a:lstStyle/>
          <a:p>
            <a:pPr marL="0" indent="0" algn="just">
              <a:lnSpc>
                <a:spcPct val="120000"/>
              </a:lnSpc>
              <a:spcBef>
                <a:spcPts val="0"/>
              </a:spcBef>
              <a:spcAft>
                <a:spcPts val="600"/>
              </a:spcAft>
              <a:buNone/>
            </a:pPr>
            <a:r>
              <a:rPr lang="tr-TR" dirty="0" smtClean="0"/>
              <a:t>Yunanca </a:t>
            </a:r>
            <a:r>
              <a:rPr lang="tr-TR" b="1" dirty="0" smtClean="0"/>
              <a:t>"seviyorum"</a:t>
            </a:r>
            <a:r>
              <a:rPr lang="tr-TR" dirty="0" smtClean="0"/>
              <a:t>, </a:t>
            </a:r>
            <a:r>
              <a:rPr lang="tr-TR" b="1" dirty="0" smtClean="0"/>
              <a:t>"ardından gidiyorum"</a:t>
            </a:r>
            <a:r>
              <a:rPr lang="tr-TR" dirty="0" smtClean="0"/>
              <a:t>, </a:t>
            </a:r>
            <a:r>
              <a:rPr lang="tr-TR" b="1" dirty="0" smtClean="0"/>
              <a:t>"arıyorum" </a:t>
            </a:r>
            <a:r>
              <a:rPr lang="tr-TR" dirty="0" smtClean="0"/>
              <a:t>gibi anlamlara gelen </a:t>
            </a:r>
            <a:r>
              <a:rPr lang="tr-TR" b="1" dirty="0" smtClean="0"/>
              <a:t>"</a:t>
            </a:r>
            <a:r>
              <a:rPr lang="tr-TR" b="1" dirty="0" err="1" smtClean="0"/>
              <a:t>phileo</a:t>
            </a:r>
            <a:r>
              <a:rPr lang="tr-TR" b="1" dirty="0" smtClean="0"/>
              <a:t>" </a:t>
            </a:r>
            <a:r>
              <a:rPr lang="tr-TR" dirty="0" smtClean="0"/>
              <a:t>sözcüğü ve </a:t>
            </a:r>
            <a:r>
              <a:rPr lang="tr-TR" b="1" dirty="0" smtClean="0"/>
              <a:t>"bilgi"</a:t>
            </a:r>
            <a:r>
              <a:rPr lang="tr-TR" dirty="0" smtClean="0"/>
              <a:t>, </a:t>
            </a:r>
            <a:r>
              <a:rPr lang="tr-TR" b="1" dirty="0" smtClean="0"/>
              <a:t>"bilgelik" </a:t>
            </a:r>
            <a:r>
              <a:rPr lang="tr-TR" dirty="0" smtClean="0"/>
              <a:t>anlamlarına gelen </a:t>
            </a:r>
            <a:r>
              <a:rPr lang="tr-TR" b="1" dirty="0" smtClean="0"/>
              <a:t>"</a:t>
            </a:r>
            <a:r>
              <a:rPr lang="tr-TR" b="1" dirty="0" err="1" smtClean="0"/>
              <a:t>sophia</a:t>
            </a:r>
            <a:r>
              <a:rPr lang="tr-TR" b="1" dirty="0" smtClean="0"/>
              <a:t>" </a:t>
            </a:r>
            <a:r>
              <a:rPr lang="tr-TR" dirty="0" smtClean="0"/>
              <a:t>sözcüğünün birleşiminden oluşan felsefenin sözcük anlamı; </a:t>
            </a:r>
            <a:r>
              <a:rPr lang="tr-TR" b="1" dirty="0" smtClean="0"/>
              <a:t>Bilgi sevgisi, bilgelik sevgisi </a:t>
            </a:r>
            <a:r>
              <a:rPr lang="tr-TR" dirty="0" smtClean="0"/>
              <a:t>ya da </a:t>
            </a:r>
            <a:r>
              <a:rPr lang="tr-TR" b="1" dirty="0" smtClean="0"/>
              <a:t>hikmet sevgisi</a:t>
            </a:r>
            <a:r>
              <a:rPr lang="tr-TR" dirty="0" smtClean="0"/>
              <a:t>dir. Yani bilgeliğe ve bilgiye değer vermek, onları önemsemek ve hatta onları en değerli şeyler olarak görmektir.</a:t>
            </a:r>
          </a:p>
          <a:p>
            <a:pPr marL="0" indent="0" algn="just">
              <a:lnSpc>
                <a:spcPct val="120000"/>
              </a:lnSpc>
              <a:spcBef>
                <a:spcPts val="0"/>
              </a:spcBef>
              <a:spcAft>
                <a:spcPts val="600"/>
              </a:spcAft>
              <a:buNone/>
            </a:pPr>
            <a:endParaRPr lang="tr-TR" dirty="0"/>
          </a:p>
          <a:p>
            <a:pPr marL="0" indent="0" algn="just">
              <a:lnSpc>
                <a:spcPct val="120000"/>
              </a:lnSpc>
              <a:spcBef>
                <a:spcPts val="0"/>
              </a:spcBef>
              <a:spcAft>
                <a:spcPts val="600"/>
              </a:spcAft>
              <a:buNone/>
            </a:pPr>
            <a:r>
              <a:rPr lang="tr-TR" b="1" dirty="0"/>
              <a:t>Felsefe </a:t>
            </a:r>
            <a:r>
              <a:rPr lang="tr-TR" dirty="0"/>
              <a:t>(</a:t>
            </a:r>
            <a:r>
              <a:rPr lang="tr-TR" dirty="0" err="1"/>
              <a:t>philosophia</a:t>
            </a:r>
            <a:r>
              <a:rPr lang="tr-TR" dirty="0"/>
              <a:t>) terimi </a:t>
            </a:r>
            <a:r>
              <a:rPr lang="tr-TR" dirty="0" smtClean="0"/>
              <a:t>ilk kez</a:t>
            </a:r>
            <a:r>
              <a:rPr lang="tr-TR" dirty="0"/>
              <a:t>, İlk Çağ'ın ünlü Yunan matematikçisi ve </a:t>
            </a:r>
            <a:r>
              <a:rPr lang="tr-TR" dirty="0" smtClean="0"/>
              <a:t>filozofu Pythagoras </a:t>
            </a:r>
            <a:r>
              <a:rPr lang="tr-TR" dirty="0"/>
              <a:t>(Pisagor), (MÖ 580-500) tarafından kullanılmıştır. Buna göre felsefe, </a:t>
            </a:r>
            <a:r>
              <a:rPr lang="tr-TR" dirty="0" smtClean="0"/>
              <a:t>kelime anlamı </a:t>
            </a:r>
            <a:r>
              <a:rPr lang="tr-TR" dirty="0"/>
              <a:t>olarak; </a:t>
            </a:r>
            <a:r>
              <a:rPr lang="tr-TR" b="1" dirty="0"/>
              <a:t>bilgelik sevgisi </a:t>
            </a:r>
            <a:r>
              <a:rPr lang="tr-TR" dirty="0"/>
              <a:t>ya da </a:t>
            </a:r>
            <a:r>
              <a:rPr lang="tr-TR" b="1" dirty="0"/>
              <a:t>hikmet arayışı </a:t>
            </a:r>
            <a:r>
              <a:rPr lang="tr-TR" dirty="0"/>
              <a:t>demektir. Bilgelik/hikmet ise varlık</a:t>
            </a:r>
            <a:r>
              <a:rPr lang="tr-TR" dirty="0" smtClean="0"/>
              <a:t>, bilgi </a:t>
            </a:r>
            <a:r>
              <a:rPr lang="tr-TR" dirty="0"/>
              <a:t>ve değer üzerine tam ve bütün bir bilginin ortaya çıkması veya bir insanın böyle </a:t>
            </a:r>
            <a:r>
              <a:rPr lang="tr-TR" dirty="0" smtClean="0"/>
              <a:t>bir bilgiye </a:t>
            </a:r>
            <a:r>
              <a:rPr lang="tr-TR" dirty="0"/>
              <a:t>sahip olabilecek ölçüde olgunluğa erişmesi hâlidir.</a:t>
            </a:r>
          </a:p>
          <a:p>
            <a:endParaRPr lang="tr-TR" dirty="0"/>
          </a:p>
        </p:txBody>
      </p:sp>
    </p:spTree>
    <p:extLst>
      <p:ext uri="{BB962C8B-B14F-4D97-AF65-F5344CB8AC3E}">
        <p14:creationId xmlns:p14="http://schemas.microsoft.com/office/powerpoint/2010/main" val="42342902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Felsefenin Temel Özellikleri</a:t>
            </a:r>
            <a:endParaRPr lang="tr-TR" dirty="0"/>
          </a:p>
        </p:txBody>
      </p:sp>
      <p:sp>
        <p:nvSpPr>
          <p:cNvPr id="3" name="İçerik Yer Tutucusu 2"/>
          <p:cNvSpPr>
            <a:spLocks noGrp="1"/>
          </p:cNvSpPr>
          <p:nvPr>
            <p:ph idx="1"/>
          </p:nvPr>
        </p:nvSpPr>
        <p:spPr>
          <a:xfrm>
            <a:off x="156754" y="2088677"/>
            <a:ext cx="11782697" cy="4338247"/>
          </a:xfrm>
        </p:spPr>
        <p:txBody>
          <a:bodyPr>
            <a:noAutofit/>
          </a:bodyPr>
          <a:lstStyle/>
          <a:p>
            <a:pPr marL="0" indent="0" algn="just">
              <a:lnSpc>
                <a:spcPct val="120000"/>
              </a:lnSpc>
              <a:spcBef>
                <a:spcPts val="0"/>
              </a:spcBef>
              <a:spcAft>
                <a:spcPts val="600"/>
              </a:spcAft>
              <a:buNone/>
            </a:pPr>
            <a:r>
              <a:rPr lang="tr-TR" sz="1400" b="1" dirty="0"/>
              <a:t>1) </a:t>
            </a:r>
            <a:r>
              <a:rPr lang="tr-TR" sz="1400" dirty="0"/>
              <a:t>Felsefe; öznel, soyut, kesin değil, </a:t>
            </a:r>
            <a:r>
              <a:rPr lang="tr-TR" sz="1400" dirty="0" err="1"/>
              <a:t>varsayımlı</a:t>
            </a:r>
            <a:r>
              <a:rPr lang="tr-TR" sz="1400" dirty="0"/>
              <a:t> ve tartışmalıdır.</a:t>
            </a:r>
          </a:p>
          <a:p>
            <a:pPr marL="0" indent="0" algn="just">
              <a:lnSpc>
                <a:spcPct val="120000"/>
              </a:lnSpc>
              <a:spcBef>
                <a:spcPts val="0"/>
              </a:spcBef>
              <a:spcAft>
                <a:spcPts val="600"/>
              </a:spcAft>
              <a:buNone/>
            </a:pPr>
            <a:r>
              <a:rPr lang="tr-TR" sz="1400" b="1" dirty="0"/>
              <a:t>2) </a:t>
            </a:r>
            <a:r>
              <a:rPr lang="tr-TR" sz="1400" dirty="0"/>
              <a:t>Akla, mantığa, düşünceye, analize, eleştiriye ve yoruma dayalıdır. Deneye, gözleme</a:t>
            </a:r>
            <a:r>
              <a:rPr lang="tr-TR" sz="1400" dirty="0" smtClean="0"/>
              <a:t>, genellemeye</a:t>
            </a:r>
            <a:r>
              <a:rPr lang="tr-TR" sz="1400" dirty="0"/>
              <a:t>, tümevarıma ve olguya dayanmaz.</a:t>
            </a:r>
          </a:p>
          <a:p>
            <a:pPr marL="0" indent="0" algn="just">
              <a:lnSpc>
                <a:spcPct val="120000"/>
              </a:lnSpc>
              <a:spcBef>
                <a:spcPts val="0"/>
              </a:spcBef>
              <a:spcAft>
                <a:spcPts val="600"/>
              </a:spcAft>
              <a:buNone/>
            </a:pPr>
            <a:r>
              <a:rPr lang="tr-TR" sz="1400" b="1" dirty="0"/>
              <a:t>3) </a:t>
            </a:r>
            <a:r>
              <a:rPr lang="tr-TR" sz="1400" dirty="0"/>
              <a:t>Bilgi edinmekten çok bilgiyi aramaya, bilgilerimizi analiz etmeye yönelik derin </a:t>
            </a:r>
            <a:r>
              <a:rPr lang="tr-TR" sz="1400" dirty="0" smtClean="0"/>
              <a:t>ve </a:t>
            </a:r>
            <a:r>
              <a:rPr lang="tr-TR" sz="1400" b="1" dirty="0" smtClean="0"/>
              <a:t>ayrıntılı </a:t>
            </a:r>
            <a:r>
              <a:rPr lang="tr-TR" sz="1400" b="1" dirty="0"/>
              <a:t>sorgulama </a:t>
            </a:r>
            <a:r>
              <a:rPr lang="tr-TR" sz="1400" dirty="0"/>
              <a:t>faaliyettir.</a:t>
            </a:r>
          </a:p>
          <a:p>
            <a:pPr marL="0" indent="0" algn="just">
              <a:lnSpc>
                <a:spcPct val="120000"/>
              </a:lnSpc>
              <a:spcBef>
                <a:spcPts val="0"/>
              </a:spcBef>
              <a:spcAft>
                <a:spcPts val="600"/>
              </a:spcAft>
              <a:buNone/>
            </a:pPr>
            <a:r>
              <a:rPr lang="tr-TR" sz="1400" b="1" dirty="0"/>
              <a:t>4) </a:t>
            </a:r>
            <a:r>
              <a:rPr lang="tr-TR" sz="1400" dirty="0"/>
              <a:t>Felsefede cevaplardan çok </a:t>
            </a:r>
            <a:r>
              <a:rPr lang="tr-TR" sz="1400" b="1" dirty="0"/>
              <a:t>sorular</a:t>
            </a:r>
            <a:r>
              <a:rPr lang="tr-TR" sz="1400" dirty="0"/>
              <a:t>, sonuçlardan çok </a:t>
            </a:r>
            <a:r>
              <a:rPr lang="tr-TR" sz="1400" b="1" dirty="0"/>
              <a:t>sebepler </a:t>
            </a:r>
            <a:r>
              <a:rPr lang="tr-TR" sz="1400" dirty="0"/>
              <a:t>önemlidir.</a:t>
            </a:r>
          </a:p>
          <a:p>
            <a:pPr marL="0" indent="0" algn="just">
              <a:lnSpc>
                <a:spcPct val="120000"/>
              </a:lnSpc>
              <a:spcBef>
                <a:spcPts val="0"/>
              </a:spcBef>
              <a:spcAft>
                <a:spcPts val="600"/>
              </a:spcAft>
              <a:buNone/>
            </a:pPr>
            <a:r>
              <a:rPr lang="tr-TR" sz="1400" b="1" dirty="0"/>
              <a:t>5) </a:t>
            </a:r>
            <a:r>
              <a:rPr lang="tr-TR" sz="1400" dirty="0"/>
              <a:t>Birikimli, ilerleme özelliği yok, kümülatif/yığılan ve </a:t>
            </a:r>
            <a:r>
              <a:rPr lang="tr-TR" sz="1400" dirty="0" err="1"/>
              <a:t>refleksiftir</a:t>
            </a:r>
            <a:r>
              <a:rPr lang="tr-TR" sz="1400" dirty="0"/>
              <a:t>.</a:t>
            </a:r>
          </a:p>
          <a:p>
            <a:pPr marL="0" indent="0" algn="just">
              <a:lnSpc>
                <a:spcPct val="120000"/>
              </a:lnSpc>
              <a:spcBef>
                <a:spcPts val="0"/>
              </a:spcBef>
              <a:spcAft>
                <a:spcPts val="600"/>
              </a:spcAft>
              <a:buNone/>
            </a:pPr>
            <a:r>
              <a:rPr lang="tr-TR" sz="1400" b="1" dirty="0"/>
              <a:t>6) </a:t>
            </a:r>
            <a:r>
              <a:rPr lang="tr-TR" sz="1400" dirty="0"/>
              <a:t>Felsefe, insanı, varlığı ve evreni bir </a:t>
            </a:r>
            <a:r>
              <a:rPr lang="tr-TR" sz="1400" b="1" dirty="0"/>
              <a:t>bütün </a:t>
            </a:r>
            <a:r>
              <a:rPr lang="tr-TR" sz="1400" dirty="0"/>
              <a:t>halinde kavramaya çalışır. Dolayısıyla, </a:t>
            </a:r>
            <a:r>
              <a:rPr lang="tr-TR" sz="1400" dirty="0" smtClean="0"/>
              <a:t>varlığı parçalı </a:t>
            </a:r>
            <a:r>
              <a:rPr lang="tr-TR" sz="1400" dirty="0"/>
              <a:t>olarak değil, bir bütün olarak </a:t>
            </a:r>
            <a:r>
              <a:rPr lang="tr-TR" sz="1400" b="1" dirty="0"/>
              <a:t>kavramak </a:t>
            </a:r>
            <a:r>
              <a:rPr lang="tr-TR" sz="1400" dirty="0"/>
              <a:t>ve </a:t>
            </a:r>
            <a:r>
              <a:rPr lang="tr-TR" sz="1400" b="1" dirty="0"/>
              <a:t>yorumlamak </a:t>
            </a:r>
            <a:r>
              <a:rPr lang="tr-TR" sz="1400" dirty="0"/>
              <a:t>ister.</a:t>
            </a:r>
          </a:p>
          <a:p>
            <a:pPr marL="0" indent="0" algn="just">
              <a:lnSpc>
                <a:spcPct val="120000"/>
              </a:lnSpc>
              <a:spcBef>
                <a:spcPts val="0"/>
              </a:spcBef>
              <a:spcAft>
                <a:spcPts val="600"/>
              </a:spcAft>
              <a:buNone/>
            </a:pPr>
            <a:r>
              <a:rPr lang="tr-TR" sz="1400" b="1" dirty="0"/>
              <a:t>7) </a:t>
            </a:r>
            <a:r>
              <a:rPr lang="tr-TR" sz="1400" dirty="0"/>
              <a:t>Felsefe, bir bilim değildir ancak bütün bilimler felsefeden doğmuştur ve felsefe, yeni </a:t>
            </a:r>
            <a:r>
              <a:rPr lang="tr-TR" sz="1400" dirty="0" smtClean="0"/>
              <a:t>bilim dallarının </a:t>
            </a:r>
            <a:r>
              <a:rPr lang="tr-TR" sz="1400" dirty="0"/>
              <a:t>ortaya çıkmasına katkıda bulunur.</a:t>
            </a:r>
          </a:p>
          <a:p>
            <a:pPr marL="0" indent="0" algn="just">
              <a:lnSpc>
                <a:spcPct val="120000"/>
              </a:lnSpc>
              <a:spcBef>
                <a:spcPts val="0"/>
              </a:spcBef>
              <a:spcAft>
                <a:spcPts val="600"/>
              </a:spcAft>
              <a:buNone/>
            </a:pPr>
            <a:r>
              <a:rPr lang="tr-TR" sz="1400" b="1" dirty="0"/>
              <a:t>8) Felsefenin yöntemi</a:t>
            </a:r>
            <a:r>
              <a:rPr lang="tr-TR" sz="1400" dirty="0"/>
              <a:t>; her zaman için bilinçli, tutarlı/çelişkisiz, sistemli bir düşünme, </a:t>
            </a:r>
            <a:r>
              <a:rPr lang="tr-TR" sz="1400" dirty="0" smtClean="0"/>
              <a:t>beyin jimnastiği</a:t>
            </a:r>
            <a:r>
              <a:rPr lang="tr-TR" sz="1400" dirty="0"/>
              <a:t>, diyaloga, karşılıklı fikir alış verişine dayalıdır.</a:t>
            </a:r>
          </a:p>
          <a:p>
            <a:pPr marL="0" indent="0" algn="just">
              <a:lnSpc>
                <a:spcPct val="120000"/>
              </a:lnSpc>
              <a:spcBef>
                <a:spcPts val="0"/>
              </a:spcBef>
              <a:spcAft>
                <a:spcPts val="600"/>
              </a:spcAft>
              <a:buNone/>
            </a:pPr>
            <a:r>
              <a:rPr lang="tr-TR" sz="1400" b="1" dirty="0"/>
              <a:t>9) </a:t>
            </a:r>
            <a:r>
              <a:rPr lang="tr-TR" sz="1400" dirty="0"/>
              <a:t>Yine felsefi sistemler kendi içerisinde tutarlıdır. Fakat genel- geçer niteliğe </a:t>
            </a:r>
            <a:r>
              <a:rPr lang="tr-TR" sz="1400" dirty="0" smtClean="0"/>
              <a:t>sahip değildirler</a:t>
            </a:r>
            <a:r>
              <a:rPr lang="tr-TR" sz="1400" dirty="0"/>
              <a:t>. Felsefi konular, dünyanın hemen her yerinde tartışıldığı için felsefe </a:t>
            </a:r>
            <a:r>
              <a:rPr lang="tr-TR" sz="1400" b="1" dirty="0"/>
              <a:t>evrensel</a:t>
            </a:r>
            <a:r>
              <a:rPr lang="tr-TR" sz="1400" dirty="0"/>
              <a:t>dir.</a:t>
            </a:r>
          </a:p>
          <a:p>
            <a:pPr marL="0" indent="0" algn="just">
              <a:lnSpc>
                <a:spcPct val="120000"/>
              </a:lnSpc>
              <a:spcBef>
                <a:spcPts val="0"/>
              </a:spcBef>
              <a:spcAft>
                <a:spcPts val="600"/>
              </a:spcAft>
              <a:buNone/>
            </a:pPr>
            <a:r>
              <a:rPr lang="tr-TR" sz="1400" b="1" dirty="0"/>
              <a:t>10) </a:t>
            </a:r>
            <a:r>
              <a:rPr lang="tr-TR" sz="1400" dirty="0"/>
              <a:t>Felsefe; kişide merak, hayret, heyecan ve kuşku uyandırır.</a:t>
            </a:r>
          </a:p>
          <a:p>
            <a:pPr marL="0" indent="0" algn="just">
              <a:lnSpc>
                <a:spcPct val="120000"/>
              </a:lnSpc>
              <a:spcBef>
                <a:spcPts val="0"/>
              </a:spcBef>
              <a:spcAft>
                <a:spcPts val="600"/>
              </a:spcAft>
              <a:buNone/>
            </a:pPr>
            <a:r>
              <a:rPr lang="tr-TR" sz="1400" b="1" dirty="0"/>
              <a:t>11) </a:t>
            </a:r>
            <a:r>
              <a:rPr lang="tr-TR" sz="1400" dirty="0"/>
              <a:t>Felsefe, bilinçlenmeyi ve görüş açımızın gelişmesini sağlar. Dolayısıyla felsefe, </a:t>
            </a:r>
            <a:r>
              <a:rPr lang="tr-TR" sz="1400" dirty="0" smtClean="0"/>
              <a:t>insana hemen </a:t>
            </a:r>
            <a:r>
              <a:rPr lang="tr-TR" sz="1400" dirty="0"/>
              <a:t>her konuda akıl yürütebilmesini, olaylara farklı açılardan bakabilme ve </a:t>
            </a:r>
            <a:r>
              <a:rPr lang="tr-TR" sz="1400" dirty="0" smtClean="0"/>
              <a:t>yaklaşabilme olanağını </a:t>
            </a:r>
            <a:r>
              <a:rPr lang="tr-TR" sz="1400" dirty="0"/>
              <a:t>sağlar</a:t>
            </a:r>
            <a:r>
              <a:rPr lang="tr-TR" sz="1400" dirty="0" smtClean="0"/>
              <a:t>.</a:t>
            </a:r>
            <a:endParaRPr lang="tr-TR" sz="1400" dirty="0"/>
          </a:p>
        </p:txBody>
      </p:sp>
    </p:spTree>
    <p:extLst>
      <p:ext uri="{BB962C8B-B14F-4D97-AF65-F5344CB8AC3E}">
        <p14:creationId xmlns:p14="http://schemas.microsoft.com/office/powerpoint/2010/main" val="2207830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Bilgi Nedir? Bilgi Türleri Nelerdir?</a:t>
            </a:r>
            <a:endParaRPr lang="tr-TR" dirty="0"/>
          </a:p>
        </p:txBody>
      </p:sp>
      <p:sp>
        <p:nvSpPr>
          <p:cNvPr id="3" name="İçerik Yer Tutucusu 2"/>
          <p:cNvSpPr>
            <a:spLocks noGrp="1"/>
          </p:cNvSpPr>
          <p:nvPr>
            <p:ph idx="1"/>
          </p:nvPr>
        </p:nvSpPr>
        <p:spPr/>
        <p:txBody>
          <a:bodyPr/>
          <a:lstStyle/>
          <a:p>
            <a:pPr marL="0" indent="0">
              <a:buNone/>
            </a:pPr>
            <a:r>
              <a:rPr lang="tr-TR" b="1" dirty="0"/>
              <a:t>Bilgi</a:t>
            </a:r>
            <a:r>
              <a:rPr lang="tr-TR" dirty="0"/>
              <a:t>; </a:t>
            </a:r>
            <a:r>
              <a:rPr lang="tr-TR" dirty="0" err="1"/>
              <a:t>suje</a:t>
            </a:r>
            <a:r>
              <a:rPr lang="tr-TR" dirty="0"/>
              <a:t>/özne ile obje/nesne arasındaki ilişkiden doğan her türlü üründür. </a:t>
            </a:r>
            <a:r>
              <a:rPr lang="tr-TR" dirty="0" smtClean="0"/>
              <a:t>Bilgi AKIL </a:t>
            </a:r>
            <a:r>
              <a:rPr lang="tr-TR" dirty="0"/>
              <a:t>ve DUYU ORGANLARI ile edilir. Duyu organları nesneleri doğrudan algılar, </a:t>
            </a:r>
            <a:r>
              <a:rPr lang="tr-TR"/>
              <a:t>akıl </a:t>
            </a:r>
            <a:r>
              <a:rPr lang="tr-TR" smtClean="0"/>
              <a:t>ise bu </a:t>
            </a:r>
            <a:r>
              <a:rPr lang="tr-TR" dirty="0"/>
              <a:t>nesneleri kavrama ve yorumlama özelliğine </a:t>
            </a:r>
            <a:r>
              <a:rPr lang="tr-TR"/>
              <a:t>sahiptir</a:t>
            </a:r>
            <a:r>
              <a:rPr lang="tr-TR" smtClean="0"/>
              <a:t>.</a:t>
            </a:r>
          </a:p>
          <a:p>
            <a:pPr marL="0" indent="0">
              <a:buNone/>
            </a:pPr>
            <a:endParaRPr lang="tr-TR" dirty="0"/>
          </a:p>
          <a:p>
            <a:pPr marL="0" indent="0">
              <a:buNone/>
            </a:pPr>
            <a:r>
              <a:rPr lang="tr-TR" dirty="0"/>
              <a:t>Felsefede bilginin doğası, kökenleri ve boyutları ile ilgilenen alt dala</a:t>
            </a:r>
          </a:p>
          <a:p>
            <a:pPr marL="0" indent="0">
              <a:buNone/>
            </a:pPr>
            <a:r>
              <a:rPr lang="tr-TR" b="1" dirty="0"/>
              <a:t>epistemoloji/bilgi felsefesi </a:t>
            </a:r>
            <a:r>
              <a:rPr lang="tr-TR" dirty="0"/>
              <a:t>adı verilir.</a:t>
            </a:r>
          </a:p>
          <a:p>
            <a:endParaRPr lang="tr-TR" dirty="0"/>
          </a:p>
        </p:txBody>
      </p:sp>
    </p:spTree>
    <p:extLst>
      <p:ext uri="{BB962C8B-B14F-4D97-AF65-F5344CB8AC3E}">
        <p14:creationId xmlns:p14="http://schemas.microsoft.com/office/powerpoint/2010/main" val="4178719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Felsefe ile Bilimin Farklı Yönleri</a:t>
            </a:r>
            <a:endParaRPr lang="tr-TR" dirty="0"/>
          </a:p>
        </p:txBody>
      </p:sp>
      <p:sp>
        <p:nvSpPr>
          <p:cNvPr id="3" name="İçerik Yer Tutucusu 2"/>
          <p:cNvSpPr>
            <a:spLocks noGrp="1"/>
          </p:cNvSpPr>
          <p:nvPr>
            <p:ph idx="1"/>
          </p:nvPr>
        </p:nvSpPr>
        <p:spPr>
          <a:xfrm>
            <a:off x="680321" y="2336873"/>
            <a:ext cx="10893370" cy="4259870"/>
          </a:xfrm>
        </p:spPr>
        <p:txBody>
          <a:bodyPr>
            <a:normAutofit fontScale="85000" lnSpcReduction="20000"/>
          </a:bodyPr>
          <a:lstStyle/>
          <a:p>
            <a:r>
              <a:rPr lang="tr-TR" dirty="0" smtClean="0"/>
              <a:t>Bilim </a:t>
            </a:r>
            <a:r>
              <a:rPr lang="tr-TR" dirty="0"/>
              <a:t>somut konuları, felsefe ise soyut konuları; </a:t>
            </a:r>
            <a:r>
              <a:rPr lang="tr-TR" b="1" dirty="0"/>
              <a:t>özgürlük, iyi, kötü, </a:t>
            </a:r>
            <a:r>
              <a:rPr lang="tr-TR" b="1" dirty="0" smtClean="0"/>
              <a:t>doğru, güzel,</a:t>
            </a:r>
          </a:p>
          <a:p>
            <a:pPr marL="0" indent="0">
              <a:buNone/>
            </a:pPr>
            <a:r>
              <a:rPr lang="tr-TR" b="1" dirty="0" smtClean="0"/>
              <a:t>çirkin</a:t>
            </a:r>
            <a:r>
              <a:rPr lang="tr-TR" b="1" dirty="0"/>
              <a:t>, insanlık, sevgi, saygı </a:t>
            </a:r>
            <a:r>
              <a:rPr lang="tr-TR" dirty="0"/>
              <a:t>vb. kavramları inceler.</a:t>
            </a:r>
          </a:p>
          <a:p>
            <a:r>
              <a:rPr lang="tr-TR" dirty="0" smtClean="0"/>
              <a:t>Felsefe </a:t>
            </a:r>
            <a:r>
              <a:rPr lang="tr-TR" dirty="0"/>
              <a:t>öznel, bilim ise nesneldir.</a:t>
            </a:r>
          </a:p>
          <a:p>
            <a:r>
              <a:rPr lang="tr-TR" dirty="0" smtClean="0"/>
              <a:t>Bilim </a:t>
            </a:r>
            <a:r>
              <a:rPr lang="tr-TR" dirty="0"/>
              <a:t>deneye ve gözleme, felsefe ise akla ve mantığa dayalıdır.</a:t>
            </a:r>
          </a:p>
          <a:p>
            <a:r>
              <a:rPr lang="tr-TR" dirty="0" smtClean="0"/>
              <a:t>Bilim </a:t>
            </a:r>
            <a:r>
              <a:rPr lang="tr-TR" dirty="0"/>
              <a:t>olanı, felsefe ise olması gerekeni inceler</a:t>
            </a:r>
            <a:r>
              <a:rPr lang="tr-TR" dirty="0" smtClean="0"/>
              <a:t>.</a:t>
            </a:r>
          </a:p>
          <a:p>
            <a:r>
              <a:rPr lang="tr-TR" dirty="0" smtClean="0"/>
              <a:t>Bilimde </a:t>
            </a:r>
            <a:r>
              <a:rPr lang="tr-TR" dirty="0"/>
              <a:t>genelleştirme/tümevarım/</a:t>
            </a:r>
            <a:r>
              <a:rPr lang="tr-TR" dirty="0" err="1"/>
              <a:t>olgusallık</a:t>
            </a:r>
            <a:r>
              <a:rPr lang="tr-TR" dirty="0"/>
              <a:t> vardır, felsefede ise yoktur.</a:t>
            </a:r>
          </a:p>
          <a:p>
            <a:r>
              <a:rPr lang="tr-TR" dirty="0" smtClean="0"/>
              <a:t>Bilimde </a:t>
            </a:r>
            <a:r>
              <a:rPr lang="tr-TR" dirty="0"/>
              <a:t>kesinlik ve bitmişlik vardır, felsefede ise yoktur.</a:t>
            </a:r>
          </a:p>
          <a:p>
            <a:r>
              <a:rPr lang="tr-TR" dirty="0" smtClean="0"/>
              <a:t>Felsefe </a:t>
            </a:r>
            <a:r>
              <a:rPr lang="tr-TR" dirty="0"/>
              <a:t>eylem ve davranışlarla ilkeler bulmayı amaçlar, bilim ise doğaya </a:t>
            </a:r>
            <a:r>
              <a:rPr lang="tr-TR" dirty="0" smtClean="0"/>
              <a:t>egemen </a:t>
            </a:r>
          </a:p>
          <a:p>
            <a:pPr marL="0" indent="0">
              <a:buNone/>
            </a:pPr>
            <a:r>
              <a:rPr lang="tr-TR" dirty="0" smtClean="0"/>
              <a:t>doğayı </a:t>
            </a:r>
            <a:r>
              <a:rPr lang="tr-TR" dirty="0"/>
              <a:t>kontrol altına almayı amaçlar.</a:t>
            </a:r>
          </a:p>
          <a:p>
            <a:r>
              <a:rPr lang="tr-TR" dirty="0" smtClean="0"/>
              <a:t>Felsefe </a:t>
            </a:r>
            <a:r>
              <a:rPr lang="tr-TR" dirty="0"/>
              <a:t>varlığı ve evreni bir bütün olarak ele alır, bilim ise parçalı olarak ele alır.</a:t>
            </a:r>
          </a:p>
          <a:p>
            <a:r>
              <a:rPr lang="tr-TR" dirty="0" smtClean="0"/>
              <a:t>Felsefe </a:t>
            </a:r>
            <a:r>
              <a:rPr lang="tr-TR" dirty="0"/>
              <a:t>daha çok soruları/nedenleri, bilim ise cevapları/sonuçları önemser.</a:t>
            </a:r>
          </a:p>
          <a:p>
            <a:r>
              <a:rPr lang="tr-TR" dirty="0" smtClean="0"/>
              <a:t>Felsefi </a:t>
            </a:r>
            <a:r>
              <a:rPr lang="tr-TR" dirty="0"/>
              <a:t>bilgi birikimli, bilimsel bilgi hem birikimli hem de ilerleyen bilgidir.</a:t>
            </a:r>
          </a:p>
          <a:p>
            <a:endParaRPr lang="tr-TR" dirty="0"/>
          </a:p>
        </p:txBody>
      </p:sp>
    </p:spTree>
    <p:extLst>
      <p:ext uri="{BB962C8B-B14F-4D97-AF65-F5344CB8AC3E}">
        <p14:creationId xmlns:p14="http://schemas.microsoft.com/office/powerpoint/2010/main" val="27873929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Felsefe ve Metafizik İlişkisi</a:t>
            </a:r>
            <a:endParaRPr lang="tr-TR" dirty="0"/>
          </a:p>
        </p:txBody>
      </p:sp>
      <p:sp>
        <p:nvSpPr>
          <p:cNvPr id="3" name="İçerik Yer Tutucusu 2"/>
          <p:cNvSpPr>
            <a:spLocks noGrp="1"/>
          </p:cNvSpPr>
          <p:nvPr>
            <p:ph idx="1"/>
          </p:nvPr>
        </p:nvSpPr>
        <p:spPr>
          <a:xfrm>
            <a:off x="471316" y="2193181"/>
            <a:ext cx="11180753" cy="4364373"/>
          </a:xfrm>
        </p:spPr>
        <p:txBody>
          <a:bodyPr>
            <a:normAutofit fontScale="85000" lnSpcReduction="10000"/>
          </a:bodyPr>
          <a:lstStyle/>
          <a:p>
            <a:pPr marL="0" indent="0">
              <a:buNone/>
            </a:pPr>
            <a:r>
              <a:rPr lang="tr-TR" dirty="0"/>
              <a:t>Metafizik, Aristo/Aristoteles'in "ilk felsefe" adını verdiği, </a:t>
            </a:r>
            <a:r>
              <a:rPr lang="tr-TR" b="1" dirty="0"/>
              <a:t>"varlığın nedenlerini ve temel</a:t>
            </a:r>
          </a:p>
          <a:p>
            <a:pPr marL="0" indent="0">
              <a:buNone/>
            </a:pPr>
            <a:r>
              <a:rPr lang="tr-TR" b="1" dirty="0"/>
              <a:t>ilkelerini" </a:t>
            </a:r>
            <a:r>
              <a:rPr lang="tr-TR" dirty="0"/>
              <a:t>sorguladığı kitabına verilen isimdir. Sözcük anlamı </a:t>
            </a:r>
            <a:r>
              <a:rPr lang="tr-TR" b="1" dirty="0"/>
              <a:t>"fizik ötesi" </a:t>
            </a:r>
            <a:r>
              <a:rPr lang="tr-TR" dirty="0"/>
              <a:t>olan metafizik,</a:t>
            </a:r>
          </a:p>
          <a:p>
            <a:pPr marL="0" indent="0">
              <a:buNone/>
            </a:pPr>
            <a:r>
              <a:rPr lang="tr-TR" dirty="0"/>
              <a:t>duyu organlarıyla algılanan gerçeklikle değil, “</a:t>
            </a:r>
            <a:r>
              <a:rPr lang="tr-TR" b="1" dirty="0"/>
              <a:t>Varlık, Tanrı, Ruh, Ölümsüzlük” </a:t>
            </a:r>
            <a:r>
              <a:rPr lang="tr-TR" dirty="0"/>
              <a:t>gibi</a:t>
            </a:r>
          </a:p>
          <a:p>
            <a:pPr marL="0" indent="0">
              <a:buNone/>
            </a:pPr>
            <a:r>
              <a:rPr lang="tr-TR" b="1" dirty="0"/>
              <a:t>felsefenin ilk ve son sorunları</a:t>
            </a:r>
            <a:r>
              <a:rPr lang="tr-TR" dirty="0"/>
              <a:t>yla ilgilenir. "Var olan asıl varlığı", "ilk nedenleri ve ilkeleri",</a:t>
            </a:r>
          </a:p>
          <a:p>
            <a:pPr marL="0" indent="0">
              <a:buNone/>
            </a:pPr>
            <a:r>
              <a:rPr lang="tr-TR" dirty="0"/>
              <a:t>"evrenin, doğanın yapısını ve oluşumunu" konu edinir. "Ruh nedir? "Ruhla beden arasındaki</a:t>
            </a:r>
          </a:p>
          <a:p>
            <a:pPr marL="0" indent="0">
              <a:buNone/>
            </a:pPr>
            <a:r>
              <a:rPr lang="tr-TR" dirty="0"/>
              <a:t>ilişkiler nelerdir? "Ruh ölümsüz müdür? vb. soruları yanıtlamaya çalışır</a:t>
            </a:r>
            <a:r>
              <a:rPr lang="tr-TR" dirty="0" smtClean="0"/>
              <a:t>.</a:t>
            </a:r>
          </a:p>
          <a:p>
            <a:pPr marL="0" indent="0">
              <a:buNone/>
            </a:pPr>
            <a:endParaRPr lang="tr-TR" dirty="0"/>
          </a:p>
          <a:p>
            <a:pPr marL="0" indent="0">
              <a:buNone/>
            </a:pPr>
            <a:endParaRPr lang="tr-TR" dirty="0"/>
          </a:p>
          <a:p>
            <a:pPr marL="0" indent="0">
              <a:buNone/>
            </a:pPr>
            <a:r>
              <a:rPr lang="tr-TR" dirty="0"/>
              <a:t>Metafiziğin ele aldığı temel problemleri; 1)</a:t>
            </a:r>
            <a:r>
              <a:rPr lang="tr-TR" b="1" dirty="0"/>
              <a:t>Varlıkla ilgili problemler (ontoloji)</a:t>
            </a:r>
            <a:r>
              <a:rPr lang="tr-TR" dirty="0"/>
              <a:t>, 2)Evrenin</a:t>
            </a:r>
          </a:p>
          <a:p>
            <a:pPr marL="0" indent="0">
              <a:buNone/>
            </a:pPr>
            <a:r>
              <a:rPr lang="tr-TR" dirty="0"/>
              <a:t>yapısı ve </a:t>
            </a:r>
            <a:r>
              <a:rPr lang="tr-TR" b="1" dirty="0"/>
              <a:t>oluşumu ile ilgili problemler (kozmoloji</a:t>
            </a:r>
            <a:r>
              <a:rPr lang="tr-TR" dirty="0"/>
              <a:t>), 3)</a:t>
            </a:r>
            <a:r>
              <a:rPr lang="tr-TR" b="1" dirty="0"/>
              <a:t>Tanrı ve ruhla ilgili problemler</a:t>
            </a:r>
          </a:p>
          <a:p>
            <a:pPr marL="0" indent="0">
              <a:buNone/>
            </a:pPr>
            <a:r>
              <a:rPr lang="tr-TR" dirty="0"/>
              <a:t>olmak üzere üç grupta toplayabiliriz.</a:t>
            </a:r>
          </a:p>
          <a:p>
            <a:pPr marL="0" indent="0" algn="just">
              <a:buNone/>
            </a:pPr>
            <a:endParaRPr lang="tr-TR" dirty="0"/>
          </a:p>
        </p:txBody>
      </p:sp>
    </p:spTree>
    <p:extLst>
      <p:ext uri="{BB962C8B-B14F-4D97-AF65-F5344CB8AC3E}">
        <p14:creationId xmlns:p14="http://schemas.microsoft.com/office/powerpoint/2010/main" val="749059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Felsefe ve Metafizik İlişkisi</a:t>
            </a:r>
            <a:endParaRPr lang="tr-TR" dirty="0"/>
          </a:p>
        </p:txBody>
      </p:sp>
      <p:sp>
        <p:nvSpPr>
          <p:cNvPr id="3" name="İçerik Yer Tutucusu 2"/>
          <p:cNvSpPr>
            <a:spLocks noGrp="1"/>
          </p:cNvSpPr>
          <p:nvPr>
            <p:ph idx="1"/>
          </p:nvPr>
        </p:nvSpPr>
        <p:spPr>
          <a:xfrm>
            <a:off x="680321" y="2336873"/>
            <a:ext cx="11128502" cy="4207618"/>
          </a:xfrm>
        </p:spPr>
        <p:txBody>
          <a:bodyPr>
            <a:normAutofit fontScale="92500" lnSpcReduction="20000"/>
          </a:bodyPr>
          <a:lstStyle/>
          <a:p>
            <a:pPr marL="0" indent="0" algn="just">
              <a:buNone/>
            </a:pPr>
            <a:r>
              <a:rPr lang="tr-TR" dirty="0" smtClean="0"/>
              <a:t>Hakikati </a:t>
            </a:r>
            <a:r>
              <a:rPr lang="tr-TR" dirty="0"/>
              <a:t>bütün olarak değil, parça parça ele alan her özel bilimin belli mutlak ön kabulleri ve dayanakları vardır. Mutlak ön kabulleri ortaya koymak ise metafizik bir etkinliktir. Metafizik, mutlak ön kabulleri ortaya koyarak özel bilimlerin inceleme nesnesine nasıl yaklaşacağını belirler ve özel bilimlerin temelinde yer alır. Bu nedenle evrenseldir. </a:t>
            </a:r>
            <a:r>
              <a:rPr lang="tr-TR" b="1" dirty="0">
                <a:solidFill>
                  <a:srgbClr val="002060"/>
                </a:solidFill>
              </a:rPr>
              <a:t>Ancak </a:t>
            </a:r>
            <a:r>
              <a:rPr lang="tr-TR" b="1" dirty="0" smtClean="0">
                <a:solidFill>
                  <a:srgbClr val="002060"/>
                </a:solidFill>
              </a:rPr>
              <a:t>buna </a:t>
            </a:r>
            <a:r>
              <a:rPr lang="tr-TR" b="1" dirty="0">
                <a:solidFill>
                  <a:srgbClr val="002060"/>
                </a:solidFill>
              </a:rPr>
              <a:t>göre, metafizik, mutlak ön kabulleri sadece ortaya çıkarırken, felsefe mutlak ön kabulleri tahlil etme ve yargılama imkânına sahiptir. </a:t>
            </a:r>
            <a:r>
              <a:rPr lang="tr-TR" dirty="0"/>
              <a:t>Bu haliyle </a:t>
            </a:r>
            <a:r>
              <a:rPr lang="tr-TR" dirty="0" err="1"/>
              <a:t>refleksif</a:t>
            </a:r>
            <a:r>
              <a:rPr lang="tr-TR" dirty="0"/>
              <a:t> düşünce (düşünce olarak düşünce) olarak felsefe, metafiziği içerir ancak ondan farklı olarak mutlak ön kabulleri dönüştürme/yargılama gücüne sahiptir. Felsefeyi </a:t>
            </a:r>
            <a:r>
              <a:rPr lang="tr-TR" dirty="0" err="1"/>
              <a:t>refleksif</a:t>
            </a:r>
            <a:r>
              <a:rPr lang="tr-TR" dirty="0"/>
              <a:t> düşünce yapan özelliği onun salt bir nesne hakkında düşünmemesi, her hangi bir nesneyi düşünürken aynı zamanda, o nesneye ilişkin kendi düşüncesini tahlil etmesinden kaynaklanır. Refleksif düşünce ikinci dereceden bir düşüncedir. Birinci derece düşünce, öznenin kendisi dışında bir nesneye dönük düşüncesidir. Bu düşünce neticesinde özel bilimlerin bilgisi olan klasik anlamda bilgi (özne ile nesne arasındaki ilişki)  açığa çıkar. İkinci derece düşüncede ise öznenin kendi dışındaki nesneyle girdiği ilişki değil öznenin kendini nesneleştirerek kendisi üzerine düşünmesini kapsar. Felsefi düşünce, bu haliyle, hem birinci hem de ikinci dereceden düşünceyi içerir</a:t>
            </a:r>
          </a:p>
        </p:txBody>
      </p:sp>
    </p:spTree>
    <p:extLst>
      <p:ext uri="{BB962C8B-B14F-4D97-AF65-F5344CB8AC3E}">
        <p14:creationId xmlns:p14="http://schemas.microsoft.com/office/powerpoint/2010/main" val="15431853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Ontolojik Problemler</a:t>
            </a:r>
            <a:endParaRPr lang="tr-TR" dirty="0"/>
          </a:p>
        </p:txBody>
      </p:sp>
      <p:sp>
        <p:nvSpPr>
          <p:cNvPr id="3" name="İçerik Yer Tutucusu 2"/>
          <p:cNvSpPr>
            <a:spLocks noGrp="1"/>
          </p:cNvSpPr>
          <p:nvPr>
            <p:ph idx="1"/>
          </p:nvPr>
        </p:nvSpPr>
        <p:spPr>
          <a:xfrm>
            <a:off x="680321" y="2336873"/>
            <a:ext cx="10841119" cy="4259870"/>
          </a:xfrm>
        </p:spPr>
        <p:txBody>
          <a:bodyPr>
            <a:normAutofit/>
          </a:bodyPr>
          <a:lstStyle/>
          <a:p>
            <a:pPr marL="0" indent="0">
              <a:buNone/>
            </a:pPr>
            <a:r>
              <a:rPr lang="tr-TR" dirty="0"/>
              <a:t>Varlıkla ilgili problemlerdir. Gerçekte varlık nedir? Varlığın temelinde ne vardır? vb. </a:t>
            </a:r>
            <a:r>
              <a:rPr lang="tr-TR" dirty="0" smtClean="0"/>
              <a:t>soruları içerir</a:t>
            </a:r>
            <a:r>
              <a:rPr lang="tr-TR" dirty="0"/>
              <a:t>. Bu sorulara verilen yanıtlara bakarak iki farklı görüşten söz edebiliriz:</a:t>
            </a:r>
          </a:p>
          <a:p>
            <a:pPr marL="0" indent="0">
              <a:buNone/>
            </a:pPr>
            <a:r>
              <a:rPr lang="tr-TR" dirty="0"/>
              <a:t>1) Varlığın temelinde </a:t>
            </a:r>
            <a:r>
              <a:rPr lang="tr-TR" b="1" dirty="0"/>
              <a:t>madde </a:t>
            </a:r>
            <a:r>
              <a:rPr lang="tr-TR" dirty="0"/>
              <a:t>(görüntü, somutluk) olduğunu savunan görüşe </a:t>
            </a:r>
            <a:r>
              <a:rPr lang="tr-TR" b="1" dirty="0"/>
              <a:t>materyalizm</a:t>
            </a:r>
            <a:r>
              <a:rPr lang="tr-TR" dirty="0"/>
              <a:t>;</a:t>
            </a:r>
          </a:p>
          <a:p>
            <a:pPr marL="0" indent="0">
              <a:buNone/>
            </a:pPr>
            <a:r>
              <a:rPr lang="tr-TR" dirty="0"/>
              <a:t>2) </a:t>
            </a:r>
            <a:r>
              <a:rPr lang="tr-TR" b="1" dirty="0"/>
              <a:t>İde </a:t>
            </a:r>
            <a:r>
              <a:rPr lang="tr-TR" dirty="0"/>
              <a:t>(idea, fikir, düşünce, soyutluk) olduğunu savunan görüşe de </a:t>
            </a:r>
            <a:r>
              <a:rPr lang="tr-TR" b="1" dirty="0"/>
              <a:t>idealizm </a:t>
            </a:r>
            <a:r>
              <a:rPr lang="tr-TR" dirty="0"/>
              <a:t>denir.</a:t>
            </a:r>
          </a:p>
          <a:p>
            <a:pPr marL="0" indent="0">
              <a:buNone/>
            </a:pPr>
            <a:r>
              <a:rPr lang="tr-TR" b="1" dirty="0"/>
              <a:t>Materyalist görüşe göre maddenin dışında başka bir gerçeklik yoktur. </a:t>
            </a:r>
            <a:r>
              <a:rPr lang="tr-TR" dirty="0"/>
              <a:t>Düşünme, </a:t>
            </a:r>
            <a:r>
              <a:rPr lang="tr-TR" dirty="0" smtClean="0"/>
              <a:t>tasarım ve </a:t>
            </a:r>
            <a:r>
              <a:rPr lang="tr-TR" dirty="0"/>
              <a:t>ruhsal olaylar da maddenin ürünüdür. İdealist görüş ise varlığın temeline </a:t>
            </a:r>
            <a:r>
              <a:rPr lang="tr-TR" dirty="0" smtClean="0"/>
              <a:t>düşünceyi yerleştirir </a:t>
            </a:r>
            <a:r>
              <a:rPr lang="tr-TR" dirty="0"/>
              <a:t>ve düşünceden bağımsız bir nesneler dünyasını yadsır/reddeder.</a:t>
            </a:r>
          </a:p>
          <a:p>
            <a:pPr marL="0" indent="0">
              <a:buNone/>
            </a:pPr>
            <a:endParaRPr lang="tr-TR" dirty="0"/>
          </a:p>
        </p:txBody>
      </p:sp>
    </p:spTree>
    <p:extLst>
      <p:ext uri="{BB962C8B-B14F-4D97-AF65-F5344CB8AC3E}">
        <p14:creationId xmlns:p14="http://schemas.microsoft.com/office/powerpoint/2010/main" val="3388451249"/>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TC104033917[[fn=Berlin]]</Template>
  <TotalTime>118</TotalTime>
  <Words>1031</Words>
  <Application>Microsoft Office PowerPoint</Application>
  <PresentationFormat>Geniş ekran</PresentationFormat>
  <Paragraphs>56</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Arial</vt:lpstr>
      <vt:lpstr>Trebuchet MS</vt:lpstr>
      <vt:lpstr>Berlin</vt:lpstr>
      <vt:lpstr>FELSEFEYE GİRİŞ</vt:lpstr>
      <vt:lpstr>Felsefenin Anlamları</vt:lpstr>
      <vt:lpstr>Felsefenin Temel Özellikleri</vt:lpstr>
      <vt:lpstr>Bilgi Nedir? Bilgi Türleri Nelerdir?</vt:lpstr>
      <vt:lpstr>Felsefe ile Bilimin Farklı Yönleri</vt:lpstr>
      <vt:lpstr>Felsefe ve Metafizik İlişkisi</vt:lpstr>
      <vt:lpstr>Felsefe ve Metafizik İlişkisi</vt:lpstr>
      <vt:lpstr>Ontolojik Problemler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Petr Barborik</dc:creator>
  <cp:lastModifiedBy>SERKAN GÜNEŞ</cp:lastModifiedBy>
  <cp:revision>8</cp:revision>
  <dcterms:created xsi:type="dcterms:W3CDTF">2013-08-01T11:13:27Z</dcterms:created>
  <dcterms:modified xsi:type="dcterms:W3CDTF">2019-01-31T13:09:54Z</dcterms:modified>
</cp:coreProperties>
</file>