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8" autoAdjust="0"/>
    <p:restoredTop sz="94660"/>
  </p:normalViewPr>
  <p:slideViewPr>
    <p:cSldViewPr snapToGrid="0">
      <p:cViewPr varScale="1">
        <p:scale>
          <a:sx n="73" d="100"/>
          <a:sy n="73"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46C117F-5CCF-4837-BE5F-2B92066CAFAF}"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EB90BD-B6CE-46B7-997F-7313B992CCDC}"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9D11F-B188-461D-B23F-39381795C052}"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2E6D8D9-55A2-4063-B0F3-121F44549695}"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4B24536-994D-4021-A283-9F449C0DB509}" type="datetimeFigureOut">
              <a:rPr lang="en-US" dirty="0"/>
              <a:t>2/18/2019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CBBBB78-C96F-47B7-AB17-D852CA960AC9}" type="datetimeFigureOut">
              <a:rPr lang="en-US" dirty="0"/>
              <a:t>2/18/2019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2/18/2019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0578ACC-22D6-47C1-A373-4FD133E34F3C}" type="datetimeFigureOut">
              <a:rPr lang="en-US" dirty="0"/>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2/18/2019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2/18/2019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2/18/2019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331444B-B92B-4E27-8C94-BB93EAF5CB18}"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EFA5E-FA76-400D-B3DC-F0BA90E6D107}"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2/18/2019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ONTOLOJİ Varlık var mı?</a:t>
            </a:r>
            <a:endParaRPr lang="tr-TR" dirty="0"/>
          </a:p>
        </p:txBody>
      </p:sp>
      <p:sp>
        <p:nvSpPr>
          <p:cNvPr id="3" name="Alt Başlık 2"/>
          <p:cNvSpPr>
            <a:spLocks noGrp="1"/>
          </p:cNvSpPr>
          <p:nvPr>
            <p:ph type="subTitle" idx="1"/>
          </p:nvPr>
        </p:nvSpPr>
        <p:spPr/>
        <p:txBody>
          <a:bodyPr>
            <a:normAutofit/>
          </a:bodyPr>
          <a:lstStyle/>
          <a:p>
            <a:r>
              <a:rPr lang="tr-TR" dirty="0"/>
              <a:t>5201343 Ürün </a:t>
            </a:r>
            <a:r>
              <a:rPr lang="tr-TR" dirty="0" smtClean="0"/>
              <a:t>Ontolojisi ve Tasarım Felsefesi</a:t>
            </a:r>
            <a:endParaRPr lang="tr-TR" dirty="0"/>
          </a:p>
          <a:p>
            <a:r>
              <a:rPr lang="tr-TR" smtClean="0"/>
              <a:t>Prof.Dr</a:t>
            </a:r>
            <a:r>
              <a:rPr lang="tr-TR" dirty="0" smtClean="0"/>
              <a:t>. Serkan GÜNEŞ</a:t>
            </a:r>
          </a:p>
          <a:p>
            <a:endParaRPr lang="tr-TR" dirty="0"/>
          </a:p>
        </p:txBody>
      </p:sp>
    </p:spTree>
    <p:extLst>
      <p:ext uri="{BB962C8B-B14F-4D97-AF65-F5344CB8AC3E}">
        <p14:creationId xmlns:p14="http://schemas.microsoft.com/office/powerpoint/2010/main" val="4271566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680321" y="2336873"/>
            <a:ext cx="10318605" cy="4076990"/>
          </a:xfrm>
        </p:spPr>
        <p:txBody>
          <a:bodyPr>
            <a:normAutofit/>
          </a:bodyPr>
          <a:lstStyle/>
          <a:p>
            <a:pPr algn="just"/>
            <a:r>
              <a:rPr lang="tr-TR" dirty="0"/>
              <a:t>Diğer bir anlayış ise içinde birçok yaklaşım barındıran </a:t>
            </a:r>
            <a:r>
              <a:rPr lang="tr-TR" dirty="0">
                <a:solidFill>
                  <a:srgbClr val="00B0F0"/>
                </a:solidFill>
              </a:rPr>
              <a:t>realizmdir.</a:t>
            </a:r>
            <a:r>
              <a:rPr lang="tr-TR" dirty="0"/>
              <a:t> Realizme göre varlık, insan zihninden bağımsız olarak gerçekten vardır. Realizmde varlıkların insan zihinden bağımsız şekilde var olduğunu savunan alana </a:t>
            </a:r>
            <a:r>
              <a:rPr lang="tr-TR" dirty="0">
                <a:solidFill>
                  <a:srgbClr val="00B0F0"/>
                </a:solidFill>
              </a:rPr>
              <a:t>ontolojik realizm</a:t>
            </a:r>
            <a:r>
              <a:rPr lang="tr-TR" dirty="0"/>
              <a:t>, var olan varlıkların bir bilen özneye bağlı olarak var olduğunu savunan alana ise bilgiden dolayı </a:t>
            </a:r>
            <a:r>
              <a:rPr lang="tr-TR" dirty="0">
                <a:solidFill>
                  <a:srgbClr val="00B0F0"/>
                </a:solidFill>
              </a:rPr>
              <a:t>epistemolojik realizm </a:t>
            </a:r>
            <a:r>
              <a:rPr lang="tr-TR" dirty="0"/>
              <a:t>diyoruz. Bu açıdan bakıldığında realizm genel olarak varlık vardır der ancak varlık ne türden varlık vardır sorusuna farklı cevaplar vermektedir. </a:t>
            </a:r>
            <a:endParaRPr lang="tr-TR" dirty="0">
              <a:solidFill>
                <a:srgbClr val="00B0F0"/>
              </a:solidFill>
            </a:endParaRPr>
          </a:p>
        </p:txBody>
      </p:sp>
    </p:spTree>
    <p:extLst>
      <p:ext uri="{BB962C8B-B14F-4D97-AF65-F5344CB8AC3E}">
        <p14:creationId xmlns:p14="http://schemas.microsoft.com/office/powerpoint/2010/main" val="3572416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680321" y="2336873"/>
            <a:ext cx="10318605" cy="4076990"/>
          </a:xfrm>
        </p:spPr>
        <p:txBody>
          <a:bodyPr>
            <a:normAutofit/>
          </a:bodyPr>
          <a:lstStyle/>
          <a:p>
            <a:pPr algn="just"/>
            <a:r>
              <a:rPr lang="tr-TR" dirty="0"/>
              <a:t>Realist anlayış altında bir yaklaşım olan </a:t>
            </a:r>
            <a:r>
              <a:rPr lang="tr-TR" dirty="0">
                <a:solidFill>
                  <a:srgbClr val="00B0F0"/>
                </a:solidFill>
              </a:rPr>
              <a:t>idealizm</a:t>
            </a:r>
            <a:r>
              <a:rPr lang="tr-TR" dirty="0"/>
              <a:t>, varlığı maddi olmayan tinsel yani akıl ve düşünce ile vücut bulan bir varlık olarak kabul eder. Antik Yunan felsefesinin en önemli filozoflarından ve idealizmin en önemli temsilcilerinden olan Platon’un varlık konusundaki görüşlerinde gerçek varlığı değişmez, kalıcı ve ebedi-ezeli olarak gören </a:t>
            </a:r>
            <a:r>
              <a:rPr lang="tr-TR" dirty="0" err="1"/>
              <a:t>Elea</a:t>
            </a:r>
            <a:r>
              <a:rPr lang="tr-TR" dirty="0"/>
              <a:t> okulunun tesirlerini görmekteyiz. Platon, ilk kez </a:t>
            </a:r>
            <a:r>
              <a:rPr lang="tr-TR" dirty="0" err="1"/>
              <a:t>Phaidon</a:t>
            </a:r>
            <a:r>
              <a:rPr lang="tr-TR" dirty="0"/>
              <a:t> diyaloglarında bütünlüklü biçimde ilk kez ortaya koyduğu idealar öğretisinde; bir tarafta değişebilen nesne dünyasını, diğer tarafta idea (</a:t>
            </a:r>
            <a:r>
              <a:rPr lang="tr-TR" dirty="0" err="1"/>
              <a:t>eidos</a:t>
            </a:r>
            <a:r>
              <a:rPr lang="tr-TR" dirty="0"/>
              <a:t>) olarak ifade ettiği değişmez, ezeli ve ebedi, sadece akılsal olarak kavranabilen gerçek varlıklar dünyasını tanımlamıştır. İdealar öğretisinde bu iki farklı dünya arasındaki ilişki pay alma üzerine gerçekleşse de, bunu yetersiz gören Aristoteles bu iki dünyayı birleştirme çabasındadır. </a:t>
            </a:r>
            <a:endParaRPr lang="tr-TR" dirty="0">
              <a:solidFill>
                <a:srgbClr val="00B0F0"/>
              </a:solidFill>
            </a:endParaRPr>
          </a:p>
        </p:txBody>
      </p:sp>
    </p:spTree>
    <p:extLst>
      <p:ext uri="{BB962C8B-B14F-4D97-AF65-F5344CB8AC3E}">
        <p14:creationId xmlns:p14="http://schemas.microsoft.com/office/powerpoint/2010/main" val="1771311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680321" y="2336873"/>
            <a:ext cx="10318605" cy="4076990"/>
          </a:xfrm>
        </p:spPr>
        <p:txBody>
          <a:bodyPr>
            <a:normAutofit/>
          </a:bodyPr>
          <a:lstStyle/>
          <a:p>
            <a:pPr algn="just"/>
            <a:r>
              <a:rPr lang="tr-TR" dirty="0"/>
              <a:t>Aristoteles’e göre asıl varlık </a:t>
            </a:r>
            <a:r>
              <a:rPr lang="tr-TR" dirty="0">
                <a:solidFill>
                  <a:srgbClr val="00B0F0"/>
                </a:solidFill>
              </a:rPr>
              <a:t>idea cinsinden formlardır</a:t>
            </a:r>
            <a:r>
              <a:rPr lang="tr-TR" dirty="0"/>
              <a:t>. Ona göre </a:t>
            </a:r>
            <a:r>
              <a:rPr lang="tr-TR" dirty="0">
                <a:solidFill>
                  <a:srgbClr val="00B0F0"/>
                </a:solidFill>
              </a:rPr>
              <a:t>maddi olan olanaklara sahip bir şeydir ve form onun gerçekleşmesine imkân sağlar. </a:t>
            </a:r>
            <a:r>
              <a:rPr lang="tr-TR" dirty="0"/>
              <a:t>Yani madde ancak form ile var olabilir. Varlığın idea türünden olan başka bir filozof </a:t>
            </a:r>
            <a:r>
              <a:rPr lang="tr-TR" dirty="0" err="1">
                <a:solidFill>
                  <a:srgbClr val="00B0F0"/>
                </a:solidFill>
              </a:rPr>
              <a:t>Hegel’dir</a:t>
            </a:r>
            <a:r>
              <a:rPr lang="tr-TR" dirty="0">
                <a:solidFill>
                  <a:srgbClr val="00B0F0"/>
                </a:solidFill>
              </a:rPr>
              <a:t>. </a:t>
            </a:r>
            <a:r>
              <a:rPr lang="tr-TR" dirty="0"/>
              <a:t>Ona göre gerçek varlık, </a:t>
            </a:r>
            <a:r>
              <a:rPr lang="tr-TR" dirty="0">
                <a:solidFill>
                  <a:srgbClr val="00B0F0"/>
                </a:solidFill>
              </a:rPr>
              <a:t>kendinde olan potansiyeli gerçekleştirme amacında olan ve bu yüzden diyalektik süreç ile sürekli değişen ve gelişen </a:t>
            </a:r>
            <a:r>
              <a:rPr lang="tr-TR" dirty="0" err="1">
                <a:solidFill>
                  <a:srgbClr val="00B0F0"/>
                </a:solidFill>
              </a:rPr>
              <a:t>Geist’tır</a:t>
            </a:r>
            <a:r>
              <a:rPr lang="tr-TR" dirty="0">
                <a:solidFill>
                  <a:srgbClr val="00B0F0"/>
                </a:solidFill>
              </a:rPr>
              <a:t> (tin)</a:t>
            </a:r>
            <a:r>
              <a:rPr lang="tr-TR" dirty="0"/>
              <a:t>.  Varlığın diyalektik gelişim süreci, yani bir bakıma özgürleşmesi birinci aşamada kendi içinde ve olanaklara sahip olan idea, ikinci aşamada ise ideanın kendini gerçekleştirmek için doğa ile temasını kapsar. İkinci aşamada idea doğada kendi özüne aykırı bir duruma düşer ve çatışma yaşanır. Üçüncü aşamada bu aykırılığı yok etmek için kültür dünyası devreye girer, zorunluluklardan özgürlüğe ulaşılır. </a:t>
            </a:r>
            <a:endParaRPr lang="tr-TR" dirty="0">
              <a:solidFill>
                <a:srgbClr val="00B0F0"/>
              </a:solidFill>
            </a:endParaRPr>
          </a:p>
        </p:txBody>
      </p:sp>
    </p:spTree>
    <p:extLst>
      <p:ext uri="{BB962C8B-B14F-4D97-AF65-F5344CB8AC3E}">
        <p14:creationId xmlns:p14="http://schemas.microsoft.com/office/powerpoint/2010/main" val="1926156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680321" y="2336873"/>
            <a:ext cx="10318605" cy="4076990"/>
          </a:xfrm>
        </p:spPr>
        <p:txBody>
          <a:bodyPr>
            <a:normAutofit/>
          </a:bodyPr>
          <a:lstStyle/>
          <a:p>
            <a:r>
              <a:rPr lang="tr-TR" dirty="0"/>
              <a:t>Ona göre bir ağacın gerçeği meyvedir ve baştaki tomurcuğun amacı içindeki potansiyeli gerçekleştirerek meyve olmaktır. Tomurcuk çiçeğin açmasıyla yiter, çiçek ne zamanki meyveye dönüşür, yani bitkiye ilişkin hakikat ortaya çıkar, çiçeğin bitkinin yanlış bir açılımı (</a:t>
            </a:r>
            <a:r>
              <a:rPr lang="tr-TR" dirty="0" err="1"/>
              <a:t>manifestation</a:t>
            </a:r>
            <a:r>
              <a:rPr lang="tr-TR" dirty="0"/>
              <a:t>) olduğu görülür. İster tomurcuk ister çiçek isterse meyve birbirinden sadece ayrı değildir, ötesi, bir sonraki bağdaşmaz şekilde diğerinin yerini alır; birbiri ile çatışan ama biri diğerine bağımlı formlar organik bütünün anları (momentler) olarak karşımıza çıkar.  </a:t>
            </a:r>
            <a:endParaRPr lang="tr-TR" dirty="0" smtClean="0"/>
          </a:p>
          <a:p>
            <a:r>
              <a:rPr lang="tr-TR" dirty="0" err="1" smtClean="0"/>
              <a:t>Georg</a:t>
            </a:r>
            <a:r>
              <a:rPr lang="tr-TR" dirty="0" smtClean="0"/>
              <a:t> </a:t>
            </a:r>
            <a:r>
              <a:rPr lang="tr-TR" dirty="0"/>
              <a:t>Wilhelm </a:t>
            </a:r>
            <a:r>
              <a:rPr lang="tr-TR" dirty="0" err="1"/>
              <a:t>Fredrich</a:t>
            </a:r>
            <a:r>
              <a:rPr lang="tr-TR" dirty="0"/>
              <a:t> </a:t>
            </a:r>
            <a:r>
              <a:rPr lang="tr-TR" dirty="0" err="1"/>
              <a:t>Hegel</a:t>
            </a:r>
            <a:r>
              <a:rPr lang="tr-TR" i="1" dirty="0"/>
              <a:t>, </a:t>
            </a:r>
            <a:r>
              <a:rPr lang="tr-TR" i="1" dirty="0" err="1"/>
              <a:t>The</a:t>
            </a:r>
            <a:r>
              <a:rPr lang="tr-TR" i="1" dirty="0"/>
              <a:t> </a:t>
            </a:r>
            <a:r>
              <a:rPr lang="tr-TR" i="1" dirty="0" err="1"/>
              <a:t>Phenomenology</a:t>
            </a:r>
            <a:r>
              <a:rPr lang="tr-TR" i="1" dirty="0"/>
              <a:t> of </a:t>
            </a:r>
            <a:r>
              <a:rPr lang="tr-TR" i="1" dirty="0" err="1"/>
              <a:t>Spirit</a:t>
            </a:r>
            <a:r>
              <a:rPr lang="tr-TR" dirty="0"/>
              <a:t>, Cambridge </a:t>
            </a:r>
            <a:r>
              <a:rPr lang="tr-TR" dirty="0" err="1"/>
              <a:t>University</a:t>
            </a:r>
            <a:r>
              <a:rPr lang="tr-TR" dirty="0"/>
              <a:t> </a:t>
            </a:r>
            <a:r>
              <a:rPr lang="tr-TR" dirty="0" err="1"/>
              <a:t>Press</a:t>
            </a:r>
            <a:r>
              <a:rPr lang="tr-TR" dirty="0"/>
              <a:t>, Cambridge, 2018.</a:t>
            </a:r>
          </a:p>
        </p:txBody>
      </p:sp>
    </p:spTree>
    <p:extLst>
      <p:ext uri="{BB962C8B-B14F-4D97-AF65-F5344CB8AC3E}">
        <p14:creationId xmlns:p14="http://schemas.microsoft.com/office/powerpoint/2010/main" val="3818419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574766" y="2011680"/>
            <a:ext cx="10607039" cy="4598126"/>
          </a:xfrm>
        </p:spPr>
        <p:txBody>
          <a:bodyPr>
            <a:normAutofit fontScale="92500" lnSpcReduction="20000"/>
          </a:bodyPr>
          <a:lstStyle/>
          <a:p>
            <a:pPr algn="just"/>
            <a:endParaRPr lang="tr-TR" dirty="0" smtClean="0"/>
          </a:p>
          <a:p>
            <a:pPr algn="just"/>
            <a:r>
              <a:rPr lang="tr-TR" dirty="0" smtClean="0"/>
              <a:t>Realizm </a:t>
            </a:r>
            <a:r>
              <a:rPr lang="tr-TR" dirty="0"/>
              <a:t>altındaki diğer bir yaklaşım </a:t>
            </a:r>
            <a:r>
              <a:rPr lang="tr-TR" dirty="0">
                <a:solidFill>
                  <a:srgbClr val="00B0F0"/>
                </a:solidFill>
              </a:rPr>
              <a:t>varlığı madde olarak kabul eden yaklaşımdır</a:t>
            </a:r>
            <a:r>
              <a:rPr lang="tr-TR" dirty="0"/>
              <a:t>. Bu yaklaşım kendi içinde çeşitlense de özünde varlık öncesiz madde türünde vardır ve bize veya idea ile bağlantısı yoktur. Her ne kadar ilk çağ materyalistleri ilk varlığı su, hava ya bağlamış olsa da mekanik materyalizm gerçek varlığı bölünmez atom ve boşluk ve atomların kendinden mekanik hareketine veya </a:t>
            </a:r>
            <a:r>
              <a:rPr lang="tr-TR" dirty="0" err="1">
                <a:solidFill>
                  <a:srgbClr val="00B0F0"/>
                </a:solidFill>
              </a:rPr>
              <a:t>Hobbes</a:t>
            </a:r>
            <a:r>
              <a:rPr lang="tr-TR" dirty="0">
                <a:solidFill>
                  <a:srgbClr val="00B0F0"/>
                </a:solidFill>
              </a:rPr>
              <a:t> </a:t>
            </a:r>
            <a:r>
              <a:rPr lang="tr-TR" dirty="0"/>
              <a:t>gibi boşluğu reddederek dolu bir evrende yer kaplayan mekanik yasalar bağlamında hareket halindeki cisimlere bağlamıştır. Marks ve Engels tarafından savunulan diğer bir yaklaşım olan diyalektik materyalizm de ise var olan madde cinsindendir ama varlığı ve hareketi ve değişimi mekanik değil ancak içeriğinde çatışma ve çelişkiler barındıran diyalektik yasalara tabidir. İçeriğinde çatışma ve çelişkiler barındıran bu itici güç sayesinde madde sürekli devrimsel ve sıçramalı değişim ve gelişim gösterir ve bir önceki halinde farklı öz niteliklere kavuşur. Diyalektiğin </a:t>
            </a:r>
            <a:r>
              <a:rPr lang="tr-TR" i="1" dirty="0"/>
              <a:t>nicelikten niteliğe dönüş yasasına</a:t>
            </a:r>
            <a:r>
              <a:rPr lang="tr-TR" dirty="0"/>
              <a:t> göre, madde belirli bir nicelik seviyesine ulaştıktan sonra, yeni bir nitelik sıçrama ve ani haliyle o varlıkta ortaya çıkar. Suyun kaynayarak buhar haline dönmesi, cansız varlığın yaşam niteliği kazanması, Marks’a göre yaşamın bilinçli varlığa dönüşmesi niceliğin niteliğe dönüşmesi olarak addedilmiştir. </a:t>
            </a:r>
          </a:p>
        </p:txBody>
      </p:sp>
    </p:spTree>
    <p:extLst>
      <p:ext uri="{BB962C8B-B14F-4D97-AF65-F5344CB8AC3E}">
        <p14:creationId xmlns:p14="http://schemas.microsoft.com/office/powerpoint/2010/main" val="2164420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574766" y="2011680"/>
            <a:ext cx="10607039" cy="4598126"/>
          </a:xfrm>
        </p:spPr>
        <p:txBody>
          <a:bodyPr>
            <a:normAutofit fontScale="92500" lnSpcReduction="20000"/>
          </a:bodyPr>
          <a:lstStyle/>
          <a:p>
            <a:pPr algn="just"/>
            <a:endParaRPr lang="tr-TR" dirty="0" smtClean="0"/>
          </a:p>
          <a:p>
            <a:pPr algn="just"/>
            <a:r>
              <a:rPr lang="tr-TR" dirty="0"/>
              <a:t>Bir tarafta idealist diğer tarafta materyalist yaklaşımın olması her ikisini kapsayan sentez </a:t>
            </a:r>
            <a:r>
              <a:rPr lang="tr-TR" dirty="0">
                <a:solidFill>
                  <a:srgbClr val="00B0F0"/>
                </a:solidFill>
              </a:rPr>
              <a:t>düalist varlık anlayışının oluşmasına sebebiyet vermiştir</a:t>
            </a:r>
            <a:r>
              <a:rPr lang="tr-TR" dirty="0"/>
              <a:t>. Fransız filozof Rene Descartes’in varlık anlayışına göre yaratan ve yaratılan olmak üzere birbirinden özce farklı iki töz vardır. Descartes kendinden olan, hiç bir şeye dayanmadan var olan sonsuz töz olarak Tanrı’yı tanımlamıştır. Buna karşın bir yaratana ihtiyaç duyan sonlu töz ise madde ve ruh olmak üzere ikiye ayrılır. Varlıkları birbirine dayanmayan bu sonlu tözlerden madde yer kaplar ama düşünemez ruh ise düşünür ama yer kaplayamaz. Descartes’in söylemleri varlığı zorunlu (</a:t>
            </a:r>
            <a:r>
              <a:rPr lang="tr-TR" dirty="0" err="1"/>
              <a:t>vâcibü’l-vücûd</a:t>
            </a:r>
            <a:r>
              <a:rPr lang="tr-TR" dirty="0"/>
              <a:t>) ve mümkün varlık (</a:t>
            </a:r>
            <a:r>
              <a:rPr lang="tr-TR" dirty="0" err="1"/>
              <a:t>mümkinü’l-vücûd</a:t>
            </a:r>
            <a:r>
              <a:rPr lang="tr-TR" dirty="0"/>
              <a:t>) olarak ikiye ayıran İslam filozofu Farabi ile benzerlik gösterir. Zorunlu varlık olarak Tanrı’yı işaret eden Farabi, mümkün varlığı yer işgal eden ve hareket eden madde ve aklen ulaşılan tefekkürden ibaret sunmaktadır. Farabi’ye göre madde Allah’ın zahiri Halk (mülk ve şehadet) âleminden tefekkür ise Allah’ın batini </a:t>
            </a:r>
            <a:r>
              <a:rPr lang="tr-TR" dirty="0" err="1"/>
              <a:t>Emr</a:t>
            </a:r>
            <a:r>
              <a:rPr lang="tr-TR" dirty="0"/>
              <a:t> (melekût ve </a:t>
            </a:r>
            <a:r>
              <a:rPr lang="tr-TR" dirty="0" err="1"/>
              <a:t>gayb</a:t>
            </a:r>
            <a:r>
              <a:rPr lang="tr-TR" dirty="0"/>
              <a:t>) âlemindendir. Mahiyetleri nedeniyle birine tesir eden kuvvet diğerine tesir etmediğinden madde ve tefekkürün varlığı birbirine dayanmaz ve birbirlerinden açık ve seçik şekilde ayrılır. </a:t>
            </a:r>
          </a:p>
        </p:txBody>
      </p:sp>
    </p:spTree>
    <p:extLst>
      <p:ext uri="{BB962C8B-B14F-4D97-AF65-F5344CB8AC3E}">
        <p14:creationId xmlns:p14="http://schemas.microsoft.com/office/powerpoint/2010/main" val="4210106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574766" y="2011680"/>
            <a:ext cx="10607039" cy="4598126"/>
          </a:xfrm>
        </p:spPr>
        <p:txBody>
          <a:bodyPr>
            <a:normAutofit fontScale="85000" lnSpcReduction="20000"/>
          </a:bodyPr>
          <a:lstStyle/>
          <a:p>
            <a:pPr algn="just"/>
            <a:endParaRPr lang="tr-TR" dirty="0" smtClean="0"/>
          </a:p>
          <a:p>
            <a:pPr algn="just"/>
            <a:r>
              <a:rPr lang="tr-TR" dirty="0"/>
              <a:t>Bir Realist varlık anlayışı altında ele alınacak dördüncü yaklaşım </a:t>
            </a:r>
            <a:r>
              <a:rPr lang="tr-TR" dirty="0">
                <a:solidFill>
                  <a:srgbClr val="00B0F0"/>
                </a:solidFill>
              </a:rPr>
              <a:t>varlığı fenomen olarak </a:t>
            </a:r>
            <a:r>
              <a:rPr lang="tr-TR" dirty="0"/>
              <a:t>gören söylemdir.  Kökleri Kant ve daha sonra </a:t>
            </a:r>
            <a:r>
              <a:rPr lang="tr-TR" dirty="0" err="1"/>
              <a:t>Husserl’e</a:t>
            </a:r>
            <a:r>
              <a:rPr lang="tr-TR" dirty="0"/>
              <a:t> dayanan bu yaklaşım insan zihninden tam anlamıyla bağımsız olmayan bir varlık alanını tanımlar. Kant’a göre varlık bilgisi, anlama ve duyusal algılama yetisinden elde edilen ham malzemenin zihinde birleştirilip bir birlik kazanması ve zihindeki kategoriler aracılığı ile bir yapı kazandırılması ile oluşur. Bu varlık bizim bilgimiz dahilinde oluşan varlık olup biz bu varlığı ancak duyu verileri ile elde edilen görünüşü (fenomen) ile biliriz. Kant’a göre bu varlığın ötesinde kendi başına şeylerle (</a:t>
            </a:r>
            <a:r>
              <a:rPr lang="tr-TR" i="1" dirty="0"/>
              <a:t>Ding an </a:t>
            </a:r>
            <a:r>
              <a:rPr lang="tr-TR" i="1" dirty="0" err="1"/>
              <a:t>sich</a:t>
            </a:r>
            <a:r>
              <a:rPr lang="tr-TR" dirty="0"/>
              <a:t>) var olanlar (numen) vardır ki biz bu kategorilere uymayan; aklın mevcut yetileri ile bilinemeyen şeyleri kavrayamayız.  Dolayısıyla Kant düşüncesinde varlık fenomendir ve ancak bilen öznenin bilinci, olanak ve bilgi imkânları tarafından var olan bir varlıktır.  Bilgiyi sınırı ve insan bağımlı tanımlayan Kant’ın, varlık alanını, algımızdan bağımsız bize görünmeyen asıl varlık alanı (numen) ve numenin bu dünyadaki görüntüleri olan bize görünen varlık alanı (fenomen) olarak kategorize ettiğini görüyoruz.  Bu </a:t>
            </a:r>
            <a:r>
              <a:rPr lang="tr-TR" dirty="0" err="1"/>
              <a:t>dikotomiye</a:t>
            </a:r>
            <a:r>
              <a:rPr lang="tr-TR" dirty="0"/>
              <a:t> karşı çıkan </a:t>
            </a:r>
            <a:r>
              <a:rPr lang="tr-TR" dirty="0" err="1"/>
              <a:t>Husserl’e</a:t>
            </a:r>
            <a:r>
              <a:rPr lang="tr-TR" dirty="0"/>
              <a:t> göre ise varlığının bizden bağımsız bir var olma durumu yoktur, var olan sadece zihnimizin belirledikleri ve var ettikleri fenomenlerdir. </a:t>
            </a:r>
            <a:r>
              <a:rPr lang="tr-TR" dirty="0" err="1"/>
              <a:t>Husserl’in</a:t>
            </a:r>
            <a:r>
              <a:rPr lang="tr-TR" dirty="0"/>
              <a:t> Kant’taki numen alanın bilinmezliğine karşı duruşu nesnelerin özünün araştırılması ve şeylerin özünün bilinebilir olduğu motivasyonundan kaynaklanmaktadır. Ona göre fenomenler Kant’tan farklı olarak görünüşler değil özlerdir ve arkasında başka bir öz yoktur. </a:t>
            </a:r>
          </a:p>
        </p:txBody>
      </p:sp>
    </p:spTree>
    <p:extLst>
      <p:ext uri="{BB962C8B-B14F-4D97-AF65-F5344CB8AC3E}">
        <p14:creationId xmlns:p14="http://schemas.microsoft.com/office/powerpoint/2010/main" val="1528927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574766" y="2011680"/>
            <a:ext cx="10607039" cy="4598126"/>
          </a:xfrm>
        </p:spPr>
        <p:txBody>
          <a:bodyPr>
            <a:normAutofit/>
          </a:bodyPr>
          <a:lstStyle/>
          <a:p>
            <a:pPr algn="just"/>
            <a:endParaRPr lang="tr-TR" dirty="0" smtClean="0"/>
          </a:p>
          <a:p>
            <a:pPr algn="just"/>
            <a:r>
              <a:rPr lang="tr-TR" dirty="0"/>
              <a:t>Varlık hakkındaki diğer bir realist yaklaşım varlığı oluş olarak tanımlar. Kökleri Efesli Herakleitos’a dayanan bu yaklaşıma göre sabit ve değişmeyen varlık yoktur, hülasa varlık oluştur, akıştır ve değişimdir. </a:t>
            </a:r>
            <a:r>
              <a:rPr lang="tr-TR" i="1" dirty="0"/>
              <a:t>Her şey akar</a:t>
            </a:r>
            <a:r>
              <a:rPr lang="tr-TR" dirty="0"/>
              <a:t> mantığından hareketle evrendeki sonsuz döngüdeki düzeni ve aklı </a:t>
            </a:r>
            <a:r>
              <a:rPr lang="tr-TR" i="1" dirty="0"/>
              <a:t>logos </a:t>
            </a:r>
            <a:r>
              <a:rPr lang="tr-TR" dirty="0"/>
              <a:t>olarak tanımlayan </a:t>
            </a:r>
            <a:r>
              <a:rPr lang="tr-TR" dirty="0" err="1"/>
              <a:t>Herakleitos</a:t>
            </a:r>
            <a:r>
              <a:rPr lang="tr-TR" dirty="0"/>
              <a:t>, zıtlıklar arasındaki mücadele ve savaşı uyuma bir bakıma varlığa giden bir yol olarak görmüştür. Bu yolla bir bakıma diyalektik düşüncenin öngördüğü karşıtlık ve çelişki kavramlarına değinen </a:t>
            </a:r>
            <a:r>
              <a:rPr lang="tr-TR" dirty="0" err="1"/>
              <a:t>Herakleitos</a:t>
            </a:r>
            <a:r>
              <a:rPr lang="tr-TR" dirty="0"/>
              <a:t>, oluş halini logosun düzen oluşturan yasalarına bağlamaktadır. Zıtlık ve çelişkinin içerisinde çokluk barındırması, bu akışta her şeyin birbirine ihtiyaç duyduğu düşüncesini ortaya çıkarmıştır.  </a:t>
            </a:r>
            <a:r>
              <a:rPr lang="tr-TR" dirty="0" err="1"/>
              <a:t>Whitehead’e</a:t>
            </a:r>
            <a:r>
              <a:rPr lang="tr-TR" dirty="0"/>
              <a:t> göre var olan her şey var olmak için başka bir varlığa ihtiyaç duyar. </a:t>
            </a:r>
          </a:p>
        </p:txBody>
      </p:sp>
    </p:spTree>
    <p:extLst>
      <p:ext uri="{BB962C8B-B14F-4D97-AF65-F5344CB8AC3E}">
        <p14:creationId xmlns:p14="http://schemas.microsoft.com/office/powerpoint/2010/main" val="3226485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574766" y="2011680"/>
            <a:ext cx="10607039" cy="4598126"/>
          </a:xfrm>
        </p:spPr>
        <p:txBody>
          <a:bodyPr>
            <a:normAutofit fontScale="85000" lnSpcReduction="20000"/>
          </a:bodyPr>
          <a:lstStyle/>
          <a:p>
            <a:pPr algn="just"/>
            <a:endParaRPr lang="tr-TR" dirty="0" smtClean="0"/>
          </a:p>
          <a:p>
            <a:pPr algn="just"/>
            <a:r>
              <a:rPr lang="tr-TR" dirty="0"/>
              <a:t>Bu </a:t>
            </a:r>
            <a:r>
              <a:rPr lang="tr-TR" dirty="0" err="1" smtClean="0"/>
              <a:t>derst</a:t>
            </a:r>
            <a:r>
              <a:rPr lang="tr-TR" dirty="0" smtClean="0"/>
              <a:t> </a:t>
            </a:r>
            <a:r>
              <a:rPr lang="tr-TR" dirty="0"/>
              <a:t>ele alacağımız son realist yaklaşım varlığı varoluş olarak ele alan tasvirdir. Bu yaklaşımın en önemli temsilcisi </a:t>
            </a:r>
            <a:r>
              <a:rPr lang="tr-TR" dirty="0" err="1"/>
              <a:t>Heidegger’in</a:t>
            </a:r>
            <a:r>
              <a:rPr lang="tr-TR" dirty="0"/>
              <a:t> </a:t>
            </a:r>
            <a:r>
              <a:rPr lang="tr-TR" dirty="0" err="1"/>
              <a:t>dikotomisinde</a:t>
            </a:r>
            <a:r>
              <a:rPr lang="tr-TR" dirty="0"/>
              <a:t> bir tarafta nesneler ve diğer tarafta varlıklar bulunmaktadır. Varlıklar kendisi ve kendi dışındakileri sorgulama imkânına ve bu yolla bir varoluş potansiyeline sahipken, nesneler bu yetiden yoksun önümüzde hazır şeylerdir.  </a:t>
            </a:r>
            <a:r>
              <a:rPr lang="tr-TR" dirty="0" err="1"/>
              <a:t>Heidegger</a:t>
            </a:r>
            <a:r>
              <a:rPr lang="tr-TR" dirty="0"/>
              <a:t> yaklaşımında varlığın kendisini keşfettiği ve sorguladığı yer </a:t>
            </a:r>
            <a:r>
              <a:rPr lang="tr-TR" dirty="0" err="1"/>
              <a:t>Dasein’dir</a:t>
            </a:r>
            <a:r>
              <a:rPr lang="tr-TR" dirty="0"/>
              <a:t>. Bu haliyle Dasein, fırlatıldığı nesneler dünyasında kendisini varoluşa taşıma gayesiyle kendisi keşfeder, bu süreçte nesneler ile karşılaşır onlarla ilişkiye girer, sonlu olduğunu bildiği halde olanakları dâhilinde geleceğe dair bireysel projeler geliştirir, kimi zaman otantik kimi zaman diğer </a:t>
            </a:r>
            <a:r>
              <a:rPr lang="tr-TR" dirty="0" err="1"/>
              <a:t>Dasein’lerden</a:t>
            </a:r>
            <a:r>
              <a:rPr lang="tr-TR" dirty="0"/>
              <a:t> ödünç aldığı varoluşu yaşamayı amaç edinir. </a:t>
            </a:r>
            <a:r>
              <a:rPr lang="tr-TR" dirty="0" err="1"/>
              <a:t>Heidegger</a:t>
            </a:r>
            <a:r>
              <a:rPr lang="tr-TR" dirty="0"/>
              <a:t> yaklaşımında asıl varlık bir öze ve kadere sahip olmayan kendini kendinde gerçekleştiren varoluştur. </a:t>
            </a:r>
            <a:r>
              <a:rPr lang="tr-TR" dirty="0" err="1"/>
              <a:t>Heidegger’in</a:t>
            </a:r>
            <a:r>
              <a:rPr lang="tr-TR" dirty="0"/>
              <a:t> öğrencisi </a:t>
            </a:r>
            <a:r>
              <a:rPr lang="tr-TR" dirty="0" err="1"/>
              <a:t>Sartre’ye</a:t>
            </a:r>
            <a:r>
              <a:rPr lang="tr-TR" dirty="0"/>
              <a:t> göre ise kendinde varlık ve kendisi için varlık olmak üzere iki tür varlık vardır. Özü önceden belirlenmemiş ancak kendi özünü belirleme ve bir varoluş gerçekleştirme kudretine sahip ve yine bu nedenle özgür olan insan kendisi için varlıktır. </a:t>
            </a:r>
            <a:r>
              <a:rPr lang="tr-TR" dirty="0" err="1"/>
              <a:t>Sartre’ye</a:t>
            </a:r>
            <a:r>
              <a:rPr lang="tr-TR" dirty="0"/>
              <a:t> göre varoluş özden önce gelir, yani insan evvela var olur ki bundan sorumlu değildir, sonra içinden bir tanesini seçebileceği bir olanaklar bütünü olan varoluş sayesinde kendi özünü yine tüm sorumluluğunu alarak kendi oluşturur. Peki, varlık sorusu felsefeciler için neden bu kadar önemlidir? </a:t>
            </a:r>
            <a:r>
              <a:rPr lang="tr-TR" dirty="0">
                <a:solidFill>
                  <a:srgbClr val="00B0F0"/>
                </a:solidFill>
              </a:rPr>
              <a:t>Çünkü varlık var olmadan hiç bir şey olamaz, düşünülmez en önemlisi bilinemez. </a:t>
            </a:r>
          </a:p>
        </p:txBody>
      </p:sp>
    </p:spTree>
    <p:extLst>
      <p:ext uri="{BB962C8B-B14F-4D97-AF65-F5344CB8AC3E}">
        <p14:creationId xmlns:p14="http://schemas.microsoft.com/office/powerpoint/2010/main" val="1948698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a:t>
            </a:r>
            <a:endParaRPr lang="tr-TR" dirty="0"/>
          </a:p>
        </p:txBody>
      </p:sp>
      <p:sp>
        <p:nvSpPr>
          <p:cNvPr id="3" name="İçerik Yer Tutucusu 2"/>
          <p:cNvSpPr>
            <a:spLocks noGrp="1"/>
          </p:cNvSpPr>
          <p:nvPr>
            <p:ph idx="1"/>
          </p:nvPr>
        </p:nvSpPr>
        <p:spPr/>
        <p:txBody>
          <a:bodyPr>
            <a:normAutofit/>
          </a:bodyPr>
          <a:lstStyle/>
          <a:p>
            <a:pPr marL="0" indent="0" algn="just">
              <a:lnSpc>
                <a:spcPct val="120000"/>
              </a:lnSpc>
              <a:spcBef>
                <a:spcPts val="0"/>
              </a:spcBef>
              <a:spcAft>
                <a:spcPts val="600"/>
              </a:spcAft>
              <a:buNone/>
            </a:pPr>
            <a:r>
              <a:rPr lang="tr-TR" dirty="0" smtClean="0"/>
              <a:t>Varlığın </a:t>
            </a:r>
            <a:r>
              <a:rPr lang="tr-TR" dirty="0"/>
              <a:t>var olup olmadığı ezelden beridir ontolojinin temel problemlerinden biridir</a:t>
            </a:r>
            <a:r>
              <a:rPr lang="tr-TR" dirty="0" smtClean="0"/>
              <a:t>. Dolayısıyla bu soruya temelde iki adet cevabımız vardır.</a:t>
            </a:r>
          </a:p>
          <a:p>
            <a:pPr marL="0" indent="0" algn="just">
              <a:lnSpc>
                <a:spcPct val="120000"/>
              </a:lnSpc>
              <a:spcBef>
                <a:spcPts val="0"/>
              </a:spcBef>
              <a:spcAft>
                <a:spcPts val="600"/>
              </a:spcAft>
              <a:buNone/>
            </a:pPr>
            <a:endParaRPr lang="tr-TR" dirty="0"/>
          </a:p>
          <a:p>
            <a:pPr marL="0" indent="0" algn="just">
              <a:lnSpc>
                <a:spcPct val="120000"/>
              </a:lnSpc>
              <a:spcBef>
                <a:spcPts val="0"/>
              </a:spcBef>
              <a:spcAft>
                <a:spcPts val="600"/>
              </a:spcAft>
              <a:buNone/>
            </a:pPr>
            <a:r>
              <a:rPr lang="tr-TR" dirty="0" smtClean="0"/>
              <a:t>Varlık Yoktur</a:t>
            </a:r>
          </a:p>
          <a:p>
            <a:pPr marL="0" indent="0" algn="just">
              <a:lnSpc>
                <a:spcPct val="120000"/>
              </a:lnSpc>
              <a:spcBef>
                <a:spcPts val="0"/>
              </a:spcBef>
              <a:spcAft>
                <a:spcPts val="600"/>
              </a:spcAft>
              <a:buNone/>
            </a:pPr>
            <a:r>
              <a:rPr lang="tr-TR" dirty="0" smtClean="0"/>
              <a:t>Varlık Vardır </a:t>
            </a:r>
            <a:endParaRPr lang="tr-TR" dirty="0"/>
          </a:p>
        </p:txBody>
      </p:sp>
    </p:spTree>
    <p:extLst>
      <p:ext uri="{BB962C8B-B14F-4D97-AF65-F5344CB8AC3E}">
        <p14:creationId xmlns:p14="http://schemas.microsoft.com/office/powerpoint/2010/main" val="4234290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Bazarov’un</a:t>
            </a:r>
            <a:r>
              <a:rPr lang="tr-TR" dirty="0" smtClean="0"/>
              <a:t> tartışması</a:t>
            </a:r>
            <a:endParaRPr lang="tr-TR" dirty="0"/>
          </a:p>
        </p:txBody>
      </p:sp>
      <p:sp>
        <p:nvSpPr>
          <p:cNvPr id="3" name="İçerik Yer Tutucusu 2"/>
          <p:cNvSpPr>
            <a:spLocks noGrp="1"/>
          </p:cNvSpPr>
          <p:nvPr>
            <p:ph idx="1"/>
          </p:nvPr>
        </p:nvSpPr>
        <p:spPr/>
        <p:txBody>
          <a:bodyPr>
            <a:normAutofit/>
          </a:bodyPr>
          <a:lstStyle/>
          <a:p>
            <a:pPr marL="0" indent="0" algn="just">
              <a:lnSpc>
                <a:spcPct val="120000"/>
              </a:lnSpc>
              <a:spcBef>
                <a:spcPts val="0"/>
              </a:spcBef>
              <a:spcAft>
                <a:spcPts val="600"/>
              </a:spcAft>
              <a:buNone/>
            </a:pPr>
            <a:r>
              <a:rPr lang="tr-TR" dirty="0"/>
              <a:t>Bana göre realist dönem Rus edebiyatının en belirgin özelliği, mükemmel anlatım ve anlatılanı okuyucunun gözünde bir resim gibi canlandıran kusursuz tasvir yeteneğidir. Bir karakterin içinde bulunduğu ortam, gördüğü manzara, karşılaştığı insan tipleri, mekân, zaman ve insanlar hakkında zihninde oluşturduğu mana, hissiyat, ifadeler, kimi zaman hikâyenin kurgusuna hizmet edecek küçük ayrıntılar harika anlatımı dili ile yazıya dökülür. </a:t>
            </a:r>
            <a:endParaRPr lang="tr-TR" dirty="0"/>
          </a:p>
        </p:txBody>
      </p:sp>
    </p:spTree>
    <p:extLst>
      <p:ext uri="{BB962C8B-B14F-4D97-AF65-F5344CB8AC3E}">
        <p14:creationId xmlns:p14="http://schemas.microsoft.com/office/powerpoint/2010/main" val="56981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Bazarov’un</a:t>
            </a:r>
            <a:r>
              <a:rPr lang="tr-TR" dirty="0" smtClean="0"/>
              <a:t> tartışması</a:t>
            </a:r>
            <a:endParaRPr lang="tr-TR" dirty="0"/>
          </a:p>
        </p:txBody>
      </p:sp>
      <p:sp>
        <p:nvSpPr>
          <p:cNvPr id="3" name="İçerik Yer Tutucusu 2"/>
          <p:cNvSpPr>
            <a:spLocks noGrp="1"/>
          </p:cNvSpPr>
          <p:nvPr>
            <p:ph idx="1"/>
          </p:nvPr>
        </p:nvSpPr>
        <p:spPr>
          <a:xfrm>
            <a:off x="680321" y="2336873"/>
            <a:ext cx="10318605" cy="4076990"/>
          </a:xfrm>
        </p:spPr>
        <p:txBody>
          <a:bodyPr>
            <a:normAutofit/>
          </a:bodyPr>
          <a:lstStyle/>
          <a:p>
            <a:pPr algn="just"/>
            <a:r>
              <a:rPr lang="tr-TR" dirty="0"/>
              <a:t>Edebiyatı toplumsal gelişmeyi sağlamada bir araç olarak görmüş olan </a:t>
            </a:r>
            <a:r>
              <a:rPr lang="tr-TR" dirty="0" err="1"/>
              <a:t>Turgenyev’in</a:t>
            </a:r>
            <a:r>
              <a:rPr lang="tr-TR" dirty="0"/>
              <a:t> </a:t>
            </a:r>
            <a:r>
              <a:rPr lang="tr-TR" i="1" dirty="0"/>
              <a:t>Babalar ve </a:t>
            </a:r>
            <a:r>
              <a:rPr lang="tr-TR" i="1" dirty="0" err="1"/>
              <a:t>Oğullar</a:t>
            </a:r>
            <a:r>
              <a:rPr lang="tr-TR" dirty="0" err="1"/>
              <a:t>’da</a:t>
            </a:r>
            <a:r>
              <a:rPr lang="tr-TR" dirty="0"/>
              <a:t> (1862) yarattığı oğul </a:t>
            </a:r>
            <a:r>
              <a:rPr lang="tr-TR" dirty="0" err="1"/>
              <a:t>Yevgeniy</a:t>
            </a:r>
            <a:r>
              <a:rPr lang="tr-TR" dirty="0"/>
              <a:t> </a:t>
            </a:r>
            <a:r>
              <a:rPr lang="tr-TR" dirty="0" err="1"/>
              <a:t>Vasilyiç</a:t>
            </a:r>
            <a:r>
              <a:rPr lang="tr-TR" dirty="0"/>
              <a:t> </a:t>
            </a:r>
            <a:r>
              <a:rPr lang="tr-TR" dirty="0" err="1"/>
              <a:t>Bazarov</a:t>
            </a:r>
            <a:r>
              <a:rPr lang="tr-TR" dirty="0"/>
              <a:t> karakterinin okuyucuya takdiminde de benzer betimleme mükemmelliği ile karşılaşmaktayız. Eğitimli ve kültürlü eski bir askeri hekimin oğlu olan </a:t>
            </a:r>
            <a:r>
              <a:rPr lang="tr-TR" dirty="0" err="1"/>
              <a:t>Bazarov</a:t>
            </a:r>
            <a:r>
              <a:rPr lang="tr-TR" dirty="0"/>
              <a:t>, kendini dik başlı bir </a:t>
            </a:r>
            <a:r>
              <a:rPr lang="tr-TR" i="1" dirty="0"/>
              <a:t>nihilist </a:t>
            </a:r>
            <a:r>
              <a:rPr lang="tr-TR" dirty="0"/>
              <a:t>olarak tanımlamakta, kendi varlığını sürekli olarak sorgulayan,  lafta tüm değerleri reddeden ve hiçbir şeye inanmayan ancak uygulamada yaşamın her boyutuna ilgi duyan bir karakter olarak karşımıza çıkmaktadır.</a:t>
            </a:r>
            <a:r>
              <a:rPr lang="tr-TR" dirty="0"/>
              <a:t> </a:t>
            </a:r>
            <a:endParaRPr lang="tr-TR" dirty="0" smtClean="0"/>
          </a:p>
          <a:p>
            <a:pPr algn="just"/>
            <a:r>
              <a:rPr lang="tr-TR" dirty="0" err="1" smtClean="0"/>
              <a:t>Ivan</a:t>
            </a:r>
            <a:r>
              <a:rPr lang="tr-TR" dirty="0" smtClean="0"/>
              <a:t> </a:t>
            </a:r>
            <a:r>
              <a:rPr lang="tr-TR" dirty="0" err="1"/>
              <a:t>Sergeyeviç</a:t>
            </a:r>
            <a:r>
              <a:rPr lang="tr-TR" dirty="0"/>
              <a:t> </a:t>
            </a:r>
            <a:r>
              <a:rPr lang="tr-TR" dirty="0" err="1"/>
              <a:t>Turgenyev</a:t>
            </a:r>
            <a:r>
              <a:rPr lang="tr-TR" dirty="0"/>
              <a:t>, </a:t>
            </a:r>
            <a:r>
              <a:rPr lang="tr-TR" i="1" dirty="0"/>
              <a:t>Babalar ve Oğullar</a:t>
            </a:r>
            <a:r>
              <a:rPr lang="tr-TR" dirty="0"/>
              <a:t>, İletişim Yayınları, İstanbul 2015.</a:t>
            </a:r>
          </a:p>
        </p:txBody>
      </p:sp>
    </p:spTree>
    <p:extLst>
      <p:ext uri="{BB962C8B-B14F-4D97-AF65-F5344CB8AC3E}">
        <p14:creationId xmlns:p14="http://schemas.microsoft.com/office/powerpoint/2010/main" val="2240638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Bazarov’un</a:t>
            </a:r>
            <a:r>
              <a:rPr lang="tr-TR" dirty="0" smtClean="0"/>
              <a:t> tartışması</a:t>
            </a:r>
            <a:endParaRPr lang="tr-TR" dirty="0"/>
          </a:p>
        </p:txBody>
      </p:sp>
      <p:sp>
        <p:nvSpPr>
          <p:cNvPr id="3" name="İçerik Yer Tutucusu 2"/>
          <p:cNvSpPr>
            <a:spLocks noGrp="1"/>
          </p:cNvSpPr>
          <p:nvPr>
            <p:ph idx="1"/>
          </p:nvPr>
        </p:nvSpPr>
        <p:spPr>
          <a:xfrm>
            <a:off x="680321" y="2336873"/>
            <a:ext cx="10318605" cy="4076990"/>
          </a:xfrm>
        </p:spPr>
        <p:txBody>
          <a:bodyPr>
            <a:normAutofit lnSpcReduction="10000"/>
          </a:bodyPr>
          <a:lstStyle/>
          <a:p>
            <a:pPr algn="just"/>
            <a:r>
              <a:rPr lang="tr-TR" dirty="0" err="1"/>
              <a:t>Bazarov’un</a:t>
            </a:r>
            <a:r>
              <a:rPr lang="tr-TR" dirty="0"/>
              <a:t> gerçekten bir nihilist olup olmadığı bir kenarda dursun ki reddettiği aşk ve romantizm ile hem de karşılıksız bir aşk ile tanışacaktır, </a:t>
            </a:r>
            <a:r>
              <a:rPr lang="tr-TR" dirty="0" err="1"/>
              <a:t>Bazarov’u</a:t>
            </a:r>
            <a:r>
              <a:rPr lang="tr-TR" dirty="0"/>
              <a:t> konu almamızın temel sebebi misafiri olduğu </a:t>
            </a:r>
            <a:r>
              <a:rPr lang="tr-TR" dirty="0" err="1"/>
              <a:t>Pavel</a:t>
            </a:r>
            <a:r>
              <a:rPr lang="tr-TR" dirty="0"/>
              <a:t> </a:t>
            </a:r>
            <a:r>
              <a:rPr lang="tr-TR" dirty="0" err="1"/>
              <a:t>Petroviç</a:t>
            </a:r>
            <a:r>
              <a:rPr lang="tr-TR" dirty="0"/>
              <a:t> ile girdiği fikir mücadelesi ve ideolojik hesaplaşmadır. </a:t>
            </a:r>
            <a:r>
              <a:rPr lang="tr-TR" dirty="0" err="1"/>
              <a:t>Bazarov</a:t>
            </a:r>
            <a:r>
              <a:rPr lang="tr-TR" dirty="0"/>
              <a:t> ve </a:t>
            </a:r>
            <a:r>
              <a:rPr lang="tr-TR" dirty="0" err="1"/>
              <a:t>Petroviç</a:t>
            </a:r>
            <a:r>
              <a:rPr lang="tr-TR" dirty="0"/>
              <a:t> aynı meseleler üzerinde daimi suretle farklı görüşlere sahiptir.  Ona göre yaşam içinde güzel ve anlamlı şeylerin olmadığı bir hiçliktir. </a:t>
            </a:r>
            <a:r>
              <a:rPr lang="tr-TR" dirty="0">
                <a:solidFill>
                  <a:srgbClr val="00B0F0"/>
                </a:solidFill>
              </a:rPr>
              <a:t>Başka bir deyişle varlık da dâhil olmak üzere hiçbir şey yoktur</a:t>
            </a:r>
            <a:r>
              <a:rPr lang="tr-TR" dirty="0" smtClean="0">
                <a:solidFill>
                  <a:srgbClr val="00B0F0"/>
                </a:solidFill>
              </a:rPr>
              <a:t>.</a:t>
            </a:r>
            <a:r>
              <a:rPr lang="tr-TR" dirty="0">
                <a:solidFill>
                  <a:srgbClr val="00B0F0"/>
                </a:solidFill>
              </a:rPr>
              <a:t> </a:t>
            </a:r>
            <a:r>
              <a:rPr lang="tr-TR" dirty="0"/>
              <a:t>Kaldı ki </a:t>
            </a:r>
            <a:r>
              <a:rPr lang="tr-TR" dirty="0" err="1"/>
              <a:t>Bazarov</a:t>
            </a:r>
            <a:r>
              <a:rPr lang="tr-TR" dirty="0"/>
              <a:t> ve </a:t>
            </a:r>
            <a:r>
              <a:rPr lang="tr-TR" dirty="0" err="1"/>
              <a:t>Petroviç</a:t>
            </a:r>
            <a:r>
              <a:rPr lang="tr-TR" dirty="0"/>
              <a:t> üzerinde anlaşacağı veya uzlaşacağı var dediğimiz hiçbir şey bulamamıştır ve </a:t>
            </a:r>
            <a:r>
              <a:rPr lang="tr-TR" dirty="0" err="1"/>
              <a:t>Bazarov</a:t>
            </a:r>
            <a:r>
              <a:rPr lang="tr-TR" dirty="0"/>
              <a:t> romanın ana teması olan bu </a:t>
            </a:r>
            <a:r>
              <a:rPr lang="tr-TR" i="1" dirty="0">
                <a:solidFill>
                  <a:srgbClr val="00B0F0"/>
                </a:solidFill>
              </a:rPr>
              <a:t>uzlaşamamazlık</a:t>
            </a:r>
            <a:r>
              <a:rPr lang="tr-TR" dirty="0">
                <a:solidFill>
                  <a:srgbClr val="00B0F0"/>
                </a:solidFill>
              </a:rPr>
              <a:t> </a:t>
            </a:r>
            <a:r>
              <a:rPr lang="tr-TR" dirty="0"/>
              <a:t>üzerinden var olan şeyleri yok olarak savunmuştur. Hatta daha da öteye giderek yokluğunda var olmadığı çıkarımına ulaşır, zira yokluk üzerine de bir uzlaşıya ulaşamamışlardır. </a:t>
            </a:r>
          </a:p>
        </p:txBody>
      </p:sp>
    </p:spTree>
    <p:extLst>
      <p:ext uri="{BB962C8B-B14F-4D97-AF65-F5344CB8AC3E}">
        <p14:creationId xmlns:p14="http://schemas.microsoft.com/office/powerpoint/2010/main" val="162297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Gorgias</a:t>
            </a:r>
            <a:r>
              <a:rPr lang="tr-TR" dirty="0" smtClean="0"/>
              <a:t> tartışması</a:t>
            </a:r>
            <a:endParaRPr lang="tr-TR" dirty="0"/>
          </a:p>
        </p:txBody>
      </p:sp>
      <p:sp>
        <p:nvSpPr>
          <p:cNvPr id="3" name="İçerik Yer Tutucusu 2"/>
          <p:cNvSpPr>
            <a:spLocks noGrp="1"/>
          </p:cNvSpPr>
          <p:nvPr>
            <p:ph idx="1"/>
          </p:nvPr>
        </p:nvSpPr>
        <p:spPr>
          <a:xfrm>
            <a:off x="680321" y="2336873"/>
            <a:ext cx="10318605" cy="4076990"/>
          </a:xfrm>
        </p:spPr>
        <p:txBody>
          <a:bodyPr>
            <a:normAutofit/>
          </a:bodyPr>
          <a:lstStyle/>
          <a:p>
            <a:pPr algn="just"/>
            <a:r>
              <a:rPr lang="tr-TR" dirty="0"/>
              <a:t>Onun bu yaklaşımı, ilk çağ filozoflarından </a:t>
            </a:r>
            <a:r>
              <a:rPr lang="tr-TR" dirty="0" err="1"/>
              <a:t>Gorgias’ın</a:t>
            </a:r>
            <a:r>
              <a:rPr lang="tr-TR" dirty="0"/>
              <a:t> iddiaları ile paralellik gösterir. </a:t>
            </a:r>
            <a:r>
              <a:rPr lang="tr-TR" dirty="0" err="1"/>
              <a:t>Gorgias’a</a:t>
            </a:r>
            <a:r>
              <a:rPr lang="tr-TR" dirty="0"/>
              <a:t> göre hiçbir şey var olamaz yani varlık diye bir şey yoktur. Ona göre bir şeyin var olabilmesi için varlığın herkesin üzerinde uzlaştığı bir şey olması gerekir.  Daha da ötesi bir şeyin var olduğunu kabul etsek bile o varlık konusunda doğru bilgi olmadığından ki insanların aynı konuda kendince doğru olan farklı düşünceleri vardır, bilmeye esas varlık veya varlığın bilgisi yoktur. </a:t>
            </a:r>
            <a:r>
              <a:rPr lang="tr-TR" dirty="0">
                <a:solidFill>
                  <a:srgbClr val="00B0F0"/>
                </a:solidFill>
              </a:rPr>
              <a:t>Yani varlık varsa da onu bilemeyiz. </a:t>
            </a:r>
            <a:r>
              <a:rPr lang="tr-TR" dirty="0"/>
              <a:t>Var olmayanın bilgisi ise düşünülemez, anlatılmaz ve öğretilemez. Zira anlatmaya ve öğretmeye esas kelimler ve anlamları dahi farklı insanlar tarafından farklı anlaşılır. </a:t>
            </a:r>
            <a:r>
              <a:rPr lang="tr-TR" dirty="0" err="1">
                <a:solidFill>
                  <a:srgbClr val="00B0F0"/>
                </a:solidFill>
              </a:rPr>
              <a:t>Gorgias’a</a:t>
            </a:r>
            <a:r>
              <a:rPr lang="tr-TR" dirty="0">
                <a:solidFill>
                  <a:srgbClr val="00B0F0"/>
                </a:solidFill>
              </a:rPr>
              <a:t> göre, kısaca, varlık yoktur, var olmayanın bilgisi olmayacağından hiçbir şey bilinemez ve değeri yoktur; bilgi reddedilir.</a:t>
            </a:r>
          </a:p>
        </p:txBody>
      </p:sp>
    </p:spTree>
    <p:extLst>
      <p:ext uri="{BB962C8B-B14F-4D97-AF65-F5344CB8AC3E}">
        <p14:creationId xmlns:p14="http://schemas.microsoft.com/office/powerpoint/2010/main" val="4288316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smtClean="0"/>
              <a:t>Taoizm</a:t>
            </a:r>
            <a:r>
              <a:rPr lang="tr-TR" dirty="0" smtClean="0"/>
              <a:t> tartışması</a:t>
            </a:r>
            <a:endParaRPr lang="tr-TR" dirty="0"/>
          </a:p>
        </p:txBody>
      </p:sp>
      <p:sp>
        <p:nvSpPr>
          <p:cNvPr id="3" name="İçerik Yer Tutucusu 2"/>
          <p:cNvSpPr>
            <a:spLocks noGrp="1"/>
          </p:cNvSpPr>
          <p:nvPr>
            <p:ph idx="1"/>
          </p:nvPr>
        </p:nvSpPr>
        <p:spPr>
          <a:xfrm>
            <a:off x="680321" y="2336873"/>
            <a:ext cx="10318605" cy="4076990"/>
          </a:xfrm>
        </p:spPr>
        <p:txBody>
          <a:bodyPr>
            <a:normAutofit/>
          </a:bodyPr>
          <a:lstStyle/>
          <a:p>
            <a:pPr algn="just"/>
            <a:r>
              <a:rPr lang="tr-TR" dirty="0"/>
              <a:t>Peki, nesnel dünyada gördüğümüz ya da var dediğimiz şeyler varsa bunu nasıl açıklayacağız? Bu konuya eğilen Taoizm’in cevabı nettir. </a:t>
            </a:r>
            <a:endParaRPr lang="tr-TR" dirty="0">
              <a:solidFill>
                <a:srgbClr val="00B0F0"/>
              </a:solidFill>
            </a:endParaRPr>
          </a:p>
        </p:txBody>
      </p:sp>
    </p:spTree>
    <p:extLst>
      <p:ext uri="{BB962C8B-B14F-4D97-AF65-F5344CB8AC3E}">
        <p14:creationId xmlns:p14="http://schemas.microsoft.com/office/powerpoint/2010/main" val="1959964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smtClean="0"/>
              <a:t>Taoizm</a:t>
            </a:r>
            <a:r>
              <a:rPr lang="tr-TR" dirty="0" smtClean="0"/>
              <a:t> tartışması</a:t>
            </a:r>
            <a:endParaRPr lang="tr-TR" dirty="0"/>
          </a:p>
        </p:txBody>
      </p:sp>
      <p:sp>
        <p:nvSpPr>
          <p:cNvPr id="3" name="İçerik Yer Tutucusu 2"/>
          <p:cNvSpPr>
            <a:spLocks noGrp="1"/>
          </p:cNvSpPr>
          <p:nvPr>
            <p:ph idx="1"/>
          </p:nvPr>
        </p:nvSpPr>
        <p:spPr>
          <a:xfrm>
            <a:off x="680321" y="2336873"/>
            <a:ext cx="10318605" cy="4076990"/>
          </a:xfrm>
        </p:spPr>
        <p:txBody>
          <a:bodyPr>
            <a:normAutofit/>
          </a:bodyPr>
          <a:lstStyle/>
          <a:p>
            <a:pPr algn="just"/>
            <a:r>
              <a:rPr lang="tr-TR" dirty="0" smtClean="0"/>
              <a:t>Nesnel dünyada gözlemlediğimiz her şey var olmayanların görünüşlerinden ibaret </a:t>
            </a:r>
            <a:r>
              <a:rPr lang="tr-TR" dirty="0" smtClean="0">
                <a:solidFill>
                  <a:srgbClr val="00B0F0"/>
                </a:solidFill>
              </a:rPr>
              <a:t>aldatıcı bir dünyanın var olmayan şeyleridir. </a:t>
            </a:r>
            <a:r>
              <a:rPr lang="tr-TR" dirty="0" smtClean="0"/>
              <a:t>Hiçbir şeyin olmadığı nesnel dünyada var olan tek ve gerçek şey her şeyin kendisinden çıktığı sonsuz öz Tao’dur. İnsanın yaşamı evrenin düzeni olan Tao’yu tanımakla geçen bir uğraştır. </a:t>
            </a:r>
            <a:r>
              <a:rPr lang="tr-TR" dirty="0" err="1" smtClean="0"/>
              <a:t>Taoizmi</a:t>
            </a:r>
            <a:r>
              <a:rPr lang="tr-TR" dirty="0" smtClean="0"/>
              <a:t> nihilizmden ayıran en önemli husus hiçliğin bir olan sonsuz öz Tao’yu doğurmasıdır. </a:t>
            </a:r>
            <a:r>
              <a:rPr lang="tr-TR" dirty="0"/>
              <a:t>Bir’den ise karşıt ama bağımlı iki yani </a:t>
            </a:r>
            <a:r>
              <a:rPr lang="tr-TR" dirty="0" err="1"/>
              <a:t>Ying</a:t>
            </a:r>
            <a:r>
              <a:rPr lang="tr-TR" dirty="0"/>
              <a:t> ve </a:t>
            </a:r>
            <a:r>
              <a:rPr lang="tr-TR" dirty="0" err="1"/>
              <a:t>Yang</a:t>
            </a:r>
            <a:r>
              <a:rPr lang="tr-TR" dirty="0"/>
              <a:t> doğar. Bu </a:t>
            </a:r>
            <a:r>
              <a:rPr lang="tr-TR" dirty="0" err="1"/>
              <a:t>İki’si</a:t>
            </a:r>
            <a:r>
              <a:rPr lang="tr-TR" dirty="0"/>
              <a:t> </a:t>
            </a:r>
            <a:r>
              <a:rPr lang="tr-TR" dirty="0" err="1"/>
              <a:t>Herşey’i</a:t>
            </a:r>
            <a:r>
              <a:rPr lang="tr-TR" dirty="0"/>
              <a:t> türetir.  O halde varlık var mıdır, yok mudur? Şimdi ontolojinin bu temel problemi temel başlıkları üzerinden irdeleyelim. </a:t>
            </a:r>
          </a:p>
          <a:p>
            <a:pPr algn="just"/>
            <a:endParaRPr lang="tr-TR" dirty="0">
              <a:solidFill>
                <a:srgbClr val="00B0F0"/>
              </a:solidFill>
            </a:endParaRPr>
          </a:p>
        </p:txBody>
      </p:sp>
    </p:spTree>
    <p:extLst>
      <p:ext uri="{BB962C8B-B14F-4D97-AF65-F5344CB8AC3E}">
        <p14:creationId xmlns:p14="http://schemas.microsoft.com/office/powerpoint/2010/main" val="3899522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Varlık Var Mıdır? </a:t>
            </a:r>
            <a:r>
              <a:rPr lang="tr-TR" dirty="0" err="1" smtClean="0"/>
              <a:t>Diktonomi</a:t>
            </a:r>
            <a:endParaRPr lang="tr-TR" dirty="0"/>
          </a:p>
        </p:txBody>
      </p:sp>
      <p:sp>
        <p:nvSpPr>
          <p:cNvPr id="3" name="İçerik Yer Tutucusu 2"/>
          <p:cNvSpPr>
            <a:spLocks noGrp="1"/>
          </p:cNvSpPr>
          <p:nvPr>
            <p:ph idx="1"/>
          </p:nvPr>
        </p:nvSpPr>
        <p:spPr>
          <a:xfrm>
            <a:off x="680321" y="2336873"/>
            <a:ext cx="10318605" cy="4076990"/>
          </a:xfrm>
        </p:spPr>
        <p:txBody>
          <a:bodyPr>
            <a:normAutofit/>
          </a:bodyPr>
          <a:lstStyle/>
          <a:p>
            <a:pPr algn="just"/>
            <a:r>
              <a:rPr lang="tr-TR" dirty="0"/>
              <a:t>Varlığın var olup olmadığı sorunu öncelikli olarak iki anlayışın oluşmasına sebebiyet vermiştir. Bunlardan birisi </a:t>
            </a:r>
            <a:r>
              <a:rPr lang="tr-TR" dirty="0" err="1"/>
              <a:t>Gorgias</a:t>
            </a:r>
            <a:r>
              <a:rPr lang="tr-TR" dirty="0"/>
              <a:t> tarafından öncülüğünü yapan n</a:t>
            </a:r>
            <a:r>
              <a:rPr lang="tr-TR" dirty="0">
                <a:solidFill>
                  <a:srgbClr val="00B0F0"/>
                </a:solidFill>
              </a:rPr>
              <a:t>ihilist</a:t>
            </a:r>
            <a:r>
              <a:rPr lang="tr-TR" dirty="0"/>
              <a:t> düşüncedir. Yukarıda da bahsettiğim üzere nihilizm varlığı reddeder. </a:t>
            </a:r>
            <a:r>
              <a:rPr lang="tr-TR" dirty="0" err="1"/>
              <a:t>Nihilizm’in</a:t>
            </a:r>
            <a:r>
              <a:rPr lang="tr-TR" dirty="0"/>
              <a:t> varlığı reddetmesi, gerek bilgi gerekse dilde ki uzlaşamamazlık üzerinden hiçbir şeyin var olmadığını, bu nedenle hiçbir şeyin bilinemeyeceğini savunmasından kaynaklanır. </a:t>
            </a:r>
            <a:r>
              <a:rPr lang="tr-TR" dirty="0">
                <a:solidFill>
                  <a:srgbClr val="00B0F0"/>
                </a:solidFill>
              </a:rPr>
              <a:t>Nihilizme göre üzerinde ortaklık olmayan hiçbir şey bilinemez ve değersizdir. Var olduğu savunulan şeyler, tüm değerler dâhil olmak üzere aslında bizler tarafından icat edilen ve daha sonrasında kölesi olduğumuz şeylerdir. Nihilizm bu tutsaklıktan kurtuluşu, inkârda ve zaman içinde yitirilmiş içgüdülerde arar. </a:t>
            </a:r>
          </a:p>
        </p:txBody>
      </p:sp>
    </p:spTree>
    <p:extLst>
      <p:ext uri="{BB962C8B-B14F-4D97-AF65-F5344CB8AC3E}">
        <p14:creationId xmlns:p14="http://schemas.microsoft.com/office/powerpoint/2010/main" val="259016380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TC104033917[[fn=Berlin]]</Template>
  <TotalTime>141</TotalTime>
  <Words>2150</Words>
  <Application>Microsoft Office PowerPoint</Application>
  <PresentationFormat>Geniş ekran</PresentationFormat>
  <Paragraphs>47</Paragraphs>
  <Slides>18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18</vt:i4>
      </vt:variant>
    </vt:vector>
  </HeadingPairs>
  <TitlesOfParts>
    <vt:vector size="21" baseType="lpstr">
      <vt:lpstr>Arial</vt:lpstr>
      <vt:lpstr>Trebuchet MS</vt:lpstr>
      <vt:lpstr>Berlin</vt:lpstr>
      <vt:lpstr>ONTOLOJİ Varlık var mı?</vt:lpstr>
      <vt:lpstr>Varlık Var Mıdır?</vt:lpstr>
      <vt:lpstr>Varlık Var Mıdır? Bazarov’un tartışması</vt:lpstr>
      <vt:lpstr>Varlık Var Mıdır? Bazarov’un tartışması</vt:lpstr>
      <vt:lpstr>Varlık Var Mıdır? Bazarov’un tartışması</vt:lpstr>
      <vt:lpstr>Varlık Var Mıdır? Gorgias tartışması</vt:lpstr>
      <vt:lpstr>Varlık Var Mıdır? Taoizm tartışması</vt:lpstr>
      <vt:lpstr>Varlık Var Mıdır? Taoizm tartışması</vt:lpstr>
      <vt:lpstr>Varlık Var Mıdır? Diktonomi</vt:lpstr>
      <vt:lpstr>Varlık Var Mıdır? Diktonomi</vt:lpstr>
      <vt:lpstr>Varlık Var Mıdır? Diktonomi</vt:lpstr>
      <vt:lpstr>Varlık Var Mıdır? Diktonomi</vt:lpstr>
      <vt:lpstr>Varlık Var Mıdır? Diktonomi</vt:lpstr>
      <vt:lpstr>Varlık Var Mıdır? Diktonomi</vt:lpstr>
      <vt:lpstr>Varlık Var Mıdır? Diktonomi</vt:lpstr>
      <vt:lpstr>Varlık Var Mıdır? Diktonomi</vt:lpstr>
      <vt:lpstr>Varlık Var Mıdır? Diktonomi</vt:lpstr>
      <vt:lpstr>Varlık Var Mıdır? Diktonomi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Petr Barborik</dc:creator>
  <cp:lastModifiedBy>SERKAN GÜNEŞ</cp:lastModifiedBy>
  <cp:revision>13</cp:revision>
  <dcterms:created xsi:type="dcterms:W3CDTF">2013-08-01T11:13:27Z</dcterms:created>
  <dcterms:modified xsi:type="dcterms:W3CDTF">2019-02-18T08:32:33Z</dcterms:modified>
</cp:coreProperties>
</file>