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8/22/2023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8/22/2023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7CB5E1-0933-4550-8B87-C94350F3DA24}"/>
              </a:ext>
            </a:extLst>
          </p:cNvPr>
          <p:cNvSpPr>
            <a:spLocks noGrp="1"/>
          </p:cNvSpPr>
          <p:nvPr>
            <p:ph type="ctrTitle"/>
          </p:nvPr>
        </p:nvSpPr>
        <p:spPr/>
        <p:txBody>
          <a:bodyPr/>
          <a:lstStyle/>
          <a:p>
            <a:r>
              <a:rPr lang="tr-TR" dirty="0"/>
              <a:t>ENT 321Ekonomi ve pazarlama</a:t>
            </a:r>
          </a:p>
        </p:txBody>
      </p:sp>
      <p:sp>
        <p:nvSpPr>
          <p:cNvPr id="3" name="Alt Başlık 2">
            <a:extLst>
              <a:ext uri="{FF2B5EF4-FFF2-40B4-BE49-F238E27FC236}">
                <a16:creationId xmlns:a16="http://schemas.microsoft.com/office/drawing/2014/main" id="{3486947F-D639-4487-8B63-3C837D55AC98}"/>
              </a:ext>
            </a:extLst>
          </p:cNvPr>
          <p:cNvSpPr>
            <a:spLocks noGrp="1"/>
          </p:cNvSpPr>
          <p:nvPr>
            <p:ph type="subTitle" idx="1"/>
          </p:nvPr>
        </p:nvSpPr>
        <p:spPr/>
        <p:txBody>
          <a:bodyPr>
            <a:normAutofit fontScale="92500" lnSpcReduction="20000"/>
          </a:bodyPr>
          <a:lstStyle/>
          <a:p>
            <a:r>
              <a:rPr lang="tr-TR" dirty="0"/>
              <a:t>Prof. Dr. Serkan güneş</a:t>
            </a:r>
          </a:p>
          <a:p>
            <a:r>
              <a:rPr lang="tr-TR" dirty="0"/>
              <a:t>2023-2024/güz</a:t>
            </a:r>
          </a:p>
          <a:p>
            <a:r>
              <a:rPr lang="tr-TR" dirty="0"/>
              <a:t>Bölüm II</a:t>
            </a:r>
          </a:p>
          <a:p>
            <a:r>
              <a:rPr lang="tr-TR" dirty="0"/>
              <a:t>MİKROİKTİSAT</a:t>
            </a:r>
          </a:p>
        </p:txBody>
      </p:sp>
    </p:spTree>
    <p:extLst>
      <p:ext uri="{BB962C8B-B14F-4D97-AF65-F5344CB8AC3E}">
        <p14:creationId xmlns:p14="http://schemas.microsoft.com/office/powerpoint/2010/main" val="1857552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FİYAT KONTROLÜ</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20000"/>
          </a:bodyPr>
          <a:lstStyle/>
          <a:p>
            <a:pPr algn="just"/>
            <a:r>
              <a:rPr lang="tr-TR" dirty="0"/>
              <a:t>Fiyat kontrolü bazen hükümetler tarafından fiyatları makul gördükleri seviyede tutmak için kullanılır.</a:t>
            </a:r>
          </a:p>
          <a:p>
            <a:pPr algn="just"/>
            <a:r>
              <a:rPr lang="tr-TR" dirty="0"/>
              <a:t>Çoğu sanayileşmiş ülke, firmaların çalışanlarına ödeyecekleri ücret konusunda bir alt sınır, yani asgari bir ücret belirler. Amaç, işçilerin sömürülmesini önlemektir.</a:t>
            </a:r>
          </a:p>
          <a:p>
            <a:pPr algn="just"/>
            <a:r>
              <a:rPr lang="tr-TR" dirty="0"/>
              <a:t>Başka bir örnek de kira kontrolüdür. Hükümetler bazen kiraları veya kiracılık süresince fiyatların yıllık artış oranını sınırlayabilir.</a:t>
            </a:r>
          </a:p>
          <a:p>
            <a:pPr algn="just"/>
            <a:r>
              <a:rPr lang="tr-TR" dirty="0"/>
              <a:t>Gelgelelim analiz karmaşıktır, çünkü ücretlerin artırılması veya kiraların sınırlandırılması, özellikle tasarruf etmek yerine harcama yapma olasılığı daha yüksek olan düşük ücretli insanların ceplerine para koyan bir tür ekonomik teşvik olarak da görülebilir. Örneğin bazı ampirik çalışmalar, gerçekçi bir asgari ücretin istihdam üzerinde net bir pozitif etkisi olabileceğini göstermiştir.</a:t>
            </a:r>
          </a:p>
          <a:p>
            <a:pPr algn="just"/>
            <a:r>
              <a:rPr lang="tr-TR" dirty="0"/>
              <a:t>Arz ve talep yasasına göre, emeğin fiyatını yapay olarak artırmak, emek talebinde bir düşüşe yol açacaktır. Ve kira denetimleri, ev sahiplerinin mülklerini satmayı tercih etmeleri ve böylece kira arzını azaltmaları anlamına gelebilir.</a:t>
            </a:r>
          </a:p>
        </p:txBody>
      </p:sp>
    </p:spTree>
    <p:extLst>
      <p:ext uri="{BB962C8B-B14F-4D97-AF65-F5344CB8AC3E}">
        <p14:creationId xmlns:p14="http://schemas.microsoft.com/office/powerpoint/2010/main" val="237049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Fırsat maliyeti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lnSpcReduction="10000"/>
          </a:bodyPr>
          <a:lstStyle/>
          <a:p>
            <a:pPr algn="just"/>
            <a:r>
              <a:rPr lang="tr-TR" dirty="0"/>
              <a:t>Fırsat maliyeti, bir seçim yaptığımızda ortaya çıkan potansiyel kazanç kaybıdır. , para kazanmak için kullanabileceğiniz zamanı bu ders için harcıyorsunuz.</a:t>
            </a:r>
          </a:p>
          <a:p>
            <a:pPr algn="just"/>
            <a:r>
              <a:rPr lang="tr-TR" dirty="0"/>
              <a:t>Hikâye, küçük bir çocuk tarafından camı kırılan bir dükkân sahibi ile ilgilidir. Otuz kişi ona, cami yaptırması için ne yazık ki altı frank harcaması gerektiğini ama bunun en azından camcı için iyi haber olduğunu söyler. Oysa kimsenin fark etmediği bir nokta vardır: "Esnaf bir şeye altı frank harcayacak, dolayısıyla o altı frangı başka bir yere harcayamayacaktır. Eğer pencere camini değiştirmek zorunda kalmasaydı, belki eski ayakkabılarını değiştirecek ya da kütüphanesine yeni bir kitap alacaktı. Kısacası, bu kaza yüzünden esnafın bu altı frangı başka bir yolla harcamasının önüne geçilmiş oldu.«</a:t>
            </a:r>
          </a:p>
          <a:p>
            <a:pPr algn="just"/>
            <a:r>
              <a:rPr lang="tr-TR" dirty="0"/>
              <a:t>Doğal afetlerin yeniden yapılanmayı teşvik ederek ekonomiyi canlandırmasında da benzer bir durum ortaya çıkar</a:t>
            </a:r>
          </a:p>
        </p:txBody>
      </p:sp>
    </p:spTree>
    <p:extLst>
      <p:ext uri="{BB962C8B-B14F-4D97-AF65-F5344CB8AC3E}">
        <p14:creationId xmlns:p14="http://schemas.microsoft.com/office/powerpoint/2010/main" val="332856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TAM REKABET</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20000"/>
          </a:bodyPr>
          <a:lstStyle/>
          <a:p>
            <a:pPr algn="just"/>
            <a:r>
              <a:rPr lang="tr-TR" dirty="0"/>
              <a:t>Piyasa baskılarının fiyatları optimum bir dengeye yönlendirdiği fikri bir tam rekabet varsayımıdır.</a:t>
            </a:r>
          </a:p>
          <a:p>
            <a:pPr algn="just"/>
            <a:r>
              <a:rPr lang="tr-TR" dirty="0"/>
              <a:t>Tam rekabetin koşulları şöyle sıralanabilir:. </a:t>
            </a:r>
          </a:p>
          <a:p>
            <a:pPr algn="just"/>
            <a:r>
              <a:rPr lang="tr-TR" dirty="0"/>
              <a:t>Ürünler homojendir, dolayısıyla bir tedarikçininki diğerinden ayırt edilemez.</a:t>
            </a:r>
          </a:p>
          <a:p>
            <a:pPr algn="just"/>
            <a:r>
              <a:rPr lang="tr-TR" dirty="0"/>
              <a:t> Pek çok üretici ve tüketici vardır ve hiçbiri fiyatı kontrol edecek kadar büyük veya güçlü değildir. Fiyat belirleyici değil, fiyat alıcıdırlar.</a:t>
            </a:r>
          </a:p>
          <a:p>
            <a:pPr algn="just"/>
            <a:r>
              <a:rPr lang="tr-TR" dirty="0"/>
              <a:t>Yeni firmalar için piyasaya girişte suni engeller veya hükümet müdahalesinden kaynaklanan aksaklıklar yoktur.</a:t>
            </a:r>
          </a:p>
          <a:p>
            <a:pPr algn="just"/>
            <a:r>
              <a:rPr lang="tr-TR" dirty="0"/>
              <a:t>Piyasanın durumu hakkında bilgiye herkesin kusursuz erişimi vardır.</a:t>
            </a:r>
          </a:p>
          <a:p>
            <a:pPr algn="just"/>
            <a:r>
              <a:rPr lang="tr-TR" dirty="0"/>
              <a:t>Alıcılar faydalarını optimize etmek için rasyonel davranır, satıcılar da kârlarını maksimize etmek için hareket eder.</a:t>
            </a:r>
          </a:p>
          <a:p>
            <a:pPr algn="just"/>
            <a:r>
              <a:rPr lang="tr-TR" dirty="0"/>
              <a:t>İşlem maliyetleri sıfırdır.</a:t>
            </a:r>
          </a:p>
          <a:p>
            <a:pPr algn="just"/>
            <a:r>
              <a:rPr lang="tr-TR" dirty="0"/>
              <a:t>İnsanlar istedikleri yere gitmekte özgürdür, bir bedeli yoktur. </a:t>
            </a:r>
          </a:p>
        </p:txBody>
      </p:sp>
    </p:spTree>
    <p:extLst>
      <p:ext uri="{BB962C8B-B14F-4D97-AF65-F5344CB8AC3E}">
        <p14:creationId xmlns:p14="http://schemas.microsoft.com/office/powerpoint/2010/main" val="2135607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tekel</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Rekabet yelpazesinde tam rekabetin karşısında tekel vardır. Tekel koşullarında bir tek tedarikçi vardır ve fiyat belirlemede tam bir kontrole sahiptir.</a:t>
            </a:r>
          </a:p>
          <a:p>
            <a:pPr algn="just"/>
            <a:r>
              <a:rPr lang="tr-TR" dirty="0"/>
              <a:t>Bir şirket tekel konumundaysa, genellikle arzı kısıtlarken fiyatı yükseltmeyi tercih edecektir. Bu da daha az çalışıp daha fazla para kazanmasını sağlar.</a:t>
            </a:r>
          </a:p>
          <a:p>
            <a:pPr algn="just"/>
            <a:r>
              <a:rPr lang="tr-TR" dirty="0"/>
              <a:t>Bazen bir şirkete hükümet kararnamesiyle tekel verilir. Örneğin, İngiliz Doğu Hindistan Şirketi 1600'de kurulduğunda, ticaret tekelini ihlal eden rakiplerin gemilerine ve yüklerine el konuyor ve rakipler "kraliyet lütfuyla" hapis cezasına çarptırılıyordu.</a:t>
            </a:r>
          </a:p>
          <a:p>
            <a:pPr algn="just"/>
            <a:r>
              <a:rPr lang="tr-TR" dirty="0"/>
              <a:t>Altyapı inşa etme veya ağ kurma maliyeti gibi piyasaya girişin önünde büyük engeller olduğunda "doğal tekel" olarak adlandırılan durum ortaya çıkar. Demiryolları bunun bir örneğidir.</a:t>
            </a:r>
          </a:p>
          <a:p>
            <a:pPr algn="just"/>
            <a:r>
              <a:rPr lang="tr-TR" dirty="0"/>
              <a:t>Daha yaygın bir durum, az sayıda firmanın piyasayı kendi aralarında bölüştüğü tekelci rekabettir. Ünlü yatırımcı </a:t>
            </a:r>
            <a:r>
              <a:rPr lang="tr-TR" dirty="0" err="1"/>
              <a:t>Warren</a:t>
            </a:r>
            <a:r>
              <a:rPr lang="tr-TR" dirty="0"/>
              <a:t> </a:t>
            </a:r>
            <a:r>
              <a:rPr lang="tr-TR" dirty="0" err="1"/>
              <a:t>Buffett'in</a:t>
            </a:r>
            <a:r>
              <a:rPr lang="tr-TR" dirty="0"/>
              <a:t> temel stratejisi, çevresinde rakipleri uzak tutacak bir "hendek" görevi görecek şirketler aramaktır.</a:t>
            </a:r>
          </a:p>
          <a:p>
            <a:pPr algn="just"/>
            <a:r>
              <a:rPr lang="tr-TR" dirty="0"/>
              <a:t>Devletin bir görevi de tekelleri tröst önleyici mevzuatla veya doğal tekel durumunda fiyat düzenlemeleri yoluyla kontrol altına almaktır. Tabii ki hükümetler de yasal para birimi gibi bazı konularda tekeller oluşturmaktan hoşlanırlar.</a:t>
            </a:r>
          </a:p>
        </p:txBody>
      </p:sp>
    </p:spTree>
    <p:extLst>
      <p:ext uri="{BB962C8B-B14F-4D97-AF65-F5344CB8AC3E}">
        <p14:creationId xmlns:p14="http://schemas.microsoft.com/office/powerpoint/2010/main" val="1228806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Alıcı tekeli (</a:t>
            </a:r>
            <a:r>
              <a:rPr lang="tr-TR" dirty="0" err="1"/>
              <a:t>monopsoni</a:t>
            </a:r>
            <a:r>
              <a:rPr lang="tr-TR" dirty="0"/>
              <a:t>)</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20000"/>
          </a:bodyPr>
          <a:lstStyle/>
          <a:p>
            <a:pPr algn="just"/>
            <a:r>
              <a:rPr lang="tr-TR" dirty="0"/>
              <a:t>Alıcı tekeli bir piyasaya tek bir alıcının hâkim olduğu durumu ifade eder. </a:t>
            </a:r>
          </a:p>
          <a:p>
            <a:pPr algn="just"/>
            <a:r>
              <a:rPr lang="tr-TR" dirty="0"/>
              <a:t>Bir alıcı tekelinde alıcı, satın aldığı şeylerin fiyatını belirleme gücüne sahiptir. Standart bir örnek olarak, emeğin fiyatını kontrol edebilen tek bir büyük işverenin bulunduğu bir maden kasabası verilebilir.</a:t>
            </a:r>
          </a:p>
          <a:p>
            <a:pPr algn="just"/>
            <a:r>
              <a:rPr lang="tr-TR" dirty="0"/>
              <a:t>2019'da bu ifade, Yüksek Mahkeme'de görülen Apple, </a:t>
            </a:r>
            <a:r>
              <a:rPr lang="tr-TR" dirty="0" err="1"/>
              <a:t>Pepper'a</a:t>
            </a:r>
            <a:r>
              <a:rPr lang="tr-TR" dirty="0"/>
              <a:t> karşı davasıyla gündeme geldi. Konunun meyve (</a:t>
            </a:r>
            <a:r>
              <a:rPr lang="tr-TR" dirty="0" err="1"/>
              <a:t>apple</a:t>
            </a:r>
            <a:r>
              <a:rPr lang="tr-TR" dirty="0"/>
              <a:t>=elma) veya sebzelerin (</a:t>
            </a:r>
            <a:r>
              <a:rPr lang="tr-TR" dirty="0" err="1"/>
              <a:t>pepper</a:t>
            </a:r>
            <a:r>
              <a:rPr lang="tr-TR" dirty="0"/>
              <a:t>-biber) göreceli değerleriyle hiçbir ilgisi yoktu; davacı Robert </a:t>
            </a:r>
            <a:r>
              <a:rPr lang="tr-TR" dirty="0" err="1"/>
              <a:t>Pepper'ın</a:t>
            </a:r>
            <a:r>
              <a:rPr lang="tr-TR" dirty="0"/>
              <a:t> öncülüğündeki bir toplu davaydı bu. Suçlama, </a:t>
            </a:r>
            <a:r>
              <a:rPr lang="tr-TR" dirty="0" err="1"/>
              <a:t>Apple'ın</a:t>
            </a:r>
            <a:r>
              <a:rPr lang="tr-TR" dirty="0"/>
              <a:t> </a:t>
            </a:r>
            <a:r>
              <a:rPr lang="tr-TR" dirty="0" err="1"/>
              <a:t>App</a:t>
            </a:r>
            <a:r>
              <a:rPr lang="tr-TR" dirty="0"/>
              <a:t> </a:t>
            </a:r>
            <a:r>
              <a:rPr lang="tr-TR" dirty="0" err="1"/>
              <a:t>Store</a:t>
            </a:r>
            <a:r>
              <a:rPr lang="tr-TR" dirty="0"/>
              <a:t> üzerinden gerçekleşen her uygulama satışından tipik olarak yüzde 30 kesinti yapması ve bunun da tüketicilere zarar vermesiydi.</a:t>
            </a:r>
          </a:p>
          <a:p>
            <a:pPr algn="just"/>
            <a:r>
              <a:rPr lang="tr-TR" dirty="0"/>
              <a:t>Bazı iktisatçılar, son yıllarda ücret artışlarındaki düşüşün bir nedeninin, şirketlerin çalışanları üzerinde artan alıcı tekel gücüne sahip olmaları olduğuna inanmaktadır. Bir şirket kasabasında yaşamıyor olabiliriz, ancak coğrafi kısıtlamalardan rekabet etmeme anlaşmalarına değin bu sınırlandırmalar, işçilerin en iyi ücreti alma olanağını engelliyor.</a:t>
            </a:r>
          </a:p>
        </p:txBody>
      </p:sp>
    </p:spTree>
    <p:extLst>
      <p:ext uri="{BB962C8B-B14F-4D97-AF65-F5344CB8AC3E}">
        <p14:creationId xmlns:p14="http://schemas.microsoft.com/office/powerpoint/2010/main" val="343832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Rasyonel ekonomik insan</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a:bodyPr>
          <a:lstStyle/>
          <a:p>
            <a:pPr algn="just"/>
            <a:r>
              <a:rPr lang="tr-TR" sz="1600" dirty="0" err="1"/>
              <a:t>Mikroktisat</a:t>
            </a:r>
            <a:r>
              <a:rPr lang="tr-TR" sz="1600" dirty="0"/>
              <a:t>, bireysel işlemlere odaklanır. Temelinde, iktisat teorisinde uzun süredir öncü rol oynayan rasyonel ekonomik insan-ya da diğer adıyla Homo </a:t>
            </a:r>
            <a:r>
              <a:rPr lang="tr-TR" sz="1600" dirty="0" err="1"/>
              <a:t>economicus</a:t>
            </a:r>
            <a:r>
              <a:rPr lang="tr-TR" sz="1600" dirty="0"/>
              <a:t>-kavramı vardır.</a:t>
            </a:r>
          </a:p>
          <a:p>
            <a:pPr algn="just"/>
            <a:r>
              <a:rPr lang="tr-TR" sz="1600" dirty="0" err="1"/>
              <a:t>Neoklasik</a:t>
            </a:r>
            <a:r>
              <a:rPr lang="tr-TR" sz="1600" dirty="0"/>
              <a:t> iktisatçılar, modellerinde, </a:t>
            </a:r>
            <a:r>
              <a:rPr lang="tr-TR" sz="1600" dirty="0" err="1"/>
              <a:t>insanlarnın</a:t>
            </a:r>
            <a:r>
              <a:rPr lang="tr-TR" sz="1600" dirty="0"/>
              <a:t> kendi faydalarını maksimize etmek için makine benzeri bir rasyonalite ile hareket ettiklerini öne sürüyorlardı. İngiliz iktisatçı Francis </a:t>
            </a:r>
            <a:r>
              <a:rPr lang="tr-TR" sz="1600" dirty="0" err="1"/>
              <a:t>Edgeworth</a:t>
            </a:r>
            <a:r>
              <a:rPr lang="tr-TR" sz="1600" dirty="0"/>
              <a:t>, Mathematical </a:t>
            </a:r>
            <a:r>
              <a:rPr lang="tr-TR" sz="1600" dirty="0" err="1"/>
              <a:t>Psychics</a:t>
            </a:r>
            <a:r>
              <a:rPr lang="tr-TR" sz="1600" dirty="0"/>
              <a:t> (1881) [Matematiksel Psişik] adlı eserinde, "İktisadın birinci ilkesi, her failin yalnızca şahsi menfaatlerine göre hareket etmesidir," diyordu.</a:t>
            </a:r>
          </a:p>
          <a:p>
            <a:pPr algn="just"/>
            <a:r>
              <a:rPr lang="tr-TR" sz="1600" dirty="0"/>
              <a:t>Homo </a:t>
            </a:r>
            <a:r>
              <a:rPr lang="tr-TR" sz="1600" dirty="0" err="1"/>
              <a:t>economicus</a:t>
            </a:r>
            <a:r>
              <a:rPr lang="tr-TR" sz="1600" dirty="0"/>
              <a:t> bir tür hicivdi elbette ve dünyaya gelir gelmez ekonomistler ondan uzaklaşmaya başladılar. İngiliz iktisatçı </a:t>
            </a:r>
            <a:r>
              <a:rPr lang="tr-TR" sz="1600" dirty="0" err="1"/>
              <a:t>Lionel</a:t>
            </a:r>
            <a:r>
              <a:rPr lang="tr-TR" sz="1600" dirty="0"/>
              <a:t> </a:t>
            </a:r>
            <a:r>
              <a:rPr lang="tr-TR" sz="1600" dirty="0" err="1"/>
              <a:t>Robbins</a:t>
            </a:r>
            <a:r>
              <a:rPr lang="tr-TR" sz="1600" dirty="0"/>
              <a:t>, 1932'de, "Ekonomik </a:t>
            </a:r>
            <a:r>
              <a:rPr lang="tr-TR" sz="1600" dirty="0" err="1"/>
              <a:t>insan'ın</a:t>
            </a:r>
            <a:r>
              <a:rPr lang="tr-TR" sz="1600" dirty="0"/>
              <a:t> yalnızca bir açıklama aracı olduğu fark edilseydi... onun böyle evrensel bir ucubeye dönüşmesi mümkün olmazdı," demişti.</a:t>
            </a:r>
          </a:p>
          <a:p>
            <a:pPr algn="just"/>
            <a:r>
              <a:rPr lang="tr-TR" sz="1600" dirty="0"/>
              <a:t>Bununla birlikte, rasyonel ekonomik insan, iktisat teorilerinde kilit bir rol oynamaya devam etti. Belki de en ileri formuna, tanrısal yeteneklerle geleceğe bakmaya başladığı ve "serbest piyasaların, kendi haline bırakıldığında, kararlı ve optimal bir dengeye ulaşacağını söyleyen" Görünmez El veya Birinci Refah teoremini ispatladığı 1950'lerde ulaştı.</a:t>
            </a:r>
          </a:p>
          <a:p>
            <a:pPr algn="just"/>
            <a:r>
              <a:rPr lang="tr-TR" sz="1600" dirty="0"/>
              <a:t>Bugün, rasyonel ekonomik insan kavramı ekonomik modeller arasında hâlâ önemli bir rol oynuyor ancak davranışsal iktisatçılar ve onu cinsiyetçi bulan feminist iktisatçılar tarafından her geçen gün daha fazla sorgulanıyor.</a:t>
            </a:r>
          </a:p>
        </p:txBody>
      </p:sp>
    </p:spTree>
    <p:extLst>
      <p:ext uri="{BB962C8B-B14F-4D97-AF65-F5344CB8AC3E}">
        <p14:creationId xmlns:p14="http://schemas.microsoft.com/office/powerpoint/2010/main" val="180808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ŞİRKET</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Rasyonel ekonomik insan, açıkçası davranışına yaklaşmak için gerçekçi bir insan davranış modeli değildir. Öte yandan onun tasarlanmış gibi görünen bir şey vardır ki o da şirkettir.</a:t>
            </a:r>
          </a:p>
          <a:p>
            <a:pPr algn="just"/>
            <a:r>
              <a:rPr lang="tr-TR" dirty="0"/>
              <a:t>Şirketlerde sınırlı sorumluluk vardır; yani şirketteki bir yatırımcı, şirketin borçlarının veya diğer yükümlülüklerinin sorumluluğunu paylaşmaz. Şirketler 1800'lerin başında ilk kurulduğunda bu, insanları sigorta veya kanal inşası gibi riskli girişimlere yatırım yapmaya teşvik etmek için "havuç" olarak kullanılan özel bir statüydü, ancak kısa sürede yaygınlaştı.</a:t>
            </a:r>
          </a:p>
          <a:p>
            <a:pPr algn="just"/>
            <a:r>
              <a:rPr lang="tr-TR" dirty="0"/>
              <a:t>1886'da ABD Yüksek Mahkemesi şirketlerin yasal bir "kurumsal kişilik" statüsüne sahip olduğuna karar verdi, bu da onlara konuşma özgürlüğü de dahil bazı insan haklarını kazandırdı.</a:t>
            </a:r>
          </a:p>
          <a:p>
            <a:pPr algn="just"/>
            <a:r>
              <a:rPr lang="tr-TR" dirty="0"/>
              <a:t>1919'daki Dodge ile Ford Motor </a:t>
            </a:r>
            <a:r>
              <a:rPr lang="tr-TR" dirty="0" err="1"/>
              <a:t>Company</a:t>
            </a:r>
            <a:r>
              <a:rPr lang="tr-TR" dirty="0"/>
              <a:t> arasındaki davada, Michigan Yüksek Mahkemesi Henry Ford'un Ford Motor </a:t>
            </a:r>
            <a:r>
              <a:rPr lang="tr-TR" dirty="0" err="1"/>
              <a:t>Company'yi</a:t>
            </a:r>
            <a:r>
              <a:rPr lang="tr-TR" dirty="0"/>
              <a:t> müşterilerinin veya çalışanlarının değil hissedarlarının çıkarları doğrultusunda işletmesi gerektiğine karar verdi. Bu durum "hissedar önceliği" fikrinin doğmasına yol açtı.</a:t>
            </a:r>
          </a:p>
          <a:p>
            <a:pPr algn="just"/>
            <a:r>
              <a:rPr lang="tr-TR" dirty="0"/>
              <a:t>Şirketler için siz pek önemli değilsiniz.</a:t>
            </a:r>
          </a:p>
        </p:txBody>
      </p:sp>
    </p:spTree>
    <p:extLst>
      <p:ext uri="{BB962C8B-B14F-4D97-AF65-F5344CB8AC3E}">
        <p14:creationId xmlns:p14="http://schemas.microsoft.com/office/powerpoint/2010/main" val="4178463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TERCİHLER</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Rasyonel ekonomik insan dahil hiç kimse, ne istediğini bilmeden kendi faydasını artıramaz. Bu nedenle iktisatçılar, insanların sabit bir tercihler dizisine sahip olduğunu varsaydılar.</a:t>
            </a:r>
          </a:p>
          <a:p>
            <a:pPr algn="just"/>
            <a:r>
              <a:rPr lang="tr-TR" dirty="0"/>
              <a:t>Tercihler birkaç farklı şekilde modellenebilir. Kardinal fayda teorisi olarak bilinen yaklaşıma göre fayda (temel fayda teorisinde olduğu gibi) bir dizi "fayda </a:t>
            </a:r>
            <a:r>
              <a:rPr lang="tr-TR" dirty="0" err="1"/>
              <a:t>birimi"nin</a:t>
            </a:r>
            <a:r>
              <a:rPr lang="tr-TR" dirty="0"/>
              <a:t> toplamından ibaret mutlak bir değer şeklinde ifade edilebilir. Bu, </a:t>
            </a:r>
            <a:r>
              <a:rPr lang="tr-TR" dirty="0" err="1"/>
              <a:t>Jeremy</a:t>
            </a:r>
            <a:r>
              <a:rPr lang="tr-TR" dirty="0"/>
              <a:t> Bentham'ın ve erken dönem </a:t>
            </a:r>
            <a:r>
              <a:rPr lang="tr-TR" dirty="0" err="1"/>
              <a:t>neoklasik</a:t>
            </a:r>
            <a:r>
              <a:rPr lang="tr-TR" dirty="0"/>
              <a:t> iktisatçıların yaklaşımıydı. Artık büyük ölçüde modası geçmiş kabul edilse de risk altında karar verme gibi alanlarda hâlâ geçerliliği vardır.</a:t>
            </a:r>
          </a:p>
          <a:p>
            <a:pPr algn="just"/>
            <a:r>
              <a:rPr lang="tr-TR" dirty="0" err="1"/>
              <a:t>Neoklasik</a:t>
            </a:r>
            <a:r>
              <a:rPr lang="tr-TR" dirty="0"/>
              <a:t> iktisat geliştikçe, </a:t>
            </a:r>
            <a:r>
              <a:rPr lang="tr-TR" dirty="0" err="1"/>
              <a:t>Vilfredo</a:t>
            </a:r>
            <a:r>
              <a:rPr lang="tr-TR" dirty="0"/>
              <a:t> </a:t>
            </a:r>
            <a:r>
              <a:rPr lang="tr-TR" dirty="0" err="1"/>
              <a:t>Pareto</a:t>
            </a:r>
            <a:r>
              <a:rPr lang="tr-TR" dirty="0"/>
              <a:t> ve daha sonra Paul </a:t>
            </a:r>
            <a:r>
              <a:rPr lang="tr-TR" dirty="0" err="1"/>
              <a:t>Samuelson'ın</a:t>
            </a:r>
            <a:r>
              <a:rPr lang="tr-TR" dirty="0"/>
              <a:t> dahil olduğu iktisatçılar, teorilerinin, tercihlerini sıraya koyabilen insanların varlığına ihtiyaç duyduğunu fark ettiler. Bu da faydaya </a:t>
            </a:r>
            <a:r>
              <a:rPr lang="tr-TR" dirty="0" err="1"/>
              <a:t>sırasal</a:t>
            </a:r>
            <a:r>
              <a:rPr lang="tr-TR" dirty="0"/>
              <a:t> yaklaşım anlamına geliyordu (</a:t>
            </a:r>
            <a:r>
              <a:rPr lang="tr-TR" dirty="0" err="1"/>
              <a:t>sırasal</a:t>
            </a:r>
            <a:r>
              <a:rPr lang="tr-TR" dirty="0"/>
              <a:t>, Latince "sıra" anlamına gelen </a:t>
            </a:r>
            <a:r>
              <a:rPr lang="tr-TR" dirty="0" err="1"/>
              <a:t>ordo'dan</a:t>
            </a:r>
            <a:r>
              <a:rPr lang="tr-TR" dirty="0"/>
              <a:t> gelir).</a:t>
            </a:r>
          </a:p>
          <a:p>
            <a:pPr algn="just"/>
            <a:r>
              <a:rPr lang="tr-TR" dirty="0"/>
              <a:t>İktisatçılar ayrıca tercihin açığa çıkmasından bahsederler. Yani önemli olan insanların söyledikleri değil, yaptıklarıdır. İnsanların bir şey için ne kadar ödemeyi göze aldığını gözlemleyerek faydayı saptayabiliriz.</a:t>
            </a:r>
          </a:p>
          <a:p>
            <a:pPr algn="just"/>
            <a:r>
              <a:rPr lang="tr-TR" dirty="0"/>
              <a:t>Standart ekonomik modellerde tercihlerin sabit olduğu varsayılır. Ancak gerçekte zamana ve bağlama göre değişirler. Aksi takdirde pazarlamacılar işsiz kalırdı</a:t>
            </a:r>
          </a:p>
        </p:txBody>
      </p:sp>
    </p:spTree>
    <p:extLst>
      <p:ext uri="{BB962C8B-B14F-4D97-AF65-F5344CB8AC3E}">
        <p14:creationId xmlns:p14="http://schemas.microsoft.com/office/powerpoint/2010/main" val="372768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Azalan marjinal fayda</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20000"/>
          </a:bodyPr>
          <a:lstStyle/>
          <a:p>
            <a:pPr algn="just"/>
            <a:r>
              <a:rPr lang="tr-TR" dirty="0"/>
              <a:t>"Azalan marjinal fayda yasası", bir tüketicinin bir mal birimi başına aldığı faydanın, alınan birim sayısıyla birlikte azaldığını söyler.</a:t>
            </a:r>
          </a:p>
          <a:p>
            <a:pPr algn="just"/>
            <a:r>
              <a:rPr lang="tr-TR" dirty="0"/>
              <a:t>Uç bir örnek verirsek, TV'niz bozulduysa, yenisini almak faydalıdır; iki tane satın almak aşırılıktır. Daha genel olarak, bir öğenin ne kadarının faydalı olduğu konusunda bir sınır vardır, bu sınıra yaklaştıkça marjinal fayda azalır.</a:t>
            </a:r>
          </a:p>
          <a:p>
            <a:pPr algn="just"/>
            <a:r>
              <a:rPr lang="tr-TR" dirty="0"/>
              <a:t>Aynı husus üretim için de geçerlidir. Bir fabrika, çalışanlarından iki kat daha uzun çalışmalarını isterse, üretkenliklerinin düşmesi muhtemeldir. Bunun yerine işgücünü ikiye katlarsa da fabrika aşırı kalabalık olacağından muhtemelen iki katı kadar üretim yapamayacaktır. Bu ilkeye "azalan getiri yasası" denir.</a:t>
            </a:r>
          </a:p>
          <a:p>
            <a:pPr algn="just"/>
            <a:r>
              <a:rPr lang="tr-TR" dirty="0"/>
              <a:t>Bu "yasalar", klasik iktisatçıların arz ve talep dinamiklerini anlamlandırmak için yapması gereken önemli varsayımlardı. Ancak onların da bildiği üzere, bu yasaların birçok istisnası vardır. Örneğin, ölçek ekonomileri, üretilen birim miktarı ne kadar artarsa fiyatın o derece azaldığını söyler. Ve dijital ekonomide, bir yazılımın tek bir kopyasını üretmek, sınırsız sayıda üretmekle aynı şeydir.</a:t>
            </a:r>
          </a:p>
        </p:txBody>
      </p:sp>
    </p:spTree>
    <p:extLst>
      <p:ext uri="{BB962C8B-B14F-4D97-AF65-F5344CB8AC3E}">
        <p14:creationId xmlns:p14="http://schemas.microsoft.com/office/powerpoint/2010/main" val="75259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TALEP</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Talep, insanların bir malı satın alma arzusunu ifade eder ve ihtiyaç duyulan miktarla ölçülür. Fiyata göre değiştiği için talep, genellikle teorik bir eğri olarak ifade edilir ve her bir fiyatta malin ne kadar talep gördüğünü gösterir. Talep eğrileri, tek bir kişi için olabileceği gibi çok sayıda insanı da temsil edebilir. Bu durumda buna toplam talep eğrisi denir.</a:t>
            </a:r>
          </a:p>
          <a:p>
            <a:pPr algn="just"/>
            <a:r>
              <a:rPr lang="tr-TR" dirty="0"/>
              <a:t>Grafik genellikle aşağı eğimlidir, çünkü fiyatlar düştüğünde talep genellikle artar. Bireyler söz konusu olduğunda, azalan marjinal fayda nedeniyle talep miktarla birlikte azalır. İnsanların bir mali tam da pahalı olduğu için talep edebildiği lüks eşyalar istisnadır.</a:t>
            </a:r>
          </a:p>
          <a:p>
            <a:pPr algn="just"/>
            <a:r>
              <a:rPr lang="tr-TR" dirty="0"/>
              <a:t>Eğrinin eğimi, talebin esnekliğiyle ilgilidir. Temel gıda maddeleri veya. ilaçlar gibi önemli ihtiyaç malları veya kolay ikamesi bulunmayan mallar talep esnekliği olmayan mallardır. Sinema bileti gibi keyfi şeyler, fiyata daha duyarlı ve dolayısıyla daha esnektir.</a:t>
            </a:r>
          </a:p>
          <a:p>
            <a:pPr algn="just"/>
            <a:r>
              <a:rPr lang="tr-TR" dirty="0"/>
              <a:t>Bir mala talebi değiştirmenin (kaydırmanın) yollarından biri </a:t>
            </a:r>
            <a:r>
              <a:rPr lang="tr-TR" dirty="0" err="1"/>
              <a:t>fiyati</a:t>
            </a:r>
            <a:r>
              <a:rPr lang="tr-TR" dirty="0"/>
              <a:t> değiştirmek, örneğin kampanyayla düşürmektir. Bununla birlikte, durgunluk gibi piyasa değişimleri de talepte kaymaya neden olabilir.</a:t>
            </a:r>
          </a:p>
          <a:p>
            <a:pPr algn="just"/>
            <a:r>
              <a:rPr lang="tr-TR" dirty="0"/>
              <a:t>Tüketici talebi ekonomiyi ayakta tuttuğundan, hükümetlerin politika yapıcıları, canla başla ya maliye politikası (yani devlet harcamaları) ya da para politikası (faiz oranlarını ayarlama) yoluyla talebi manipüle etmeye çalışırlar. Alın verin ekonomiye can verin.</a:t>
            </a:r>
          </a:p>
          <a:p>
            <a:pPr algn="just"/>
            <a:endParaRPr lang="tr-TR" dirty="0"/>
          </a:p>
        </p:txBody>
      </p:sp>
    </p:spTree>
    <p:extLst>
      <p:ext uri="{BB962C8B-B14F-4D97-AF65-F5344CB8AC3E}">
        <p14:creationId xmlns:p14="http://schemas.microsoft.com/office/powerpoint/2010/main" val="88101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ARZ</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Arz, üreticilerin pazara getirdikleri mal miktarını ifade eder. Talep eğrisi gibi, arz eğrisi de klasik iktisattan beri kullanılan bir başka araçtır (gerçi göreceğimiz gibi, her iki eğri için de bir ölçüm problemi vardır). Yine, bu eğri de tek bir firmaya veya bütünüyle bir sektöre uygulanabilir.</a:t>
            </a:r>
          </a:p>
          <a:p>
            <a:pPr algn="just"/>
            <a:r>
              <a:rPr lang="tr-TR" dirty="0"/>
              <a:t>Arz eğrileri genellikle yukarı eğimli olarak gösterilir, yani arz fiyatla birlikte artar ve bunun tersi de geçerlidir. Tek bir firma için, azalan getiriler yasasına göre, eğer firma operasyonunu fazladan iş üstlenmek üzere büyütürse, verimi azalır ve bu nedenle fiyatlar yükselir. Toplam arz düzeyinde, artan fiyatlar, arzı artırarak daha fazla üreticiyi piyasaya çekecektir.</a:t>
            </a:r>
          </a:p>
          <a:p>
            <a:pPr algn="just"/>
            <a:r>
              <a:rPr lang="tr-TR" dirty="0"/>
              <a:t>Arzın esnekliği yine eğrinin eğimiyle ilgilidir. Hiçbir ekstra maliyet olmadan üretilen bir dijital ürünün esnekliği sonsuzdur.</a:t>
            </a:r>
          </a:p>
          <a:p>
            <a:pPr algn="just"/>
            <a:r>
              <a:rPr lang="tr-TR" dirty="0"/>
              <a:t>Talep gibi, arz da üretim maliyetleri ve ekonominin genel durumu gibi fiyat dışı faktörlere bağlıdır. Örneğin, teknolojik yenilikler üretim oranını artırabilir ve tüm arz eğrisini sağa kaydırabilir.</a:t>
            </a:r>
          </a:p>
          <a:p>
            <a:pPr algn="just"/>
            <a:r>
              <a:rPr lang="tr-TR" dirty="0"/>
              <a:t>Politika yapıcılar, bazen talebi canlandırmaya çalışmaları gibi, arz yönlü bir yaklaşımla da şirketler ve tüketiciler üzerindeki vergi ve mevzuat yüklerini azaltarak arzı artırmaya çalışırlar.</a:t>
            </a:r>
          </a:p>
          <a:p>
            <a:pPr algn="just"/>
            <a:endParaRPr lang="tr-TR" dirty="0"/>
          </a:p>
        </p:txBody>
      </p:sp>
    </p:spTree>
    <p:extLst>
      <p:ext uri="{BB962C8B-B14F-4D97-AF65-F5344CB8AC3E}">
        <p14:creationId xmlns:p14="http://schemas.microsoft.com/office/powerpoint/2010/main" val="308474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esneklik</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Klasik iktisadın, iktisat teorisinde halen kullanılan kilit bir kavramı da ekonomik değişkenlerdeki değişimlere duyarlılığı ifade eden esnekliktir.</a:t>
            </a:r>
          </a:p>
          <a:p>
            <a:pPr algn="just"/>
            <a:r>
              <a:rPr lang="tr-TR" dirty="0"/>
              <a:t>Daha önce görüldüğü üzere, fiyat esnekliği, bir malın arz veya talep edilen miktarının fiyattaki değişikliklerle ne kadar değiştiğinin ölçüsüdür. Fiyatı belirli bir miktarda, diyelim ki yüzde 10 değiştirdiğimizi varsayalım. Bu durumda miktardaki değişiklik yüzde 10'dan büyükse, malın fiyat esnekliği yüksektir; değişim yüzde 10'dan küçükse, malın fiyatı esnek değildir.</a:t>
            </a:r>
          </a:p>
          <a:p>
            <a:pPr algn="just"/>
            <a:r>
              <a:rPr lang="tr-TR" dirty="0"/>
              <a:t>Bir diğer esneklik türü de gelir esnekliğidir. Gelir esnekliği, gelir arttığında talebin nasıl arttığının ölçüsüdür. Lüks mallarda gelir esnekliği vardır, çünkü talep büyük ölçüde gelire bağlıdır.</a:t>
            </a:r>
          </a:p>
          <a:p>
            <a:pPr algn="just"/>
            <a:r>
              <a:rPr lang="tr-TR" dirty="0"/>
              <a:t>İkame esnekliği, bir üretim maliyetinin diğeriyle ne ölçüde kolay değişebileceğini ölçer; örneğin, işçileri işten çıkarmak ve yerlerine robotları koymak gibi.</a:t>
            </a:r>
          </a:p>
          <a:p>
            <a:pPr algn="just"/>
            <a:r>
              <a:rPr lang="tr-TR" dirty="0"/>
              <a:t>Son olarak, talebin çapraz esnekliği. bir mal için talep edilen miktarın başka bir malin fiyatındaki değişiklikten nasıl etkilendiğini ölçer. Örneğin, yakıt tasarruflu arabalara olan talep yakıt maliyetiyle birlikte artıyorsa, pozitif çapraz esneklik var demektir. Bu durumda bu mallara ikame mal denir (yani ya yakıta ya da yakıt tasarruflu arabaya daha fazla para ödemeyi tercih edersiniz). Çapraz esneklik negatifse mallar tamamlayıcı olarak adlandırılır.</a:t>
            </a:r>
          </a:p>
        </p:txBody>
      </p:sp>
    </p:spTree>
    <p:extLst>
      <p:ext uri="{BB962C8B-B14F-4D97-AF65-F5344CB8AC3E}">
        <p14:creationId xmlns:p14="http://schemas.microsoft.com/office/powerpoint/2010/main" val="3865134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DENGE</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a:bodyPr>
          <a:lstStyle/>
          <a:p>
            <a:pPr algn="just"/>
            <a:r>
              <a:rPr lang="tr-TR" dirty="0"/>
              <a:t>Hem klasik hem de </a:t>
            </a:r>
            <a:r>
              <a:rPr lang="tr-TR" dirty="0" err="1"/>
              <a:t>neoklasik</a:t>
            </a:r>
            <a:r>
              <a:rPr lang="tr-TR" dirty="0"/>
              <a:t> iktisatta temel varsayım, piyasa güçlerinin fiyatları istikrarlı bir dengeye götürüyor olduğudur.</a:t>
            </a:r>
          </a:p>
          <a:p>
            <a:pPr algn="just"/>
            <a:r>
              <a:rPr lang="tr-TR" dirty="0"/>
              <a:t>Bu dengenin </a:t>
            </a:r>
            <a:r>
              <a:rPr lang="tr-TR" dirty="0" err="1"/>
              <a:t>ceteris</a:t>
            </a:r>
            <a:r>
              <a:rPr lang="tr-TR" dirty="0"/>
              <a:t> </a:t>
            </a:r>
            <a:r>
              <a:rPr lang="tr-TR" dirty="0" err="1"/>
              <a:t>paribus</a:t>
            </a:r>
            <a:r>
              <a:rPr lang="tr-TR" dirty="0"/>
              <a:t>, yani "diğer her şeyin sabit olması durumunda korunacağı varsayılır (bu ifade, ekonomide, başka hiçbir şey değişmediği sürece, iki değişken arasındaki ilişkilerin geçerli olduğunu belirtmek için sıklıkla kullanılır). Bununla birlikte, talep veya arz eğrilerini değiştirecek harici bir şey olursa denge yeniden kurulacaktır.</a:t>
            </a:r>
          </a:p>
          <a:p>
            <a:pPr algn="just"/>
            <a:endParaRPr lang="tr-TR" dirty="0"/>
          </a:p>
        </p:txBody>
      </p:sp>
    </p:spTree>
    <p:extLst>
      <p:ext uri="{BB962C8B-B14F-4D97-AF65-F5344CB8AC3E}">
        <p14:creationId xmlns:p14="http://schemas.microsoft.com/office/powerpoint/2010/main" val="12971147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315</TotalTime>
  <Words>2175</Words>
  <Application>Microsoft Office PowerPoint</Application>
  <PresentationFormat>Geniş ekran</PresentationFormat>
  <Paragraphs>81</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Tw Cen MT</vt:lpstr>
      <vt:lpstr>Devre</vt:lpstr>
      <vt:lpstr>ENT 321Ekonomi ve pazarlama</vt:lpstr>
      <vt:lpstr>Rasyonel ekonomik insan</vt:lpstr>
      <vt:lpstr>ŞİRKET</vt:lpstr>
      <vt:lpstr>TERCİHLER</vt:lpstr>
      <vt:lpstr>Azalan marjinal fayda</vt:lpstr>
      <vt:lpstr>TALEP</vt:lpstr>
      <vt:lpstr>ARZ</vt:lpstr>
      <vt:lpstr>esneklik</vt:lpstr>
      <vt:lpstr>DENGE</vt:lpstr>
      <vt:lpstr>FİYAT KONTROLÜ</vt:lpstr>
      <vt:lpstr>Fırsat maliyeti</vt:lpstr>
      <vt:lpstr>TAM REKABET</vt:lpstr>
      <vt:lpstr>tekel</vt:lpstr>
      <vt:lpstr>Alıcı tekeli (monopsoni)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321Ekonomi ve pazarlama</dc:title>
  <dc:creator>idserkangunes@gmail.com</dc:creator>
  <cp:lastModifiedBy>idserkangunes@gmail.com</cp:lastModifiedBy>
  <cp:revision>23</cp:revision>
  <dcterms:created xsi:type="dcterms:W3CDTF">2023-08-22T06:27:18Z</dcterms:created>
  <dcterms:modified xsi:type="dcterms:W3CDTF">2023-08-22T11:42:32Z</dcterms:modified>
</cp:coreProperties>
</file>