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0"/>
  </p:notesMasterIdLst>
  <p:handoutMasterIdLst>
    <p:handoutMasterId r:id="rId31"/>
  </p:handoutMasterIdLst>
  <p:sldIdLst>
    <p:sldId id="257" r:id="rId2"/>
    <p:sldId id="261" r:id="rId3"/>
    <p:sldId id="271" r:id="rId4"/>
    <p:sldId id="258" r:id="rId5"/>
    <p:sldId id="272" r:id="rId6"/>
    <p:sldId id="273" r:id="rId7"/>
    <p:sldId id="274" r:id="rId8"/>
    <p:sldId id="275" r:id="rId9"/>
    <p:sldId id="259" r:id="rId10"/>
    <p:sldId id="276" r:id="rId11"/>
    <p:sldId id="277" r:id="rId12"/>
    <p:sldId id="278" r:id="rId13"/>
    <p:sldId id="260" r:id="rId14"/>
    <p:sldId id="263" r:id="rId15"/>
    <p:sldId id="262" r:id="rId16"/>
    <p:sldId id="264"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Lst>
  <p:sldSz cx="12192000" cy="6858000"/>
  <p:notesSz cx="6858000" cy="9144000"/>
  <p:defaultTextStyle>
    <a:defPPr rtl="0">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7296" userDrawn="1">
          <p15:clr>
            <a:srgbClr val="A4A3A4"/>
          </p15:clr>
        </p15:guide>
        <p15:guide id="4" orient="horz" pos="412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9911" autoAdjust="0"/>
  </p:normalViewPr>
  <p:slideViewPr>
    <p:cSldViewPr snapToGrid="0">
      <p:cViewPr varScale="1">
        <p:scale>
          <a:sx n="77" d="100"/>
          <a:sy n="77" d="100"/>
        </p:scale>
        <p:origin x="498" y="90"/>
      </p:cViewPr>
      <p:guideLst>
        <p:guide orient="horz" pos="2160"/>
        <p:guide pos="3840"/>
        <p:guide pos="7296"/>
        <p:guide orient="horz" pos="4128"/>
      </p:guideLst>
    </p:cSldViewPr>
  </p:slideViewPr>
  <p:notesTextViewPr>
    <p:cViewPr>
      <p:scale>
        <a:sx n="3" d="2"/>
        <a:sy n="3" d="2"/>
      </p:scale>
      <p:origin x="0" y="0"/>
    </p:cViewPr>
  </p:notesTextViewPr>
  <p:notesViewPr>
    <p:cSldViewPr snapToGrid="0" showGuides="1">
      <p:cViewPr varScale="1">
        <p:scale>
          <a:sx n="93" d="100"/>
          <a:sy n="93" d="100"/>
        </p:scale>
        <p:origin x="2874" y="6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dirty="0"/>
          </a:p>
        </p:txBody>
      </p:sp>
      <p:sp>
        <p:nvSpPr>
          <p:cNvPr id="3" name="Tarih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51FC8FC1-A1A8-42CB-96AC-83684F0DF578}" type="datetime1">
              <a:rPr lang="tr-TR" smtClean="0"/>
              <a:t>19.10.2023</a:t>
            </a:fld>
            <a:endParaRPr lang="tr-TR" dirty="0"/>
          </a:p>
        </p:txBody>
      </p:sp>
      <p:sp>
        <p:nvSpPr>
          <p:cNvPr id="4" name="Alt 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dirty="0"/>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C64E50CC-F33A-4EF4-9F12-93EC4A21A0CF}" type="slidenum">
              <a:rPr lang="tr-TR" smtClean="0"/>
              <a:t>‹#›</a:t>
            </a:fld>
            <a:endParaRPr lang="tr-TR" dirty="0"/>
          </a:p>
        </p:txBody>
      </p:sp>
    </p:spTree>
    <p:extLst>
      <p:ext uri="{BB962C8B-B14F-4D97-AF65-F5344CB8AC3E}">
        <p14:creationId xmlns:p14="http://schemas.microsoft.com/office/powerpoint/2010/main" val="1323295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noProof="0" dirty="0"/>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E0653A-FB33-4975-A611-5D53C5C337D6}" type="datetime1">
              <a:rPr lang="tr-TR" smtClean="0"/>
              <a:pPr/>
              <a:t>19.10.2023</a:t>
            </a:fld>
            <a:endParaRPr lang="tr-TR" dirty="0"/>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tr-TR" noProof="0" dirty="0"/>
          </a:p>
        </p:txBody>
      </p:sp>
      <p:sp>
        <p:nvSpPr>
          <p:cNvPr id="5" name="Notlar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tr-TR" noProof="0" dirty="0"/>
              <a:t>Asıl metin stillerini düzenlemek için tıklayın</a:t>
            </a:r>
          </a:p>
          <a:p>
            <a:pPr lvl="1" rtl="0"/>
            <a:r>
              <a:rPr lang="tr-TR" noProof="0" dirty="0"/>
              <a:t>İkinci düzey</a:t>
            </a:r>
          </a:p>
          <a:p>
            <a:pPr lvl="2" rtl="0"/>
            <a:r>
              <a:rPr lang="tr-TR" noProof="0" dirty="0"/>
              <a:t>Üçüncü düzey</a:t>
            </a:r>
          </a:p>
          <a:p>
            <a:pPr lvl="3" rtl="0"/>
            <a:r>
              <a:rPr lang="tr-TR" noProof="0" dirty="0"/>
              <a:t>Dördüncü düzey</a:t>
            </a:r>
          </a:p>
          <a:p>
            <a:pPr lvl="4" rtl="0"/>
            <a:r>
              <a:rPr lang="tr-TR" noProof="0" dirty="0"/>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noProof="0"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2674CE4-FBD8-4481-AEFB-CA53E599A745}" type="slidenum">
              <a:rPr lang="tr-TR" noProof="0" smtClean="0"/>
              <a:t>‹#›</a:t>
            </a:fld>
            <a:endParaRPr lang="tr-TR" noProof="0" dirty="0"/>
          </a:p>
        </p:txBody>
      </p:sp>
    </p:spTree>
    <p:extLst>
      <p:ext uri="{BB962C8B-B14F-4D97-AF65-F5344CB8AC3E}">
        <p14:creationId xmlns:p14="http://schemas.microsoft.com/office/powerpoint/2010/main" val="1273268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32674CE4-FBD8-4481-AEFB-CA53E599A745}" type="slidenum">
              <a:rPr lang="tr-TR" smtClean="0"/>
              <a:t>1</a:t>
            </a:fld>
            <a:endParaRPr lang="tr-TR" dirty="0"/>
          </a:p>
        </p:txBody>
      </p:sp>
    </p:spTree>
    <p:extLst>
      <p:ext uri="{BB962C8B-B14F-4D97-AF65-F5344CB8AC3E}">
        <p14:creationId xmlns:p14="http://schemas.microsoft.com/office/powerpoint/2010/main" val="21479742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r>
              <a:rPr lang="tr-TR" dirty="0"/>
              <a:t>Ders açıklamaları kısa olmalıdır.</a:t>
            </a:r>
          </a:p>
          <a:p>
            <a:pPr rtl="0"/>
            <a:endParaRPr lang="tr-TR" dirty="0"/>
          </a:p>
        </p:txBody>
      </p:sp>
      <p:sp>
        <p:nvSpPr>
          <p:cNvPr id="4" name="Slayt Numarası Yer Tutucusu 3"/>
          <p:cNvSpPr>
            <a:spLocks noGrp="1"/>
          </p:cNvSpPr>
          <p:nvPr>
            <p:ph type="sldNum" sz="quarter" idx="10"/>
          </p:nvPr>
        </p:nvSpPr>
        <p:spPr/>
        <p:txBody>
          <a:bodyPr rtlCol="0"/>
          <a:lstStyle/>
          <a:p>
            <a:pPr rtl="0"/>
            <a:fld id="{CF2FD335-6D8E-486A-8F5F-DFC7325903FF}" type="slidenum">
              <a:rPr lang="tr-TR" smtClean="0"/>
              <a:t>11</a:t>
            </a:fld>
            <a:endParaRPr lang="tr-TR" dirty="0"/>
          </a:p>
        </p:txBody>
      </p:sp>
    </p:spTree>
    <p:extLst>
      <p:ext uri="{BB962C8B-B14F-4D97-AF65-F5344CB8AC3E}">
        <p14:creationId xmlns:p14="http://schemas.microsoft.com/office/powerpoint/2010/main" val="39163901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r>
              <a:rPr lang="tr-TR" dirty="0"/>
              <a:t>Ders açıklamaları kısa olmalıdır.</a:t>
            </a:r>
          </a:p>
          <a:p>
            <a:pPr rtl="0"/>
            <a:endParaRPr lang="tr-TR" dirty="0"/>
          </a:p>
        </p:txBody>
      </p:sp>
      <p:sp>
        <p:nvSpPr>
          <p:cNvPr id="4" name="Slayt Numarası Yer Tutucusu 3"/>
          <p:cNvSpPr>
            <a:spLocks noGrp="1"/>
          </p:cNvSpPr>
          <p:nvPr>
            <p:ph type="sldNum" sz="quarter" idx="10"/>
          </p:nvPr>
        </p:nvSpPr>
        <p:spPr/>
        <p:txBody>
          <a:bodyPr rtlCol="0"/>
          <a:lstStyle/>
          <a:p>
            <a:pPr rtl="0"/>
            <a:fld id="{CF2FD335-6D8E-486A-8F5F-DFC7325903FF}" type="slidenum">
              <a:rPr lang="tr-TR" smtClean="0"/>
              <a:t>12</a:t>
            </a:fld>
            <a:endParaRPr lang="tr-TR" dirty="0"/>
          </a:p>
        </p:txBody>
      </p:sp>
    </p:spTree>
    <p:extLst>
      <p:ext uri="{BB962C8B-B14F-4D97-AF65-F5344CB8AC3E}">
        <p14:creationId xmlns:p14="http://schemas.microsoft.com/office/powerpoint/2010/main" val="3835750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r>
              <a:rPr lang="tr-TR" b="1" dirty="0"/>
              <a:t>Örnek hedefler</a:t>
            </a:r>
          </a:p>
          <a:p>
            <a:pPr marL="0" indent="0" rtl="0">
              <a:buFont typeface="Arial" panose="020B0604020202020204" pitchFamily="34" charset="0"/>
              <a:buNone/>
            </a:pPr>
            <a:r>
              <a:rPr lang="tr-TR" dirty="0"/>
              <a:t>Bu dersin ardından şunları yapabileceksiniz:</a:t>
            </a:r>
          </a:p>
          <a:p>
            <a:pPr marL="171450" indent="-171450" rtl="0">
              <a:buFont typeface="Arial" panose="020B0604020202020204" pitchFamily="34" charset="0"/>
              <a:buChar char="•"/>
            </a:pPr>
            <a:r>
              <a:rPr lang="tr-TR" dirty="0"/>
              <a:t>Dosyaları ekip Web sunucusuna kaydetme.</a:t>
            </a:r>
          </a:p>
          <a:p>
            <a:pPr marL="171450" indent="-171450" rtl="0">
              <a:buFont typeface="Arial" panose="020B0604020202020204" pitchFamily="34" charset="0"/>
              <a:buChar char="•"/>
            </a:pPr>
            <a:r>
              <a:rPr lang="tr-TR" dirty="0"/>
              <a:t>Dosyaları Web sunucusu üzerinde farklı konumlara taşıma.</a:t>
            </a:r>
          </a:p>
          <a:p>
            <a:pPr marL="171450" indent="-171450" rtl="0">
              <a:buFont typeface="Arial" panose="020B0604020202020204" pitchFamily="34" charset="0"/>
              <a:buChar char="•"/>
            </a:pPr>
            <a:r>
              <a:rPr lang="tr-TR" dirty="0"/>
              <a:t>Dosyaları ekip Web sunucusunda paylaşma.</a:t>
            </a:r>
          </a:p>
          <a:p>
            <a:pPr rtl="0"/>
            <a:endParaRPr lang="tr-TR" dirty="0"/>
          </a:p>
          <a:p>
            <a:pPr rtl="0"/>
            <a:endParaRPr lang="tr-TR" dirty="0"/>
          </a:p>
        </p:txBody>
      </p:sp>
      <p:sp>
        <p:nvSpPr>
          <p:cNvPr id="4" name="Slayt Numarası Yer Tutucusu 3"/>
          <p:cNvSpPr>
            <a:spLocks noGrp="1"/>
          </p:cNvSpPr>
          <p:nvPr>
            <p:ph type="sldNum" sz="quarter" idx="10"/>
          </p:nvPr>
        </p:nvSpPr>
        <p:spPr/>
        <p:txBody>
          <a:bodyPr rtlCol="0"/>
          <a:lstStyle/>
          <a:p>
            <a:pPr rtl="0"/>
            <a:fld id="{CF2FD335-6D8E-486A-8F5F-DFC7325903FF}" type="slidenum">
              <a:rPr lang="tr-TR" smtClean="0"/>
              <a:t>13</a:t>
            </a:fld>
            <a:endParaRPr lang="tr-TR" dirty="0"/>
          </a:p>
        </p:txBody>
      </p:sp>
    </p:spTree>
    <p:extLst>
      <p:ext uri="{BB962C8B-B14F-4D97-AF65-F5344CB8AC3E}">
        <p14:creationId xmlns:p14="http://schemas.microsoft.com/office/powerpoint/2010/main" val="30694413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5800B302-F4DC-4547-9C74-CF794137D166}" type="slidenum">
              <a:rPr lang="tr-TR" smtClean="0"/>
              <a:t>14</a:t>
            </a:fld>
            <a:endParaRPr lang="tr-TR" dirty="0"/>
          </a:p>
        </p:txBody>
      </p:sp>
    </p:spTree>
    <p:extLst>
      <p:ext uri="{BB962C8B-B14F-4D97-AF65-F5344CB8AC3E}">
        <p14:creationId xmlns:p14="http://schemas.microsoft.com/office/powerpoint/2010/main" val="9086555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rtl="0"/>
            <a:fld id="{32674CE4-FBD8-4481-AEFB-CA53E599A745}" type="slidenum">
              <a:rPr lang="tr-TR" smtClean="0"/>
              <a:t>15</a:t>
            </a:fld>
            <a:endParaRPr lang="tr-TR" dirty="0"/>
          </a:p>
        </p:txBody>
      </p:sp>
    </p:spTree>
    <p:extLst>
      <p:ext uri="{BB962C8B-B14F-4D97-AF65-F5344CB8AC3E}">
        <p14:creationId xmlns:p14="http://schemas.microsoft.com/office/powerpoint/2010/main" val="4987837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rtl="0"/>
            <a:fld id="{32674CE4-FBD8-4481-AEFB-CA53E599A745}" type="slidenum">
              <a:rPr lang="tr-TR" smtClean="0"/>
              <a:t>16</a:t>
            </a:fld>
            <a:endParaRPr lang="tr-TR" dirty="0"/>
          </a:p>
        </p:txBody>
      </p:sp>
    </p:spTree>
    <p:extLst>
      <p:ext uri="{BB962C8B-B14F-4D97-AF65-F5344CB8AC3E}">
        <p14:creationId xmlns:p14="http://schemas.microsoft.com/office/powerpoint/2010/main" val="5817331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rtl="0"/>
            <a:fld id="{32674CE4-FBD8-4481-AEFB-CA53E599A745}" type="slidenum">
              <a:rPr lang="tr-TR" smtClean="0"/>
              <a:t>17</a:t>
            </a:fld>
            <a:endParaRPr lang="tr-TR" dirty="0"/>
          </a:p>
        </p:txBody>
      </p:sp>
    </p:spTree>
    <p:extLst>
      <p:ext uri="{BB962C8B-B14F-4D97-AF65-F5344CB8AC3E}">
        <p14:creationId xmlns:p14="http://schemas.microsoft.com/office/powerpoint/2010/main" val="32042109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rtl="0"/>
            <a:fld id="{32674CE4-FBD8-4481-AEFB-CA53E599A745}" type="slidenum">
              <a:rPr lang="tr-TR" smtClean="0"/>
              <a:t>18</a:t>
            </a:fld>
            <a:endParaRPr lang="tr-TR" dirty="0"/>
          </a:p>
        </p:txBody>
      </p:sp>
    </p:spTree>
    <p:extLst>
      <p:ext uri="{BB962C8B-B14F-4D97-AF65-F5344CB8AC3E}">
        <p14:creationId xmlns:p14="http://schemas.microsoft.com/office/powerpoint/2010/main" val="27892900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rtl="0"/>
            <a:fld id="{32674CE4-FBD8-4481-AEFB-CA53E599A745}" type="slidenum">
              <a:rPr lang="tr-TR" smtClean="0"/>
              <a:t>19</a:t>
            </a:fld>
            <a:endParaRPr lang="tr-TR" dirty="0"/>
          </a:p>
        </p:txBody>
      </p:sp>
    </p:spTree>
    <p:extLst>
      <p:ext uri="{BB962C8B-B14F-4D97-AF65-F5344CB8AC3E}">
        <p14:creationId xmlns:p14="http://schemas.microsoft.com/office/powerpoint/2010/main" val="36388731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rtl="0"/>
            <a:fld id="{32674CE4-FBD8-4481-AEFB-CA53E599A745}" type="slidenum">
              <a:rPr lang="tr-TR" smtClean="0"/>
              <a:t>20</a:t>
            </a:fld>
            <a:endParaRPr lang="tr-TR" dirty="0"/>
          </a:p>
        </p:txBody>
      </p:sp>
    </p:spTree>
    <p:extLst>
      <p:ext uri="{BB962C8B-B14F-4D97-AF65-F5344CB8AC3E}">
        <p14:creationId xmlns:p14="http://schemas.microsoft.com/office/powerpoint/2010/main" val="1444026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rtl="0"/>
            <a:fld id="{32674CE4-FBD8-4481-AEFB-CA53E599A745}" type="slidenum">
              <a:rPr lang="tr-TR" smtClean="0"/>
              <a:t>2</a:t>
            </a:fld>
            <a:endParaRPr lang="tr-TR" dirty="0"/>
          </a:p>
        </p:txBody>
      </p:sp>
    </p:spTree>
    <p:extLst>
      <p:ext uri="{BB962C8B-B14F-4D97-AF65-F5344CB8AC3E}">
        <p14:creationId xmlns:p14="http://schemas.microsoft.com/office/powerpoint/2010/main" val="13904729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rtl="0"/>
            <a:fld id="{32674CE4-FBD8-4481-AEFB-CA53E599A745}" type="slidenum">
              <a:rPr lang="tr-TR" smtClean="0"/>
              <a:t>21</a:t>
            </a:fld>
            <a:endParaRPr lang="tr-TR" dirty="0"/>
          </a:p>
        </p:txBody>
      </p:sp>
    </p:spTree>
    <p:extLst>
      <p:ext uri="{BB962C8B-B14F-4D97-AF65-F5344CB8AC3E}">
        <p14:creationId xmlns:p14="http://schemas.microsoft.com/office/powerpoint/2010/main" val="41810143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rtl="0"/>
            <a:fld id="{32674CE4-FBD8-4481-AEFB-CA53E599A745}" type="slidenum">
              <a:rPr lang="tr-TR" smtClean="0"/>
              <a:t>22</a:t>
            </a:fld>
            <a:endParaRPr lang="tr-TR" dirty="0"/>
          </a:p>
        </p:txBody>
      </p:sp>
    </p:spTree>
    <p:extLst>
      <p:ext uri="{BB962C8B-B14F-4D97-AF65-F5344CB8AC3E}">
        <p14:creationId xmlns:p14="http://schemas.microsoft.com/office/powerpoint/2010/main" val="24397777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rtl="0"/>
            <a:fld id="{32674CE4-FBD8-4481-AEFB-CA53E599A745}" type="slidenum">
              <a:rPr lang="tr-TR" smtClean="0"/>
              <a:t>23</a:t>
            </a:fld>
            <a:endParaRPr lang="tr-TR" dirty="0"/>
          </a:p>
        </p:txBody>
      </p:sp>
    </p:spTree>
    <p:extLst>
      <p:ext uri="{BB962C8B-B14F-4D97-AF65-F5344CB8AC3E}">
        <p14:creationId xmlns:p14="http://schemas.microsoft.com/office/powerpoint/2010/main" val="3674386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rtl="0"/>
            <a:fld id="{32674CE4-FBD8-4481-AEFB-CA53E599A745}" type="slidenum">
              <a:rPr lang="tr-TR" smtClean="0"/>
              <a:t>24</a:t>
            </a:fld>
            <a:endParaRPr lang="tr-TR" dirty="0"/>
          </a:p>
        </p:txBody>
      </p:sp>
    </p:spTree>
    <p:extLst>
      <p:ext uri="{BB962C8B-B14F-4D97-AF65-F5344CB8AC3E}">
        <p14:creationId xmlns:p14="http://schemas.microsoft.com/office/powerpoint/2010/main" val="9605903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rtl="0"/>
            <a:fld id="{32674CE4-FBD8-4481-AEFB-CA53E599A745}" type="slidenum">
              <a:rPr lang="tr-TR" smtClean="0"/>
              <a:t>25</a:t>
            </a:fld>
            <a:endParaRPr lang="tr-TR" dirty="0"/>
          </a:p>
        </p:txBody>
      </p:sp>
    </p:spTree>
    <p:extLst>
      <p:ext uri="{BB962C8B-B14F-4D97-AF65-F5344CB8AC3E}">
        <p14:creationId xmlns:p14="http://schemas.microsoft.com/office/powerpoint/2010/main" val="41642393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rtl="0"/>
            <a:fld id="{32674CE4-FBD8-4481-AEFB-CA53E599A745}" type="slidenum">
              <a:rPr lang="tr-TR" smtClean="0"/>
              <a:t>26</a:t>
            </a:fld>
            <a:endParaRPr lang="tr-TR" dirty="0"/>
          </a:p>
        </p:txBody>
      </p:sp>
    </p:spTree>
    <p:extLst>
      <p:ext uri="{BB962C8B-B14F-4D97-AF65-F5344CB8AC3E}">
        <p14:creationId xmlns:p14="http://schemas.microsoft.com/office/powerpoint/2010/main" val="30583657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rtl="0"/>
            <a:fld id="{32674CE4-FBD8-4481-AEFB-CA53E599A745}" type="slidenum">
              <a:rPr lang="tr-TR" smtClean="0"/>
              <a:t>27</a:t>
            </a:fld>
            <a:endParaRPr lang="tr-TR" dirty="0"/>
          </a:p>
        </p:txBody>
      </p:sp>
    </p:spTree>
    <p:extLst>
      <p:ext uri="{BB962C8B-B14F-4D97-AF65-F5344CB8AC3E}">
        <p14:creationId xmlns:p14="http://schemas.microsoft.com/office/powerpoint/2010/main" val="38501757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rtl="0"/>
            <a:fld id="{32674CE4-FBD8-4481-AEFB-CA53E599A745}" type="slidenum">
              <a:rPr lang="tr-TR" smtClean="0"/>
              <a:t>28</a:t>
            </a:fld>
            <a:endParaRPr lang="tr-TR" dirty="0"/>
          </a:p>
        </p:txBody>
      </p:sp>
    </p:spTree>
    <p:extLst>
      <p:ext uri="{BB962C8B-B14F-4D97-AF65-F5344CB8AC3E}">
        <p14:creationId xmlns:p14="http://schemas.microsoft.com/office/powerpoint/2010/main" val="4103083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marL="171450" indent="-171450" rtl="0">
              <a:buFont typeface="Arial" panose="020B0604020202020204" pitchFamily="34" charset="0"/>
              <a:buChar char="•"/>
            </a:pPr>
            <a:r>
              <a:rPr lang="tr-TR" dirty="0"/>
              <a:t>Sununun izleyicilere sağlayacağı faydalar: Yetişkin öğreniciler, konunun nasıl olduğunu veya onlar için neden önem taşıdığını biliyorsa, konuya daha fazla ilgi gösterir.</a:t>
            </a:r>
          </a:p>
          <a:p>
            <a:pPr marL="171450" indent="-171450" rtl="0">
              <a:buFont typeface="Arial" panose="020B0604020202020204" pitchFamily="34" charset="0"/>
              <a:buChar char="•"/>
            </a:pPr>
            <a:r>
              <a:rPr lang="tr-TR" dirty="0"/>
              <a:t>Sunucunun konuya dair uzmanlık düzeyi: Bu alandaki yeterliliğinizi kısaca açıklayın veya katılımcıların neden sizi dinlemesi gerektiğini ifade edin.</a:t>
            </a:r>
          </a:p>
        </p:txBody>
      </p:sp>
      <p:sp>
        <p:nvSpPr>
          <p:cNvPr id="4" name="Slayt Numarası Yer Tutucusu 3"/>
          <p:cNvSpPr>
            <a:spLocks noGrp="1"/>
          </p:cNvSpPr>
          <p:nvPr>
            <p:ph type="sldNum" sz="quarter" idx="10"/>
          </p:nvPr>
        </p:nvSpPr>
        <p:spPr/>
        <p:txBody>
          <a:bodyPr rtlCol="0"/>
          <a:lstStyle/>
          <a:p>
            <a:pPr rtl="0"/>
            <a:fld id="{CF2FD335-6D8E-486A-8F5F-DFC7325903FF}" type="slidenum">
              <a:rPr lang="tr-TR" smtClean="0"/>
              <a:t>4</a:t>
            </a:fld>
            <a:endParaRPr lang="tr-TR" dirty="0"/>
          </a:p>
        </p:txBody>
      </p:sp>
    </p:spTree>
    <p:extLst>
      <p:ext uri="{BB962C8B-B14F-4D97-AF65-F5344CB8AC3E}">
        <p14:creationId xmlns:p14="http://schemas.microsoft.com/office/powerpoint/2010/main" val="118867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marL="171450" indent="-171450" rtl="0">
              <a:buFont typeface="Arial" panose="020B0604020202020204" pitchFamily="34" charset="0"/>
              <a:buChar char="•"/>
            </a:pPr>
            <a:r>
              <a:rPr lang="tr-TR" dirty="0"/>
              <a:t>Sununun izleyicilere sağlayacağı faydalar: Yetişkin öğreniciler, konunun nasıl olduğunu veya onlar için neden önem taşıdığını biliyorsa, konuya daha fazla ilgi gösterir.</a:t>
            </a:r>
          </a:p>
          <a:p>
            <a:pPr marL="171450" indent="-171450" rtl="0">
              <a:buFont typeface="Arial" panose="020B0604020202020204" pitchFamily="34" charset="0"/>
              <a:buChar char="•"/>
            </a:pPr>
            <a:r>
              <a:rPr lang="tr-TR" dirty="0"/>
              <a:t>Sunucunun konuya dair uzmanlık düzeyi: Bu alandaki yeterliliğinizi kısaca açıklayın veya katılımcıların neden sizi dinlemesi gerektiğini ifade edin.</a:t>
            </a:r>
          </a:p>
        </p:txBody>
      </p:sp>
      <p:sp>
        <p:nvSpPr>
          <p:cNvPr id="4" name="Slayt Numarası Yer Tutucusu 3"/>
          <p:cNvSpPr>
            <a:spLocks noGrp="1"/>
          </p:cNvSpPr>
          <p:nvPr>
            <p:ph type="sldNum" sz="quarter" idx="10"/>
          </p:nvPr>
        </p:nvSpPr>
        <p:spPr/>
        <p:txBody>
          <a:bodyPr rtlCol="0"/>
          <a:lstStyle/>
          <a:p>
            <a:pPr rtl="0"/>
            <a:fld id="{CF2FD335-6D8E-486A-8F5F-DFC7325903FF}" type="slidenum">
              <a:rPr lang="tr-TR" smtClean="0"/>
              <a:t>5</a:t>
            </a:fld>
            <a:endParaRPr lang="tr-TR" dirty="0"/>
          </a:p>
        </p:txBody>
      </p:sp>
    </p:spTree>
    <p:extLst>
      <p:ext uri="{BB962C8B-B14F-4D97-AF65-F5344CB8AC3E}">
        <p14:creationId xmlns:p14="http://schemas.microsoft.com/office/powerpoint/2010/main" val="39086258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marL="171450" indent="-171450" rtl="0">
              <a:buFont typeface="Arial" panose="020B0604020202020204" pitchFamily="34" charset="0"/>
              <a:buChar char="•"/>
            </a:pPr>
            <a:r>
              <a:rPr lang="tr-TR" dirty="0"/>
              <a:t>Sununun izleyicilere sağlayacağı faydalar: Yetişkin öğreniciler, konunun nasıl olduğunu veya onlar için neden önem taşıdığını biliyorsa, konuya daha fazla ilgi gösterir.</a:t>
            </a:r>
          </a:p>
          <a:p>
            <a:pPr marL="171450" indent="-171450" rtl="0">
              <a:buFont typeface="Arial" panose="020B0604020202020204" pitchFamily="34" charset="0"/>
              <a:buChar char="•"/>
            </a:pPr>
            <a:r>
              <a:rPr lang="tr-TR" dirty="0"/>
              <a:t>Sunucunun konuya dair uzmanlık düzeyi: Bu alandaki yeterliliğinizi kısaca açıklayın veya katılımcıların neden sizi dinlemesi gerektiğini ifade edin.</a:t>
            </a:r>
          </a:p>
        </p:txBody>
      </p:sp>
      <p:sp>
        <p:nvSpPr>
          <p:cNvPr id="4" name="Slayt Numarası Yer Tutucusu 3"/>
          <p:cNvSpPr>
            <a:spLocks noGrp="1"/>
          </p:cNvSpPr>
          <p:nvPr>
            <p:ph type="sldNum" sz="quarter" idx="10"/>
          </p:nvPr>
        </p:nvSpPr>
        <p:spPr/>
        <p:txBody>
          <a:bodyPr rtlCol="0"/>
          <a:lstStyle/>
          <a:p>
            <a:pPr rtl="0"/>
            <a:fld id="{CF2FD335-6D8E-486A-8F5F-DFC7325903FF}" type="slidenum">
              <a:rPr lang="tr-TR" smtClean="0"/>
              <a:t>6</a:t>
            </a:fld>
            <a:endParaRPr lang="tr-TR" dirty="0"/>
          </a:p>
        </p:txBody>
      </p:sp>
    </p:spTree>
    <p:extLst>
      <p:ext uri="{BB962C8B-B14F-4D97-AF65-F5344CB8AC3E}">
        <p14:creationId xmlns:p14="http://schemas.microsoft.com/office/powerpoint/2010/main" val="42928747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marL="171450" indent="-171450" rtl="0">
              <a:buFont typeface="Arial" panose="020B0604020202020204" pitchFamily="34" charset="0"/>
              <a:buChar char="•"/>
            </a:pPr>
            <a:r>
              <a:rPr lang="tr-TR" dirty="0"/>
              <a:t>Sununun izleyicilere sağlayacağı faydalar: Yetişkin öğreniciler, konunun nasıl olduğunu veya onlar için neden önem taşıdığını biliyorsa, konuya daha fazla ilgi gösterir.</a:t>
            </a:r>
          </a:p>
          <a:p>
            <a:pPr marL="171450" indent="-171450" rtl="0">
              <a:buFont typeface="Arial" panose="020B0604020202020204" pitchFamily="34" charset="0"/>
              <a:buChar char="•"/>
            </a:pPr>
            <a:r>
              <a:rPr lang="tr-TR" dirty="0"/>
              <a:t>Sunucunun konuya dair uzmanlık düzeyi: Bu alandaki yeterliliğinizi kısaca açıklayın veya katılımcıların neden sizi dinlemesi gerektiğini ifade edin.</a:t>
            </a:r>
          </a:p>
        </p:txBody>
      </p:sp>
      <p:sp>
        <p:nvSpPr>
          <p:cNvPr id="4" name="Slayt Numarası Yer Tutucusu 3"/>
          <p:cNvSpPr>
            <a:spLocks noGrp="1"/>
          </p:cNvSpPr>
          <p:nvPr>
            <p:ph type="sldNum" sz="quarter" idx="10"/>
          </p:nvPr>
        </p:nvSpPr>
        <p:spPr/>
        <p:txBody>
          <a:bodyPr rtlCol="0"/>
          <a:lstStyle/>
          <a:p>
            <a:pPr rtl="0"/>
            <a:fld id="{CF2FD335-6D8E-486A-8F5F-DFC7325903FF}" type="slidenum">
              <a:rPr lang="tr-TR" smtClean="0"/>
              <a:t>7</a:t>
            </a:fld>
            <a:endParaRPr lang="tr-TR" dirty="0"/>
          </a:p>
        </p:txBody>
      </p:sp>
    </p:spTree>
    <p:extLst>
      <p:ext uri="{BB962C8B-B14F-4D97-AF65-F5344CB8AC3E}">
        <p14:creationId xmlns:p14="http://schemas.microsoft.com/office/powerpoint/2010/main" val="3950377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marL="171450" indent="-171450" rtl="0">
              <a:buFont typeface="Arial" panose="020B0604020202020204" pitchFamily="34" charset="0"/>
              <a:buChar char="•"/>
            </a:pPr>
            <a:r>
              <a:rPr lang="tr-TR" dirty="0"/>
              <a:t>Sununun izleyicilere sağlayacağı faydalar: Yetişkin öğreniciler, konunun nasıl olduğunu veya onlar için neden önem taşıdığını biliyorsa, konuya daha fazla ilgi gösterir.</a:t>
            </a:r>
          </a:p>
          <a:p>
            <a:pPr marL="171450" indent="-171450" rtl="0">
              <a:buFont typeface="Arial" panose="020B0604020202020204" pitchFamily="34" charset="0"/>
              <a:buChar char="•"/>
            </a:pPr>
            <a:r>
              <a:rPr lang="tr-TR" dirty="0"/>
              <a:t>Sunucunun konuya dair uzmanlık düzeyi: Bu alandaki yeterliliğinizi kısaca açıklayın veya katılımcıların neden sizi dinlemesi gerektiğini ifade edin.</a:t>
            </a:r>
          </a:p>
        </p:txBody>
      </p:sp>
      <p:sp>
        <p:nvSpPr>
          <p:cNvPr id="4" name="Slayt Numarası Yer Tutucusu 3"/>
          <p:cNvSpPr>
            <a:spLocks noGrp="1"/>
          </p:cNvSpPr>
          <p:nvPr>
            <p:ph type="sldNum" sz="quarter" idx="10"/>
          </p:nvPr>
        </p:nvSpPr>
        <p:spPr/>
        <p:txBody>
          <a:bodyPr rtlCol="0"/>
          <a:lstStyle/>
          <a:p>
            <a:pPr rtl="0"/>
            <a:fld id="{CF2FD335-6D8E-486A-8F5F-DFC7325903FF}" type="slidenum">
              <a:rPr lang="tr-TR" smtClean="0"/>
              <a:t>8</a:t>
            </a:fld>
            <a:endParaRPr lang="tr-TR" dirty="0"/>
          </a:p>
        </p:txBody>
      </p:sp>
    </p:spTree>
    <p:extLst>
      <p:ext uri="{BB962C8B-B14F-4D97-AF65-F5344CB8AC3E}">
        <p14:creationId xmlns:p14="http://schemas.microsoft.com/office/powerpoint/2010/main" val="3223844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r>
              <a:rPr lang="tr-TR" dirty="0"/>
              <a:t>Ders açıklamaları kısa olmalıdır.</a:t>
            </a:r>
          </a:p>
          <a:p>
            <a:pPr rtl="0"/>
            <a:endParaRPr lang="tr-TR" dirty="0"/>
          </a:p>
        </p:txBody>
      </p:sp>
      <p:sp>
        <p:nvSpPr>
          <p:cNvPr id="4" name="Slayt Numarası Yer Tutucusu 3"/>
          <p:cNvSpPr>
            <a:spLocks noGrp="1"/>
          </p:cNvSpPr>
          <p:nvPr>
            <p:ph type="sldNum" sz="quarter" idx="10"/>
          </p:nvPr>
        </p:nvSpPr>
        <p:spPr/>
        <p:txBody>
          <a:bodyPr rtlCol="0"/>
          <a:lstStyle/>
          <a:p>
            <a:pPr rtl="0"/>
            <a:fld id="{CF2FD335-6D8E-486A-8F5F-DFC7325903FF}" type="slidenum">
              <a:rPr lang="tr-TR" smtClean="0"/>
              <a:t>9</a:t>
            </a:fld>
            <a:endParaRPr lang="tr-TR" dirty="0"/>
          </a:p>
        </p:txBody>
      </p:sp>
    </p:spTree>
    <p:extLst>
      <p:ext uri="{BB962C8B-B14F-4D97-AF65-F5344CB8AC3E}">
        <p14:creationId xmlns:p14="http://schemas.microsoft.com/office/powerpoint/2010/main" val="9558711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r>
              <a:rPr lang="tr-TR" dirty="0"/>
              <a:t>Ders açıklamaları kısa olmalıdır.</a:t>
            </a:r>
          </a:p>
          <a:p>
            <a:pPr rtl="0"/>
            <a:endParaRPr lang="tr-TR" dirty="0"/>
          </a:p>
        </p:txBody>
      </p:sp>
      <p:sp>
        <p:nvSpPr>
          <p:cNvPr id="4" name="Slayt Numarası Yer Tutucusu 3"/>
          <p:cNvSpPr>
            <a:spLocks noGrp="1"/>
          </p:cNvSpPr>
          <p:nvPr>
            <p:ph type="sldNum" sz="quarter" idx="10"/>
          </p:nvPr>
        </p:nvSpPr>
        <p:spPr/>
        <p:txBody>
          <a:bodyPr rtlCol="0"/>
          <a:lstStyle/>
          <a:p>
            <a:pPr rtl="0"/>
            <a:fld id="{CF2FD335-6D8E-486A-8F5F-DFC7325903FF}" type="slidenum">
              <a:rPr lang="tr-TR" smtClean="0"/>
              <a:t>10</a:t>
            </a:fld>
            <a:endParaRPr lang="tr-TR" dirty="0"/>
          </a:p>
        </p:txBody>
      </p:sp>
    </p:spTree>
    <p:extLst>
      <p:ext uri="{BB962C8B-B14F-4D97-AF65-F5344CB8AC3E}">
        <p14:creationId xmlns:p14="http://schemas.microsoft.com/office/powerpoint/2010/main" val="3810191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9" name="Dikdörtgen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23" name="Dikdörtgen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24" name="Dikdörtgen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25" name="Dikdörtgen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26" name="Dikdörtgen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27" name="Dikdörtgen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useBgFill="1">
        <p:nvSpPr>
          <p:cNvPr id="30" name="Yuvarlatılmış Dikdörtgen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useBgFill="1">
        <p:nvSpPr>
          <p:cNvPr id="31" name="Yuvarlatılmış Dikdörtgen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7" name="Dikdörtgen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10" name="Dikdörtgen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11" name="Dikdörtgen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8" name="Başlık 7"/>
          <p:cNvSpPr>
            <a:spLocks noGrp="1"/>
          </p:cNvSpPr>
          <p:nvPr>
            <p:ph type="ctrTitle"/>
          </p:nvPr>
        </p:nvSpPr>
        <p:spPr>
          <a:xfrm>
            <a:off x="609600" y="2389009"/>
            <a:ext cx="11277600" cy="1470025"/>
          </a:xfrm>
        </p:spPr>
        <p:txBody>
          <a:bodyPr rtlCol="0" anchor="b"/>
          <a:lstStyle>
            <a:lvl1pPr>
              <a:defRPr sz="4400">
                <a:solidFill>
                  <a:schemeClr val="bg1"/>
                </a:solidFill>
              </a:defRPr>
            </a:lvl1pPr>
          </a:lstStyle>
          <a:p>
            <a:pPr rtl="0"/>
            <a:r>
              <a:rPr lang="tr-TR" noProof="0"/>
              <a:t>Asıl başlık stili için tıklatın</a:t>
            </a:r>
            <a:endParaRPr lang="tr-TR" noProof="0" dirty="0"/>
          </a:p>
        </p:txBody>
      </p:sp>
      <p:sp>
        <p:nvSpPr>
          <p:cNvPr id="9" name="Alt Başlık 8"/>
          <p:cNvSpPr>
            <a:spLocks noGrp="1"/>
          </p:cNvSpPr>
          <p:nvPr>
            <p:ph type="subTitle" idx="1"/>
          </p:nvPr>
        </p:nvSpPr>
        <p:spPr>
          <a:xfrm>
            <a:off x="609600" y="3899938"/>
            <a:ext cx="6604000" cy="1752600"/>
          </a:xfrm>
        </p:spPr>
        <p:txBody>
          <a:bodyPr rtlCol="0"/>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tr-TR" noProof="0"/>
              <a:t>Asıl alt başlık stilini düzenlemek için tıklayın</a:t>
            </a:r>
            <a:endParaRPr lang="tr-TR" noProof="0" dirty="0"/>
          </a:p>
        </p:txBody>
      </p:sp>
      <p:sp>
        <p:nvSpPr>
          <p:cNvPr id="17" name="Alt Bilgi Yer Tutucusu 16"/>
          <p:cNvSpPr>
            <a:spLocks noGrp="1"/>
          </p:cNvSpPr>
          <p:nvPr>
            <p:ph type="ftr" sz="quarter" idx="11"/>
          </p:nvPr>
        </p:nvSpPr>
        <p:spPr>
          <a:xfrm>
            <a:off x="7265116" y="4205288"/>
            <a:ext cx="1727200" cy="457200"/>
          </a:xfrm>
        </p:spPr>
        <p:txBody>
          <a:bodyPr rtlCol="0"/>
          <a:lstStyle>
            <a:lvl1pPr>
              <a:defRPr>
                <a:solidFill>
                  <a:schemeClr val="accent2">
                    <a:lumMod val="75000"/>
                  </a:schemeClr>
                </a:solidFill>
              </a:defRPr>
            </a:lvl1pPr>
          </a:lstStyle>
          <a:p>
            <a:pPr rtl="0"/>
            <a:r>
              <a:rPr lang="tr-TR" noProof="0" dirty="0"/>
              <a:t>Alt bilgi ekleme</a:t>
            </a:r>
          </a:p>
        </p:txBody>
      </p:sp>
      <p:sp>
        <p:nvSpPr>
          <p:cNvPr id="28" name="Tarih Yer Tutucusu 27"/>
          <p:cNvSpPr>
            <a:spLocks noGrp="1"/>
          </p:cNvSpPr>
          <p:nvPr>
            <p:ph type="dt" sz="half" idx="10"/>
          </p:nvPr>
        </p:nvSpPr>
        <p:spPr>
          <a:xfrm>
            <a:off x="9043832" y="4206240"/>
            <a:ext cx="1280160" cy="457200"/>
          </a:xfrm>
        </p:spPr>
        <p:txBody>
          <a:bodyPr rtlCol="0"/>
          <a:lstStyle>
            <a:lvl1pPr>
              <a:defRPr>
                <a:solidFill>
                  <a:schemeClr val="accent2">
                    <a:lumMod val="75000"/>
                  </a:schemeClr>
                </a:solidFill>
              </a:defRPr>
            </a:lvl1pPr>
          </a:lstStyle>
          <a:p>
            <a:fld id="{E8609038-EC1C-40A6-91EB-4A3D73CE9547}" type="datetime1">
              <a:rPr lang="tr-TR" smtClean="0"/>
              <a:pPr/>
              <a:t>19.10.2023</a:t>
            </a:fld>
            <a:endParaRPr lang="tr-TR" dirty="0"/>
          </a:p>
        </p:txBody>
      </p:sp>
      <p:sp>
        <p:nvSpPr>
          <p:cNvPr id="29" name="Slayt Numarası Yer Tutucusu 28"/>
          <p:cNvSpPr>
            <a:spLocks noGrp="1"/>
          </p:cNvSpPr>
          <p:nvPr>
            <p:ph type="sldNum" sz="quarter" idx="12"/>
          </p:nvPr>
        </p:nvSpPr>
        <p:spPr>
          <a:xfrm>
            <a:off x="11093451" y="1136"/>
            <a:ext cx="996949" cy="365760"/>
          </a:xfrm>
        </p:spPr>
        <p:txBody>
          <a:bodyPr rtlCol="0"/>
          <a:lstStyle>
            <a:lvl1pPr algn="r">
              <a:defRPr sz="1800">
                <a:solidFill>
                  <a:schemeClr val="bg1"/>
                </a:solidFill>
              </a:defRPr>
            </a:lvl1pPr>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601152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a:t>Asıl başlık stili için tıklatın</a:t>
            </a:r>
            <a:endParaRPr lang="tr-TR" noProof="0" dirty="0"/>
          </a:p>
        </p:txBody>
      </p:sp>
      <p:sp>
        <p:nvSpPr>
          <p:cNvPr id="3" name="Dikey Metin Yer Tutucusu 2"/>
          <p:cNvSpPr>
            <a:spLocks noGrp="1"/>
          </p:cNvSpPr>
          <p:nvPr>
            <p:ph type="body" orient="vert" idx="1"/>
          </p:nvPr>
        </p:nvSpPr>
        <p:spPr/>
        <p:txBody>
          <a:bodyPr vert="eaVert" rtlCol="0"/>
          <a:lstStyle>
            <a:lvl1pPr>
              <a:defRPr/>
            </a:lvl1pPr>
            <a:lvl5pPr>
              <a:defRPr/>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5" name="Alt Bilgi Yer Tutucusu 4"/>
          <p:cNvSpPr>
            <a:spLocks noGrp="1"/>
          </p:cNvSpPr>
          <p:nvPr>
            <p:ph type="ftr" sz="quarter" idx="11"/>
          </p:nvPr>
        </p:nvSpPr>
        <p:spPr/>
        <p:txBody>
          <a:bodyPr rtlCol="0"/>
          <a:lstStyle/>
          <a:p>
            <a:pPr rtl="0"/>
            <a:r>
              <a:rPr lang="tr-TR" noProof="0" dirty="0"/>
              <a:t>Alt bilgi ekleme</a:t>
            </a:r>
          </a:p>
        </p:txBody>
      </p:sp>
      <p:sp>
        <p:nvSpPr>
          <p:cNvPr id="4" name="Tarih Yer Tutucusu 3"/>
          <p:cNvSpPr>
            <a:spLocks noGrp="1"/>
          </p:cNvSpPr>
          <p:nvPr>
            <p:ph type="dt" sz="half" idx="10"/>
          </p:nvPr>
        </p:nvSpPr>
        <p:spPr/>
        <p:txBody>
          <a:bodyPr rtlCol="0"/>
          <a:lstStyle>
            <a:lvl1pPr>
              <a:defRPr/>
            </a:lvl1pPr>
          </a:lstStyle>
          <a:p>
            <a:fld id="{443DEEBB-C631-4BE4-9EB9-151005B5892D}" type="datetime1">
              <a:rPr lang="tr-TR" smtClean="0"/>
              <a:pPr/>
              <a:t>19.10.2023</a:t>
            </a:fld>
            <a:endParaRPr lang="tr-TR"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467844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hasCustomPrompt="1"/>
          </p:nvPr>
        </p:nvSpPr>
        <p:spPr>
          <a:xfrm>
            <a:off x="9042400" y="1143000"/>
            <a:ext cx="2540000" cy="5448300"/>
          </a:xfrm>
        </p:spPr>
        <p:txBody>
          <a:bodyPr vert="eaVert" rtlCol="0"/>
          <a:lstStyle>
            <a:lvl1pPr>
              <a:defRPr/>
            </a:lvl1pPr>
          </a:lstStyle>
          <a:p>
            <a:pPr rtl="0"/>
            <a:r>
              <a:rPr lang="tr-TR" noProof="0" dirty="0"/>
              <a:t>Asıl başlık stilini düzenle</a:t>
            </a:r>
          </a:p>
        </p:txBody>
      </p:sp>
      <p:sp>
        <p:nvSpPr>
          <p:cNvPr id="3" name="Dikey Metin Yer Tutucusu 2"/>
          <p:cNvSpPr>
            <a:spLocks noGrp="1"/>
          </p:cNvSpPr>
          <p:nvPr>
            <p:ph type="body" orient="vert" idx="1" hasCustomPrompt="1"/>
          </p:nvPr>
        </p:nvSpPr>
        <p:spPr>
          <a:xfrm>
            <a:off x="609600" y="1143000"/>
            <a:ext cx="8331200" cy="5448300"/>
          </a:xfrm>
        </p:spPr>
        <p:txBody>
          <a:bodyPr vert="eaVert" rtlCol="0"/>
          <a:lstStyle>
            <a:lvl5pPr>
              <a:defRPr/>
            </a:lvl5pPr>
          </a:lstStyle>
          <a:p>
            <a:pPr lvl="0" rtl="0" eaLnBrk="1" latinLnBrk="0" hangingPunct="1"/>
            <a:r>
              <a:rPr lang="tr-TR" noProof="0" dirty="0"/>
              <a:t>Asıl metin stillerini düzenlemek için tıklayın</a:t>
            </a:r>
          </a:p>
          <a:p>
            <a:pPr lvl="1" rtl="0" eaLnBrk="1" latinLnBrk="0" hangingPunct="1"/>
            <a:r>
              <a:rPr lang="tr-TR" noProof="0" dirty="0"/>
              <a:t>İkinci düzey</a:t>
            </a:r>
          </a:p>
          <a:p>
            <a:pPr lvl="2" rtl="0" eaLnBrk="1" latinLnBrk="0" hangingPunct="1"/>
            <a:r>
              <a:rPr lang="tr-TR" noProof="0" dirty="0"/>
              <a:t>Üçüncü düzey</a:t>
            </a:r>
          </a:p>
          <a:p>
            <a:pPr lvl="3" rtl="0" eaLnBrk="1" latinLnBrk="0" hangingPunct="1"/>
            <a:r>
              <a:rPr lang="tr-TR" noProof="0" dirty="0"/>
              <a:t>Dördüncü düzey</a:t>
            </a:r>
          </a:p>
          <a:p>
            <a:pPr lvl="4" rtl="0" eaLnBrk="1" latinLnBrk="0" hangingPunct="1"/>
            <a:r>
              <a:rPr lang="tr-TR" noProof="0" dirty="0"/>
              <a:t>Beşinci düzey</a:t>
            </a:r>
            <a:endParaRPr kumimoji="0" lang="tr-TR" noProof="0" dirty="0"/>
          </a:p>
        </p:txBody>
      </p:sp>
      <p:sp>
        <p:nvSpPr>
          <p:cNvPr id="5" name="Alt Bilgi Yer Tutucusu 4"/>
          <p:cNvSpPr>
            <a:spLocks noGrp="1"/>
          </p:cNvSpPr>
          <p:nvPr>
            <p:ph type="ftr" sz="quarter" idx="11"/>
          </p:nvPr>
        </p:nvSpPr>
        <p:spPr/>
        <p:txBody>
          <a:bodyPr rtlCol="0"/>
          <a:lstStyle/>
          <a:p>
            <a:pPr rtl="0"/>
            <a:r>
              <a:rPr lang="tr-TR" noProof="0" dirty="0"/>
              <a:t>Alt bilgi ekleme</a:t>
            </a:r>
          </a:p>
        </p:txBody>
      </p:sp>
      <p:sp>
        <p:nvSpPr>
          <p:cNvPr id="4" name="Tarih Yer Tutucusu 3"/>
          <p:cNvSpPr>
            <a:spLocks noGrp="1"/>
          </p:cNvSpPr>
          <p:nvPr>
            <p:ph type="dt" sz="half" idx="10"/>
          </p:nvPr>
        </p:nvSpPr>
        <p:spPr/>
        <p:txBody>
          <a:bodyPr rtlCol="0"/>
          <a:lstStyle>
            <a:lvl1pPr>
              <a:defRPr/>
            </a:lvl1pPr>
          </a:lstStyle>
          <a:p>
            <a:fld id="{C76B82DB-6D5C-486A-98D3-E008B7673553}" type="datetime1">
              <a:rPr lang="tr-TR" smtClean="0"/>
              <a:pPr/>
              <a:t>19.10.2023</a:t>
            </a:fld>
            <a:endParaRPr lang="tr-TR"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2978088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a:t>Asıl başlık stili için tıklatın</a:t>
            </a:r>
            <a:endParaRPr lang="tr-TR" noProof="0" dirty="0"/>
          </a:p>
        </p:txBody>
      </p:sp>
      <p:sp>
        <p:nvSpPr>
          <p:cNvPr id="3" name="İçerik Yer Tutucusu 2"/>
          <p:cNvSpPr>
            <a:spLocks noGrp="1"/>
          </p:cNvSpPr>
          <p:nvPr>
            <p:ph idx="1"/>
          </p:nvPr>
        </p:nvSpPr>
        <p:spPr/>
        <p:txBody>
          <a:bodyPr rtlCol="0"/>
          <a:lstStyle>
            <a:lvl1pPr>
              <a:defRPr/>
            </a:lvl1pPr>
            <a:lvl5pPr>
              <a:defRPr/>
            </a:lvl5pPr>
            <a:lvl6pPr>
              <a:defRPr/>
            </a:lvl6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5" name="Alt Bilgi Yer Tutucusu 4"/>
          <p:cNvSpPr>
            <a:spLocks noGrp="1"/>
          </p:cNvSpPr>
          <p:nvPr>
            <p:ph type="ftr" sz="quarter" idx="11"/>
          </p:nvPr>
        </p:nvSpPr>
        <p:spPr/>
        <p:txBody>
          <a:bodyPr rtlCol="0"/>
          <a:lstStyle/>
          <a:p>
            <a:pPr rtl="0"/>
            <a:r>
              <a:rPr lang="tr-TR" noProof="0" dirty="0"/>
              <a:t>Alt bilgi ekleme</a:t>
            </a:r>
          </a:p>
        </p:txBody>
      </p:sp>
      <p:sp>
        <p:nvSpPr>
          <p:cNvPr id="4" name="Tarih Yer Tutucusu 3"/>
          <p:cNvSpPr>
            <a:spLocks noGrp="1"/>
          </p:cNvSpPr>
          <p:nvPr>
            <p:ph type="dt" sz="half" idx="10"/>
          </p:nvPr>
        </p:nvSpPr>
        <p:spPr/>
        <p:txBody>
          <a:bodyPr rtlCol="0"/>
          <a:lstStyle>
            <a:lvl1pPr>
              <a:defRPr/>
            </a:lvl1pPr>
          </a:lstStyle>
          <a:p>
            <a:fld id="{46610F96-FFD0-4BC1-86F0-D957A2A4B8C7}" type="datetime1">
              <a:rPr lang="tr-TR" smtClean="0"/>
              <a:pPr/>
              <a:t>19.10.2023</a:t>
            </a:fld>
            <a:endParaRPr lang="tr-TR"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594303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963084" y="1968322"/>
            <a:ext cx="10363200" cy="1362075"/>
          </a:xfrm>
        </p:spPr>
        <p:txBody>
          <a:bodyPr rtlCol="0" anchor="b">
            <a:noAutofit/>
          </a:bodyPr>
          <a:lstStyle>
            <a:lvl1pPr algn="l">
              <a:buNone/>
              <a:defRPr sz="4300" b="1" cap="none" baseline="0">
                <a:ln w="12700">
                  <a:solidFill>
                    <a:schemeClr val="accent2">
                      <a:shade val="90000"/>
                      <a:satMod val="150000"/>
                    </a:schemeClr>
                  </a:solidFill>
                </a:ln>
                <a:solidFill>
                  <a:schemeClr val="accent2"/>
                </a:solidFill>
                <a:effectLst/>
              </a:defRPr>
            </a:lvl1pPr>
          </a:lstStyle>
          <a:p>
            <a:pPr rtl="0"/>
            <a:r>
              <a:rPr lang="tr-TR" noProof="0"/>
              <a:t>Asıl başlık stili için tıklatın</a:t>
            </a:r>
            <a:endParaRPr kumimoji="0" lang="tr-TR" noProof="0" dirty="0"/>
          </a:p>
        </p:txBody>
      </p:sp>
      <p:sp>
        <p:nvSpPr>
          <p:cNvPr id="3" name="Metin Yer Tutucusu 2"/>
          <p:cNvSpPr>
            <a:spLocks noGrp="1"/>
          </p:cNvSpPr>
          <p:nvPr>
            <p:ph type="body" idx="1"/>
          </p:nvPr>
        </p:nvSpPr>
        <p:spPr>
          <a:xfrm>
            <a:off x="963084" y="3367088"/>
            <a:ext cx="10363200" cy="1509712"/>
          </a:xfrm>
        </p:spPr>
        <p:txBody>
          <a:bodyPr rtlCol="0"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tr-TR" noProof="0"/>
              <a:t>Asıl metin stillerini düzenle</a:t>
            </a:r>
          </a:p>
        </p:txBody>
      </p:sp>
      <p:sp>
        <p:nvSpPr>
          <p:cNvPr id="5" name="Alt Bilgi Yer Tutucusu 4"/>
          <p:cNvSpPr>
            <a:spLocks noGrp="1"/>
          </p:cNvSpPr>
          <p:nvPr>
            <p:ph type="ftr" sz="quarter" idx="11"/>
          </p:nvPr>
        </p:nvSpPr>
        <p:spPr/>
        <p:txBody>
          <a:bodyPr rtlCol="0"/>
          <a:lstStyle/>
          <a:p>
            <a:pPr rtl="0"/>
            <a:r>
              <a:rPr lang="tr-TR" noProof="0" dirty="0"/>
              <a:t>Alt bilgi ekleme</a:t>
            </a:r>
          </a:p>
        </p:txBody>
      </p:sp>
      <p:sp>
        <p:nvSpPr>
          <p:cNvPr id="4" name="Tarih Yer Tutucusu 3"/>
          <p:cNvSpPr>
            <a:spLocks noGrp="1"/>
          </p:cNvSpPr>
          <p:nvPr>
            <p:ph type="dt" sz="half" idx="10"/>
          </p:nvPr>
        </p:nvSpPr>
        <p:spPr/>
        <p:txBody>
          <a:bodyPr rtlCol="0"/>
          <a:lstStyle>
            <a:lvl1pPr>
              <a:defRPr/>
            </a:lvl1pPr>
          </a:lstStyle>
          <a:p>
            <a:fld id="{FF56EF26-BBDF-4885-BB66-53FDFCADA69E}" type="datetime1">
              <a:rPr lang="tr-TR" smtClean="0"/>
              <a:pPr/>
              <a:t>19.10.2023</a:t>
            </a:fld>
            <a:endParaRPr lang="tr-TR"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270512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a:t>Asıl başlık stili için tıklatın</a:t>
            </a:r>
            <a:endParaRPr lang="tr-TR" noProof="0" dirty="0"/>
          </a:p>
        </p:txBody>
      </p:sp>
      <p:sp>
        <p:nvSpPr>
          <p:cNvPr id="3" name="İçerik Yer Tutucusu 2"/>
          <p:cNvSpPr>
            <a:spLocks noGrp="1"/>
          </p:cNvSpPr>
          <p:nvPr>
            <p:ph sz="half" idx="1"/>
          </p:nvPr>
        </p:nvSpPr>
        <p:spPr>
          <a:xfrm>
            <a:off x="609600" y="2249425"/>
            <a:ext cx="5384800" cy="4341875"/>
          </a:xfrm>
        </p:spPr>
        <p:txBody>
          <a:bodyPr rtlCol="0"/>
          <a:lstStyle>
            <a:lvl1pPr>
              <a:defRPr sz="2000"/>
            </a:lvl1pPr>
            <a:lvl2pPr>
              <a:defRPr sz="1900"/>
            </a:lvl2pPr>
            <a:lvl3pPr>
              <a:defRPr sz="1800"/>
            </a:lvl3pPr>
            <a:lvl4pPr>
              <a:defRPr sz="1800"/>
            </a:lvl4pPr>
            <a:lvl5pPr>
              <a:defRPr sz="18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İçerik Yer Tutucusu 3"/>
          <p:cNvSpPr>
            <a:spLocks noGrp="1"/>
          </p:cNvSpPr>
          <p:nvPr>
            <p:ph sz="half" idx="2"/>
          </p:nvPr>
        </p:nvSpPr>
        <p:spPr>
          <a:xfrm>
            <a:off x="6197600" y="2249425"/>
            <a:ext cx="5384800" cy="4341875"/>
          </a:xfrm>
        </p:spPr>
        <p:txBody>
          <a:bodyPr rtlCol="0"/>
          <a:lstStyle>
            <a:lvl1pPr>
              <a:defRPr sz="2000"/>
            </a:lvl1pPr>
            <a:lvl2pPr>
              <a:defRPr sz="1900"/>
            </a:lvl2pPr>
            <a:lvl3pPr>
              <a:defRPr sz="1800"/>
            </a:lvl3pPr>
            <a:lvl4pPr>
              <a:defRPr sz="1800"/>
            </a:lvl4pPr>
            <a:lvl5pPr>
              <a:defRPr sz="18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6" name="Alt Bilgi Yer Tutucusu 5"/>
          <p:cNvSpPr>
            <a:spLocks noGrp="1"/>
          </p:cNvSpPr>
          <p:nvPr>
            <p:ph type="ftr" sz="quarter" idx="11"/>
          </p:nvPr>
        </p:nvSpPr>
        <p:spPr/>
        <p:txBody>
          <a:bodyPr rtlCol="0"/>
          <a:lstStyle/>
          <a:p>
            <a:pPr rtl="0"/>
            <a:r>
              <a:rPr lang="tr-TR" noProof="0" dirty="0"/>
              <a:t>Alt bilgi ekleme</a:t>
            </a:r>
          </a:p>
        </p:txBody>
      </p:sp>
      <p:sp>
        <p:nvSpPr>
          <p:cNvPr id="5" name="Tarih Yer Tutucusu 4"/>
          <p:cNvSpPr>
            <a:spLocks noGrp="1"/>
          </p:cNvSpPr>
          <p:nvPr>
            <p:ph type="dt" sz="half" idx="10"/>
          </p:nvPr>
        </p:nvSpPr>
        <p:spPr/>
        <p:txBody>
          <a:bodyPr rtlCol="0"/>
          <a:lstStyle>
            <a:lvl1pPr>
              <a:defRPr/>
            </a:lvl1pPr>
          </a:lstStyle>
          <a:p>
            <a:fld id="{A84B813B-74D5-4B4F-94CB-6CD8395E9845}" type="datetime1">
              <a:rPr lang="tr-TR" smtClean="0"/>
              <a:pPr/>
              <a:t>19.10.2023</a:t>
            </a:fld>
            <a:endParaRPr lang="tr-TR" dirty="0"/>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446445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508000" y="1143000"/>
            <a:ext cx="11176000" cy="1069848"/>
          </a:xfrm>
        </p:spPr>
        <p:txBody>
          <a:bodyPr rtlCol="0" anchor="ctr"/>
          <a:lstStyle>
            <a:lvl1pPr>
              <a:defRPr sz="4000" b="0" i="0" cap="none" baseline="0"/>
            </a:lvl1pPr>
          </a:lstStyle>
          <a:p>
            <a:pPr rtl="0"/>
            <a:r>
              <a:rPr lang="tr-TR" noProof="0"/>
              <a:t>Asıl başlık stili için tıklatın</a:t>
            </a:r>
            <a:endParaRPr lang="tr-TR" noProof="0" dirty="0"/>
          </a:p>
        </p:txBody>
      </p:sp>
      <p:sp>
        <p:nvSpPr>
          <p:cNvPr id="3" name="Metin Yer Tutucusu 2"/>
          <p:cNvSpPr>
            <a:spLocks noGrp="1"/>
          </p:cNvSpPr>
          <p:nvPr>
            <p:ph type="body" idx="1"/>
          </p:nvPr>
        </p:nvSpPr>
        <p:spPr>
          <a:xfrm>
            <a:off x="508000" y="2244970"/>
            <a:ext cx="5388864" cy="457200"/>
          </a:xfrm>
          <a:solidFill>
            <a:schemeClr val="accent2">
              <a:lumMod val="60000"/>
              <a:lumOff val="40000"/>
              <a:alpha val="25000"/>
            </a:schemeClr>
          </a:solidFill>
          <a:ln w="12700">
            <a:solidFill>
              <a:schemeClr val="accent2"/>
            </a:solidFill>
          </a:ln>
        </p:spPr>
        <p:txBody>
          <a:bodyPr rtlCol="0"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a:t>Asıl metin stillerini düzenle</a:t>
            </a:r>
          </a:p>
        </p:txBody>
      </p:sp>
      <p:sp>
        <p:nvSpPr>
          <p:cNvPr id="5" name="İçerik Yer Tutucusu 4"/>
          <p:cNvSpPr>
            <a:spLocks noGrp="1"/>
          </p:cNvSpPr>
          <p:nvPr>
            <p:ph sz="quarter" idx="2"/>
          </p:nvPr>
        </p:nvSpPr>
        <p:spPr>
          <a:xfrm>
            <a:off x="508000" y="2708519"/>
            <a:ext cx="5388864" cy="3886200"/>
          </a:xfrm>
        </p:spPr>
        <p:txBody>
          <a:bodyPr rtlCol="0"/>
          <a:lstStyle>
            <a:lvl1pPr>
              <a:defRPr sz="2000"/>
            </a:lvl1pPr>
            <a:lvl2pPr>
              <a:defRPr sz="2000"/>
            </a:lvl2pPr>
            <a:lvl3pPr>
              <a:defRPr sz="1800"/>
            </a:lvl3pPr>
            <a:lvl4pPr>
              <a:defRPr sz="1600"/>
            </a:lvl4pPr>
            <a:lvl5pPr>
              <a:defRPr sz="16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Metin Yer Tutucusu 3"/>
          <p:cNvSpPr>
            <a:spLocks noGrp="1"/>
          </p:cNvSpPr>
          <p:nvPr>
            <p:ph type="body" sz="half" idx="3"/>
          </p:nvPr>
        </p:nvSpPr>
        <p:spPr>
          <a:xfrm>
            <a:off x="6294968" y="2244970"/>
            <a:ext cx="5389033" cy="457200"/>
          </a:xfrm>
          <a:solidFill>
            <a:schemeClr val="accent2">
              <a:lumMod val="60000"/>
              <a:lumOff val="40000"/>
              <a:alpha val="25000"/>
            </a:schemeClr>
          </a:solidFill>
          <a:ln w="12700">
            <a:solidFill>
              <a:schemeClr val="accent2"/>
            </a:solidFill>
          </a:ln>
        </p:spPr>
        <p:txBody>
          <a:bodyPr rtlCol="0"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a:t>Asıl metin stillerini düzenle</a:t>
            </a:r>
          </a:p>
        </p:txBody>
      </p:sp>
      <p:sp>
        <p:nvSpPr>
          <p:cNvPr id="6" name="İçerik Yer Tutucusu 5"/>
          <p:cNvSpPr>
            <a:spLocks noGrp="1"/>
          </p:cNvSpPr>
          <p:nvPr>
            <p:ph sz="quarter" idx="4"/>
          </p:nvPr>
        </p:nvSpPr>
        <p:spPr>
          <a:xfrm>
            <a:off x="6291073" y="2708519"/>
            <a:ext cx="5389033" cy="3886200"/>
          </a:xfrm>
        </p:spPr>
        <p:txBody>
          <a:bodyPr rtlCol="0"/>
          <a:lstStyle>
            <a:lvl1pPr>
              <a:defRPr sz="2000"/>
            </a:lvl1pPr>
            <a:lvl2pPr>
              <a:defRPr sz="2000"/>
            </a:lvl2pPr>
            <a:lvl3pPr>
              <a:defRPr sz="1800"/>
            </a:lvl3pPr>
            <a:lvl4pPr>
              <a:defRPr sz="1600"/>
            </a:lvl4pPr>
            <a:lvl5pPr>
              <a:defRPr sz="16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28" name="Alt Bilgi Yer Tutucusu 27"/>
          <p:cNvSpPr>
            <a:spLocks noGrp="1"/>
          </p:cNvSpPr>
          <p:nvPr>
            <p:ph type="ftr" sz="quarter" idx="12"/>
          </p:nvPr>
        </p:nvSpPr>
        <p:spPr/>
        <p:txBody>
          <a:bodyPr rtlCol="0"/>
          <a:lstStyle/>
          <a:p>
            <a:pPr rtl="0"/>
            <a:r>
              <a:rPr lang="tr-TR" noProof="0" dirty="0"/>
              <a:t>Alt bilgi ekleme</a:t>
            </a:r>
          </a:p>
        </p:txBody>
      </p:sp>
      <p:sp>
        <p:nvSpPr>
          <p:cNvPr id="26" name="Tarih Yer Tutucusu 25"/>
          <p:cNvSpPr>
            <a:spLocks noGrp="1"/>
          </p:cNvSpPr>
          <p:nvPr>
            <p:ph type="dt" sz="half" idx="10"/>
          </p:nvPr>
        </p:nvSpPr>
        <p:spPr/>
        <p:txBody>
          <a:bodyPr rtlCol="0"/>
          <a:lstStyle>
            <a:lvl1pPr>
              <a:defRPr/>
            </a:lvl1pPr>
          </a:lstStyle>
          <a:p>
            <a:fld id="{B72EC71D-25AD-4A7C-AB6C-E63D5EDA9366}" type="datetime1">
              <a:rPr lang="tr-TR" smtClean="0"/>
              <a:pPr/>
              <a:t>19.10.2023</a:t>
            </a:fld>
            <a:endParaRPr lang="tr-TR" dirty="0"/>
          </a:p>
        </p:txBody>
      </p:sp>
      <p:sp>
        <p:nvSpPr>
          <p:cNvPr id="27" name="Slayt Numarası Yer Tutucusu 26"/>
          <p:cNvSpPr>
            <a:spLocks noGrp="1"/>
          </p:cNvSpPr>
          <p:nvPr>
            <p:ph type="sldNum" sz="quarter" idx="11"/>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70716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1143000"/>
            <a:ext cx="10972800" cy="1069848"/>
          </a:xfrm>
        </p:spPr>
        <p:txBody>
          <a:bodyPr rtlCol="0" anchor="ctr"/>
          <a:lstStyle>
            <a:lvl1pPr>
              <a:defRPr sz="4000">
                <a:solidFill>
                  <a:schemeClr val="tx2"/>
                </a:solidFill>
              </a:defRPr>
            </a:lvl1pPr>
          </a:lstStyle>
          <a:p>
            <a:pPr rtl="0"/>
            <a:r>
              <a:rPr lang="tr-TR" noProof="0"/>
              <a:t>Asıl başlık stili için tıklatın</a:t>
            </a:r>
            <a:endParaRPr lang="tr-TR" noProof="0" dirty="0"/>
          </a:p>
        </p:txBody>
      </p:sp>
      <p:sp>
        <p:nvSpPr>
          <p:cNvPr id="4" name="Alt Bilgi Yer Tutucusu 3"/>
          <p:cNvSpPr>
            <a:spLocks noGrp="1"/>
          </p:cNvSpPr>
          <p:nvPr>
            <p:ph type="ftr" sz="quarter" idx="11"/>
          </p:nvPr>
        </p:nvSpPr>
        <p:spPr>
          <a:xfrm>
            <a:off x="7010400" y="612648"/>
            <a:ext cx="1767840" cy="457200"/>
          </a:xfrm>
        </p:spPr>
        <p:txBody>
          <a:bodyPr rtlCol="0"/>
          <a:lstStyle/>
          <a:p>
            <a:pPr rtl="0"/>
            <a:r>
              <a:rPr lang="tr-TR" noProof="0" dirty="0"/>
              <a:t>Alt bilgi ekleme</a:t>
            </a:r>
          </a:p>
        </p:txBody>
      </p:sp>
      <p:sp>
        <p:nvSpPr>
          <p:cNvPr id="3" name="Tarih Yer Tutucusu 2"/>
          <p:cNvSpPr>
            <a:spLocks noGrp="1"/>
          </p:cNvSpPr>
          <p:nvPr>
            <p:ph type="dt" sz="half" idx="10"/>
          </p:nvPr>
        </p:nvSpPr>
        <p:spPr>
          <a:xfrm>
            <a:off x="8778240" y="612648"/>
            <a:ext cx="1276352" cy="457200"/>
          </a:xfrm>
        </p:spPr>
        <p:txBody>
          <a:bodyPr rtlCol="0"/>
          <a:lstStyle>
            <a:lvl1pPr>
              <a:defRPr/>
            </a:lvl1pPr>
          </a:lstStyle>
          <a:p>
            <a:fld id="{851036E3-487C-41B5-92E9-47E0F0B9591B}" type="datetime1">
              <a:rPr lang="tr-TR" smtClean="0"/>
              <a:pPr/>
              <a:t>19.10.2023</a:t>
            </a:fld>
            <a:endParaRPr lang="tr-TR" dirty="0"/>
          </a:p>
        </p:txBody>
      </p:sp>
      <p:sp>
        <p:nvSpPr>
          <p:cNvPr id="5" name="Slayt Numarası Yer Tutucusu 4"/>
          <p:cNvSpPr>
            <a:spLocks noGrp="1"/>
          </p:cNvSpPr>
          <p:nvPr>
            <p:ph type="sldNum" sz="quarter" idx="12"/>
          </p:nvPr>
        </p:nvSpPr>
        <p:spPr>
          <a:xfrm>
            <a:off x="10899648" y="2272"/>
            <a:ext cx="1016000" cy="365760"/>
          </a:xfrm>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821952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3" name="Alt Bilgi Yer Tutucusu 2"/>
          <p:cNvSpPr>
            <a:spLocks noGrp="1"/>
          </p:cNvSpPr>
          <p:nvPr>
            <p:ph type="ftr" sz="quarter" idx="11"/>
          </p:nvPr>
        </p:nvSpPr>
        <p:spPr/>
        <p:txBody>
          <a:bodyPr rtlCol="0"/>
          <a:lstStyle/>
          <a:p>
            <a:pPr rtl="0"/>
            <a:r>
              <a:rPr lang="tr-TR" noProof="0" dirty="0"/>
              <a:t>Alt bilgi ekleme</a:t>
            </a:r>
          </a:p>
        </p:txBody>
      </p:sp>
      <p:sp>
        <p:nvSpPr>
          <p:cNvPr id="2" name="Tarih Yer Tutucusu 1"/>
          <p:cNvSpPr>
            <a:spLocks noGrp="1"/>
          </p:cNvSpPr>
          <p:nvPr>
            <p:ph type="dt" sz="half" idx="10"/>
          </p:nvPr>
        </p:nvSpPr>
        <p:spPr/>
        <p:txBody>
          <a:bodyPr rtlCol="0"/>
          <a:lstStyle>
            <a:lvl1pPr>
              <a:defRPr/>
            </a:lvl1pPr>
          </a:lstStyle>
          <a:p>
            <a:fld id="{E7730CD3-31CA-47BB-8FC4-9AA93086A77D}" type="datetime1">
              <a:rPr lang="tr-TR" smtClean="0"/>
              <a:pPr/>
              <a:t>19.10.2023</a:t>
            </a:fld>
            <a:endParaRPr lang="tr-TR" dirty="0"/>
          </a:p>
        </p:txBody>
      </p:sp>
      <p:sp>
        <p:nvSpPr>
          <p:cNvPr id="4" name="Slayt Numarası Yer Tutucusu 3"/>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135695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Resim Yazılı İçerik">
    <p:spTree>
      <p:nvGrpSpPr>
        <p:cNvPr id="1" name=""/>
        <p:cNvGrpSpPr/>
        <p:nvPr/>
      </p:nvGrpSpPr>
      <p:grpSpPr>
        <a:xfrm>
          <a:off x="0" y="0"/>
          <a:ext cx="0" cy="0"/>
          <a:chOff x="0" y="0"/>
          <a:chExt cx="0" cy="0"/>
        </a:xfrm>
      </p:grpSpPr>
      <p:sp>
        <p:nvSpPr>
          <p:cNvPr id="2" name="Başlık 1"/>
          <p:cNvSpPr>
            <a:spLocks noGrp="1"/>
          </p:cNvSpPr>
          <p:nvPr>
            <p:ph type="title" hasCustomPrompt="1"/>
          </p:nvPr>
        </p:nvSpPr>
        <p:spPr>
          <a:xfrm>
            <a:off x="7137995" y="1101970"/>
            <a:ext cx="4511040" cy="877824"/>
          </a:xfrm>
        </p:spPr>
        <p:txBody>
          <a:bodyPr rtlCol="0" anchor="b"/>
          <a:lstStyle>
            <a:lvl1pPr algn="l">
              <a:buNone/>
              <a:defRPr sz="1800" b="1"/>
            </a:lvl1pPr>
          </a:lstStyle>
          <a:p>
            <a:pPr rtl="0"/>
            <a:r>
              <a:rPr lang="tr-TR" noProof="0" dirty="0"/>
              <a:t>Asıl başlık stilini düzenle</a:t>
            </a:r>
          </a:p>
        </p:txBody>
      </p:sp>
      <p:sp>
        <p:nvSpPr>
          <p:cNvPr id="4" name="İçerik Yer Tutucusu 3"/>
          <p:cNvSpPr>
            <a:spLocks noGrp="1"/>
          </p:cNvSpPr>
          <p:nvPr>
            <p:ph sz="half" idx="1"/>
          </p:nvPr>
        </p:nvSpPr>
        <p:spPr>
          <a:xfrm>
            <a:off x="203200" y="776287"/>
            <a:ext cx="6803136" cy="5805083"/>
          </a:xfrm>
        </p:spPr>
        <p:txBody>
          <a:bodyPr rtlCol="0"/>
          <a:lstStyle>
            <a:lvl1pPr>
              <a:defRPr sz="3200"/>
            </a:lvl1pPr>
            <a:lvl2pPr>
              <a:defRPr sz="2800"/>
            </a:lvl2pPr>
            <a:lvl3pPr>
              <a:defRPr sz="2400"/>
            </a:lvl3pPr>
            <a:lvl4pPr>
              <a:defRPr sz="2000"/>
            </a:lvl4pPr>
            <a:lvl5pPr>
              <a:defRPr sz="20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3" name="Metin Yer Tutucusu 2"/>
          <p:cNvSpPr>
            <a:spLocks noGrp="1"/>
          </p:cNvSpPr>
          <p:nvPr>
            <p:ph type="body" idx="2"/>
          </p:nvPr>
        </p:nvSpPr>
        <p:spPr>
          <a:xfrm>
            <a:off x="7137995" y="2010727"/>
            <a:ext cx="4511040" cy="4580573"/>
          </a:xfrm>
        </p:spPr>
        <p:txBody>
          <a:bodyPr rtlCol="0"/>
          <a:lstStyle>
            <a:lvl1pPr marL="9144" indent="0">
              <a:buNone/>
              <a:defRPr sz="1400"/>
            </a:lvl1pPr>
            <a:lvl2pPr>
              <a:buNone/>
              <a:defRPr sz="1200"/>
            </a:lvl2pPr>
            <a:lvl3pPr>
              <a:buNone/>
              <a:defRPr sz="1000"/>
            </a:lvl3pPr>
            <a:lvl4pPr>
              <a:buNone/>
              <a:defRPr sz="900"/>
            </a:lvl4pPr>
            <a:lvl5pPr>
              <a:buNone/>
              <a:defRPr sz="900"/>
            </a:lvl5pPr>
          </a:lstStyle>
          <a:p>
            <a:pPr lvl="0" rtl="0" eaLnBrk="1" latinLnBrk="0" hangingPunct="1"/>
            <a:r>
              <a:rPr lang="tr-TR" noProof="0"/>
              <a:t>Asıl metin stillerini düzenle</a:t>
            </a:r>
          </a:p>
        </p:txBody>
      </p:sp>
      <p:sp>
        <p:nvSpPr>
          <p:cNvPr id="6" name="Alt Bilgi Yer Tutucusu 5"/>
          <p:cNvSpPr>
            <a:spLocks noGrp="1"/>
          </p:cNvSpPr>
          <p:nvPr>
            <p:ph type="ftr" sz="quarter" idx="11"/>
          </p:nvPr>
        </p:nvSpPr>
        <p:spPr/>
        <p:txBody>
          <a:bodyPr rtlCol="0"/>
          <a:lstStyle/>
          <a:p>
            <a:pPr rtl="0"/>
            <a:r>
              <a:rPr lang="tr-TR" noProof="0" dirty="0"/>
              <a:t>Alt bilgi ekleme</a:t>
            </a:r>
          </a:p>
        </p:txBody>
      </p:sp>
      <p:sp>
        <p:nvSpPr>
          <p:cNvPr id="5" name="Tarih Yer Tutucusu 4"/>
          <p:cNvSpPr>
            <a:spLocks noGrp="1"/>
          </p:cNvSpPr>
          <p:nvPr>
            <p:ph type="dt" sz="half" idx="10"/>
          </p:nvPr>
        </p:nvSpPr>
        <p:spPr/>
        <p:txBody>
          <a:bodyPr rtlCol="0"/>
          <a:lstStyle>
            <a:lvl1pPr>
              <a:defRPr/>
            </a:lvl1pPr>
          </a:lstStyle>
          <a:p>
            <a:fld id="{90C5B609-EC73-4CF8-A564-D90D0E54FA36}" type="datetime1">
              <a:rPr lang="tr-TR" smtClean="0"/>
              <a:pPr/>
              <a:t>19.10.2023</a:t>
            </a:fld>
            <a:endParaRPr lang="tr-TR" dirty="0"/>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498685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Resim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7253913" y="1109161"/>
            <a:ext cx="782404" cy="4681637"/>
          </a:xfrm>
        </p:spPr>
        <p:txBody>
          <a:bodyPr vert="vert270" lIns="45720" tIns="0" rIns="45720" rtlCol="0" anchor="t"/>
          <a:lstStyle>
            <a:lvl1pPr algn="ctr">
              <a:buNone/>
              <a:defRPr sz="2000" b="1"/>
            </a:lvl1pPr>
          </a:lstStyle>
          <a:p>
            <a:pPr rtl="0"/>
            <a:r>
              <a:rPr lang="tr-TR" noProof="0"/>
              <a:t>Asıl başlık stili için tıklatın</a:t>
            </a:r>
            <a:endParaRPr lang="tr-TR" noProof="0" dirty="0"/>
          </a:p>
        </p:txBody>
      </p:sp>
      <p:sp>
        <p:nvSpPr>
          <p:cNvPr id="3" name="Resim Yer Tutucusu 2" descr="Resim eklemek için boş yer tutucu. Yer tutucuya tıklayın ve eklemek istediğiniz resmi seçin"/>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rtlCol="0"/>
          <a:lstStyle>
            <a:lvl1pPr marL="0" indent="0">
              <a:buNone/>
              <a:defRPr sz="3200"/>
            </a:lvl1pPr>
          </a:lstStyle>
          <a:p>
            <a:pPr rtl="0"/>
            <a:r>
              <a:rPr lang="tr-TR" noProof="0"/>
              <a:t>Resim eklemek için simgeyi tıklatın</a:t>
            </a:r>
            <a:endParaRPr kumimoji="0" lang="tr-TR" noProof="0" dirty="0"/>
          </a:p>
        </p:txBody>
      </p:sp>
      <p:sp>
        <p:nvSpPr>
          <p:cNvPr id="4" name="Metin Yer Tutucusu 3"/>
          <p:cNvSpPr>
            <a:spLocks noGrp="1"/>
          </p:cNvSpPr>
          <p:nvPr>
            <p:ph type="body" sz="half" idx="2"/>
          </p:nvPr>
        </p:nvSpPr>
        <p:spPr>
          <a:xfrm>
            <a:off x="8117924" y="3274309"/>
            <a:ext cx="3454400" cy="2516489"/>
          </a:xfrm>
        </p:spPr>
        <p:txBody>
          <a:bodyPr lIns="0" tIns="0" rIns="45720" rtlCol="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rtl="0" eaLnBrk="1" latinLnBrk="0" hangingPunct="1"/>
            <a:r>
              <a:rPr lang="tr-TR" noProof="0"/>
              <a:t>Asıl metin stillerini düzenle</a:t>
            </a:r>
          </a:p>
        </p:txBody>
      </p:sp>
      <p:sp>
        <p:nvSpPr>
          <p:cNvPr id="6" name="Alt Bilgi Yer Tutucusu 5"/>
          <p:cNvSpPr>
            <a:spLocks noGrp="1"/>
          </p:cNvSpPr>
          <p:nvPr>
            <p:ph type="ftr" sz="quarter" idx="11"/>
          </p:nvPr>
        </p:nvSpPr>
        <p:spPr/>
        <p:txBody>
          <a:bodyPr rtlCol="0"/>
          <a:lstStyle/>
          <a:p>
            <a:pPr rtl="0"/>
            <a:r>
              <a:rPr lang="tr-TR" noProof="0" dirty="0"/>
              <a:t>Alt bilgi ekleme</a:t>
            </a:r>
          </a:p>
        </p:txBody>
      </p:sp>
      <p:sp>
        <p:nvSpPr>
          <p:cNvPr id="5" name="Tarih Yer Tutucusu 4"/>
          <p:cNvSpPr>
            <a:spLocks noGrp="1"/>
          </p:cNvSpPr>
          <p:nvPr>
            <p:ph type="dt" sz="half" idx="10"/>
          </p:nvPr>
        </p:nvSpPr>
        <p:spPr/>
        <p:txBody>
          <a:bodyPr rtlCol="0"/>
          <a:lstStyle>
            <a:lvl1pPr>
              <a:defRPr/>
            </a:lvl1pPr>
          </a:lstStyle>
          <a:p>
            <a:fld id="{D85D7756-B745-4648-9348-5BA7D8FC560E}" type="datetime1">
              <a:rPr lang="tr-TR" smtClean="0"/>
              <a:pPr/>
              <a:t>19.10.2023</a:t>
            </a:fld>
            <a:endParaRPr lang="tr-TR" dirty="0"/>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883619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Dikdörtgen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29" name="Dikdörtgen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0" name="Dikdörtgen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1" name="Dikdörtgen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2" name="Dikdörtgen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useBgFill="1">
        <p:nvSpPr>
          <p:cNvPr id="33" name="Yuvarlatılmış Dikdörtgen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useBgFill="1">
        <p:nvSpPr>
          <p:cNvPr id="34" name="Yuvarlatılmış Dikdörtgen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5" name="Dikdörtgen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6" name="Dikdörtgen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7" name="Dikdörtgen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8" name="Dikdörtgen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9" name="Dikdörtgen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40" name="Dikdörtgen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22" name="Başlık Yer Tutucusu 21"/>
          <p:cNvSpPr>
            <a:spLocks noGrp="1"/>
          </p:cNvSpPr>
          <p:nvPr>
            <p:ph type="title"/>
          </p:nvPr>
        </p:nvSpPr>
        <p:spPr>
          <a:xfrm>
            <a:off x="609600" y="1143000"/>
            <a:ext cx="10972800" cy="1066800"/>
          </a:xfrm>
          <a:prstGeom prst="rect">
            <a:avLst/>
          </a:prstGeom>
        </p:spPr>
        <p:txBody>
          <a:bodyPr vert="horz" rtlCol="0" anchor="ctr">
            <a:normAutofit/>
          </a:bodyPr>
          <a:lstStyle/>
          <a:p>
            <a:pPr rtl="0"/>
            <a:r>
              <a:rPr lang="tr-TR" noProof="0" dirty="0"/>
              <a:t>Asıl başlık stilini düzenlemek için tıklayın</a:t>
            </a:r>
          </a:p>
        </p:txBody>
      </p:sp>
      <p:sp>
        <p:nvSpPr>
          <p:cNvPr id="13" name="Metin Yer Tutucusu 12"/>
          <p:cNvSpPr>
            <a:spLocks noGrp="1"/>
          </p:cNvSpPr>
          <p:nvPr>
            <p:ph type="body" idx="1"/>
          </p:nvPr>
        </p:nvSpPr>
        <p:spPr>
          <a:xfrm>
            <a:off x="609600" y="2249424"/>
            <a:ext cx="10972800" cy="4325112"/>
          </a:xfrm>
          <a:prstGeom prst="rect">
            <a:avLst/>
          </a:prstGeom>
        </p:spPr>
        <p:txBody>
          <a:bodyPr vert="horz" rtlCol="0">
            <a:normAutofit/>
          </a:bodyPr>
          <a:lstStyle/>
          <a:p>
            <a:pPr lvl="0" rtl="0"/>
            <a:r>
              <a:rPr lang="tr-TR" noProof="0" dirty="0"/>
              <a:t>Asıl metin stillerini düzenle</a:t>
            </a:r>
          </a:p>
          <a:p>
            <a:pPr lvl="1" rtl="0"/>
            <a:r>
              <a:rPr lang="tr-TR" noProof="0" dirty="0"/>
              <a:t>İkinci düzey</a:t>
            </a:r>
          </a:p>
          <a:p>
            <a:pPr lvl="2" rtl="0"/>
            <a:r>
              <a:rPr lang="tr-TR" noProof="0" dirty="0"/>
              <a:t>Üçüncü düzey</a:t>
            </a:r>
          </a:p>
          <a:p>
            <a:pPr lvl="3" rtl="0"/>
            <a:r>
              <a:rPr lang="tr-TR" noProof="0" dirty="0"/>
              <a:t>Dördüncü düzey</a:t>
            </a:r>
          </a:p>
          <a:p>
            <a:pPr lvl="4" rtl="0"/>
            <a:r>
              <a:rPr lang="tr-TR" noProof="0" dirty="0"/>
              <a:t>Beşinci düzey</a:t>
            </a:r>
          </a:p>
        </p:txBody>
      </p:sp>
      <p:sp>
        <p:nvSpPr>
          <p:cNvPr id="3" name="Alt Bilgi Yer Tutucusu 2"/>
          <p:cNvSpPr>
            <a:spLocks noGrp="1"/>
          </p:cNvSpPr>
          <p:nvPr>
            <p:ph type="ftr" sz="quarter" idx="3"/>
          </p:nvPr>
        </p:nvSpPr>
        <p:spPr>
          <a:xfrm>
            <a:off x="7010400" y="612648"/>
            <a:ext cx="1767840" cy="457200"/>
          </a:xfrm>
          <a:prstGeom prst="rect">
            <a:avLst/>
          </a:prstGeom>
        </p:spPr>
        <p:txBody>
          <a:bodyPr vert="horz" rtlCol="0"/>
          <a:lstStyle>
            <a:lvl1pPr algn="r" eaLnBrk="1" latinLnBrk="0" hangingPunct="1">
              <a:defRPr kumimoji="0" sz="1100">
                <a:solidFill>
                  <a:schemeClr val="accent2">
                    <a:lumMod val="75000"/>
                  </a:schemeClr>
                </a:solidFill>
              </a:defRPr>
            </a:lvl1pPr>
          </a:lstStyle>
          <a:p>
            <a:pPr rtl="0"/>
            <a:r>
              <a:rPr lang="tr-TR" noProof="0" dirty="0"/>
              <a:t>Alt bilgi ekleme</a:t>
            </a:r>
          </a:p>
        </p:txBody>
      </p:sp>
      <p:sp>
        <p:nvSpPr>
          <p:cNvPr id="14" name="Tarih Yer Tutucusu 13"/>
          <p:cNvSpPr>
            <a:spLocks noGrp="1"/>
          </p:cNvSpPr>
          <p:nvPr>
            <p:ph type="dt" sz="half" idx="2"/>
          </p:nvPr>
        </p:nvSpPr>
        <p:spPr>
          <a:xfrm>
            <a:off x="8782048" y="612648"/>
            <a:ext cx="1276352" cy="457200"/>
          </a:xfrm>
          <a:prstGeom prst="rect">
            <a:avLst/>
          </a:prstGeom>
        </p:spPr>
        <p:txBody>
          <a:bodyPr vert="horz" rtlCol="0"/>
          <a:lstStyle>
            <a:lvl1pPr algn="l" eaLnBrk="1" latinLnBrk="0" hangingPunct="1">
              <a:defRPr kumimoji="0" sz="1100">
                <a:solidFill>
                  <a:schemeClr val="accent2">
                    <a:lumMod val="75000"/>
                  </a:schemeClr>
                </a:solidFill>
              </a:defRPr>
            </a:lvl1pPr>
          </a:lstStyle>
          <a:p>
            <a:fld id="{8A9E5AA4-4083-47B0-96D9-3464BE7D917D}" type="datetime1">
              <a:rPr lang="tr-TR" smtClean="0"/>
              <a:pPr/>
              <a:t>19.10.2023</a:t>
            </a:fld>
            <a:endParaRPr lang="tr-TR" dirty="0"/>
          </a:p>
        </p:txBody>
      </p:sp>
      <p:sp>
        <p:nvSpPr>
          <p:cNvPr id="23" name="Slayt Numarası Yer Tutucusu 22"/>
          <p:cNvSpPr>
            <a:spLocks noGrp="1"/>
          </p:cNvSpPr>
          <p:nvPr>
            <p:ph type="sldNum" sz="quarter" idx="4"/>
          </p:nvPr>
        </p:nvSpPr>
        <p:spPr>
          <a:xfrm>
            <a:off x="10899648" y="2272"/>
            <a:ext cx="1016000" cy="365760"/>
          </a:xfrm>
          <a:prstGeom prst="rect">
            <a:avLst/>
          </a:prstGeom>
        </p:spPr>
        <p:txBody>
          <a:bodyPr vert="horz" rtlCol="0" anchor="b"/>
          <a:lstStyle>
            <a:lvl1pPr algn="r" eaLnBrk="1" latinLnBrk="0" hangingPunct="1">
              <a:defRPr kumimoji="0" sz="1800">
                <a:solidFill>
                  <a:srgbClr val="FFFFFF"/>
                </a:solidFill>
              </a:defRPr>
            </a:lvl1pPr>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21321717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lumMod val="75000"/>
          </a:schemeClr>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lumMod val="75000"/>
          </a:schemeClr>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lumMod val="50000"/>
          </a:schemeClr>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lumMod val="50000"/>
          </a:schemeClr>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lumMod val="50000"/>
          </a:schemeClr>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lumMod val="50000"/>
          </a:schemeClr>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lumMod val="50000"/>
          </a:schemeClr>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lumMod val="50000"/>
          </a:schemeClr>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lumMod val="50000"/>
          </a:schemeClr>
        </a:buClr>
        <a:buFont typeface="Wingdings 2" panose="05020102010507070707" pitchFamily="18" charset="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orient="horz" pos="415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rtlCol="0"/>
          <a:lstStyle/>
          <a:p>
            <a:pPr rtl="0"/>
            <a:r>
              <a:rPr lang="tr-TR" dirty="0"/>
              <a:t>Tasarımda Anlam</a:t>
            </a:r>
            <a:br>
              <a:rPr lang="tr-TR"/>
            </a:br>
            <a:r>
              <a:rPr lang="tr-TR"/>
              <a:t>Ders : Varlık </a:t>
            </a:r>
            <a:r>
              <a:rPr lang="tr-TR" dirty="0"/>
              <a:t>Katmanları ve Ürün</a:t>
            </a:r>
          </a:p>
        </p:txBody>
      </p:sp>
      <p:sp>
        <p:nvSpPr>
          <p:cNvPr id="3" name="Alt Başlık 2"/>
          <p:cNvSpPr>
            <a:spLocks noGrp="1"/>
          </p:cNvSpPr>
          <p:nvPr>
            <p:ph type="subTitle" idx="1"/>
          </p:nvPr>
        </p:nvSpPr>
        <p:spPr/>
        <p:txBody>
          <a:bodyPr rtlCol="0"/>
          <a:lstStyle/>
          <a:p>
            <a:pPr rtl="0"/>
            <a:r>
              <a:rPr lang="tr-TR" dirty="0" err="1"/>
              <a:t>Prof.Dr</a:t>
            </a:r>
            <a:r>
              <a:rPr lang="tr-TR" dirty="0"/>
              <a:t>. Serkan GÜNEŞ</a:t>
            </a:r>
          </a:p>
        </p:txBody>
      </p:sp>
    </p:spTree>
    <p:extLst>
      <p:ext uri="{BB962C8B-B14F-4D97-AF65-F5344CB8AC3E}">
        <p14:creationId xmlns:p14="http://schemas.microsoft.com/office/powerpoint/2010/main" val="706305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1102659"/>
            <a:ext cx="10972800" cy="4719917"/>
          </a:xfrm>
        </p:spPr>
        <p:txBody>
          <a:bodyPr rtlCol="0">
            <a:normAutofit fontScale="77500" lnSpcReduction="20000"/>
          </a:bodyPr>
          <a:lstStyle/>
          <a:p>
            <a:r>
              <a:rPr lang="tr-TR" dirty="0"/>
              <a:t>Yeni Ontoloji anlayışına göre tasarımcının yaratım sürecinde kullanacağı bilgi onun algısı vasıtası ile oluşur. Tasarımcı varlığın algılayabildiği bir bölümünü </a:t>
            </a:r>
            <a:r>
              <a:rPr lang="tr-TR" dirty="0" err="1"/>
              <a:t>objeleştirir</a:t>
            </a:r>
            <a:r>
              <a:rPr lang="tr-TR" dirty="0"/>
              <a:t> ve onu bir bilgi objesi eğer yaratıcı eylemine bir katkısı olacaksa bu sefer tasarım bilgisi haline getirir. Bu tasarım bilgisinin iki bileşeni bulunmaktadır. Bunlardan ilki kişisel tinidir. Kişisel tin her tasarımcı için </a:t>
            </a:r>
            <a:r>
              <a:rPr lang="tr-TR" i="1" dirty="0"/>
              <a:t>sui </a:t>
            </a:r>
            <a:r>
              <a:rPr lang="tr-TR" i="1" dirty="0" err="1"/>
              <a:t>generis</a:t>
            </a:r>
            <a:r>
              <a:rPr lang="tr-TR" dirty="0" err="1"/>
              <a:t>tir</a:t>
            </a:r>
            <a:r>
              <a:rPr lang="tr-TR" dirty="0"/>
              <a:t>. Çünkü tasarımcının kişisel tini kendine ait transfer edilemez örtük bilgileri de kapsar. </a:t>
            </a:r>
            <a:r>
              <a:rPr lang="tr-TR" dirty="0" err="1"/>
              <a:t>Croce’ye</a:t>
            </a:r>
            <a:r>
              <a:rPr lang="tr-TR" dirty="0"/>
              <a:t> göre yaratım sonucu ortaya çıkan eser tasarımcının kendi içinde olup biter, eserini oluştururken yaşadığı duyguları bir daha yaşayamaz ve aynı duyguları bir başkası da aynen yaşayamaz. İkincisi nesnel tindir. Nesnel tin kolektiftir ve tasarımcının bulunduğu zaman ve kültür ile ilişkilidir. </a:t>
            </a:r>
            <a:r>
              <a:rPr lang="tr-TR" dirty="0" err="1"/>
              <a:t>Schelling’e</a:t>
            </a:r>
            <a:r>
              <a:rPr lang="tr-TR" dirty="0"/>
              <a:t> göre tasarımcının yaşadığı çağ ve toplum tasarımcının tasarım yapıtını oluşturmasında etkilidir. Toplumda yaşanan olaylar aynen bir daha tekrar edilemez. Burada Yeni Ontoloji bağlamında dikkat edilecek ilk husus gerek kişisel tinin gerekse kişisel tini de etkileyen nesnel tinin reel varlıklar oluşudur. Zira her ikisi da zamana bağımlıdır ve o zamana aittir. İkinci önemli husus tasarım bilgisinin, bir bilinç </a:t>
            </a:r>
            <a:r>
              <a:rPr lang="tr-TR" dirty="0" err="1"/>
              <a:t>korrelatı</a:t>
            </a:r>
            <a:r>
              <a:rPr lang="tr-TR" dirty="0"/>
              <a:t> olması sebebiyle varlığın ancak bir bölümünü temsil etmesidir. Tasarımcının varlığın ancak bir bölümünü </a:t>
            </a:r>
            <a:r>
              <a:rPr lang="tr-TR" dirty="0" err="1"/>
              <a:t>objectiona</a:t>
            </a:r>
            <a:r>
              <a:rPr lang="tr-TR" dirty="0"/>
              <a:t> konu edebilmesi, yani varlığın ancak bir kısmını veri haline getirmesi aslında tasarım sürecinin devamlılığı için ilk koşulu oluşturur.</a:t>
            </a:r>
          </a:p>
        </p:txBody>
      </p:sp>
    </p:spTree>
    <p:extLst>
      <p:ext uri="{BB962C8B-B14F-4D97-AF65-F5344CB8AC3E}">
        <p14:creationId xmlns:p14="http://schemas.microsoft.com/office/powerpoint/2010/main" val="928186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1102659"/>
            <a:ext cx="10972800" cy="4719917"/>
          </a:xfrm>
        </p:spPr>
        <p:txBody>
          <a:bodyPr rtlCol="0">
            <a:normAutofit fontScale="85000" lnSpcReduction="20000"/>
          </a:bodyPr>
          <a:lstStyle/>
          <a:p>
            <a:r>
              <a:rPr lang="tr-TR" dirty="0"/>
              <a:t>Tasarım eserleri ise </a:t>
            </a:r>
            <a:r>
              <a:rPr lang="tr-TR" dirty="0" err="1"/>
              <a:t>objektivleşmiş</a:t>
            </a:r>
            <a:r>
              <a:rPr lang="tr-TR" dirty="0"/>
              <a:t> tinin içine girer. Yani tasarım ürünü, </a:t>
            </a:r>
            <a:r>
              <a:rPr lang="tr-TR" dirty="0" err="1">
                <a:solidFill>
                  <a:srgbClr val="FF0000"/>
                </a:solidFill>
              </a:rPr>
              <a:t>objektivationdur</a:t>
            </a:r>
            <a:r>
              <a:rPr lang="tr-TR" dirty="0">
                <a:solidFill>
                  <a:srgbClr val="FF0000"/>
                </a:solidFill>
              </a:rPr>
              <a:t>, bir tinsel içeriğin bir nesnede ortaya çıkmasıdır. </a:t>
            </a:r>
            <a:r>
              <a:rPr lang="tr-TR" dirty="0" err="1"/>
              <a:t>Heidegger’e</a:t>
            </a:r>
            <a:r>
              <a:rPr lang="tr-TR" dirty="0"/>
              <a:t> göre kendi varoluşsal varlığının farkında olan insan diğer nesnelerin de varlıklarının açığa çıkmasının sağlar. Buradan tasarım eserlerinin de diğer varlıklar gibi var oldukları ve varlık bilimsel olarak çözümlenmeleri gerektikleri düşüncesine varılabilir. Her tasarım eseri madde ve tinsel varlığın kucaklaşmasından meydana gelir. Tasarımcı kişisel ve nesnel tini kullanarak tinsel bir varlık oluşturur bu varlık kendisini </a:t>
            </a:r>
            <a:r>
              <a:rPr lang="tr-TR" dirty="0" err="1"/>
              <a:t>objektivleştirir</a:t>
            </a:r>
            <a:r>
              <a:rPr lang="tr-TR" dirty="0"/>
              <a:t>. Böylelikle tinsel varlık kendine en uygun bir dış nesne bulmuş olur. Bu tasarım ürünün kendisidir. Ontik açıdan her tasarım ürünü reel yani fiziki ve irreal yani tinsel tabakalardan oluştur. Birbirinden ayrılmaz bu parçalardan reel varlık, yani tasarım ürünü tinsel varlığı taşır. Burada tinsel varlıktan kastım tasarım düşüncesidir. Tasarımcı tasarım bilgisi kapsamında tinsel seviyede bir tasarım düşüncesi yaratır. Bu tasarım düşüncesi reel; fiziki bir varlıkta yani tasarım ürününde vücut bulur. Katmanlı yapıda tasarım ürünü dediğimiz şey aslında tasarım düşüncesinin taşıyıcısıdır. Tasarımcı tasarım düşüncesini tasarım ürünü sayesinde aktarır. </a:t>
            </a:r>
          </a:p>
        </p:txBody>
      </p:sp>
    </p:spTree>
    <p:extLst>
      <p:ext uri="{BB962C8B-B14F-4D97-AF65-F5344CB8AC3E}">
        <p14:creationId xmlns:p14="http://schemas.microsoft.com/office/powerpoint/2010/main" val="3207077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1102659"/>
            <a:ext cx="10972800" cy="4719917"/>
          </a:xfrm>
        </p:spPr>
        <p:txBody>
          <a:bodyPr rtlCol="0">
            <a:normAutofit fontScale="85000" lnSpcReduction="20000"/>
          </a:bodyPr>
          <a:lstStyle/>
          <a:p>
            <a:r>
              <a:rPr lang="tr-TR" dirty="0"/>
              <a:t>Şu bir gerçektir ki tasarımcı eserlerini diğer insanlar için yaratır. Diğerlerine ve dünyaya kendisini anlatmak, tasarım düşüncesini ifade etmek için yaratır ve bu ifade – anlatım sırasında reel bir dil, yani tasarım ürününü kullanır. Yani tasarım ürünü onu algılayacak bir süje için vardır. Tasarımcı ürün üzerinden algılayan bilinç ile iletişime geçme hevesindedir. Kişisel tin bir defada tasarım ürününü yaratır ancak onu algılayacak süje çok sayıdadır. </a:t>
            </a:r>
            <a:r>
              <a:rPr lang="tr-TR" dirty="0" err="1"/>
              <a:t>Objektivationu</a:t>
            </a:r>
            <a:r>
              <a:rPr lang="tr-TR" dirty="0"/>
              <a:t> yaratan bir tek tin olduğu halde onu kavrayan tinler bir çoktur. Tasarım eseri; hem kendisiyle, hem tasarımcısıyla, hem de algılayan süjesi ile vardır. Bunların ayrı düşünülmesi demek </a:t>
            </a:r>
            <a:r>
              <a:rPr lang="tr-TR" dirty="0" err="1"/>
              <a:t>objektivationun</a:t>
            </a:r>
            <a:r>
              <a:rPr lang="tr-TR" dirty="0"/>
              <a:t> tam olarak gerçekleşmemiş olması anlamını taşımaktadır. Tasarım ürünü algılayan süje için bir veridir, bir veriler demetidir, bir dayanaktır, bir çıkış yeridir. Çünkü tasarım anlaşılabilmesi için onun tinsel varlığı ile rezonansa girecek bilinçli izleyicilere yani kullanıcılara ihtiyaç vardır ki bu süjeler tasarım eserinin nesnelleşmesindeki son halkayı oluşturacaklardır. Süjelerin tasarım eseri karşısındaki rolü, onunla rezonansa girerek ürünün arkasındaki tinsel varlığa ulaşması hem tasarımcı yönünden, hem de tasarım eseri yönünden çok önemli bir faktördür. </a:t>
            </a:r>
          </a:p>
        </p:txBody>
      </p:sp>
    </p:spTree>
    <p:extLst>
      <p:ext uri="{BB962C8B-B14F-4D97-AF65-F5344CB8AC3E}">
        <p14:creationId xmlns:p14="http://schemas.microsoft.com/office/powerpoint/2010/main" val="2828508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dirty="0"/>
              <a:t>Ürün Katmanları</a:t>
            </a:r>
          </a:p>
        </p:txBody>
      </p:sp>
      <p:pic>
        <p:nvPicPr>
          <p:cNvPr id="5" name="Resim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444073" y="800727"/>
            <a:ext cx="4027573" cy="5640648"/>
          </a:xfrm>
          <a:prstGeom prst="rect">
            <a:avLst/>
          </a:prstGeom>
        </p:spPr>
      </p:pic>
    </p:spTree>
    <p:extLst>
      <p:ext uri="{BB962C8B-B14F-4D97-AF65-F5344CB8AC3E}">
        <p14:creationId xmlns:p14="http://schemas.microsoft.com/office/powerpoint/2010/main" val="384888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r>
              <a:rPr lang="tr-TR" b="1" dirty="0"/>
              <a:t>DYSON CINETIC BIG BALL VACUUM CLEANER</a:t>
            </a:r>
            <a:endParaRPr lang="tr-TR" dirty="0"/>
          </a:p>
        </p:txBody>
      </p:sp>
      <p:pic>
        <p:nvPicPr>
          <p:cNvPr id="6" name="Resim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160134" y="2209800"/>
            <a:ext cx="5871732" cy="3302849"/>
          </a:xfrm>
          <a:prstGeom prst="rect">
            <a:avLst/>
          </a:prstGeom>
        </p:spPr>
      </p:pic>
    </p:spTree>
    <p:extLst>
      <p:ext uri="{BB962C8B-B14F-4D97-AF65-F5344CB8AC3E}">
        <p14:creationId xmlns:p14="http://schemas.microsoft.com/office/powerpoint/2010/main" val="3046085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r>
              <a:rPr lang="tr-TR" b="1" dirty="0"/>
              <a:t>Ürün Kompozisyonu Tabakası (R1)</a:t>
            </a:r>
            <a:endParaRPr lang="tr-TR" dirty="0"/>
          </a:p>
        </p:txBody>
      </p:sp>
      <p:sp>
        <p:nvSpPr>
          <p:cNvPr id="3" name="İçerik Yer Tutucusu 2"/>
          <p:cNvSpPr>
            <a:spLocks noGrp="1"/>
          </p:cNvSpPr>
          <p:nvPr>
            <p:ph idx="1"/>
          </p:nvPr>
        </p:nvSpPr>
        <p:spPr>
          <a:xfrm>
            <a:off x="609600" y="2249424"/>
            <a:ext cx="7373112" cy="4325112"/>
          </a:xfrm>
        </p:spPr>
        <p:txBody>
          <a:bodyPr rtlCol="0">
            <a:normAutofit fontScale="85000" lnSpcReduction="20000"/>
          </a:bodyPr>
          <a:lstStyle/>
          <a:p>
            <a:r>
              <a:rPr lang="tr-TR" dirty="0"/>
              <a:t>Bu tabaka ürünün fiziki kompozisyonun algılandığı tabakadır. Ürünün fiziki dış görünüme ait unsurların en ilkel hali bu seviyede algılanır. Kütleler ve oranları temel geometriler halinde izah edilir. Renk, şeffaflık üzerlerine herhangi bir fonksiyonel atıf yapılmadan tespit edilir. Örneğimiz üzerinden gidersek bu seviyede kullanıcı tarafından temel olan bir gri küre ve bu kürenin üzerine diyagonal şekilde konumlanmış şeffaf bir silindir okunacaktır. Ana kütlenin haricinde ona eklemlenmiş bir tüp ve ucunda dikdörtgen bir parça görülecektir. Ürün kompozisyon tabakası ürünün başka birine sözel olarak basit şekilde tarif edilebilen seviyedir.   Bu tarif uyarınca başka biri basit bir şekilde ürünün ana hatlarını görselleştirebilir.</a:t>
            </a:r>
          </a:p>
          <a:p>
            <a:pPr rtl="0"/>
            <a:endParaRPr lang="tr-TR" dirty="0"/>
          </a:p>
        </p:txBody>
      </p:sp>
      <p:pic>
        <p:nvPicPr>
          <p:cNvPr id="4" name="Resim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278547" y="1533144"/>
            <a:ext cx="3599688" cy="5041392"/>
          </a:xfrm>
          <a:prstGeom prst="rect">
            <a:avLst/>
          </a:prstGeom>
        </p:spPr>
      </p:pic>
    </p:spTree>
    <p:extLst>
      <p:ext uri="{BB962C8B-B14F-4D97-AF65-F5344CB8AC3E}">
        <p14:creationId xmlns:p14="http://schemas.microsoft.com/office/powerpoint/2010/main" val="3514341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dirty="0"/>
              <a:t>R1</a:t>
            </a:r>
          </a:p>
        </p:txBody>
      </p:sp>
      <p:pic>
        <p:nvPicPr>
          <p:cNvPr id="6" name="Resim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121152" y="2209800"/>
            <a:ext cx="5949696" cy="4437888"/>
          </a:xfrm>
          <a:prstGeom prst="rect">
            <a:avLst/>
          </a:prstGeom>
        </p:spPr>
      </p:pic>
    </p:spTree>
    <p:extLst>
      <p:ext uri="{BB962C8B-B14F-4D97-AF65-F5344CB8AC3E}">
        <p14:creationId xmlns:p14="http://schemas.microsoft.com/office/powerpoint/2010/main" val="411993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r>
              <a:rPr lang="tr-TR" b="1" dirty="0"/>
              <a:t>Dinamik Kompozisyon Tabakası (R2)</a:t>
            </a:r>
            <a:endParaRPr lang="tr-TR" dirty="0"/>
          </a:p>
        </p:txBody>
      </p:sp>
      <p:sp>
        <p:nvSpPr>
          <p:cNvPr id="3" name="İçerik Yer Tutucusu 2"/>
          <p:cNvSpPr>
            <a:spLocks noGrp="1"/>
          </p:cNvSpPr>
          <p:nvPr>
            <p:ph idx="1"/>
          </p:nvPr>
        </p:nvSpPr>
        <p:spPr>
          <a:xfrm>
            <a:off x="609600" y="2249424"/>
            <a:ext cx="7373112" cy="4325112"/>
          </a:xfrm>
        </p:spPr>
        <p:txBody>
          <a:bodyPr rtlCol="0">
            <a:normAutofit fontScale="85000" lnSpcReduction="20000"/>
          </a:bodyPr>
          <a:lstStyle/>
          <a:p>
            <a:r>
              <a:rPr lang="tr-TR" dirty="0"/>
              <a:t>Dinamik kompozisyon tabakası kütle ilişkilerinin fiziki gerçek dünya ile ilişkilendirildiği alandır. Külte büyüklükleri oranları ve ilişkileri fiziki kurallara uygun şekilde tarif edilir. Geçmişe dayalı genel tecrübeler ışında kullanıcı tarafından kurulan “Ayakta durabilmesi için”, “taşıması için”, “yuvarlanması için” gibi ifadeler bu seviyede okunur. Bu aşamadan ürüne ait unsurlar fiziki dünyanın kuralları ile çatışmadığı şekilde tarif edilir.   Örneğimiz ele alındığında kullanıcı öncelikli olarak örneğin tüp şeklindeki yapının bir şeyin iletimi için, küresel yapının yuvarlanma için olduğunu algılayacaktır. Dinamik kompozisyon fiziki kurallara uygun olması nedeniyle ürün formlarını belirleyen onları gerekçelendiren temel tabaka halindedir.  </a:t>
            </a:r>
          </a:p>
          <a:p>
            <a:pPr rtl="0"/>
            <a:endParaRPr lang="tr-TR" dirty="0"/>
          </a:p>
        </p:txBody>
      </p:sp>
      <p:pic>
        <p:nvPicPr>
          <p:cNvPr id="4" name="Resim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278547" y="1533144"/>
            <a:ext cx="3599688" cy="5041392"/>
          </a:xfrm>
          <a:prstGeom prst="rect">
            <a:avLst/>
          </a:prstGeom>
        </p:spPr>
      </p:pic>
    </p:spTree>
    <p:extLst>
      <p:ext uri="{BB962C8B-B14F-4D97-AF65-F5344CB8AC3E}">
        <p14:creationId xmlns:p14="http://schemas.microsoft.com/office/powerpoint/2010/main" val="1371521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dirty="0"/>
              <a:t>R2</a:t>
            </a:r>
          </a:p>
        </p:txBody>
      </p:sp>
      <p:pic>
        <p:nvPicPr>
          <p:cNvPr id="4" name="Resim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121152" y="2209800"/>
            <a:ext cx="5949696" cy="4437888"/>
          </a:xfrm>
          <a:prstGeom prst="rect">
            <a:avLst/>
          </a:prstGeom>
        </p:spPr>
      </p:pic>
    </p:spTree>
    <p:extLst>
      <p:ext uri="{BB962C8B-B14F-4D97-AF65-F5344CB8AC3E}">
        <p14:creationId xmlns:p14="http://schemas.microsoft.com/office/powerpoint/2010/main" val="31963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r>
              <a:rPr lang="tr-TR" b="1" dirty="0"/>
              <a:t>Amaç Tabakası (R3) </a:t>
            </a:r>
            <a:endParaRPr lang="tr-TR" dirty="0"/>
          </a:p>
        </p:txBody>
      </p:sp>
      <p:sp>
        <p:nvSpPr>
          <p:cNvPr id="3" name="İçerik Yer Tutucusu 2"/>
          <p:cNvSpPr>
            <a:spLocks noGrp="1"/>
          </p:cNvSpPr>
          <p:nvPr>
            <p:ph idx="1"/>
          </p:nvPr>
        </p:nvSpPr>
        <p:spPr>
          <a:xfrm>
            <a:off x="609600" y="2249424"/>
            <a:ext cx="7373112" cy="4325112"/>
          </a:xfrm>
        </p:spPr>
        <p:txBody>
          <a:bodyPr rtlCol="0">
            <a:normAutofit fontScale="85000" lnSpcReduction="20000"/>
          </a:bodyPr>
          <a:lstStyle/>
          <a:p>
            <a:r>
              <a:rPr lang="tr-TR" dirty="0"/>
              <a:t>Her tasarım ürünü için ön plana çıkan bir amaç vardır. Dinamik kompozisyonda ulaşılan çıkarımlar bir amacı belirler. Bu amaç ürünün ana amacıdır. Amaç tabakasında ikincil amaçlardan önce asli amaca ulaşılır. Kullanıcı bu aşamada mevcut ürün yapısının olasılıklarını değerlendirerek temas ettiği ürünün amaç gerekçesini açığa çıkarmaya çalışır. Benzer formlara dönük geçmiş tecrübeler ana fonksiyonun algılanmasını kolaylaştırırken </a:t>
            </a:r>
            <a:r>
              <a:rPr lang="tr-TR" dirty="0" err="1"/>
              <a:t>atipik</a:t>
            </a:r>
            <a:r>
              <a:rPr lang="tr-TR" dirty="0"/>
              <a:t> formlar ve kompozisyonlar asli amacın algılanmasını zorlaştırır. Amaç tabakası kısaca ürünün ne işe yaradığının belirlendiği tabakadır. Örneğimizde kullanıcı geçmiş tecrübe havuzuna dayanarak örneğin bir elektrik süpürgesi olduğunu algılayacaktır.</a:t>
            </a:r>
          </a:p>
          <a:p>
            <a:pPr rtl="0"/>
            <a:endParaRPr lang="tr-TR" dirty="0"/>
          </a:p>
        </p:txBody>
      </p:sp>
      <p:pic>
        <p:nvPicPr>
          <p:cNvPr id="4" name="Resim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278547" y="1533144"/>
            <a:ext cx="3599688" cy="5041392"/>
          </a:xfrm>
          <a:prstGeom prst="rect">
            <a:avLst/>
          </a:prstGeom>
        </p:spPr>
      </p:pic>
    </p:spTree>
    <p:extLst>
      <p:ext uri="{BB962C8B-B14F-4D97-AF65-F5344CB8AC3E}">
        <p14:creationId xmlns:p14="http://schemas.microsoft.com/office/powerpoint/2010/main" val="3600750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8"/>
          <p:cNvSpPr>
            <a:spLocks noGrp="1"/>
          </p:cNvSpPr>
          <p:nvPr>
            <p:ph type="title"/>
          </p:nvPr>
        </p:nvSpPr>
        <p:spPr/>
        <p:txBody>
          <a:bodyPr rtlCol="0"/>
          <a:lstStyle/>
          <a:p>
            <a:pPr rtl="0"/>
            <a:r>
              <a:rPr lang="tr-TR" dirty="0" err="1"/>
              <a:t>Nicolai</a:t>
            </a:r>
            <a:r>
              <a:rPr lang="tr-TR" dirty="0"/>
              <a:t> HARTMANN</a:t>
            </a:r>
          </a:p>
        </p:txBody>
      </p:sp>
      <p:sp>
        <p:nvSpPr>
          <p:cNvPr id="6" name="Metin Yer Tutucusu 5"/>
          <p:cNvSpPr>
            <a:spLocks noGrp="1"/>
          </p:cNvSpPr>
          <p:nvPr>
            <p:ph sz="half" idx="1"/>
          </p:nvPr>
        </p:nvSpPr>
        <p:spPr>
          <a:xfrm>
            <a:off x="609599" y="2249425"/>
            <a:ext cx="7907383" cy="4341875"/>
          </a:xfrm>
        </p:spPr>
        <p:txBody>
          <a:bodyPr rtlCol="0">
            <a:normAutofit fontScale="77500" lnSpcReduction="20000"/>
          </a:bodyPr>
          <a:lstStyle/>
          <a:p>
            <a:r>
              <a:rPr lang="tr-TR" b="1" dirty="0">
                <a:solidFill>
                  <a:srgbClr val="FF0000"/>
                </a:solidFill>
              </a:rPr>
              <a:t>Her insan, özünde bulunan şeyi, yalnız kısmen hayatında gerçekleştirebilir. Ama yanlış eğitim, kötü tahsil, yabancı kişilikleri taklit vs. ile bunu bütünüyle başaramaz. </a:t>
            </a:r>
          </a:p>
          <a:p>
            <a:endParaRPr lang="tr-TR" b="1" dirty="0"/>
          </a:p>
          <a:p>
            <a:r>
              <a:rPr lang="tr-TR" dirty="0"/>
              <a:t>Ünlü Alman spekülatif metafizik</a:t>
            </a:r>
            <a:r>
              <a:rPr lang="el-GR" dirty="0"/>
              <a:t>ς</a:t>
            </a:r>
            <a:r>
              <a:rPr lang="tr-TR" dirty="0"/>
              <a:t>isi.</a:t>
            </a:r>
            <a:br>
              <a:rPr lang="tr-TR" dirty="0"/>
            </a:br>
            <a:br>
              <a:rPr lang="tr-TR" dirty="0"/>
            </a:br>
            <a:r>
              <a:rPr lang="tr-TR" dirty="0"/>
              <a:t>Bilgi ve </a:t>
            </a:r>
            <a:r>
              <a:rPr lang="tr-TR" dirty="0" err="1"/>
              <a:t>vaɾlık</a:t>
            </a:r>
            <a:r>
              <a:rPr lang="tr-TR" dirty="0"/>
              <a:t> </a:t>
            </a:r>
            <a:r>
              <a:rPr lang="tr-TR" dirty="0" err="1"/>
              <a:t>öğɾetisi</a:t>
            </a:r>
            <a:r>
              <a:rPr lang="tr-TR" dirty="0"/>
              <a:t> dışında, insan ve insani </a:t>
            </a:r>
            <a:r>
              <a:rPr lang="tr-TR" dirty="0" err="1"/>
              <a:t>değeɾleɾi</a:t>
            </a:r>
            <a:r>
              <a:rPr lang="tr-TR" dirty="0"/>
              <a:t> ön plana </a:t>
            </a:r>
            <a:r>
              <a:rPr lang="tr-TR" dirty="0" err="1"/>
              <a:t>çıkaɾtan</a:t>
            </a:r>
            <a:r>
              <a:rPr lang="tr-TR" dirty="0"/>
              <a:t> ahlak anlayışıyla da, 20. yüzyıl felsefesinin en önemli </a:t>
            </a:r>
            <a:r>
              <a:rPr lang="tr-TR" dirty="0" err="1"/>
              <a:t>düşünüɾleɾinden</a:t>
            </a:r>
            <a:r>
              <a:rPr lang="tr-TR" dirty="0"/>
              <a:t> </a:t>
            </a:r>
            <a:r>
              <a:rPr lang="tr-TR" dirty="0" err="1"/>
              <a:t>biɾi</a:t>
            </a:r>
            <a:r>
              <a:rPr lang="tr-TR" dirty="0"/>
              <a:t> olan </a:t>
            </a:r>
            <a:r>
              <a:rPr lang="tr-TR" dirty="0" err="1"/>
              <a:t>Haɾtmann</a:t>
            </a:r>
            <a:r>
              <a:rPr lang="tr-TR" dirty="0"/>
              <a:t> Batı felsefesi geleneğinin, </a:t>
            </a:r>
            <a:r>
              <a:rPr lang="tr-TR" dirty="0" err="1"/>
              <a:t>Descaɾtes'tan</a:t>
            </a:r>
            <a:r>
              <a:rPr lang="tr-TR" dirty="0"/>
              <a:t> </a:t>
            </a:r>
            <a:r>
              <a:rPr lang="tr-TR" dirty="0" err="1"/>
              <a:t>beɾi</a:t>
            </a:r>
            <a:r>
              <a:rPr lang="tr-TR" dirty="0"/>
              <a:t>, düşünen özneden </a:t>
            </a:r>
            <a:r>
              <a:rPr lang="tr-TR" dirty="0" err="1"/>
              <a:t>haɾeket</a:t>
            </a:r>
            <a:r>
              <a:rPr lang="tr-TR" dirty="0"/>
              <a:t> ettiğini ve bunun da büyük </a:t>
            </a:r>
            <a:r>
              <a:rPr lang="tr-TR" dirty="0" err="1"/>
              <a:t>biɾ</a:t>
            </a:r>
            <a:r>
              <a:rPr lang="tr-TR" dirty="0"/>
              <a:t> yanlış olduğunu </a:t>
            </a:r>
            <a:r>
              <a:rPr lang="tr-TR" dirty="0" err="1"/>
              <a:t>savunmuştuɾ</a:t>
            </a:r>
            <a:r>
              <a:rPr lang="tr-TR" dirty="0"/>
              <a:t>.  Ona </a:t>
            </a:r>
            <a:r>
              <a:rPr lang="tr-TR" dirty="0" err="1"/>
              <a:t>göɾe</a:t>
            </a:r>
            <a:r>
              <a:rPr lang="tr-TR" dirty="0"/>
              <a:t>, bağımsız </a:t>
            </a:r>
            <a:r>
              <a:rPr lang="tr-TR" dirty="0" err="1"/>
              <a:t>biɾ</a:t>
            </a:r>
            <a:r>
              <a:rPr lang="tr-TR" dirty="0"/>
              <a:t> </a:t>
            </a:r>
            <a:r>
              <a:rPr lang="tr-TR" dirty="0" err="1"/>
              <a:t>geɾçekliğe</a:t>
            </a:r>
            <a:r>
              <a:rPr lang="tr-TR" dirty="0"/>
              <a:t> ilişkin </a:t>
            </a:r>
            <a:r>
              <a:rPr lang="tr-TR" dirty="0" err="1"/>
              <a:t>biɾ</a:t>
            </a:r>
            <a:r>
              <a:rPr lang="tr-TR" dirty="0"/>
              <a:t> </a:t>
            </a:r>
            <a:r>
              <a:rPr lang="tr-TR" dirty="0" err="1"/>
              <a:t>kavɾayış</a:t>
            </a:r>
            <a:r>
              <a:rPr lang="tr-TR" dirty="0"/>
              <a:t>, bene ilişkin </a:t>
            </a:r>
            <a:r>
              <a:rPr lang="tr-TR" dirty="0" err="1"/>
              <a:t>kavɾayış</a:t>
            </a:r>
            <a:r>
              <a:rPr lang="tr-TR" dirty="0"/>
              <a:t> </a:t>
            </a:r>
            <a:r>
              <a:rPr lang="tr-TR" dirty="0" err="1"/>
              <a:t>kadaɾ</a:t>
            </a:r>
            <a:r>
              <a:rPr lang="tr-TR" dirty="0"/>
              <a:t> </a:t>
            </a:r>
            <a:r>
              <a:rPr lang="tr-TR" dirty="0" err="1"/>
              <a:t>doğɾudan</a:t>
            </a:r>
            <a:r>
              <a:rPr lang="tr-TR" dirty="0"/>
              <a:t> ve </a:t>
            </a:r>
            <a:r>
              <a:rPr lang="tr-TR" dirty="0" err="1"/>
              <a:t>aɾacısızdıɾ</a:t>
            </a:r>
            <a:r>
              <a:rPr lang="tr-TR" dirty="0"/>
              <a:t>. </a:t>
            </a:r>
            <a:r>
              <a:rPr lang="tr-TR" dirty="0" err="1"/>
              <a:t>Haɾtmann</a:t>
            </a:r>
            <a:r>
              <a:rPr lang="tr-TR" dirty="0"/>
              <a:t> bu bağlamda tüm felsefi </a:t>
            </a:r>
            <a:r>
              <a:rPr lang="tr-TR" dirty="0" err="1"/>
              <a:t>pɾoblemleɾin</a:t>
            </a:r>
            <a:r>
              <a:rPr lang="tr-TR" dirty="0"/>
              <a:t> ontolojik nitelikte </a:t>
            </a:r>
            <a:r>
              <a:rPr lang="tr-TR" dirty="0" err="1"/>
              <a:t>pɾoblemleɾ</a:t>
            </a:r>
            <a:r>
              <a:rPr lang="tr-TR" dirty="0"/>
              <a:t> olduğunu </a:t>
            </a:r>
            <a:r>
              <a:rPr lang="tr-TR" dirty="0" err="1"/>
              <a:t>söylemiştiɾ</a:t>
            </a:r>
            <a:r>
              <a:rPr lang="tr-TR" dirty="0"/>
              <a:t>; </a:t>
            </a:r>
            <a:r>
              <a:rPr lang="tr-TR" dirty="0" err="1"/>
              <a:t>onlaɾ</a:t>
            </a:r>
            <a:r>
              <a:rPr lang="tr-TR" dirty="0"/>
              <a:t>, bize </a:t>
            </a:r>
            <a:r>
              <a:rPr lang="tr-TR" dirty="0" err="1"/>
              <a:t>veɾilen</a:t>
            </a:r>
            <a:r>
              <a:rPr lang="tr-TR" dirty="0"/>
              <a:t> </a:t>
            </a:r>
            <a:r>
              <a:rPr lang="tr-TR" dirty="0" err="1"/>
              <a:t>vaɾlık</a:t>
            </a:r>
            <a:r>
              <a:rPr lang="tr-TR" dirty="0"/>
              <a:t> </a:t>
            </a:r>
            <a:r>
              <a:rPr lang="tr-TR" dirty="0" err="1"/>
              <a:t>tüɾünü</a:t>
            </a:r>
            <a:r>
              <a:rPr lang="tr-TR" dirty="0"/>
              <a:t> anlama yönündeki </a:t>
            </a:r>
            <a:r>
              <a:rPr lang="tr-TR" dirty="0" err="1"/>
              <a:t>giɾişimleɾdiɾ</a:t>
            </a:r>
            <a:r>
              <a:rPr lang="tr-TR" dirty="0"/>
              <a:t>.</a:t>
            </a:r>
            <a:br>
              <a:rPr lang="tr-TR" dirty="0"/>
            </a:br>
            <a:br>
              <a:rPr lang="tr-TR" dirty="0"/>
            </a:br>
            <a:r>
              <a:rPr lang="tr-TR" dirty="0" err="1"/>
              <a:t>Hartmann'a</a:t>
            </a:r>
            <a:r>
              <a:rPr lang="tr-TR" dirty="0"/>
              <a:t> göre, bilgi, her zaman bir nesnenin kavranmasıdır. Bu kavrayış da nesnelerin kendiliğinden bizim bilincimize düşmesiyle değil de, tam tersine düşünen varlık olarak öznenin kendisini aşıp nesneleri kavramasıyla gerçekleşir. Bu ise, bir tasarım yoluyla olur. Bilgi, nesnenin bilinçteki yansıması olan tasarımlar yoluyla gerçekleşir. </a:t>
            </a:r>
            <a:r>
              <a:rPr lang="tr-TR" dirty="0" err="1"/>
              <a:t>Hartmann'a</a:t>
            </a:r>
            <a:r>
              <a:rPr lang="tr-TR" dirty="0"/>
              <a:t> göre, tasarım her ne kadar bilginin nesnesi ile var olsa da, nesnenin kendisi, bilgi söz konusu olmadığı zaman bile </a:t>
            </a:r>
            <a:r>
              <a:rPr lang="tr-TR" dirty="0" err="1"/>
              <a:t>varolmaya</a:t>
            </a:r>
            <a:r>
              <a:rPr lang="tr-TR" dirty="0"/>
              <a:t> devam eder. Bundan dolayı, Hartmann ontolojinin bilgi kuramına değil, fakat bilgi kuramının ontolojiye dayandığını savunmuştur. Çünkü ona göre, nesnenin bilgisinin söz konusu olabilmesi i</a:t>
            </a:r>
            <a:r>
              <a:rPr lang="el-GR" dirty="0"/>
              <a:t>ς</a:t>
            </a:r>
            <a:r>
              <a:rPr lang="tr-TR" dirty="0"/>
              <a:t>in, önce nesnenin </a:t>
            </a:r>
            <a:r>
              <a:rPr lang="tr-TR" dirty="0" err="1"/>
              <a:t>varolması</a:t>
            </a:r>
            <a:r>
              <a:rPr lang="tr-TR" dirty="0"/>
              <a:t> gerekir.</a:t>
            </a:r>
          </a:p>
        </p:txBody>
      </p:sp>
      <p:pic>
        <p:nvPicPr>
          <p:cNvPr id="2" name="İçerik Yer Tutucusu 1"/>
          <p:cNvPicPr>
            <a:picLocks noGrp="1" noChangeAspect="1"/>
          </p:cNvPicPr>
          <p:nvPr>
            <p:ph sz="half" idx="2"/>
          </p:nvPr>
        </p:nvPicPr>
        <p:blipFill>
          <a:blip r:embed="rId3">
            <a:extLst>
              <a:ext uri="{28A0092B-C50C-407E-A947-70E740481C1C}">
                <a14:useLocalDpi xmlns:a14="http://schemas.microsoft.com/office/drawing/2010/main"/>
              </a:ext>
            </a:extLst>
          </a:blip>
          <a:stretch>
            <a:fillRect/>
          </a:stretch>
        </p:blipFill>
        <p:spPr>
          <a:xfrm>
            <a:off x="8861153" y="2209800"/>
            <a:ext cx="2095500" cy="3257550"/>
          </a:xfrm>
        </p:spPr>
      </p:pic>
    </p:spTree>
    <p:extLst>
      <p:ext uri="{BB962C8B-B14F-4D97-AF65-F5344CB8AC3E}">
        <p14:creationId xmlns:p14="http://schemas.microsoft.com/office/powerpoint/2010/main" val="4237039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dirty="0"/>
              <a:t>R3</a:t>
            </a:r>
          </a:p>
        </p:txBody>
      </p:sp>
      <p:pic>
        <p:nvPicPr>
          <p:cNvPr id="3" name="Resim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121152" y="2209800"/>
            <a:ext cx="5949696" cy="4437888"/>
          </a:xfrm>
          <a:prstGeom prst="rect">
            <a:avLst/>
          </a:prstGeom>
        </p:spPr>
      </p:pic>
    </p:spTree>
    <p:extLst>
      <p:ext uri="{BB962C8B-B14F-4D97-AF65-F5344CB8AC3E}">
        <p14:creationId xmlns:p14="http://schemas.microsoft.com/office/powerpoint/2010/main" val="692931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r>
              <a:rPr lang="tr-TR" b="1" dirty="0"/>
              <a:t>Pratik Anlama Tabakası (I1)</a:t>
            </a:r>
            <a:endParaRPr lang="tr-TR" dirty="0"/>
          </a:p>
        </p:txBody>
      </p:sp>
      <p:sp>
        <p:nvSpPr>
          <p:cNvPr id="3" name="İçerik Yer Tutucusu 2"/>
          <p:cNvSpPr>
            <a:spLocks noGrp="1"/>
          </p:cNvSpPr>
          <p:nvPr>
            <p:ph idx="1"/>
          </p:nvPr>
        </p:nvSpPr>
        <p:spPr>
          <a:xfrm>
            <a:off x="609599" y="2249424"/>
            <a:ext cx="7485529" cy="4325112"/>
          </a:xfrm>
        </p:spPr>
        <p:txBody>
          <a:bodyPr rtlCol="0">
            <a:noAutofit/>
          </a:bodyPr>
          <a:lstStyle/>
          <a:p>
            <a:pPr marL="109728" indent="0">
              <a:buNone/>
            </a:pPr>
            <a:r>
              <a:rPr lang="tr-TR" sz="1900" dirty="0"/>
              <a:t>Pratik anlam tabakasına artık algının ötesinde pratik amaca dönük ürün detaylarının kavranması vardır. Kullanıcı bu tabakada ürün detaylarını inceler, her detayın amacını bilişsel seviyede kavrar. Ayırt edici özellikler kolayca tespit edilir. Bu seviye bilişsel bir seviye olmasından dolayı kullanıcı artık tasarımcının vermek istediği mesajları algılamaktan öte yavaş yavaş kavramaya başlar. Ürün artık kullanıcı ile karşılıklı diyalog halindedir. Kullanıcı için bu aşama ürünü keşfetme hazzının başladığı alandır. Kullanıcı bu aşamada ürün detayları ile ürünün sunduğu olanaklar alanına ulaşmaya başlar ve tasarımcının reel nesne içine gömdüğü tinsel varlık yavaş yavaş açığa çıkmaya başlar. Örneğimizi döndüğümüzde kullanıcı elektrik süpürgesinin her detayının inceleyecek bu detayların ne işe yaradığını tahmin ve tecrübe edecektir. Ürünün detayları üzerinden kuracağı iletişim becerisi doğrultusunda kullanıcımız ürüne yoğunlaşacak, örneğin toz haznesini çıkarmaya çalışacak, geri takacak veya doğrudan kullanarak hareket kabiliyetini, performansını test etmeye çalışacaktır.</a:t>
            </a:r>
          </a:p>
        </p:txBody>
      </p:sp>
      <p:pic>
        <p:nvPicPr>
          <p:cNvPr id="4" name="Resim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278547" y="1533144"/>
            <a:ext cx="3599688" cy="5041392"/>
          </a:xfrm>
          <a:prstGeom prst="rect">
            <a:avLst/>
          </a:prstGeom>
        </p:spPr>
      </p:pic>
    </p:spTree>
    <p:extLst>
      <p:ext uri="{BB962C8B-B14F-4D97-AF65-F5344CB8AC3E}">
        <p14:creationId xmlns:p14="http://schemas.microsoft.com/office/powerpoint/2010/main" val="2866447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dirty="0"/>
              <a:t>I1</a:t>
            </a:r>
          </a:p>
        </p:txBody>
      </p:sp>
      <p:pic>
        <p:nvPicPr>
          <p:cNvPr id="4" name="Resim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869692" y="1143000"/>
            <a:ext cx="6452616" cy="5004816"/>
          </a:xfrm>
          <a:prstGeom prst="rect">
            <a:avLst/>
          </a:prstGeom>
        </p:spPr>
      </p:pic>
    </p:spTree>
    <p:extLst>
      <p:ext uri="{BB962C8B-B14F-4D97-AF65-F5344CB8AC3E}">
        <p14:creationId xmlns:p14="http://schemas.microsoft.com/office/powerpoint/2010/main" val="1289672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r>
              <a:rPr lang="tr-TR" b="1" dirty="0"/>
              <a:t>Nesne Tabakası (I2) </a:t>
            </a:r>
            <a:endParaRPr lang="tr-TR" dirty="0"/>
          </a:p>
        </p:txBody>
      </p:sp>
      <p:sp>
        <p:nvSpPr>
          <p:cNvPr id="3" name="İçerik Yer Tutucusu 2"/>
          <p:cNvSpPr>
            <a:spLocks noGrp="1"/>
          </p:cNvSpPr>
          <p:nvPr>
            <p:ph idx="1"/>
          </p:nvPr>
        </p:nvSpPr>
        <p:spPr>
          <a:xfrm>
            <a:off x="609599" y="2249424"/>
            <a:ext cx="7485529" cy="4325112"/>
          </a:xfrm>
        </p:spPr>
        <p:txBody>
          <a:bodyPr rtlCol="0">
            <a:noAutofit/>
          </a:bodyPr>
          <a:lstStyle/>
          <a:p>
            <a:r>
              <a:rPr lang="tr-TR" sz="2400" dirty="0"/>
              <a:t>Nesne tabakasında kullanıcı ürünün var ise anlam-yoğun kısımlarına odaklanır. Ürünün anlamını ağırlıklı olarak taşıyan detaylar fark edilir. Ürünü diğer emsallerinden belirgin şekilde ayıran kısımlar anlam-yoğun bölgelerdir. Bu bölümler fonksiyonel ve anlam açısından kavranır. Anlam-yoğun kısımlar tasarımcının ana tasarım düşüncesini taşıyan ayırt edici unsurlardır.  Tasarıma dair yegâne ve eşsiz kimlik öğeleridir. Örneğimizde anlam-yoğun bölgeler öncelikle şeffaf siklon toz muhafazası ve hareket kabiliyetini arttıran küresel gövdedir. </a:t>
            </a:r>
          </a:p>
        </p:txBody>
      </p:sp>
      <p:pic>
        <p:nvPicPr>
          <p:cNvPr id="4" name="Resim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278547" y="1533144"/>
            <a:ext cx="3599688" cy="5041392"/>
          </a:xfrm>
          <a:prstGeom prst="rect">
            <a:avLst/>
          </a:prstGeom>
        </p:spPr>
      </p:pic>
    </p:spTree>
    <p:extLst>
      <p:ext uri="{BB962C8B-B14F-4D97-AF65-F5344CB8AC3E}">
        <p14:creationId xmlns:p14="http://schemas.microsoft.com/office/powerpoint/2010/main" val="1018619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dirty="0"/>
              <a:t>I1</a:t>
            </a:r>
          </a:p>
        </p:txBody>
      </p:sp>
      <p:pic>
        <p:nvPicPr>
          <p:cNvPr id="3" name="Resim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121152" y="2209800"/>
            <a:ext cx="5949696" cy="4437888"/>
          </a:xfrm>
          <a:prstGeom prst="rect">
            <a:avLst/>
          </a:prstGeom>
        </p:spPr>
      </p:pic>
    </p:spTree>
    <p:extLst>
      <p:ext uri="{BB962C8B-B14F-4D97-AF65-F5344CB8AC3E}">
        <p14:creationId xmlns:p14="http://schemas.microsoft.com/office/powerpoint/2010/main" val="1581446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r>
              <a:rPr lang="tr-TR" b="1" dirty="0"/>
              <a:t>Karakter Tabakası (I3)</a:t>
            </a:r>
            <a:endParaRPr lang="tr-TR" dirty="0"/>
          </a:p>
        </p:txBody>
      </p:sp>
      <p:sp>
        <p:nvSpPr>
          <p:cNvPr id="3" name="İçerik Yer Tutucusu 2"/>
          <p:cNvSpPr>
            <a:spLocks noGrp="1"/>
          </p:cNvSpPr>
          <p:nvPr>
            <p:ph idx="1"/>
          </p:nvPr>
        </p:nvSpPr>
        <p:spPr>
          <a:xfrm>
            <a:off x="701309" y="2229612"/>
            <a:ext cx="7485529" cy="4325112"/>
          </a:xfrm>
        </p:spPr>
        <p:txBody>
          <a:bodyPr rtlCol="0">
            <a:noAutofit/>
          </a:bodyPr>
          <a:lstStyle/>
          <a:p>
            <a:r>
              <a:rPr lang="tr-TR" sz="1800" dirty="0"/>
              <a:t>Bu tabaka ruhi bir tabaka olup, kullanıcı tasarımcının ruhi dünyası, karakteri, hayata bakış açısını kavramaya çalışır. Bu tabakada kullanıcı tinsel varlık üzerinden tasarımcının kişisel ve nesnel tinine ulaşmaya çalışır. Eğer kullanıcı tasarımcı hakkında bilgi sahibi ise, onun söylem ve geçmiş ürünlerine aşina ise mevcut ürün geçmiş emsaller ile kıyaslanabilir. Bu aşama reel üzerinden tasarımcının tasarım yaklaşımına ulaşma tabakasıdır. Tasarımcının belirsiz olduğu durumda dahi kullanıcı ürün üzerinden tasarımcı ile empati kurmaya çalışır. Örneğimiz üzerinden bir değerlendirme yaptığımızda, eğer kullanıcımız J. </a:t>
            </a:r>
            <a:r>
              <a:rPr lang="tr-TR" sz="1800" dirty="0" err="1"/>
              <a:t>Dyson’a</a:t>
            </a:r>
            <a:r>
              <a:rPr lang="tr-TR" sz="1800" dirty="0"/>
              <a:t> aşina ise, hem onun tasarım söylemi hem de onun geçmişteki ürünleri üzerinden mevcut ürünü tahlil edecek, benzerlikleri ve yeni yaklaşımları tahlil edip kavrayacaktır. J. </a:t>
            </a:r>
            <a:r>
              <a:rPr lang="tr-TR" sz="1800" dirty="0" err="1"/>
              <a:t>Dyson’un</a:t>
            </a:r>
            <a:r>
              <a:rPr lang="tr-TR" sz="1800" dirty="0"/>
              <a:t> geçmişte tasarladığı ürünlerin mevcut üründeki izlerini keşfetmenin hazzını yaşayacak, onun yaratım sürecine kılavuzluk eden kişisel ve nesnel tini ile temas edecektir (Şekil 5). Bu tabaka seviyesine ulaşmak için kullanıcının kavrayan bir özne olarak tasarım bilgisi ve kültürü önem kazanır.</a:t>
            </a:r>
            <a:endParaRPr lang="tr-TR" sz="2400" dirty="0"/>
          </a:p>
        </p:txBody>
      </p:sp>
      <p:pic>
        <p:nvPicPr>
          <p:cNvPr id="4" name="Resim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278547" y="1533144"/>
            <a:ext cx="3599688" cy="5041392"/>
          </a:xfrm>
          <a:prstGeom prst="rect">
            <a:avLst/>
          </a:prstGeom>
        </p:spPr>
      </p:pic>
    </p:spTree>
    <p:extLst>
      <p:ext uri="{BB962C8B-B14F-4D97-AF65-F5344CB8AC3E}">
        <p14:creationId xmlns:p14="http://schemas.microsoft.com/office/powerpoint/2010/main" val="247352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dirty="0"/>
              <a:t>I1</a:t>
            </a:r>
          </a:p>
        </p:txBody>
      </p:sp>
      <p:pic>
        <p:nvPicPr>
          <p:cNvPr id="4" name="Resim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 y="2209800"/>
            <a:ext cx="10058400" cy="4032200"/>
          </a:xfrm>
          <a:prstGeom prst="rect">
            <a:avLst/>
          </a:prstGeom>
        </p:spPr>
      </p:pic>
    </p:spTree>
    <p:extLst>
      <p:ext uri="{BB962C8B-B14F-4D97-AF65-F5344CB8AC3E}">
        <p14:creationId xmlns:p14="http://schemas.microsoft.com/office/powerpoint/2010/main" val="4161318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r>
              <a:rPr lang="tr-TR" b="1" dirty="0"/>
              <a:t>Karakter Tabakası (I3)</a:t>
            </a:r>
            <a:endParaRPr lang="tr-TR" dirty="0"/>
          </a:p>
        </p:txBody>
      </p:sp>
      <p:sp>
        <p:nvSpPr>
          <p:cNvPr id="3" name="İçerik Yer Tutucusu 2"/>
          <p:cNvSpPr>
            <a:spLocks noGrp="1"/>
          </p:cNvSpPr>
          <p:nvPr>
            <p:ph idx="1"/>
          </p:nvPr>
        </p:nvSpPr>
        <p:spPr>
          <a:xfrm>
            <a:off x="701309" y="2229612"/>
            <a:ext cx="7485529" cy="4325112"/>
          </a:xfrm>
        </p:spPr>
        <p:txBody>
          <a:bodyPr rtlCol="0">
            <a:noAutofit/>
          </a:bodyPr>
          <a:lstStyle/>
          <a:p>
            <a:r>
              <a:rPr lang="tr-TR" sz="1800" dirty="0"/>
              <a:t>Bu tabaka karakter tabakasında yapılan tespit ve değerlendirmelerin içinde bulunulan sosyal yapı ve bu yapının bütün insanlık açısından da değerlendirilmesini kapsar.  Kullanıcı bu bağlantıyı kurarken de artık öznel değil, en azından çağı açısından, nesnel bir yaklaşım sergiler. Bu tabakada ürün aidiyetlikleri ile uyumu ve çelişkileri açısından ele alınır. Bu seviyede örneğin herhangi bir Mercedes C180 model otomobil C180 olarak değil Mercedes imajı olarak görülür, Mercedes markasının total kimliği, kullanıcı kitlesi üzerinden tartışılır ve kavranır. Ürün bir ara nesne konumuna taşınarak ana nesne konumuna geçen aidiyetlikleri üzerinden kavranır. Burada kullanıcının ulaşmak gayesinde olduğu tinsel seviye </a:t>
            </a:r>
            <a:r>
              <a:rPr lang="tr-TR" sz="1800" dirty="0" err="1"/>
              <a:t>individuel</a:t>
            </a:r>
            <a:r>
              <a:rPr lang="tr-TR" sz="1800" dirty="0"/>
              <a:t> insan veya ürün seviyesi değil metafizik-evrensel olandır. Tabiatıyla bu seviye her üründe olamaz ancak güçlü kolektif kimliğe dayanan </a:t>
            </a:r>
            <a:r>
              <a:rPr lang="tr-TR" sz="1800" dirty="0" err="1"/>
              <a:t>ikonik</a:t>
            </a:r>
            <a:r>
              <a:rPr lang="tr-TR" sz="1800" dirty="0"/>
              <a:t> tasarımlarda açığa çıkar. Örneğimize döndüğümüzde artık önemli olan </a:t>
            </a:r>
            <a:r>
              <a:rPr lang="tr-TR" sz="1800" dirty="0" err="1"/>
              <a:t>Dyson</a:t>
            </a:r>
            <a:r>
              <a:rPr lang="tr-TR" sz="1800" dirty="0"/>
              <a:t> </a:t>
            </a:r>
            <a:r>
              <a:rPr lang="tr-TR" sz="1800" dirty="0" err="1"/>
              <a:t>Cinetic</a:t>
            </a:r>
            <a:r>
              <a:rPr lang="tr-TR" sz="1800" dirty="0"/>
              <a:t> </a:t>
            </a:r>
            <a:r>
              <a:rPr lang="tr-TR" sz="1800" dirty="0" err="1"/>
              <a:t>Big</a:t>
            </a:r>
            <a:r>
              <a:rPr lang="tr-TR" sz="1800" dirty="0"/>
              <a:t> </a:t>
            </a:r>
            <a:r>
              <a:rPr lang="tr-TR" sz="1800" dirty="0" err="1"/>
              <a:t>Ball</a:t>
            </a:r>
            <a:r>
              <a:rPr lang="tr-TR" sz="1800" dirty="0"/>
              <a:t> elektrik süpürgesi değil total </a:t>
            </a:r>
            <a:r>
              <a:rPr lang="tr-TR" sz="1800" dirty="0" err="1"/>
              <a:t>Dyson</a:t>
            </a:r>
            <a:r>
              <a:rPr lang="tr-TR" sz="1800" dirty="0"/>
              <a:t> ürün gamı ve kimliği daha da ötesi genel bir hayat görüşü ve hayat formudur</a:t>
            </a:r>
            <a:r>
              <a:rPr lang="tr-TR" dirty="0"/>
              <a:t>.</a:t>
            </a:r>
          </a:p>
          <a:p>
            <a:endParaRPr lang="tr-TR" sz="2400" dirty="0"/>
          </a:p>
        </p:txBody>
      </p:sp>
      <p:pic>
        <p:nvPicPr>
          <p:cNvPr id="4" name="Resim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278547" y="1533144"/>
            <a:ext cx="3599688" cy="5041392"/>
          </a:xfrm>
          <a:prstGeom prst="rect">
            <a:avLst/>
          </a:prstGeom>
        </p:spPr>
      </p:pic>
    </p:spTree>
    <p:extLst>
      <p:ext uri="{BB962C8B-B14F-4D97-AF65-F5344CB8AC3E}">
        <p14:creationId xmlns:p14="http://schemas.microsoft.com/office/powerpoint/2010/main" val="797871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dirty="0"/>
              <a:t>I1</a:t>
            </a:r>
          </a:p>
        </p:txBody>
      </p:sp>
      <p:pic>
        <p:nvPicPr>
          <p:cNvPr id="3" name="Resim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366155" y="833717"/>
            <a:ext cx="7459689" cy="5851576"/>
          </a:xfrm>
          <a:prstGeom prst="rect">
            <a:avLst/>
          </a:prstGeom>
        </p:spPr>
      </p:pic>
    </p:spTree>
    <p:extLst>
      <p:ext uri="{BB962C8B-B14F-4D97-AF65-F5344CB8AC3E}">
        <p14:creationId xmlns:p14="http://schemas.microsoft.com/office/powerpoint/2010/main" val="3019096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Hartmann ne diyor?</a:t>
            </a:r>
          </a:p>
        </p:txBody>
      </p:sp>
      <p:sp>
        <p:nvSpPr>
          <p:cNvPr id="3" name="İçerik Yer Tutucusu 2"/>
          <p:cNvSpPr>
            <a:spLocks noGrp="1"/>
          </p:cNvSpPr>
          <p:nvPr>
            <p:ph idx="1"/>
          </p:nvPr>
        </p:nvSpPr>
        <p:spPr/>
        <p:txBody>
          <a:bodyPr>
            <a:normAutofit fontScale="70000" lnSpcReduction="20000"/>
          </a:bodyPr>
          <a:lstStyle/>
          <a:p>
            <a:r>
              <a:rPr lang="tr-TR" dirty="0"/>
              <a:t>Yeni ontolojinin kurucusu olan </a:t>
            </a:r>
            <a:r>
              <a:rPr lang="tr-TR" dirty="0" err="1"/>
              <a:t>Hartmann’a</a:t>
            </a:r>
            <a:r>
              <a:rPr lang="tr-TR" dirty="0"/>
              <a:t>  (1965) göre ise, var olan ile bir bilinç </a:t>
            </a:r>
            <a:r>
              <a:rPr lang="tr-TR" dirty="0" err="1"/>
              <a:t>korrelatı</a:t>
            </a:r>
            <a:r>
              <a:rPr lang="tr-TR" dirty="0"/>
              <a:t> olan nesne, yani varlık ile algılanan şey farklı şeylerdir. </a:t>
            </a:r>
            <a:r>
              <a:rPr lang="tr-TR" dirty="0">
                <a:solidFill>
                  <a:srgbClr val="FF0000"/>
                </a:solidFill>
              </a:rPr>
              <a:t> Varlığın ideal formlar içinde ele alınışı hiçbir zaman gerçek varlığın tüm bilgisini sağlamaz</a:t>
            </a:r>
            <a:r>
              <a:rPr lang="tr-TR" dirty="0"/>
              <a:t>. Bu ona göre sadece bir mantık olur. Çünkü varlık algılanan nesne alanından daha geniştir ve bilinen şeyler var olanın daima bir kısmıdır. Var olan ancak bilen bir süje tarafından nesne kılınır. Hartmann bu sürece</a:t>
            </a:r>
            <a:r>
              <a:rPr lang="tr-TR" dirty="0">
                <a:solidFill>
                  <a:srgbClr val="FF0000"/>
                </a:solidFill>
              </a:rPr>
              <a:t> </a:t>
            </a:r>
            <a:r>
              <a:rPr lang="tr-TR" i="1" dirty="0" err="1">
                <a:solidFill>
                  <a:srgbClr val="FF0000"/>
                </a:solidFill>
              </a:rPr>
              <a:t>objectum</a:t>
            </a:r>
            <a:r>
              <a:rPr lang="tr-TR" dirty="0">
                <a:solidFill>
                  <a:srgbClr val="FF0000"/>
                </a:solidFill>
              </a:rPr>
              <a:t> </a:t>
            </a:r>
            <a:r>
              <a:rPr lang="tr-TR" dirty="0"/>
              <a:t>demektedir. Ama var olan bir bilgi objesi olmadan da vardır. Algılanan veri genel olarak varlığın yalnız yüzeyidir; dışsal bir şeydir. Asıl varlık ise bu dışsal şeyin içidir. Gizli olmayan veri haline getirilemeyen şeydir. Özetle Hartmann insan olarak varlığın sadece bir kısmını algılayabileceğimizi, gerçek varlığı algıladığımız ile eş görmeyi yani onu objektum sonucu nesneler dünyası ile sınırlamamızı sınırlı ve eksik olarak tanımlamak olarak görmektedir. Bu şu sonucu doğurmaktadır: Biz gerçek varlığın ancak bize kendini görünür kıldığı kısmını (</a:t>
            </a:r>
            <a:r>
              <a:rPr lang="tr-TR" i="1" dirty="0"/>
              <a:t>phainesthai</a:t>
            </a:r>
            <a:r>
              <a:rPr lang="tr-TR" dirty="0"/>
              <a:t>) algı limitlerimiz dâhilinde algılarız, algıladığımız kısmı bilgi haline getiririz. Dolayısıyla bilgi dediğimiz şey gerçek varlığın kısmi bir temsilidir ve tüm varlığı ifade etmez ve gerçek var olan değildir. Bugün algıladığımız her şey varlığın bilgi haline getirilmiş halidir, var olan biz olmadan algılamadan da zaten vardır. İşte bu yaklaşım Yeni Ontolojiyi öznel idealizmden ayırır ve bilginin genişlemesi ve bildiğimiz nesne çemberinin daima genişlediği anlamına gelir.</a:t>
            </a:r>
          </a:p>
        </p:txBody>
      </p:sp>
    </p:spTree>
    <p:extLst>
      <p:ext uri="{BB962C8B-B14F-4D97-AF65-F5344CB8AC3E}">
        <p14:creationId xmlns:p14="http://schemas.microsoft.com/office/powerpoint/2010/main" val="3419644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09600" y="1103811"/>
            <a:ext cx="10972800" cy="1066800"/>
          </a:xfrm>
        </p:spPr>
        <p:txBody>
          <a:bodyPr rtlCol="0"/>
          <a:lstStyle/>
          <a:p>
            <a:pPr rtl="0"/>
            <a:r>
              <a:rPr lang="tr-TR" dirty="0"/>
              <a:t>Varlık Katmanları</a:t>
            </a:r>
          </a:p>
        </p:txBody>
      </p:sp>
      <p:pic>
        <p:nvPicPr>
          <p:cNvPr id="5" name="Resim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6345" y="2261733"/>
            <a:ext cx="6064643" cy="4096409"/>
          </a:xfrm>
          <a:prstGeom prst="rect">
            <a:avLst/>
          </a:prstGeom>
        </p:spPr>
      </p:pic>
      <p:sp>
        <p:nvSpPr>
          <p:cNvPr id="6" name="Metin kutusu 5"/>
          <p:cNvSpPr txBox="1"/>
          <p:nvPr/>
        </p:nvSpPr>
        <p:spPr>
          <a:xfrm>
            <a:off x="614083" y="2387824"/>
            <a:ext cx="5481917" cy="3970318"/>
          </a:xfrm>
          <a:prstGeom prst="rect">
            <a:avLst/>
          </a:prstGeom>
          <a:noFill/>
        </p:spPr>
        <p:txBody>
          <a:bodyPr wrap="square" rtlCol="0">
            <a:spAutoFit/>
          </a:bodyPr>
          <a:lstStyle/>
          <a:p>
            <a:r>
              <a:rPr lang="tr-TR" dirty="0"/>
              <a:t>Yeni Ontolojinin varlığı tasvir etme çabasının arkasında varlık çeşitlerini varlık kategorilerini ve tabakaların bütün yönleri ile tasvir etme amacı vardır.</a:t>
            </a:r>
          </a:p>
          <a:p>
            <a:r>
              <a:rPr lang="tr-TR" dirty="0"/>
              <a:t>Varlık bütünüyle ontoloji içinde tabakalı bir yapı, yani basamaklardan oluşan bir heterojen yapıdır. </a:t>
            </a:r>
            <a:r>
              <a:rPr lang="tr-TR" dirty="0" err="1"/>
              <a:t>Hartmann’a</a:t>
            </a:r>
            <a:r>
              <a:rPr lang="tr-TR" dirty="0"/>
              <a:t> göre varlık tabakaları inorganik tabaka (</a:t>
            </a:r>
            <a:r>
              <a:rPr lang="tr-TR" i="1" dirty="0" err="1"/>
              <a:t>anorganisches</a:t>
            </a:r>
            <a:r>
              <a:rPr lang="tr-TR" i="1" dirty="0"/>
              <a:t> </a:t>
            </a:r>
            <a:r>
              <a:rPr lang="tr-TR" i="1" dirty="0" err="1"/>
              <a:t>Sein</a:t>
            </a:r>
            <a:r>
              <a:rPr lang="tr-TR" dirty="0"/>
              <a:t>), organik tabaka (</a:t>
            </a:r>
            <a:r>
              <a:rPr lang="tr-TR" i="1" dirty="0" err="1"/>
              <a:t>organisches</a:t>
            </a:r>
            <a:r>
              <a:rPr lang="tr-TR" i="1" dirty="0"/>
              <a:t> </a:t>
            </a:r>
            <a:r>
              <a:rPr lang="tr-TR" i="1" dirty="0" err="1"/>
              <a:t>Sein</a:t>
            </a:r>
            <a:r>
              <a:rPr lang="tr-TR" dirty="0"/>
              <a:t>), ruhsal tabaka ve tinsel tabaka olarak sıralanır. Bu sıralama piramit tarzı bir yapılanmadır, yani inorganik tabakadan tinsel tabakaya doğru yayılım azalır. Bu tabakalarda bütünle ilgili ve her tabakada geçerli temel varlık kategorileri kadar tabakaların birbirlerinden ayrılmasını sağlayan ve bir alttakinde olmayan </a:t>
            </a:r>
            <a:r>
              <a:rPr lang="tr-TR" i="1" dirty="0"/>
              <a:t>novum</a:t>
            </a:r>
            <a:r>
              <a:rPr lang="tr-TR" dirty="0"/>
              <a:t> denen özel varlık kategorileri ile karşılaşırız </a:t>
            </a:r>
          </a:p>
        </p:txBody>
      </p:sp>
    </p:spTree>
    <p:extLst>
      <p:ext uri="{BB962C8B-B14F-4D97-AF65-F5344CB8AC3E}">
        <p14:creationId xmlns:p14="http://schemas.microsoft.com/office/powerpoint/2010/main" val="1851896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09600" y="1103811"/>
            <a:ext cx="10972800" cy="1066800"/>
          </a:xfrm>
        </p:spPr>
        <p:txBody>
          <a:bodyPr rtlCol="0"/>
          <a:lstStyle/>
          <a:p>
            <a:pPr rtl="0"/>
            <a:r>
              <a:rPr lang="tr-TR" dirty="0"/>
              <a:t>Varlık Katmanları</a:t>
            </a:r>
          </a:p>
        </p:txBody>
      </p:sp>
      <p:pic>
        <p:nvPicPr>
          <p:cNvPr id="5" name="Resim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55541" y="2664823"/>
            <a:ext cx="4468925" cy="3018569"/>
          </a:xfrm>
          <a:prstGeom prst="rect">
            <a:avLst/>
          </a:prstGeom>
        </p:spPr>
      </p:pic>
      <p:sp>
        <p:nvSpPr>
          <p:cNvPr id="6" name="Metin kutusu 5"/>
          <p:cNvSpPr txBox="1"/>
          <p:nvPr/>
        </p:nvSpPr>
        <p:spPr>
          <a:xfrm>
            <a:off x="836023" y="2274858"/>
            <a:ext cx="6519518" cy="3970318"/>
          </a:xfrm>
          <a:prstGeom prst="rect">
            <a:avLst/>
          </a:prstGeom>
          <a:noFill/>
        </p:spPr>
        <p:txBody>
          <a:bodyPr wrap="square" rtlCol="0">
            <a:spAutoFit/>
          </a:bodyPr>
          <a:lstStyle/>
          <a:p>
            <a:r>
              <a:rPr lang="tr-TR" dirty="0"/>
              <a:t>İlk varlık tabakası olan inorganik tabaka, tabaka piramidinin tabanını oluşturur ve derecelendirilmemiş ve birbirinin içine geçmiş tüm evreni kaplayan tabakadır (</a:t>
            </a:r>
            <a:r>
              <a:rPr lang="tr-TR" dirty="0" err="1"/>
              <a:t>e.g</a:t>
            </a:r>
            <a:r>
              <a:rPr lang="tr-TR" dirty="0"/>
              <a:t>., </a:t>
            </a:r>
            <a:r>
              <a:rPr lang="tr-TR" dirty="0" err="1"/>
              <a:t>space</a:t>
            </a:r>
            <a:r>
              <a:rPr lang="tr-TR" dirty="0"/>
              <a:t>, </a:t>
            </a:r>
            <a:r>
              <a:rPr lang="tr-TR" dirty="0" err="1"/>
              <a:t>substantiality</a:t>
            </a:r>
            <a:r>
              <a:rPr lang="tr-TR" dirty="0"/>
              <a:t>, </a:t>
            </a:r>
            <a:r>
              <a:rPr lang="tr-TR" dirty="0" err="1"/>
              <a:t>causality</a:t>
            </a:r>
            <a:r>
              <a:rPr lang="tr-TR" dirty="0"/>
              <a:t>). Onun üzerinde canlı varlık tabakası yer alır. En basit tek hücrelilerden insana kadar geniş bir havuzu kapsar. Canlı tabaka inorganik tabakanın yetkin bir şekil hali almış halidir ve inorganik dünyadaki fiziki kurallar bu tabakada da geçerlidir (</a:t>
            </a:r>
            <a:r>
              <a:rPr lang="tr-TR" dirty="0" err="1"/>
              <a:t>e.g</a:t>
            </a:r>
            <a:r>
              <a:rPr lang="tr-TR" dirty="0"/>
              <a:t>., </a:t>
            </a:r>
            <a:r>
              <a:rPr lang="tr-TR" dirty="0" err="1"/>
              <a:t>finality</a:t>
            </a:r>
            <a:r>
              <a:rPr lang="tr-TR" dirty="0"/>
              <a:t>, </a:t>
            </a:r>
            <a:r>
              <a:rPr lang="tr-TR" dirty="0" err="1"/>
              <a:t>organic</a:t>
            </a:r>
            <a:r>
              <a:rPr lang="tr-TR" dirty="0"/>
              <a:t> </a:t>
            </a:r>
            <a:r>
              <a:rPr lang="tr-TR" dirty="0" err="1"/>
              <a:t>system</a:t>
            </a:r>
            <a:r>
              <a:rPr lang="tr-TR" dirty="0"/>
              <a:t>, </a:t>
            </a:r>
            <a:r>
              <a:rPr lang="tr-TR" dirty="0" err="1"/>
              <a:t>metabolism</a:t>
            </a:r>
            <a:r>
              <a:rPr lang="tr-TR" dirty="0"/>
              <a:t>, </a:t>
            </a:r>
            <a:r>
              <a:rPr lang="tr-TR" dirty="0" err="1"/>
              <a:t>homeostasis</a:t>
            </a:r>
            <a:r>
              <a:rPr lang="tr-TR" dirty="0"/>
              <a:t>). Ruhsal tabakada ise bilinç vardır. Burada kritik olan husus, bu tabakanın novum açısından fiziki bir tabaka olmayışıdır. Ruhsal tabaka içseldir ve uzayda yer kaplamaz. Organik tabaka ile ruhsal tabaka arasında bir hal değişimi vardır ve bu değişim </a:t>
            </a:r>
            <a:r>
              <a:rPr lang="tr-TR" dirty="0" err="1"/>
              <a:t>tözsel</a:t>
            </a:r>
            <a:r>
              <a:rPr lang="tr-TR" dirty="0"/>
              <a:t> bir ayrım yaratır (</a:t>
            </a:r>
            <a:r>
              <a:rPr lang="tr-TR" dirty="0" err="1"/>
              <a:t>e.g</a:t>
            </a:r>
            <a:r>
              <a:rPr lang="tr-TR" dirty="0"/>
              <a:t>., </a:t>
            </a:r>
            <a:r>
              <a:rPr lang="tr-TR" dirty="0" err="1"/>
              <a:t>act</a:t>
            </a:r>
            <a:r>
              <a:rPr lang="tr-TR" dirty="0"/>
              <a:t> </a:t>
            </a:r>
            <a:r>
              <a:rPr lang="tr-TR" dirty="0" err="1"/>
              <a:t>and</a:t>
            </a:r>
            <a:r>
              <a:rPr lang="tr-TR" dirty="0"/>
              <a:t> </a:t>
            </a:r>
            <a:r>
              <a:rPr lang="tr-TR" dirty="0" err="1"/>
              <a:t>content</a:t>
            </a:r>
            <a:r>
              <a:rPr lang="tr-TR" dirty="0"/>
              <a:t>, </a:t>
            </a:r>
            <a:r>
              <a:rPr lang="tr-TR" dirty="0" err="1"/>
              <a:t>consciousness</a:t>
            </a:r>
            <a:r>
              <a:rPr lang="tr-TR" dirty="0"/>
              <a:t> </a:t>
            </a:r>
            <a:r>
              <a:rPr lang="tr-TR" dirty="0" err="1"/>
              <a:t>and</a:t>
            </a:r>
            <a:r>
              <a:rPr lang="tr-TR" dirty="0"/>
              <a:t> </a:t>
            </a:r>
            <a:r>
              <a:rPr lang="tr-TR" dirty="0" err="1"/>
              <a:t>unconsciousness</a:t>
            </a:r>
            <a:r>
              <a:rPr lang="tr-TR" dirty="0"/>
              <a:t>, </a:t>
            </a:r>
            <a:r>
              <a:rPr lang="tr-TR" dirty="0" err="1"/>
              <a:t>pleasure</a:t>
            </a:r>
            <a:r>
              <a:rPr lang="tr-TR" dirty="0"/>
              <a:t> </a:t>
            </a:r>
            <a:r>
              <a:rPr lang="tr-TR" dirty="0" err="1"/>
              <a:t>and</a:t>
            </a:r>
            <a:r>
              <a:rPr lang="tr-TR" dirty="0"/>
              <a:t> </a:t>
            </a:r>
            <a:r>
              <a:rPr lang="tr-TR" dirty="0" err="1"/>
              <a:t>distress</a:t>
            </a:r>
            <a:r>
              <a:rPr lang="tr-TR" dirty="0"/>
              <a:t>).</a:t>
            </a:r>
          </a:p>
        </p:txBody>
      </p:sp>
    </p:spTree>
    <p:extLst>
      <p:ext uri="{BB962C8B-B14F-4D97-AF65-F5344CB8AC3E}">
        <p14:creationId xmlns:p14="http://schemas.microsoft.com/office/powerpoint/2010/main" val="3300353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09600" y="1103811"/>
            <a:ext cx="10972800" cy="1066800"/>
          </a:xfrm>
        </p:spPr>
        <p:txBody>
          <a:bodyPr rtlCol="0"/>
          <a:lstStyle/>
          <a:p>
            <a:pPr rtl="0"/>
            <a:r>
              <a:rPr lang="tr-TR" dirty="0"/>
              <a:t>Varlık Katmanları</a:t>
            </a:r>
          </a:p>
        </p:txBody>
      </p:sp>
      <p:pic>
        <p:nvPicPr>
          <p:cNvPr id="5" name="Resim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145740" y="2170611"/>
            <a:ext cx="5046260" cy="3408534"/>
          </a:xfrm>
          <a:prstGeom prst="rect">
            <a:avLst/>
          </a:prstGeom>
        </p:spPr>
      </p:pic>
      <p:sp>
        <p:nvSpPr>
          <p:cNvPr id="6" name="Metin kutusu 5"/>
          <p:cNvSpPr txBox="1"/>
          <p:nvPr/>
        </p:nvSpPr>
        <p:spPr>
          <a:xfrm>
            <a:off x="836023" y="2274858"/>
            <a:ext cx="6519518" cy="2031325"/>
          </a:xfrm>
          <a:prstGeom prst="rect">
            <a:avLst/>
          </a:prstGeom>
          <a:noFill/>
        </p:spPr>
        <p:txBody>
          <a:bodyPr wrap="square" rtlCol="0">
            <a:spAutoFit/>
          </a:bodyPr>
          <a:lstStyle/>
          <a:p>
            <a:r>
              <a:rPr lang="tr-TR" dirty="0"/>
              <a:t>Ruhsal tabakaya bağımlı olan son tabaka tinsel tabakadır. Bu alan kültür ve tarih dünyasını meydana getirir  (</a:t>
            </a:r>
            <a:r>
              <a:rPr lang="tr-TR" dirty="0" err="1"/>
              <a:t>e.g</a:t>
            </a:r>
            <a:r>
              <a:rPr lang="tr-TR" dirty="0"/>
              <a:t>., </a:t>
            </a:r>
            <a:r>
              <a:rPr lang="tr-TR" dirty="0" err="1"/>
              <a:t>thought</a:t>
            </a:r>
            <a:r>
              <a:rPr lang="tr-TR" dirty="0"/>
              <a:t>, </a:t>
            </a:r>
            <a:r>
              <a:rPr lang="tr-TR" dirty="0" err="1"/>
              <a:t>cognition</a:t>
            </a:r>
            <a:r>
              <a:rPr lang="tr-TR" dirty="0"/>
              <a:t>, </a:t>
            </a:r>
            <a:r>
              <a:rPr lang="tr-TR" dirty="0" err="1"/>
              <a:t>desire</a:t>
            </a:r>
            <a:r>
              <a:rPr lang="tr-TR" dirty="0"/>
              <a:t>, </a:t>
            </a:r>
            <a:r>
              <a:rPr lang="tr-TR" dirty="0" err="1"/>
              <a:t>freedom</a:t>
            </a:r>
            <a:r>
              <a:rPr lang="tr-TR" dirty="0"/>
              <a:t>, </a:t>
            </a:r>
            <a:r>
              <a:rPr lang="tr-TR" dirty="0" err="1"/>
              <a:t>valuation</a:t>
            </a:r>
            <a:r>
              <a:rPr lang="tr-TR" dirty="0"/>
              <a:t> </a:t>
            </a:r>
            <a:r>
              <a:rPr lang="tr-TR" dirty="0" err="1"/>
              <a:t>and</a:t>
            </a:r>
            <a:r>
              <a:rPr lang="tr-TR" dirty="0"/>
              <a:t> </a:t>
            </a:r>
            <a:r>
              <a:rPr lang="tr-TR" dirty="0" err="1"/>
              <a:t>personality</a:t>
            </a:r>
            <a:r>
              <a:rPr lang="tr-TR" dirty="0"/>
              <a:t>). Tinsel tabakayı ruhsal tabakadan ayıran novum onun kolektif yapısından açığa çıkar. Bu tabakayı bireylerin beraber olmalarından kaynaklanan ruhsal yaşamları oluşturur. </a:t>
            </a:r>
            <a:r>
              <a:rPr lang="tr-TR" dirty="0">
                <a:solidFill>
                  <a:srgbClr val="FF0000"/>
                </a:solidFill>
              </a:rPr>
              <a:t>Yeni Ontolojide tinsel tabaka ise üç parça haliyle ifade edilir </a:t>
            </a:r>
          </a:p>
        </p:txBody>
      </p:sp>
    </p:spTree>
    <p:extLst>
      <p:ext uri="{BB962C8B-B14F-4D97-AF65-F5344CB8AC3E}">
        <p14:creationId xmlns:p14="http://schemas.microsoft.com/office/powerpoint/2010/main" val="1247861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09600" y="1103811"/>
            <a:ext cx="10972800" cy="1066800"/>
          </a:xfrm>
        </p:spPr>
        <p:txBody>
          <a:bodyPr rtlCol="0"/>
          <a:lstStyle/>
          <a:p>
            <a:pPr rtl="0"/>
            <a:r>
              <a:rPr lang="tr-TR" dirty="0"/>
              <a:t>Varlık Katmanları</a:t>
            </a:r>
          </a:p>
        </p:txBody>
      </p:sp>
      <p:pic>
        <p:nvPicPr>
          <p:cNvPr id="5" name="Resim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145740" y="2170611"/>
            <a:ext cx="5046260" cy="3408534"/>
          </a:xfrm>
          <a:prstGeom prst="rect">
            <a:avLst/>
          </a:prstGeom>
        </p:spPr>
      </p:pic>
      <p:sp>
        <p:nvSpPr>
          <p:cNvPr id="6" name="Metin kutusu 5"/>
          <p:cNvSpPr txBox="1"/>
          <p:nvPr/>
        </p:nvSpPr>
        <p:spPr>
          <a:xfrm>
            <a:off x="836023" y="2274858"/>
            <a:ext cx="6519518" cy="4524315"/>
          </a:xfrm>
          <a:prstGeom prst="rect">
            <a:avLst/>
          </a:prstGeom>
          <a:noFill/>
        </p:spPr>
        <p:txBody>
          <a:bodyPr wrap="square" rtlCol="0">
            <a:spAutoFit/>
          </a:bodyPr>
          <a:lstStyle/>
          <a:p>
            <a:r>
              <a:rPr lang="tr-TR" dirty="0"/>
              <a:t>İlk parça </a:t>
            </a:r>
            <a:r>
              <a:rPr lang="tr-TR" dirty="0">
                <a:solidFill>
                  <a:srgbClr val="FF0000"/>
                </a:solidFill>
              </a:rPr>
              <a:t>kişisel tindir</a:t>
            </a:r>
            <a:r>
              <a:rPr lang="tr-TR" dirty="0"/>
              <a:t>. Kişisel tin kendimiz hakkındaki bilinçtir. Gerçek (reel) olan her şey gibi kişisel tin de </a:t>
            </a:r>
            <a:r>
              <a:rPr lang="tr-TR" dirty="0" err="1"/>
              <a:t>zamansallık</a:t>
            </a:r>
            <a:r>
              <a:rPr lang="tr-TR" dirty="0"/>
              <a:t> ve bireysellikle karakterize olmuştur. İnsanın bilen ve davranan bir varlık olması kişisel tinin hususi temel alametini oluşturur. İkinci parça</a:t>
            </a:r>
            <a:r>
              <a:rPr lang="tr-TR" dirty="0">
                <a:solidFill>
                  <a:srgbClr val="FF0000"/>
                </a:solidFill>
              </a:rPr>
              <a:t> nesnel tindir</a:t>
            </a:r>
            <a:r>
              <a:rPr lang="tr-TR" dirty="0"/>
              <a:t>. Nesnel tin kişisel tinlerin bir birlikteliğidir. Bu birliktelik ile tarih ve kültür varlığını oluşur. Zamana bağlı olmasından dolayı gerçek bir varlıktır. Üçüncü parça </a:t>
            </a:r>
            <a:r>
              <a:rPr lang="tr-TR" dirty="0">
                <a:solidFill>
                  <a:srgbClr val="FF0000"/>
                </a:solidFill>
              </a:rPr>
              <a:t>nesneleşmiş tindir</a:t>
            </a:r>
            <a:r>
              <a:rPr lang="tr-TR" dirty="0"/>
              <a:t>. Madde ve tinsel varlığın birlikteliği bu tinde ortaya çıkar. İnsan ürünü olan sanat, tasarım gibi pek çok şey nesneleşmiş tini oluşturur. Nesneleşmede tinsel bir içerik bir nesnede ortaya çıkar. Bireyin düşüncelerinde olan şey, nesneleşme aracılığı ile onun davranışlarında nesne haline gelir. Hartmann bu </a:t>
            </a:r>
            <a:r>
              <a:rPr lang="tr-TR" dirty="0" err="1"/>
              <a:t>objeleşmeyi</a:t>
            </a:r>
            <a:r>
              <a:rPr lang="tr-TR" dirty="0"/>
              <a:t> ise </a:t>
            </a:r>
            <a:r>
              <a:rPr lang="tr-TR" i="1" dirty="0"/>
              <a:t>objektivation</a:t>
            </a:r>
            <a:r>
              <a:rPr lang="tr-TR" dirty="0"/>
              <a:t> olarak tanımlar. Nesneleşmiş tin zaman bağımlı olmadığından irreal özellik gösterir. Nesneleşmiş tin ancak onu kavrayacak onunla arasında bir bağ kuracak olan canlı kişisel varlık ile yaşamaya devam eder.</a:t>
            </a:r>
          </a:p>
        </p:txBody>
      </p:sp>
    </p:spTree>
    <p:extLst>
      <p:ext uri="{BB962C8B-B14F-4D97-AF65-F5344CB8AC3E}">
        <p14:creationId xmlns:p14="http://schemas.microsoft.com/office/powerpoint/2010/main" val="3254621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88007" y="954741"/>
            <a:ext cx="10197169" cy="5564255"/>
          </a:xfrm>
          <a:prstGeom prst="rect">
            <a:avLst/>
          </a:prstGeom>
        </p:spPr>
      </p:pic>
    </p:spTree>
    <p:extLst>
      <p:ext uri="{BB962C8B-B14F-4D97-AF65-F5344CB8AC3E}">
        <p14:creationId xmlns:p14="http://schemas.microsoft.com/office/powerpoint/2010/main" val="855306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1102659"/>
            <a:ext cx="10972800" cy="4719917"/>
          </a:xfrm>
        </p:spPr>
        <p:txBody>
          <a:bodyPr rtlCol="0">
            <a:normAutofit fontScale="77500" lnSpcReduction="20000"/>
          </a:bodyPr>
          <a:lstStyle/>
          <a:p>
            <a:r>
              <a:rPr lang="tr-TR" dirty="0"/>
              <a:t>Malum olduğu üzere ister sanatçı, ister tasarımcı olsun yaratıcı bireyin </a:t>
            </a:r>
            <a:r>
              <a:rPr lang="tr-TR" dirty="0">
                <a:solidFill>
                  <a:srgbClr val="FF0000"/>
                </a:solidFill>
              </a:rPr>
              <a:t>yaratım için bir amacı vardır.  </a:t>
            </a:r>
            <a:r>
              <a:rPr lang="tr-TR" dirty="0"/>
              <a:t>O ister ki belli bir maddede nesneleştirdiği canlı tin bir özneyi, bir başka bilinci etkilesin, onunla bir bağ kursun. Bu etkileşim için sanatçı veya tasarımcı mesaj kaygılı bir yaratım yapar. Örnek olarak Edward </a:t>
            </a:r>
            <a:r>
              <a:rPr lang="tr-TR" dirty="0" err="1"/>
              <a:t>Hopper’ın</a:t>
            </a:r>
            <a:r>
              <a:rPr lang="tr-TR" dirty="0"/>
              <a:t> pek bilindik 1942 tarihli </a:t>
            </a:r>
            <a:r>
              <a:rPr lang="tr-TR" dirty="0" err="1"/>
              <a:t>NightHawks</a:t>
            </a:r>
            <a:r>
              <a:rPr lang="tr-TR" dirty="0"/>
              <a:t> isimli yağlıboya tablosunu ele alalım .Fiziki olarak var olan bu eser aslında sanatçının kişisel tini ve içinde bulunduğu ve etkilendiği nesnel tinin toplamının bir nesnede vücut bulmuş hali, yani bir tinsel içeriğin bir nesnede ortaya çıkması; kısaca </a:t>
            </a:r>
            <a:r>
              <a:rPr lang="tr-TR" dirty="0" err="1"/>
              <a:t>objectivationdur</a:t>
            </a:r>
            <a:r>
              <a:rPr lang="tr-TR" dirty="0"/>
              <a:t>. </a:t>
            </a:r>
            <a:r>
              <a:rPr lang="tr-TR" dirty="0" err="1"/>
              <a:t>Hopper’ın</a:t>
            </a:r>
            <a:r>
              <a:rPr lang="tr-TR" dirty="0"/>
              <a:t> düşüncelerinde olan şey, gerçekleşme ve onun yaratımı ile nesne haline gelmiştir. Tinsel varlık kendine en uygun bir dış nesne bulmuştur. Dolayısıyla artık </a:t>
            </a:r>
            <a:r>
              <a:rPr lang="tr-TR" dirty="0" err="1"/>
              <a:t>NightHawks</a:t>
            </a:r>
            <a:r>
              <a:rPr lang="tr-TR" dirty="0"/>
              <a:t> hem reel (fiziki halde) hem de irreal olarak (tinsel halde) karşımızdadır. Bir eserin tinsel varlığı kendi başına var değildir. Onu algılayacak bir süje için vardır. </a:t>
            </a:r>
            <a:r>
              <a:rPr lang="tr-TR" dirty="0" err="1"/>
              <a:t>Hopper</a:t>
            </a:r>
            <a:r>
              <a:rPr lang="tr-TR" dirty="0"/>
              <a:t> aramızda olmasa da </a:t>
            </a:r>
            <a:r>
              <a:rPr lang="tr-TR" dirty="0" err="1"/>
              <a:t>Nighthawks’ın</a:t>
            </a:r>
            <a:r>
              <a:rPr lang="tr-TR" dirty="0"/>
              <a:t> </a:t>
            </a:r>
            <a:r>
              <a:rPr lang="tr-TR" dirty="0" err="1"/>
              <a:t>tinsal</a:t>
            </a:r>
            <a:r>
              <a:rPr lang="tr-TR" dirty="0"/>
              <a:t> varlığı ondan bağımsız bir şekilde yaşamasına devam etmektedir. O </a:t>
            </a:r>
            <a:r>
              <a:rPr lang="tr-TR" dirty="0" err="1"/>
              <a:t>Hopper’ın</a:t>
            </a:r>
            <a:r>
              <a:rPr lang="tr-TR" dirty="0"/>
              <a:t> alınyazısından kurtulmuştur, tinsel varlığı onu kavrayan tinler oldukça yeniden ve yeniden var olur. </a:t>
            </a:r>
            <a:r>
              <a:rPr lang="tr-TR" dirty="0" err="1"/>
              <a:t>Hooper</a:t>
            </a:r>
            <a:r>
              <a:rPr lang="tr-TR" dirty="0"/>
              <a:t> eseri bir defada yaratmasına karşın ancak onu algılayacak süje çok sayıdadır. Ez azından bu ders dahi </a:t>
            </a:r>
            <a:r>
              <a:rPr lang="tr-TR" dirty="0" err="1"/>
              <a:t>Nighthawks’ı</a:t>
            </a:r>
            <a:r>
              <a:rPr lang="tr-TR" dirty="0"/>
              <a:t> konu ettiği müddetçe </a:t>
            </a:r>
            <a:r>
              <a:rPr lang="tr-TR" dirty="0" err="1"/>
              <a:t>Hopper’ın</a:t>
            </a:r>
            <a:r>
              <a:rPr lang="tr-TR" dirty="0"/>
              <a:t> irreal tinsel varlığı ile temas etmektedir. Bu durum bir </a:t>
            </a:r>
            <a:r>
              <a:rPr lang="tr-TR" dirty="0" err="1"/>
              <a:t>objectivation</a:t>
            </a:r>
            <a:r>
              <a:rPr lang="tr-TR" dirty="0"/>
              <a:t> olan ve tinsel varlığı taşıyan ve bilgi objesi haline dönüşen tasarım ürünleri içinde böyledir.</a:t>
            </a:r>
          </a:p>
        </p:txBody>
      </p:sp>
    </p:spTree>
    <p:extLst>
      <p:ext uri="{BB962C8B-B14F-4D97-AF65-F5344CB8AC3E}">
        <p14:creationId xmlns:p14="http://schemas.microsoft.com/office/powerpoint/2010/main" val="997860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ğitim sunusu">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Office_16225310_TF03460604" id="{B907DBB3-4E67-4415-ADAE-0DCAA6E8B6F3}" vid="{1830F63D-7166-45C8-9B0B-CAE90AE85AA8}"/>
    </a:ext>
  </a:extLst>
</a:theme>
</file>

<file path=ppt/theme/theme2.xml><?xml version="1.0" encoding="utf-8"?>
<a:theme xmlns:a="http://schemas.openxmlformats.org/drawingml/2006/main" name="Ofis Teması">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is Teması">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Eğitim sunusu</Template>
  <TotalTime>62</TotalTime>
  <Words>2997</Words>
  <Application>Microsoft Office PowerPoint</Application>
  <PresentationFormat>Widescreen</PresentationFormat>
  <Paragraphs>90</Paragraphs>
  <Slides>28</Slides>
  <Notes>27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Georgia</vt:lpstr>
      <vt:lpstr>Wingdings 2</vt:lpstr>
      <vt:lpstr>Eğitim sunusu</vt:lpstr>
      <vt:lpstr>Tasarımda Anlam Ders : Varlık Katmanları ve Ürün</vt:lpstr>
      <vt:lpstr>Nicolai HARTMANN</vt:lpstr>
      <vt:lpstr>Hartmann ne diyor?</vt:lpstr>
      <vt:lpstr>Varlık Katmanları</vt:lpstr>
      <vt:lpstr>Varlık Katmanları</vt:lpstr>
      <vt:lpstr>Varlık Katmanları</vt:lpstr>
      <vt:lpstr>Varlık Katmanları</vt:lpstr>
      <vt:lpstr>PowerPoint Presentation</vt:lpstr>
      <vt:lpstr>PowerPoint Presentation</vt:lpstr>
      <vt:lpstr>PowerPoint Presentation</vt:lpstr>
      <vt:lpstr>PowerPoint Presentation</vt:lpstr>
      <vt:lpstr>PowerPoint Presentation</vt:lpstr>
      <vt:lpstr>Ürün Katmanları</vt:lpstr>
      <vt:lpstr>DYSON CINETIC BIG BALL VACUUM CLEANER</vt:lpstr>
      <vt:lpstr>Ürün Kompozisyonu Tabakası (R1)</vt:lpstr>
      <vt:lpstr>R1</vt:lpstr>
      <vt:lpstr>Dinamik Kompozisyon Tabakası (R2)</vt:lpstr>
      <vt:lpstr>R2</vt:lpstr>
      <vt:lpstr>Amaç Tabakası (R3) </vt:lpstr>
      <vt:lpstr>R3</vt:lpstr>
      <vt:lpstr>Pratik Anlama Tabakası (I1)</vt:lpstr>
      <vt:lpstr>I1</vt:lpstr>
      <vt:lpstr>Nesne Tabakası (I2) </vt:lpstr>
      <vt:lpstr>I1</vt:lpstr>
      <vt:lpstr>Karakter Tabakası (I3)</vt:lpstr>
      <vt:lpstr>I1</vt:lpstr>
      <vt:lpstr>Karakter Tabakası (I3)</vt:lpstr>
      <vt:lpstr>I1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Bölüm: Varlık Katmanları ve Ürün</dc:title>
  <dc:creator>SERKAN GÜNEŞ</dc:creator>
  <cp:lastModifiedBy>idserkangunes@gmail.com</cp:lastModifiedBy>
  <cp:revision>9</cp:revision>
  <dcterms:created xsi:type="dcterms:W3CDTF">2018-10-16T19:28:01Z</dcterms:created>
  <dcterms:modified xsi:type="dcterms:W3CDTF">2023-10-19T06:35:47Z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