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p:cViewPr varScale="1">
        <p:scale>
          <a:sx n="79" d="100"/>
          <a:sy n="79" d="100"/>
        </p:scale>
        <p:origin x="3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10/22/2021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10/22/2021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10/22/2021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10/22/2021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l"/>
            <a:r>
              <a:rPr lang="tr-TR" dirty="0"/>
              <a:t>Tasarımda Anlam</a:t>
            </a:r>
            <a:br>
              <a:rPr lang="tr-TR" dirty="0"/>
            </a:br>
            <a:r>
              <a:rPr lang="tr-TR" dirty="0"/>
              <a:t>Ders </a:t>
            </a:r>
            <a:r>
              <a:rPr lang="tr-TR" dirty="0" smtClean="0"/>
              <a:t>3: Tasarım Terminolojisi </a:t>
            </a:r>
            <a:endParaRPr lang="tr-TR" dirty="0"/>
          </a:p>
        </p:txBody>
      </p:sp>
      <p:sp>
        <p:nvSpPr>
          <p:cNvPr id="3" name="Alt Başlık 2"/>
          <p:cNvSpPr>
            <a:spLocks noGrp="1"/>
          </p:cNvSpPr>
          <p:nvPr>
            <p:ph type="subTitle" idx="1"/>
          </p:nvPr>
        </p:nvSpPr>
        <p:spPr/>
        <p:txBody>
          <a:bodyPr>
            <a:normAutofit/>
          </a:bodyPr>
          <a:lstStyle/>
          <a:p>
            <a:r>
              <a:rPr lang="tr-TR" dirty="0" smtClean="0"/>
              <a:t>Prof</a:t>
            </a:r>
            <a:r>
              <a:rPr lang="tr-TR" dirty="0" smtClean="0"/>
              <a:t>. Dr. Serkan GÜNEŞ</a:t>
            </a:r>
          </a:p>
          <a:p>
            <a:endParaRPr lang="tr-TR" dirty="0"/>
          </a:p>
        </p:txBody>
      </p:sp>
    </p:spTree>
    <p:extLst>
      <p:ext uri="{BB962C8B-B14F-4D97-AF65-F5344CB8AC3E}">
        <p14:creationId xmlns:p14="http://schemas.microsoft.com/office/powerpoint/2010/main" val="4271566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FİKRİ)</a:t>
            </a:r>
            <a:endParaRPr lang="tr-TR" dirty="0"/>
          </a:p>
        </p:txBody>
      </p:sp>
      <p:sp>
        <p:nvSpPr>
          <p:cNvPr id="3" name="İçerik Yer Tutucusu 2"/>
          <p:cNvSpPr>
            <a:spLocks noGrp="1"/>
          </p:cNvSpPr>
          <p:nvPr>
            <p:ph idx="1"/>
          </p:nvPr>
        </p:nvSpPr>
        <p:spPr/>
        <p:txBody>
          <a:bodyPr/>
          <a:lstStyle/>
          <a:p>
            <a:pPr algn="just"/>
            <a:r>
              <a:rPr lang="tr-TR" dirty="0">
                <a:solidFill>
                  <a:srgbClr val="00B0F0"/>
                </a:solidFill>
              </a:rPr>
              <a:t>Tasarım fikri </a:t>
            </a:r>
            <a:r>
              <a:rPr lang="tr-TR" dirty="0"/>
              <a:t>(tasavvuru) ise tasarım nesnesinin odak noktası olarak kullanılan, bir tasarımcının kelimeler ile formüle ettiği zihni bir fonksiyonudur. Tasarım fikri, tasarımcı zihni tarafından tahayyül ettiği nesneye göre onun hayâlidir (idea- yani resmedilmiş sureti), nesneyle temas eden zihne göre ise onun algısıdır. Tasarım fikri içeriğinde hem nesneye ait görünür maddi bilgiyi (</a:t>
            </a:r>
            <a:r>
              <a:rPr lang="tr-TR" dirty="0" err="1"/>
              <a:t>connaissance</a:t>
            </a:r>
            <a:r>
              <a:rPr lang="tr-TR" dirty="0"/>
              <a:t>) hem de nesneye ait ancak gayret ile hissedilebilecek veya sezilebilecek bizde ortaya çıkacak nosyonları içermektedir. </a:t>
            </a:r>
            <a:endParaRPr lang="tr-TR" dirty="0" smtClean="0"/>
          </a:p>
        </p:txBody>
      </p:sp>
    </p:spTree>
    <p:extLst>
      <p:ext uri="{BB962C8B-B14F-4D97-AF65-F5344CB8AC3E}">
        <p14:creationId xmlns:p14="http://schemas.microsoft.com/office/powerpoint/2010/main" val="1347291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FİKRİ)</a:t>
            </a:r>
            <a:endParaRPr lang="tr-TR" dirty="0"/>
          </a:p>
        </p:txBody>
      </p:sp>
      <p:sp>
        <p:nvSpPr>
          <p:cNvPr id="3" name="İçerik Yer Tutucusu 2"/>
          <p:cNvSpPr>
            <a:spLocks noGrp="1"/>
          </p:cNvSpPr>
          <p:nvPr>
            <p:ph idx="1"/>
          </p:nvPr>
        </p:nvSpPr>
        <p:spPr/>
        <p:txBody>
          <a:bodyPr>
            <a:normAutofit fontScale="92500"/>
          </a:bodyPr>
          <a:lstStyle/>
          <a:p>
            <a:pPr algn="just"/>
            <a:r>
              <a:rPr lang="tr-TR" dirty="0"/>
              <a:t>Tasarım fikri içeriğinde hem nesneye ait görünür maddi bilgiyi (</a:t>
            </a:r>
            <a:r>
              <a:rPr lang="tr-TR" dirty="0" err="1"/>
              <a:t>connaissance</a:t>
            </a:r>
            <a:r>
              <a:rPr lang="tr-TR" dirty="0"/>
              <a:t>) hem de nesneye ait ancak gayret ile hissedilebilecek veya sezilebilecek bizde ortaya çıkacak nosyonları içermektedir. Tasarım fikri</a:t>
            </a:r>
            <a:r>
              <a:rPr lang="tr-TR" dirty="0" smtClean="0"/>
              <a:t>, Öktem </a:t>
            </a:r>
            <a:r>
              <a:rPr lang="tr-TR" dirty="0"/>
              <a:t>(2003)’ün tanımı ışığında nesneye ait birçok niteliği içerdiğinden bileşik fikir (</a:t>
            </a:r>
            <a:r>
              <a:rPr lang="tr-TR" dirty="0" err="1"/>
              <a:t>idéescomplexes</a:t>
            </a:r>
            <a:r>
              <a:rPr lang="tr-TR" dirty="0"/>
              <a:t>) olarak tanımlanabilir</a:t>
            </a:r>
            <a:r>
              <a:rPr lang="tr-TR" dirty="0" smtClean="0"/>
              <a:t>. Bu </a:t>
            </a:r>
            <a:r>
              <a:rPr lang="tr-TR" dirty="0"/>
              <a:t>birleşik fikir tasarım nesnesine ait farklı ilişki ve niteliklerini ele alan kimi zaman alt bileşik fikirlerden kimi zaman ise kısmî fikirlerden (</a:t>
            </a:r>
            <a:r>
              <a:rPr lang="tr-TR" dirty="0" err="1"/>
              <a:t>idéepartielles</a:t>
            </a:r>
            <a:r>
              <a:rPr lang="tr-TR" dirty="0"/>
              <a:t>) oluşur. Eğer nesneye ait kısmi bir fikir daha alt bir fikirden oluşmuyorsa somut fikir (</a:t>
            </a:r>
            <a:r>
              <a:rPr lang="tr-TR" dirty="0" err="1"/>
              <a:t>idéeconcrète</a:t>
            </a:r>
            <a:r>
              <a:rPr lang="tr-TR" dirty="0"/>
              <a:t>) yani bir kaliteyi, bir aksiyonu (</a:t>
            </a:r>
            <a:r>
              <a:rPr lang="tr-TR" dirty="0" err="1"/>
              <a:t>action</a:t>
            </a:r>
            <a:r>
              <a:rPr lang="tr-TR" dirty="0"/>
              <a:t>) veya bir duyguyu (</a:t>
            </a:r>
            <a:r>
              <a:rPr lang="tr-TR" dirty="0" err="1"/>
              <a:t>passion</a:t>
            </a:r>
            <a:r>
              <a:rPr lang="tr-TR" dirty="0"/>
              <a:t>) belirten sıfat halindedir. </a:t>
            </a:r>
            <a:endParaRPr lang="tr-TR" dirty="0" smtClean="0"/>
          </a:p>
        </p:txBody>
      </p:sp>
    </p:spTree>
    <p:extLst>
      <p:ext uri="{BB962C8B-B14F-4D97-AF65-F5344CB8AC3E}">
        <p14:creationId xmlns:p14="http://schemas.microsoft.com/office/powerpoint/2010/main" val="85437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FİKRİ)</a:t>
            </a:r>
            <a:endParaRPr lang="tr-TR" dirty="0"/>
          </a:p>
        </p:txBody>
      </p:sp>
      <p:sp>
        <p:nvSpPr>
          <p:cNvPr id="3" name="İçerik Yer Tutucusu 2"/>
          <p:cNvSpPr>
            <a:spLocks noGrp="1"/>
          </p:cNvSpPr>
          <p:nvPr>
            <p:ph idx="1"/>
          </p:nvPr>
        </p:nvSpPr>
        <p:spPr/>
        <p:txBody>
          <a:bodyPr>
            <a:normAutofit/>
          </a:bodyPr>
          <a:lstStyle/>
          <a:p>
            <a:pPr algn="just"/>
            <a:r>
              <a:rPr lang="tr-TR" dirty="0"/>
              <a:t>Her tasarım fikri en altta sıfat haliyle genel somut fikirlere dayansa da bileşik fikir haline dönüşene kadar zihnimizde oluşan soyut nosyonları da içereceğinden kişiselleşmekte ve çeşitlenmektedir.</a:t>
            </a:r>
            <a:endParaRPr lang="tr-TR" dirty="0" smtClean="0"/>
          </a:p>
        </p:txBody>
      </p:sp>
    </p:spTree>
    <p:extLst>
      <p:ext uri="{BB962C8B-B14F-4D97-AF65-F5344CB8AC3E}">
        <p14:creationId xmlns:p14="http://schemas.microsoft.com/office/powerpoint/2010/main" val="3437457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DÜŞÜNCESİ)</a:t>
            </a:r>
            <a:endParaRPr lang="tr-TR" dirty="0"/>
          </a:p>
        </p:txBody>
      </p:sp>
      <p:sp>
        <p:nvSpPr>
          <p:cNvPr id="3" name="İçerik Yer Tutucusu 2"/>
          <p:cNvSpPr>
            <a:spLocks noGrp="1"/>
          </p:cNvSpPr>
          <p:nvPr>
            <p:ph idx="1"/>
          </p:nvPr>
        </p:nvSpPr>
        <p:spPr/>
        <p:txBody>
          <a:bodyPr>
            <a:normAutofit fontScale="92500"/>
          </a:bodyPr>
          <a:lstStyle/>
          <a:p>
            <a:pPr algn="just"/>
            <a:r>
              <a:rPr lang="tr-TR" dirty="0">
                <a:solidFill>
                  <a:srgbClr val="00B0F0"/>
                </a:solidFill>
              </a:rPr>
              <a:t>T</a:t>
            </a:r>
            <a:r>
              <a:rPr lang="tr-TR" dirty="0" smtClean="0">
                <a:solidFill>
                  <a:srgbClr val="00B0F0"/>
                </a:solidFill>
              </a:rPr>
              <a:t>asarım </a:t>
            </a:r>
            <a:r>
              <a:rPr lang="tr-TR" dirty="0">
                <a:solidFill>
                  <a:srgbClr val="00B0F0"/>
                </a:solidFill>
              </a:rPr>
              <a:t>düşüncesi</a:t>
            </a:r>
            <a:r>
              <a:rPr lang="tr-TR" dirty="0"/>
              <a:t>, tasarım fikirlerinin birbiri ile ilişkilendirilmesidir. Bu ilişkilendirme sonucunda tasarım hakkında hem yaratım ve izlenim anlamında bir </a:t>
            </a:r>
            <a:r>
              <a:rPr lang="tr-TR" dirty="0">
                <a:solidFill>
                  <a:srgbClr val="00B0F0"/>
                </a:solidFill>
              </a:rPr>
              <a:t>hüküm</a:t>
            </a:r>
            <a:r>
              <a:rPr lang="tr-TR" dirty="0"/>
              <a:t> (</a:t>
            </a:r>
            <a:r>
              <a:rPr lang="tr-TR" dirty="0" err="1"/>
              <a:t>judgement</a:t>
            </a:r>
            <a:r>
              <a:rPr lang="tr-TR" dirty="0"/>
              <a:t>) oluşur. Dolayısıyla tasarım düşüncesi tasarım fikirlerini öncelemektedir. Tasarım düşüncesi farklı tasarım fikirleri arasında uygunluğu tahlil eder, uygunluk koşulu ile bir bütün oluştuğu takdirde tasarım düşüncesi dile dökülerek hükme ulaşılır. Eğer düşünce dile dökülüyorsa o halde hüküm haliyle başkalarının önüne çıkarılmış olur. Yani tasarım fikirleri birbirleri ile ilişkilendirilerek tasarım düşüncesine, düşünce ise dile dökülerek hükme, hüküm ise başkalarının önüne konduğunda bir önerme yani tartışmaya açık bir teklif haline gelir. </a:t>
            </a:r>
            <a:endParaRPr lang="tr-TR" dirty="0" smtClean="0"/>
          </a:p>
        </p:txBody>
      </p:sp>
    </p:spTree>
    <p:extLst>
      <p:ext uri="{BB962C8B-B14F-4D97-AF65-F5344CB8AC3E}">
        <p14:creationId xmlns:p14="http://schemas.microsoft.com/office/powerpoint/2010/main" val="2918758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DÜŞÜNCESİ)</a:t>
            </a:r>
            <a:endParaRPr lang="tr-TR" dirty="0"/>
          </a:p>
        </p:txBody>
      </p:sp>
      <p:sp>
        <p:nvSpPr>
          <p:cNvPr id="3" name="İçerik Yer Tutucusu 2"/>
          <p:cNvSpPr>
            <a:spLocks noGrp="1"/>
          </p:cNvSpPr>
          <p:nvPr>
            <p:ph idx="1"/>
          </p:nvPr>
        </p:nvSpPr>
        <p:spPr/>
        <p:txBody>
          <a:bodyPr>
            <a:normAutofit/>
          </a:bodyPr>
          <a:lstStyle/>
          <a:p>
            <a:pPr algn="just"/>
            <a:r>
              <a:rPr lang="tr-TR" dirty="0"/>
              <a:t>Herhangi bir ürün, içeriğinde aynı kavrama sadık kalan ve muayyen bir probleme çözüm getiren müstakil fikirler içerebilmektedir. Bu fikirlerin birbiri ile tutarlı şekilde ilişkilendirilmesi ve öneri haliyle sunulması o projenin tasarım düşüncesini oluşturmaktadır. Bu haliyle tasarım düşüncesinden kasıt tasarım fikirlerinden oluşan tutarlı bir bütünlüktür. </a:t>
            </a:r>
            <a:endParaRPr lang="tr-TR" dirty="0" smtClean="0"/>
          </a:p>
        </p:txBody>
      </p:sp>
    </p:spTree>
    <p:extLst>
      <p:ext uri="{BB962C8B-B14F-4D97-AF65-F5344CB8AC3E}">
        <p14:creationId xmlns:p14="http://schemas.microsoft.com/office/powerpoint/2010/main" val="3581058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ANLAYIŞI)</a:t>
            </a:r>
            <a:endParaRPr lang="tr-TR" dirty="0"/>
          </a:p>
        </p:txBody>
      </p:sp>
      <p:sp>
        <p:nvSpPr>
          <p:cNvPr id="3" name="İçerik Yer Tutucusu 2"/>
          <p:cNvSpPr>
            <a:spLocks noGrp="1"/>
          </p:cNvSpPr>
          <p:nvPr>
            <p:ph idx="1"/>
          </p:nvPr>
        </p:nvSpPr>
        <p:spPr/>
        <p:txBody>
          <a:bodyPr>
            <a:normAutofit/>
          </a:bodyPr>
          <a:lstStyle/>
          <a:p>
            <a:pPr algn="just"/>
            <a:r>
              <a:rPr lang="tr-TR" dirty="0"/>
              <a:t>Tasarımın “arkasında” olduğu düşüncesi ile sıklıkla ifade edilen diğer iki şey ise </a:t>
            </a:r>
            <a:r>
              <a:rPr lang="tr-TR" dirty="0">
                <a:solidFill>
                  <a:srgbClr val="00B0F0"/>
                </a:solidFill>
              </a:rPr>
              <a:t>tasarım anlayışı </a:t>
            </a:r>
            <a:r>
              <a:rPr lang="tr-TR" dirty="0"/>
              <a:t>(</a:t>
            </a:r>
            <a:r>
              <a:rPr lang="tr-TR" dirty="0" err="1"/>
              <a:t>approach</a:t>
            </a:r>
            <a:r>
              <a:rPr lang="tr-TR" dirty="0"/>
              <a:t>, telakki, zihniyet veya mantalite) ve </a:t>
            </a:r>
            <a:r>
              <a:rPr lang="tr-TR" dirty="0">
                <a:solidFill>
                  <a:srgbClr val="00B0F0"/>
                </a:solidFill>
              </a:rPr>
              <a:t>tasarım yaklaşımıdır </a:t>
            </a:r>
            <a:r>
              <a:rPr lang="tr-TR" dirty="0"/>
              <a:t>(kimi zaman bakış). Anlayış denildiğinde, basit anlamda bireyin veya toplumun kendi takdirleri ve bakış açıları bağlamında bir şeyi bir şey olarak saymaları ifade edilmektedir (TDK). </a:t>
            </a:r>
            <a:endParaRPr lang="tr-TR" dirty="0" smtClean="0"/>
          </a:p>
        </p:txBody>
      </p:sp>
    </p:spTree>
    <p:extLst>
      <p:ext uri="{BB962C8B-B14F-4D97-AF65-F5344CB8AC3E}">
        <p14:creationId xmlns:p14="http://schemas.microsoft.com/office/powerpoint/2010/main" val="490343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ANLAYIŞI)</a:t>
            </a:r>
            <a:endParaRPr lang="tr-TR" dirty="0"/>
          </a:p>
        </p:txBody>
      </p:sp>
      <p:sp>
        <p:nvSpPr>
          <p:cNvPr id="3" name="İçerik Yer Tutucusu 2"/>
          <p:cNvSpPr>
            <a:spLocks noGrp="1"/>
          </p:cNvSpPr>
          <p:nvPr>
            <p:ph idx="1"/>
          </p:nvPr>
        </p:nvSpPr>
        <p:spPr/>
        <p:txBody>
          <a:bodyPr>
            <a:normAutofit/>
          </a:bodyPr>
          <a:lstStyle/>
          <a:p>
            <a:pPr algn="just"/>
            <a:r>
              <a:rPr lang="tr-TR" dirty="0"/>
              <a:t>Anlayışta öznel ve kolektif hususlar bulunduğundan bir şeyin gerçekte olduğu şekilde sayılması koşulu bulunmaz. Aksine anlayışın içeriğinde kimi zaman kolektiftik barındırması, onun duyuş ve düşünüşteki birliktelik halini oluşturur. Bu haliyle anlayış, belirli bir topluluktaki bireyler arasında her zaman olan farklılıkları göz ardı ederek tüm bireylerde </a:t>
            </a:r>
            <a:r>
              <a:rPr lang="tr-TR" dirty="0">
                <a:solidFill>
                  <a:srgbClr val="00B0F0"/>
                </a:solidFill>
              </a:rPr>
              <a:t>ortak özü </a:t>
            </a:r>
            <a:r>
              <a:rPr lang="tr-TR" dirty="0"/>
              <a:t>öne çıkarmaktadır. Dolayısıyla anlayış, bir toplum veya kültürün üyelerinde ortaktır, bireyleri o topluluğa bağlayan en sağlam ve son derece istikrarlı ve kalıcı </a:t>
            </a:r>
            <a:r>
              <a:rPr lang="tr-TR" dirty="0" smtClean="0"/>
              <a:t>bağdır.</a:t>
            </a:r>
          </a:p>
        </p:txBody>
      </p:sp>
    </p:spTree>
    <p:extLst>
      <p:ext uri="{BB962C8B-B14F-4D97-AF65-F5344CB8AC3E}">
        <p14:creationId xmlns:p14="http://schemas.microsoft.com/office/powerpoint/2010/main" val="1104646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ANLAYIŞI)</a:t>
            </a:r>
            <a:endParaRPr lang="tr-TR" dirty="0"/>
          </a:p>
        </p:txBody>
      </p:sp>
      <p:sp>
        <p:nvSpPr>
          <p:cNvPr id="3" name="İçerik Yer Tutucusu 2"/>
          <p:cNvSpPr>
            <a:spLocks noGrp="1"/>
          </p:cNvSpPr>
          <p:nvPr>
            <p:ph idx="1"/>
          </p:nvPr>
        </p:nvSpPr>
        <p:spPr/>
        <p:txBody>
          <a:bodyPr>
            <a:normAutofit/>
          </a:bodyPr>
          <a:lstStyle/>
          <a:p>
            <a:pPr algn="just"/>
            <a:r>
              <a:rPr lang="tr-TR" dirty="0"/>
              <a:t>Tasarım anlayışı ise farklı tasarım düşüncelerinin arkasında geride kalan ortak özdür. Örneğin Danimarka tasarım anlayışı veya </a:t>
            </a:r>
            <a:r>
              <a:rPr lang="tr-TR" dirty="0" err="1"/>
              <a:t>Bauhaus</a:t>
            </a:r>
            <a:r>
              <a:rPr lang="tr-TR" dirty="0"/>
              <a:t> anlayışı denildiğinde farklı tasarımcıların düşüncelerinin ardında kalan ortak özü, zihniyet atmosferini, diğer bir deyişle </a:t>
            </a:r>
            <a:r>
              <a:rPr lang="tr-TR" dirty="0">
                <a:solidFill>
                  <a:srgbClr val="00B0F0"/>
                </a:solidFill>
              </a:rPr>
              <a:t>mantaliteyi</a:t>
            </a:r>
            <a:r>
              <a:rPr lang="tr-TR" dirty="0"/>
              <a:t> ifade edilmektedir. O halde tasarım anlayışı tasarım düşüncelerinin içindeki müştereklikler nedeni ile hem bir mensubiyet barındırmakta hem de bütünün inşası için ilksel ve kısmi ortaklıklara sahip tasarım düşüncelerine ihtiyaç duymaktadır. </a:t>
            </a:r>
            <a:endParaRPr lang="tr-TR" dirty="0" smtClean="0"/>
          </a:p>
        </p:txBody>
      </p:sp>
    </p:spTree>
    <p:extLst>
      <p:ext uri="{BB962C8B-B14F-4D97-AF65-F5344CB8AC3E}">
        <p14:creationId xmlns:p14="http://schemas.microsoft.com/office/powerpoint/2010/main" val="1930098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YAKLAŞIMI)</a:t>
            </a:r>
            <a:endParaRPr lang="tr-TR" dirty="0"/>
          </a:p>
        </p:txBody>
      </p:sp>
      <p:sp>
        <p:nvSpPr>
          <p:cNvPr id="3" name="İçerik Yer Tutucusu 2"/>
          <p:cNvSpPr>
            <a:spLocks noGrp="1"/>
          </p:cNvSpPr>
          <p:nvPr>
            <p:ph idx="1"/>
          </p:nvPr>
        </p:nvSpPr>
        <p:spPr/>
        <p:txBody>
          <a:bodyPr>
            <a:normAutofit/>
          </a:bodyPr>
          <a:lstStyle/>
          <a:p>
            <a:pPr algn="just"/>
            <a:r>
              <a:rPr lang="tr-TR" dirty="0">
                <a:solidFill>
                  <a:srgbClr val="00B0F0"/>
                </a:solidFill>
              </a:rPr>
              <a:t>Yaklaşım </a:t>
            </a:r>
            <a:r>
              <a:rPr lang="tr-TR" dirty="0"/>
              <a:t>ise daha ziyade bir konuyu ele alış, inceleyiş, ona bütünsel olarak bakış biçimidir. Genel bir ifade ile bir anlayış daha sonra bu anlayış kapsamında yaklaşımlar vardır. Dolayısıyla ortak bir anlayış dâhilinde o anlayışa sadık kalarak gerçekliği hangi açılardan, hangi ilişkiler içinde, hangi düzlemlerde görmeleri gerektiğini de belirleyen farklı yaklaşımlar olabilir. Farklı düşüncelerin arkasındaki ortak öz anlayışı beslerken, ortak öz dışında kalan hususlar yaklaşımı beslemektedir. </a:t>
            </a:r>
            <a:endParaRPr lang="tr-TR" dirty="0" smtClean="0"/>
          </a:p>
        </p:txBody>
      </p:sp>
    </p:spTree>
    <p:extLst>
      <p:ext uri="{BB962C8B-B14F-4D97-AF65-F5344CB8AC3E}">
        <p14:creationId xmlns:p14="http://schemas.microsoft.com/office/powerpoint/2010/main" val="3604445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(TASARIM YAKLAŞIMI)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Bir önceki slaytta </a:t>
            </a:r>
            <a:r>
              <a:rPr lang="tr-TR" dirty="0"/>
              <a:t>farklı tasarım düşüncelerinin ardında kalan ortak özü tasarım anlayışı olarak tanımlarken, ortak olanların dışında kalanları değerlendirme dışı bırakmış olduğumuz hem farklılıkları hem </a:t>
            </a:r>
            <a:r>
              <a:rPr lang="tr-TR" dirty="0" smtClean="0"/>
              <a:t>de ortak </a:t>
            </a:r>
            <a:r>
              <a:rPr lang="tr-TR" dirty="0"/>
              <a:t>olanları içeren en genel alan tasarım yaklaşımıdır. Tasarım anlayışı ve tasarım yaklaşımı arasındaki farkı soyut bir şema üzerinden açıklayalım. Örneğin elimizde farklı tasarım düşüncelerinin olduğu bir kavram alanı olduğunu varsayalım. Bu tasarım düşüncelerinde müşterek olan/</a:t>
            </a:r>
            <a:r>
              <a:rPr lang="tr-TR" dirty="0" err="1"/>
              <a:t>lar</a:t>
            </a:r>
            <a:r>
              <a:rPr lang="tr-TR" dirty="0"/>
              <a:t> tasarım anlayışı olurken, tasarım yaklaşımı o ortaklığa sadık tasarım düşüncelerinin kendi arasındaki farklılık ve ortaklık bütünüdür. Bu anlamda farklı tasarım anlayışları farklı ortak özleri nedeni ile çatışabilir ancak yaklaşımlar aynı anlayış altında kendi içlerinde ortak olan özü yorumlamada farklılaşmaktadır. </a:t>
            </a:r>
            <a:endParaRPr lang="tr-TR" dirty="0" smtClean="0"/>
          </a:p>
        </p:txBody>
      </p:sp>
    </p:spTree>
    <p:extLst>
      <p:ext uri="{BB962C8B-B14F-4D97-AF65-F5344CB8AC3E}">
        <p14:creationId xmlns:p14="http://schemas.microsoft.com/office/powerpoint/2010/main" val="4280370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Terminoloji (</a:t>
            </a:r>
            <a:r>
              <a:rPr lang="tr-TR" dirty="0" err="1" smtClean="0"/>
              <a:t>Terimbilim</a:t>
            </a:r>
            <a:r>
              <a:rPr lang="tr-TR" dirty="0" smtClean="0"/>
              <a:t>) Nedir?</a:t>
            </a:r>
            <a:endParaRPr lang="tr-TR" dirty="0"/>
          </a:p>
        </p:txBody>
      </p:sp>
      <p:sp>
        <p:nvSpPr>
          <p:cNvPr id="3" name="İçerik Yer Tutucusu 2"/>
          <p:cNvSpPr>
            <a:spLocks noGrp="1"/>
          </p:cNvSpPr>
          <p:nvPr>
            <p:ph idx="1"/>
          </p:nvPr>
        </p:nvSpPr>
        <p:spPr/>
        <p:txBody>
          <a:bodyPr/>
          <a:lstStyle/>
          <a:p>
            <a:pPr algn="just"/>
            <a:r>
              <a:rPr lang="tr-TR" dirty="0" smtClean="0"/>
              <a:t>Bir </a:t>
            </a:r>
            <a:r>
              <a:rPr lang="tr-TR" dirty="0"/>
              <a:t>bilim, bir sanat, bir meslek ya da bir teknik dalına özgü terimlerin </a:t>
            </a:r>
            <a:r>
              <a:rPr lang="tr-TR" dirty="0" smtClean="0"/>
              <a:t>tümü </a:t>
            </a:r>
            <a:r>
              <a:rPr lang="tr-TR" dirty="0"/>
              <a:t>olmakla birlikte bu bilim dalının inceleme alanı, insanların günlük yaşamda kullanmış oldukları terimlerdir. </a:t>
            </a:r>
            <a:endParaRPr lang="tr-TR" dirty="0" smtClean="0"/>
          </a:p>
          <a:p>
            <a:r>
              <a:rPr lang="tr-TR" dirty="0" err="1"/>
              <a:t>Arteriovenöz</a:t>
            </a:r>
            <a:r>
              <a:rPr lang="tr-TR" dirty="0"/>
              <a:t> </a:t>
            </a:r>
            <a:r>
              <a:rPr lang="tr-TR" dirty="0" err="1" smtClean="0"/>
              <a:t>Malformasyon</a:t>
            </a:r>
            <a:endParaRPr lang="tr-TR" dirty="0" smtClean="0"/>
          </a:p>
          <a:p>
            <a:r>
              <a:rPr lang="tr-TR" dirty="0" err="1" smtClean="0"/>
              <a:t>Cinaslı</a:t>
            </a:r>
            <a:r>
              <a:rPr lang="tr-TR" dirty="0" smtClean="0"/>
              <a:t> Kafiye</a:t>
            </a:r>
          </a:p>
          <a:p>
            <a:pPr marL="0" indent="0">
              <a:buNone/>
            </a:pPr>
            <a:r>
              <a:rPr lang="tr-TR" dirty="0"/>
              <a:t>Niçin kondun a bülbül</a:t>
            </a:r>
            <a:br>
              <a:rPr lang="tr-TR" dirty="0"/>
            </a:br>
            <a:r>
              <a:rPr lang="tr-TR" dirty="0"/>
              <a:t>Kapımdaki </a:t>
            </a:r>
            <a:r>
              <a:rPr lang="tr-TR" b="1" dirty="0">
                <a:solidFill>
                  <a:srgbClr val="00B0F0"/>
                </a:solidFill>
              </a:rPr>
              <a:t>asmaya</a:t>
            </a:r>
            <a:r>
              <a:rPr lang="tr-TR" dirty="0"/>
              <a:t/>
            </a:r>
            <a:br>
              <a:rPr lang="tr-TR" dirty="0"/>
            </a:br>
            <a:r>
              <a:rPr lang="tr-TR" dirty="0"/>
              <a:t>Ben </a:t>
            </a:r>
            <a:r>
              <a:rPr lang="tr-TR" dirty="0" err="1"/>
              <a:t>yarimden</a:t>
            </a:r>
            <a:r>
              <a:rPr lang="tr-TR" dirty="0"/>
              <a:t> vazgeçmem</a:t>
            </a:r>
            <a:br>
              <a:rPr lang="tr-TR" dirty="0"/>
            </a:br>
            <a:r>
              <a:rPr lang="tr-TR" dirty="0"/>
              <a:t>Götürseler </a:t>
            </a:r>
            <a:r>
              <a:rPr lang="tr-TR" b="1" dirty="0">
                <a:solidFill>
                  <a:srgbClr val="00B0F0"/>
                </a:solidFill>
              </a:rPr>
              <a:t>asmaya</a:t>
            </a:r>
            <a:endParaRPr lang="tr-TR" dirty="0">
              <a:solidFill>
                <a:srgbClr val="00B0F0"/>
              </a:solidFill>
            </a:endParaRPr>
          </a:p>
          <a:p>
            <a:endParaRPr lang="tr-TR" dirty="0"/>
          </a:p>
        </p:txBody>
      </p:sp>
    </p:spTree>
    <p:extLst>
      <p:ext uri="{BB962C8B-B14F-4D97-AF65-F5344CB8AC3E}">
        <p14:creationId xmlns:p14="http://schemas.microsoft.com/office/powerpoint/2010/main" val="2201783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smtClean="0"/>
          </a:p>
        </p:txBody>
      </p:sp>
    </p:spTree>
    <p:extLst>
      <p:ext uri="{BB962C8B-B14F-4D97-AF65-F5344CB8AC3E}">
        <p14:creationId xmlns:p14="http://schemas.microsoft.com/office/powerpoint/2010/main" val="143429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Terminoloji Problemi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Terminoloji </a:t>
            </a:r>
            <a:r>
              <a:rPr lang="tr-TR" dirty="0"/>
              <a:t>problemi, yani kastedilen mana (maksat) ile lafız (söyleyiş) farkı, tartışma eksenin sınırlarının da bulanıklaşmasına yol açmaktadır. Nitekim Kömürcüoğlu Turan (2002) bu karmaşanın nedenleri olarak dört durumdan bahsetmektedir. </a:t>
            </a:r>
            <a:r>
              <a:rPr lang="tr-TR" dirty="0">
                <a:solidFill>
                  <a:srgbClr val="00B0F0"/>
                </a:solidFill>
              </a:rPr>
              <a:t>İlk durum </a:t>
            </a:r>
            <a:r>
              <a:rPr lang="tr-TR" dirty="0"/>
              <a:t>tasarımda terminolojinin, açıklıkla anlaşılmamış olması böylelikle kelimelerin farklı anlamlarda ve biçimlerde kullanılması, </a:t>
            </a:r>
            <a:r>
              <a:rPr lang="tr-TR" dirty="0">
                <a:solidFill>
                  <a:srgbClr val="00B0F0"/>
                </a:solidFill>
              </a:rPr>
              <a:t>ikinci olarak </a:t>
            </a:r>
            <a:r>
              <a:rPr lang="tr-TR" dirty="0"/>
              <a:t>yeterince çalışılmamış, çok işlenmiş bir konu olmamasıdır. </a:t>
            </a:r>
            <a:r>
              <a:rPr lang="tr-TR" dirty="0">
                <a:solidFill>
                  <a:srgbClr val="00B0F0"/>
                </a:solidFill>
              </a:rPr>
              <a:t>Bunun yanı sıra </a:t>
            </a:r>
            <a:r>
              <a:rPr lang="tr-TR" dirty="0"/>
              <a:t>hoca, uzman tasarımcı ve öğrenci ya da deneyimi az tasarımcının anlayışları arasındaki (deneyime dayalı) fark bu bulanıklaşmanın nedenini oluşturmaktadır. </a:t>
            </a:r>
            <a:r>
              <a:rPr lang="tr-TR" dirty="0">
                <a:solidFill>
                  <a:srgbClr val="00B0F0"/>
                </a:solidFill>
              </a:rPr>
              <a:t>Son olarak </a:t>
            </a:r>
            <a:r>
              <a:rPr lang="tr-TR" dirty="0"/>
              <a:t>bu terminoloji karmaşasını oluşturan nedenlerden biri ise tasarım yaklaşımlarında bireysel farklılıkların ve çeşitliliklerin fazla olması ve bunun sonucunda tekillikten çok uzak bir terminoloji </a:t>
            </a:r>
            <a:r>
              <a:rPr lang="tr-TR" dirty="0" smtClean="0"/>
              <a:t>kullanımıdır. </a:t>
            </a:r>
            <a:endParaRPr lang="tr-TR" dirty="0"/>
          </a:p>
        </p:txBody>
      </p:sp>
    </p:spTree>
    <p:extLst>
      <p:ext uri="{BB962C8B-B14F-4D97-AF65-F5344CB8AC3E}">
        <p14:creationId xmlns:p14="http://schemas.microsoft.com/office/powerpoint/2010/main" val="3151791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(KAVRAM)</a:t>
            </a:r>
            <a:endParaRPr lang="tr-TR" dirty="0"/>
          </a:p>
        </p:txBody>
      </p:sp>
      <p:sp>
        <p:nvSpPr>
          <p:cNvPr id="3" name="İçerik Yer Tutucusu 2"/>
          <p:cNvSpPr>
            <a:spLocks noGrp="1"/>
          </p:cNvSpPr>
          <p:nvPr>
            <p:ph idx="1"/>
          </p:nvPr>
        </p:nvSpPr>
        <p:spPr/>
        <p:txBody>
          <a:bodyPr/>
          <a:lstStyle/>
          <a:p>
            <a:pPr algn="just"/>
            <a:r>
              <a:rPr lang="tr-TR" dirty="0"/>
              <a:t>Bir şey hakkında tanımlanmış, çerçeveleri belirlenmiş umumi fikir olarak ifade edilebilecek </a:t>
            </a:r>
            <a:r>
              <a:rPr lang="tr-TR" dirty="0">
                <a:solidFill>
                  <a:srgbClr val="00B0F0"/>
                </a:solidFill>
              </a:rPr>
              <a:t>kavram</a:t>
            </a:r>
            <a:r>
              <a:rPr lang="tr-TR" dirty="0"/>
              <a:t>, içeriğinde anlamayı barındırır. Eğer kavram, bir şey ve onu anlama hakkında ise, </a:t>
            </a:r>
            <a:r>
              <a:rPr lang="tr-TR" dirty="0" err="1"/>
              <a:t>varolanı</a:t>
            </a:r>
            <a:r>
              <a:rPr lang="tr-TR" dirty="0"/>
              <a:t> bilmek önkoşulunu gerektirir. Dolayısıyla dış dünyada gerçekte varolan kavranıyor ise, kavram </a:t>
            </a:r>
            <a:r>
              <a:rPr lang="tr-TR" dirty="0" err="1"/>
              <a:t>varolandan</a:t>
            </a:r>
            <a:r>
              <a:rPr lang="tr-TR" dirty="0"/>
              <a:t> sonra gelmektedir. Yani ilk olarak varolan vardır, varolan anlama ile zihinde var edilir, anlamın zihinde yakalanması ve bu işin sonucunu gösteren her türlü akt ile kavram oluşur. </a:t>
            </a:r>
          </a:p>
        </p:txBody>
      </p:sp>
    </p:spTree>
    <p:extLst>
      <p:ext uri="{BB962C8B-B14F-4D97-AF65-F5344CB8AC3E}">
        <p14:creationId xmlns:p14="http://schemas.microsoft.com/office/powerpoint/2010/main" val="2461758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(KAVRAM)</a:t>
            </a:r>
            <a:endParaRPr lang="tr-TR" dirty="0"/>
          </a:p>
        </p:txBody>
      </p:sp>
      <p:sp>
        <p:nvSpPr>
          <p:cNvPr id="3" name="İçerik Yer Tutucusu 2"/>
          <p:cNvSpPr>
            <a:spLocks noGrp="1"/>
          </p:cNvSpPr>
          <p:nvPr>
            <p:ph idx="1"/>
          </p:nvPr>
        </p:nvSpPr>
        <p:spPr/>
        <p:txBody>
          <a:bodyPr/>
          <a:lstStyle/>
          <a:p>
            <a:pPr algn="just"/>
            <a:r>
              <a:rPr lang="tr-TR" dirty="0"/>
              <a:t>Diğer taraftan dış dünyada doğrudan karşılığı olmayan varlıkların ki bunların arasında insanın yaratma gücünün ürünü olan tasarım gibi </a:t>
            </a:r>
            <a:r>
              <a:rPr lang="tr-TR" dirty="0" err="1"/>
              <a:t>varolanları</a:t>
            </a:r>
            <a:r>
              <a:rPr lang="tr-TR" dirty="0"/>
              <a:t> da koyabiliriz, var olmasında da kavram </a:t>
            </a:r>
            <a:r>
              <a:rPr lang="tr-TR" dirty="0" smtClean="0"/>
              <a:t>temeldir. Bu </a:t>
            </a:r>
            <a:r>
              <a:rPr lang="tr-TR" dirty="0"/>
              <a:t>haliyle bakıldığında ise bu sefer kavram </a:t>
            </a:r>
            <a:r>
              <a:rPr lang="tr-TR" dirty="0" err="1"/>
              <a:t>varolandan</a:t>
            </a:r>
            <a:r>
              <a:rPr lang="tr-TR" dirty="0"/>
              <a:t> önce gelmektedir. Yani kavram, bir taraftan </a:t>
            </a:r>
            <a:r>
              <a:rPr lang="tr-TR" dirty="0" err="1"/>
              <a:t>varolanın</a:t>
            </a:r>
            <a:r>
              <a:rPr lang="tr-TR" dirty="0"/>
              <a:t> bilme ile oluşabilmesine diğer taraftan </a:t>
            </a:r>
            <a:r>
              <a:rPr lang="tr-TR" dirty="0" err="1"/>
              <a:t>varolanın</a:t>
            </a:r>
            <a:r>
              <a:rPr lang="tr-TR" dirty="0"/>
              <a:t> bilenebilmesine yönelik bir çerçeve oluşturulmasına hizmet etmektedir. Kavram dış dünyada </a:t>
            </a:r>
            <a:r>
              <a:rPr lang="tr-TR" dirty="0" err="1"/>
              <a:t>varolmayanın</a:t>
            </a:r>
            <a:r>
              <a:rPr lang="tr-TR" dirty="0"/>
              <a:t> oluşabilmesi için bir çerçeve sağlarken onu bir kalıba sokmaya </a:t>
            </a:r>
            <a:r>
              <a:rPr lang="tr-TR" dirty="0" smtClean="0"/>
              <a:t>çalışmaktadır. </a:t>
            </a:r>
            <a:endParaRPr lang="tr-TR" dirty="0"/>
          </a:p>
        </p:txBody>
      </p:sp>
    </p:spTree>
    <p:extLst>
      <p:ext uri="{BB962C8B-B14F-4D97-AF65-F5344CB8AC3E}">
        <p14:creationId xmlns:p14="http://schemas.microsoft.com/office/powerpoint/2010/main" val="4198606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(KAVRAM)</a:t>
            </a:r>
            <a:endParaRPr lang="tr-TR" dirty="0"/>
          </a:p>
        </p:txBody>
      </p:sp>
      <p:sp>
        <p:nvSpPr>
          <p:cNvPr id="3" name="İçerik Yer Tutucusu 2"/>
          <p:cNvSpPr>
            <a:spLocks noGrp="1"/>
          </p:cNvSpPr>
          <p:nvPr>
            <p:ph idx="1"/>
          </p:nvPr>
        </p:nvSpPr>
        <p:spPr/>
        <p:txBody>
          <a:bodyPr/>
          <a:lstStyle/>
          <a:p>
            <a:pPr algn="just"/>
            <a:r>
              <a:rPr lang="tr-TR" dirty="0"/>
              <a:t>Bu </a:t>
            </a:r>
            <a:r>
              <a:rPr lang="tr-TR" dirty="0" smtClean="0"/>
              <a:t>anlamda </a:t>
            </a:r>
            <a:r>
              <a:rPr lang="tr-TR" dirty="0" smtClean="0">
                <a:solidFill>
                  <a:srgbClr val="00B0F0"/>
                </a:solidFill>
              </a:rPr>
              <a:t>tasarım </a:t>
            </a:r>
            <a:r>
              <a:rPr lang="tr-TR" dirty="0">
                <a:solidFill>
                  <a:srgbClr val="00B0F0"/>
                </a:solidFill>
              </a:rPr>
              <a:t>kavramı </a:t>
            </a:r>
            <a:r>
              <a:rPr lang="tr-TR" dirty="0"/>
              <a:t>dış dünyada olmayan bir şeyin </a:t>
            </a:r>
            <a:r>
              <a:rPr lang="tr-TR" dirty="0" err="1"/>
              <a:t>varolabilmesi</a:t>
            </a:r>
            <a:r>
              <a:rPr lang="tr-TR" dirty="0"/>
              <a:t> için oluşturulan çerçevedir ve daimi suretle tasarım nesnesinden önce gelmektedir ki tasarım nesnesini o kalıplar içinde var olabilsin. Bu kavram, eğer becerilebilmiş ise, fiziki bir tasarımın </a:t>
            </a:r>
            <a:r>
              <a:rPr lang="tr-TR" dirty="0" err="1"/>
              <a:t>araçsallığı</a:t>
            </a:r>
            <a:r>
              <a:rPr lang="tr-TR" dirty="0"/>
              <a:t> ve vesilesi ile açık ve idrak edilebilir bir hale gelmektedir. İster sözel isterse görsel olsun veya diğer duyulara hizmet etsin; fiziki tasarım, tasarım kavramının vuku bulması için uydurulan bir </a:t>
            </a:r>
            <a:r>
              <a:rPr lang="tr-TR" dirty="0">
                <a:solidFill>
                  <a:srgbClr val="00B0F0"/>
                </a:solidFill>
              </a:rPr>
              <a:t>imdir</a:t>
            </a:r>
            <a:r>
              <a:rPr lang="tr-TR" dirty="0"/>
              <a:t>. </a:t>
            </a:r>
          </a:p>
        </p:txBody>
      </p:sp>
    </p:spTree>
    <p:extLst>
      <p:ext uri="{BB962C8B-B14F-4D97-AF65-F5344CB8AC3E}">
        <p14:creationId xmlns:p14="http://schemas.microsoft.com/office/powerpoint/2010/main" val="124584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(KAVRAM)</a:t>
            </a:r>
            <a:endParaRPr lang="tr-TR" dirty="0"/>
          </a:p>
        </p:txBody>
      </p:sp>
      <p:sp>
        <p:nvSpPr>
          <p:cNvPr id="3" name="İçerik Yer Tutucusu 2"/>
          <p:cNvSpPr>
            <a:spLocks noGrp="1"/>
          </p:cNvSpPr>
          <p:nvPr>
            <p:ph idx="1"/>
          </p:nvPr>
        </p:nvSpPr>
        <p:spPr/>
        <p:txBody>
          <a:bodyPr/>
          <a:lstStyle/>
          <a:p>
            <a:pPr algn="just"/>
            <a:r>
              <a:rPr lang="tr-TR" dirty="0">
                <a:solidFill>
                  <a:srgbClr val="00B0F0"/>
                </a:solidFill>
              </a:rPr>
              <a:t>Tasarımda kavrayış </a:t>
            </a:r>
            <a:r>
              <a:rPr lang="tr-TR" dirty="0"/>
              <a:t>(idrak) ise, bir algı içeriğinin yani tasarım kavramının doğrudan doğruya kavranması, algı içeriğinin tüm fiziki ve soyut algıları içerecek hali ile zihinde topyekûn bütünleştirilmesidir. Örneğin; biz karşımızda tasarım nesnesi olan </a:t>
            </a:r>
            <a:r>
              <a:rPr lang="tr-TR" dirty="0" err="1"/>
              <a:t>varolanı</a:t>
            </a:r>
            <a:r>
              <a:rPr lang="tr-TR" dirty="0"/>
              <a:t>, anlayabilmek ve kavramak için, tasarım kavramınca oluşturulan çerçeveye sokmaya çalışırız. Yani o çerçeve dahilinde bilenle anlaşılan nesne arasında bir bağıntı kurulur, nesne idrak edilir. </a:t>
            </a:r>
          </a:p>
        </p:txBody>
      </p:sp>
    </p:spTree>
    <p:extLst>
      <p:ext uri="{BB962C8B-B14F-4D97-AF65-F5344CB8AC3E}">
        <p14:creationId xmlns:p14="http://schemas.microsoft.com/office/powerpoint/2010/main" val="78314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(NOSYON)</a:t>
            </a:r>
            <a:endParaRPr lang="tr-TR" dirty="0"/>
          </a:p>
        </p:txBody>
      </p:sp>
      <p:sp>
        <p:nvSpPr>
          <p:cNvPr id="3" name="İçerik Yer Tutucusu 2"/>
          <p:cNvSpPr>
            <a:spLocks noGrp="1"/>
          </p:cNvSpPr>
          <p:nvPr>
            <p:ph idx="1"/>
          </p:nvPr>
        </p:nvSpPr>
        <p:spPr/>
        <p:txBody>
          <a:bodyPr/>
          <a:lstStyle/>
          <a:p>
            <a:pPr algn="just"/>
            <a:r>
              <a:rPr lang="tr-TR" dirty="0"/>
              <a:t>Kavram ile karıştırılan, sinonim olarak kullanılan bir hususta </a:t>
            </a:r>
            <a:r>
              <a:rPr lang="tr-TR" dirty="0">
                <a:solidFill>
                  <a:srgbClr val="00B0F0"/>
                </a:solidFill>
              </a:rPr>
              <a:t>nosyon</a:t>
            </a:r>
            <a:r>
              <a:rPr lang="tr-TR" dirty="0"/>
              <a:t>, yani mefhumdur. Aralarındaki fark; kavram bilişsel bir eylemdir ki bir şey hakkındaki fikirdir. Mefhum ise algısal, sezgisel ve bireyseldir; bir şey için hissedilen fikirdir. Mefhumda sezilene akıl katılarak (fehim durumu) kavrama ulaşılmaktadır. Dolayısıyla mefhumda kişinin kişisel izlenimine veya bir şey deneyimine dayanan bireysel bir kavram </a:t>
            </a:r>
            <a:r>
              <a:rPr lang="tr-TR" dirty="0" smtClean="0"/>
              <a:t>olacaktır. </a:t>
            </a:r>
            <a:endParaRPr lang="tr-TR" dirty="0"/>
          </a:p>
        </p:txBody>
      </p:sp>
    </p:spTree>
    <p:extLst>
      <p:ext uri="{BB962C8B-B14F-4D97-AF65-F5344CB8AC3E}">
        <p14:creationId xmlns:p14="http://schemas.microsoft.com/office/powerpoint/2010/main" val="1343639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Terminolojisi (NOSYON)</a:t>
            </a:r>
            <a:endParaRPr lang="tr-TR" dirty="0"/>
          </a:p>
        </p:txBody>
      </p:sp>
      <p:sp>
        <p:nvSpPr>
          <p:cNvPr id="3" name="İçerik Yer Tutucusu 2"/>
          <p:cNvSpPr>
            <a:spLocks noGrp="1"/>
          </p:cNvSpPr>
          <p:nvPr>
            <p:ph idx="1"/>
          </p:nvPr>
        </p:nvSpPr>
        <p:spPr/>
        <p:txBody>
          <a:bodyPr/>
          <a:lstStyle/>
          <a:p>
            <a:pPr algn="just"/>
            <a:r>
              <a:rPr lang="tr-TR" dirty="0"/>
              <a:t>Bu haliyle mefhum daha soyut olanı önceler. Mefhum yani hissedilen, akıl ile buluştuğunda kavrama </a:t>
            </a:r>
            <a:r>
              <a:rPr lang="tr-TR" dirty="0" smtClean="0"/>
              <a:t>ulaşılmaktadır.</a:t>
            </a:r>
          </a:p>
          <a:p>
            <a:pPr algn="just"/>
            <a:r>
              <a:rPr lang="tr-TR" dirty="0" smtClean="0"/>
              <a:t>O </a:t>
            </a:r>
            <a:r>
              <a:rPr lang="tr-TR" dirty="0"/>
              <a:t>yüzden bir tasarım kavramında soyut (mücerret) ve somut (müşahhas) olan aynı anda bulunabilmektedir. Örneğin bir otomobilin insani olması mefhum iken, insani olmak için somut şekilde insanı öncelemesi kavramsal bir tutumdur. </a:t>
            </a:r>
          </a:p>
        </p:txBody>
      </p:sp>
    </p:spTree>
    <p:extLst>
      <p:ext uri="{BB962C8B-B14F-4D97-AF65-F5344CB8AC3E}">
        <p14:creationId xmlns:p14="http://schemas.microsoft.com/office/powerpoint/2010/main" val="252340660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205</TotalTime>
  <Words>1421</Words>
  <Application>Microsoft Office PowerPoint</Application>
  <PresentationFormat>Geniş ekran</PresentationFormat>
  <Paragraphs>43</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Trebuchet MS</vt:lpstr>
      <vt:lpstr>Berlin</vt:lpstr>
      <vt:lpstr>Tasarımda Anlam Ders 3: Tasarım Terminolojisi </vt:lpstr>
      <vt:lpstr>Terminoloji (Terimbilim) Nedir?</vt:lpstr>
      <vt:lpstr>Terminoloji Problemi</vt:lpstr>
      <vt:lpstr>Tasarım Terminolojisi (KAVRAM)</vt:lpstr>
      <vt:lpstr>Tasarım Terminolojisi (KAVRAM)</vt:lpstr>
      <vt:lpstr>Tasarım Terminolojisi (KAVRAM)</vt:lpstr>
      <vt:lpstr>Tasarım Terminolojisi (KAVRAM)</vt:lpstr>
      <vt:lpstr>Tasarım Terminolojisi (NOSYON)</vt:lpstr>
      <vt:lpstr>Tasarım Terminolojisi (NOSYON)</vt:lpstr>
      <vt:lpstr>Tasarım Terminolojisi (TASARIM FİKRİ)</vt:lpstr>
      <vt:lpstr>Tasarım Terminolojisi (TASARIM FİKRİ)</vt:lpstr>
      <vt:lpstr>Tasarım Terminolojisi (TASARIM FİKRİ)</vt:lpstr>
      <vt:lpstr>Tasarım Terminolojisi (TASARIM DÜŞÜNCESİ)</vt:lpstr>
      <vt:lpstr>Tasarım Terminolojisi (TASARIM DÜŞÜNCESİ)</vt:lpstr>
      <vt:lpstr>Tasarım Terminolojisi (TASARIM ANLAYIŞI)</vt:lpstr>
      <vt:lpstr>Tasarım Terminolojisi (TASARIM ANLAYIŞI)</vt:lpstr>
      <vt:lpstr>Tasarım Terminolojisi (TASARIM ANLAYIŞI)</vt:lpstr>
      <vt:lpstr>Tasarım Terminolojisi (TASARIM YAKLAŞIMI)</vt:lpstr>
      <vt:lpstr>Tasarım Terminolojisi (TASARIM YAKLAŞIMI)</vt:lpstr>
      <vt:lpstr>Örnek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Petr Barborik</dc:creator>
  <cp:lastModifiedBy>SERKAN</cp:lastModifiedBy>
  <cp:revision>20</cp:revision>
  <dcterms:created xsi:type="dcterms:W3CDTF">2013-08-01T11:13:27Z</dcterms:created>
  <dcterms:modified xsi:type="dcterms:W3CDTF">2021-10-22T10:00:08Z</dcterms:modified>
</cp:coreProperties>
</file>