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9911" autoAdjust="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287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FC8FC1-A1A8-42CB-96AC-83684F0DF578}" type="datetime1">
              <a:rPr lang="tr-TR" smtClean="0"/>
              <a:t>28.12.2022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0653A-FB33-4975-A611-5D53C5C337D6}" type="datetime1">
              <a:rPr lang="tr-TR" smtClean="0"/>
              <a:pPr/>
              <a:t>28.12.2022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 smtClean="0"/>
              <a:t>Asıl metin stillerini düzenlemek için tıklayın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3" name="Dikdörtgen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4" name="Dikdörtgen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5" name="Dikdörtgen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6" name="Dikdörtgen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7" name="Dikdörtgen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10" name="Dikdörtgen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11" name="Dikdörtgen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tr-TR" noProof="0" smtClean="0"/>
              <a:t>Asıl alt başlık stilini düzenlemek için tıklayın</a:t>
            </a:r>
            <a:endParaRPr lang="tr-TR" noProof="0" dirty="0"/>
          </a:p>
        </p:txBody>
      </p:sp>
      <p:sp>
        <p:nvSpPr>
          <p:cNvPr id="17" name="Alt Bilgi Yer Tutucusu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28" name="Tarih Yer Tutucusu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E8609038-EC1C-40A6-91EB-4A3D73CE9547}" type="datetime1">
              <a:rPr lang="tr-TR" smtClean="0"/>
              <a:pPr/>
              <a:t>28.12.2022</a:t>
            </a:fld>
            <a:endParaRPr lang="tr-TR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43DEEBB-C631-4BE4-9EB9-151005B5892D}" type="datetime1">
              <a:rPr lang="tr-TR" smtClean="0"/>
              <a:pPr/>
              <a:t>28.12.2022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tr-TR" noProof="0" dirty="0" smtClean="0"/>
              <a:t>Asıl başlık stilini düzenle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tr-TR" noProof="0" dirty="0" smtClean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 dirty="0" smtClean="0"/>
              <a:t>İkinci düzey</a:t>
            </a:r>
          </a:p>
          <a:p>
            <a:pPr lvl="2" rtl="0" eaLnBrk="1" latinLnBrk="0" hangingPunct="1"/>
            <a:r>
              <a:rPr lang="tr-TR" noProof="0" dirty="0" smtClean="0"/>
              <a:t>Üçüncü düzey</a:t>
            </a:r>
          </a:p>
          <a:p>
            <a:pPr lvl="3" rtl="0" eaLnBrk="1" latinLnBrk="0" hangingPunct="1"/>
            <a:r>
              <a:rPr lang="tr-TR" noProof="0" dirty="0" smtClean="0"/>
              <a:t>Dördüncü düzey</a:t>
            </a:r>
          </a:p>
          <a:p>
            <a:pPr lvl="4" rtl="0" eaLnBrk="1" latinLnBrk="0" hangingPunct="1"/>
            <a:r>
              <a:rPr lang="tr-TR" noProof="0" dirty="0" smtClean="0"/>
              <a:t>Beşinci düzey</a:t>
            </a:r>
            <a:endParaRPr kumimoji="0"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6B82DB-6D5C-486A-98D3-E008B7673553}" type="datetime1">
              <a:rPr lang="tr-TR" smtClean="0"/>
              <a:pPr/>
              <a:t>28.12.2022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6610F96-FFD0-4BC1-86F0-D957A2A4B8C7}" type="datetime1">
              <a:rPr lang="tr-TR" smtClean="0"/>
              <a:pPr/>
              <a:t>28.12.2022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F56EF26-BBDF-4885-BB66-53FDFCADA69E}" type="datetime1">
              <a:rPr lang="tr-TR" smtClean="0"/>
              <a:pPr/>
              <a:t>28.12.2022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84B813B-74D5-4B4F-94CB-6CD8395E9845}" type="datetime1">
              <a:rPr lang="tr-TR" smtClean="0"/>
              <a:pPr/>
              <a:t>28.12.2022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28" name="Alt 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26" name="Tarih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72EC71D-25AD-4A7C-AB6C-E63D5EDA9366}" type="datetime1">
              <a:rPr lang="tr-TR" smtClean="0"/>
              <a:pPr/>
              <a:t>28.12.2022</a:t>
            </a:fld>
            <a:endParaRPr lang="tr-TR" dirty="0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>
            <a:lvl1pPr>
              <a:defRPr/>
            </a:lvl1pPr>
          </a:lstStyle>
          <a:p>
            <a:fld id="{851036E3-487C-41B5-92E9-47E0F0B9591B}" type="datetime1">
              <a:rPr lang="tr-TR" smtClean="0"/>
              <a:pPr/>
              <a:t>28.12.2022</a:t>
            </a:fld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7730CD3-31CA-47BB-8FC4-9AA93086A77D}" type="datetime1">
              <a:rPr lang="tr-TR" smtClean="0"/>
              <a:pPr/>
              <a:t>28.12.2022</a:t>
            </a:fld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tr-TR" noProof="0" dirty="0" smtClean="0"/>
              <a:t>Asıl başlık stilini düzenle</a:t>
            </a:r>
            <a:endParaRPr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0C5B609-EC73-4CF8-A564-D90D0E54FA36}" type="datetime1">
              <a:rPr lang="tr-TR" smtClean="0"/>
              <a:pPr/>
              <a:t>28.12.2022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 descr="Resim eklemek için boş yer tutucu. Yer tutucuya tıklayın ve eklemek istediğiniz resmi seçin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tr-TR" noProof="0" smtClean="0"/>
              <a:t>Resim eklemek için simgeyi tıklatın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5D7756-B745-4648-9348-5BA7D8FC560E}" type="datetime1">
              <a:rPr lang="tr-TR" smtClean="0"/>
              <a:pPr/>
              <a:t>28.12.2022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0" name="Dikdörtgen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1" name="Dikdörtgen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2" name="Dikdörtgen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5" name="Dikdörtgen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8" name="Dikdörtgen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9" name="Dikdörtgen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40" name="Dikdörtgen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tr-TR" noProof="0" dirty="0" smtClean="0"/>
              <a:t>Asıl başlık stilini düzenlemek için tıklayın</a:t>
            </a:r>
            <a:endParaRPr lang="tr-TR" noProof="0" dirty="0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tr-TR" noProof="0" dirty="0" smtClean="0"/>
              <a:t>Asıl metin stillerini düzenle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14" name="Tarih Yer Tutucusu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8A9E5AA4-4083-47B0-96D9-3464BE7D917D}" type="datetime1">
              <a:rPr lang="tr-TR" smtClean="0"/>
              <a:pPr/>
              <a:t>28.12.2022</a:t>
            </a:fld>
            <a:endParaRPr lang="tr-TR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Tasarımda Anlam</a:t>
            </a:r>
            <a:br>
              <a:rPr lang="tr-TR" dirty="0" smtClean="0"/>
            </a:br>
            <a:r>
              <a:rPr lang="tr-TR" dirty="0" smtClean="0"/>
              <a:t>Ders 4: Anlam Yoğun Analiz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tr-TR" dirty="0" smtClean="0"/>
              <a:t>Prof. Dr. Serkan GÜNEŞ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ACCESS FM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MALİYET</a:t>
            </a:r>
          </a:p>
          <a:p>
            <a:r>
              <a:rPr lang="tr-TR" dirty="0" smtClean="0"/>
              <a:t>Tahmini </a:t>
            </a:r>
            <a:r>
              <a:rPr lang="tr-TR" dirty="0"/>
              <a:t>üretim maliyeti nedir</a:t>
            </a:r>
            <a:r>
              <a:rPr lang="tr-TR" dirty="0" smtClean="0"/>
              <a:t>?</a:t>
            </a:r>
          </a:p>
          <a:p>
            <a:r>
              <a:rPr lang="tr-TR" dirty="0" smtClean="0"/>
              <a:t>Perakende </a:t>
            </a:r>
            <a:r>
              <a:rPr lang="tr-TR" dirty="0"/>
              <a:t>maliyeti nedir</a:t>
            </a:r>
            <a:r>
              <a:rPr lang="tr-TR" dirty="0" smtClean="0"/>
              <a:t>?</a:t>
            </a:r>
          </a:p>
          <a:p>
            <a:r>
              <a:rPr lang="tr-TR" dirty="0" smtClean="0"/>
              <a:t> </a:t>
            </a:r>
            <a:r>
              <a:rPr lang="tr-TR" dirty="0"/>
              <a:t>Neden bu kadar pahalı</a:t>
            </a:r>
            <a:r>
              <a:rPr lang="tr-TR" dirty="0" smtClean="0"/>
              <a:t>?</a:t>
            </a:r>
          </a:p>
          <a:p>
            <a:r>
              <a:rPr lang="tr-TR" dirty="0" smtClean="0"/>
              <a:t>İkisi </a:t>
            </a:r>
            <a:r>
              <a:rPr lang="tr-TR" dirty="0"/>
              <a:t>arasındaki ilişki nedir</a:t>
            </a:r>
            <a:r>
              <a:rPr lang="tr-TR" dirty="0" smtClean="0"/>
              <a:t>?</a:t>
            </a:r>
          </a:p>
          <a:p>
            <a:r>
              <a:rPr lang="tr-TR" dirty="0" smtClean="0"/>
              <a:t>Ürün </a:t>
            </a:r>
            <a:r>
              <a:rPr lang="tr-TR" dirty="0"/>
              <a:t>uygun fiyatlı mı</a:t>
            </a:r>
            <a:r>
              <a:rPr lang="tr-TR" dirty="0" smtClean="0"/>
              <a:t>?</a:t>
            </a:r>
          </a:p>
          <a:p>
            <a:r>
              <a:rPr lang="tr-TR" dirty="0" smtClean="0"/>
              <a:t>Para </a:t>
            </a:r>
            <a:r>
              <a:rPr lang="tr-TR" dirty="0"/>
              <a:t>için iyi bir değer gibi görünüyor mu</a:t>
            </a:r>
            <a:r>
              <a:rPr lang="tr-TR" dirty="0" smtClean="0"/>
              <a:t>?</a:t>
            </a:r>
          </a:p>
          <a:p>
            <a:r>
              <a:rPr lang="tr-TR" dirty="0" smtClean="0"/>
              <a:t>Fiyat</a:t>
            </a:r>
            <a:r>
              <a:rPr lang="tr-TR" dirty="0"/>
              <a:t>, herhangi bir sosyal veya ahlaki hususu yansıtıyor mu (</a:t>
            </a:r>
            <a:r>
              <a:rPr lang="tr-TR" dirty="0" err="1"/>
              <a:t>örn</a:t>
            </a:r>
            <a:r>
              <a:rPr lang="tr-TR" dirty="0"/>
              <a:t>. Adil Ticaret)?</a:t>
            </a:r>
          </a:p>
        </p:txBody>
      </p:sp>
    </p:spTree>
    <p:extLst>
      <p:ext uri="{BB962C8B-B14F-4D97-AF65-F5344CB8AC3E}">
        <p14:creationId xmlns:p14="http://schemas.microsoft.com/office/powerpoint/2010/main" val="287449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ACCESS FM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MÜŞTERİ</a:t>
            </a:r>
          </a:p>
          <a:p>
            <a:r>
              <a:rPr lang="tr-TR" dirty="0" smtClean="0"/>
              <a:t>Ürün </a:t>
            </a:r>
            <a:r>
              <a:rPr lang="tr-TR" dirty="0"/>
              <a:t>kimler için tasarlandı</a:t>
            </a:r>
            <a:r>
              <a:rPr lang="tr-TR" dirty="0" smtClean="0"/>
              <a:t>?</a:t>
            </a:r>
          </a:p>
          <a:p>
            <a:r>
              <a:rPr lang="tr-TR" dirty="0" smtClean="0"/>
              <a:t>Nasıl </a:t>
            </a:r>
            <a:r>
              <a:rPr lang="tr-TR" dirty="0"/>
              <a:t>ve nerede kullanacaklardı</a:t>
            </a:r>
            <a:r>
              <a:rPr lang="tr-TR" dirty="0" smtClean="0"/>
              <a:t>?</a:t>
            </a:r>
          </a:p>
          <a:p>
            <a:r>
              <a:rPr lang="tr-TR" dirty="0" smtClean="0"/>
              <a:t>Müşterinin </a:t>
            </a:r>
            <a:r>
              <a:rPr lang="tr-TR" dirty="0"/>
              <a:t>yaşam kalitesi üzerinde nasıl bir etkisi var</a:t>
            </a:r>
            <a:r>
              <a:rPr lang="tr-TR" dirty="0" smtClean="0"/>
              <a:t>?</a:t>
            </a:r>
          </a:p>
          <a:p>
            <a:r>
              <a:rPr lang="tr-TR" dirty="0" smtClean="0"/>
              <a:t>Müşterinin </a:t>
            </a:r>
            <a:r>
              <a:rPr lang="tr-TR" dirty="0"/>
              <a:t>yaşam tarzına değer katıyor mu</a:t>
            </a:r>
            <a:r>
              <a:rPr lang="tr-TR" dirty="0" smtClean="0"/>
              <a:t>?</a:t>
            </a:r>
          </a:p>
          <a:p>
            <a:r>
              <a:rPr lang="tr-TR" dirty="0" smtClean="0"/>
              <a:t>Ürün</a:t>
            </a:r>
            <a:r>
              <a:rPr lang="tr-TR" dirty="0"/>
              <a:t>, müşterisini çekmek için nasıl tanıtılır?</a:t>
            </a:r>
          </a:p>
        </p:txBody>
      </p:sp>
    </p:spTree>
    <p:extLst>
      <p:ext uri="{BB962C8B-B14F-4D97-AF65-F5344CB8AC3E}">
        <p14:creationId xmlns:p14="http://schemas.microsoft.com/office/powerpoint/2010/main" val="236056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ACCESS FM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ÇEVRE</a:t>
            </a:r>
          </a:p>
          <a:p>
            <a:r>
              <a:rPr lang="tr-TR" dirty="0" smtClean="0"/>
              <a:t>Ürünün </a:t>
            </a:r>
            <a:r>
              <a:rPr lang="tr-TR" dirty="0"/>
              <a:t>çevreye etkisi nedir? Pilleri DÜŞÜN, yeniden düşünün, reddedin, azaltın, yeniden kullanın, geri dönüştürün, yaşam döngüsü</a:t>
            </a:r>
            <a:r>
              <a:rPr lang="tr-TR" dirty="0" smtClean="0"/>
              <a:t>.</a:t>
            </a:r>
          </a:p>
          <a:p>
            <a:r>
              <a:rPr lang="tr-TR" dirty="0" smtClean="0"/>
              <a:t>Artık </a:t>
            </a:r>
            <a:r>
              <a:rPr lang="tr-TR" dirty="0"/>
              <a:t>gerekli olmadığında üretimi, genel kullanımı, dağıtımı ve nihai imhası hakkında DÜŞÜNÜN.</a:t>
            </a:r>
          </a:p>
        </p:txBody>
      </p:sp>
    </p:spTree>
    <p:extLst>
      <p:ext uri="{BB962C8B-B14F-4D97-AF65-F5344CB8AC3E}">
        <p14:creationId xmlns:p14="http://schemas.microsoft.com/office/powerpoint/2010/main" val="27867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ACCESS FM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GÜVENLİK</a:t>
            </a:r>
          </a:p>
          <a:p>
            <a:r>
              <a:rPr lang="tr-TR" dirty="0" smtClean="0"/>
              <a:t>Tasarımcı</a:t>
            </a:r>
            <a:r>
              <a:rPr lang="tr-TR" dirty="0"/>
              <a:t>, ürünü tasarlarken güvenlik konularını nasıl dikkate aldı</a:t>
            </a:r>
            <a:r>
              <a:rPr lang="tr-TR" dirty="0" smtClean="0"/>
              <a:t>?</a:t>
            </a:r>
          </a:p>
          <a:p>
            <a:r>
              <a:rPr lang="tr-TR" dirty="0" smtClean="0"/>
              <a:t>Ürünün </a:t>
            </a:r>
            <a:r>
              <a:rPr lang="tr-TR" dirty="0"/>
              <a:t>nasıl kullanıldığını ve farklı parçaların nasıl bir araya getirildiğini DÜŞÜNÜN</a:t>
            </a:r>
            <a:r>
              <a:rPr lang="tr-TR" dirty="0" smtClean="0"/>
              <a:t>.</a:t>
            </a:r>
          </a:p>
          <a:p>
            <a:r>
              <a:rPr lang="tr-TR" dirty="0" smtClean="0"/>
              <a:t>Ürün </a:t>
            </a:r>
            <a:r>
              <a:rPr lang="tr-TR" dirty="0"/>
              <a:t>tanınmış güvenlik standartlarını karşılıyor mu?</a:t>
            </a:r>
          </a:p>
        </p:txBody>
      </p:sp>
    </p:spTree>
    <p:extLst>
      <p:ext uri="{BB962C8B-B14F-4D97-AF65-F5344CB8AC3E}">
        <p14:creationId xmlns:p14="http://schemas.microsoft.com/office/powerpoint/2010/main" val="16859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ACCESS FM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BOYUT</a:t>
            </a:r>
          </a:p>
          <a:p>
            <a:r>
              <a:rPr lang="tr-TR" dirty="0" smtClean="0"/>
              <a:t>Ürünün ölçüleri ne</a:t>
            </a:r>
            <a:r>
              <a:rPr lang="tr-TR" dirty="0"/>
              <a:t>? Milimetre cinsinden DÜŞÜNÜN ve ölçülebilen başka herhangi bir şey ör. volt, ağırlık, alan, hacim, yoğunluk vb</a:t>
            </a:r>
            <a:r>
              <a:rPr lang="tr-TR" dirty="0" smtClean="0"/>
              <a:t>.</a:t>
            </a:r>
          </a:p>
          <a:p>
            <a:r>
              <a:rPr lang="tr-TR" dirty="0" smtClean="0"/>
              <a:t>Ürün </a:t>
            </a:r>
            <a:r>
              <a:rPr lang="tr-TR" dirty="0"/>
              <a:t>kullanımı rahat mı? DÜŞÜNÜN </a:t>
            </a:r>
            <a:r>
              <a:rPr lang="tr-TR" dirty="0" err="1"/>
              <a:t>antropometrik</a:t>
            </a:r>
            <a:r>
              <a:rPr lang="tr-TR" dirty="0"/>
              <a:t> veya ergonomi</a:t>
            </a:r>
            <a:r>
              <a:rPr lang="tr-TR" dirty="0" smtClean="0"/>
              <a:t>.</a:t>
            </a:r>
          </a:p>
          <a:p>
            <a:r>
              <a:rPr lang="tr-TR" dirty="0" smtClean="0"/>
              <a:t>Oranları </a:t>
            </a:r>
            <a:r>
              <a:rPr lang="tr-TR" dirty="0"/>
              <a:t>kullanıma uygun mu</a:t>
            </a:r>
            <a:r>
              <a:rPr lang="tr-TR" dirty="0" smtClean="0"/>
              <a:t>?</a:t>
            </a:r>
          </a:p>
          <a:p>
            <a:r>
              <a:rPr lang="tr-TR" dirty="0" smtClean="0"/>
              <a:t>Ürünün </a:t>
            </a:r>
            <a:r>
              <a:rPr lang="tr-TR" dirty="0"/>
              <a:t>ölçeğini artırıp azaltsanız, çalışır mı yoksa daha mı iyi görünür</a:t>
            </a:r>
            <a:r>
              <a:rPr lang="tr-TR" dirty="0" smtClean="0"/>
              <a:t>?</a:t>
            </a:r>
          </a:p>
          <a:p>
            <a:r>
              <a:rPr lang="tr-TR" dirty="0" smtClean="0"/>
              <a:t>Tasarımcı</a:t>
            </a:r>
            <a:r>
              <a:rPr lang="tr-TR" dirty="0"/>
              <a:t>, ürünün tasarımında insan faktörlerini (ergonomi) ne ölçüde dikkate almıştır?</a:t>
            </a:r>
          </a:p>
        </p:txBody>
      </p:sp>
    </p:spTree>
    <p:extLst>
      <p:ext uri="{BB962C8B-B14F-4D97-AF65-F5344CB8AC3E}">
        <p14:creationId xmlns:p14="http://schemas.microsoft.com/office/powerpoint/2010/main" val="278443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ACCESS FM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İŞLEV</a:t>
            </a:r>
          </a:p>
          <a:p>
            <a:r>
              <a:rPr lang="tr-TR" dirty="0" smtClean="0"/>
              <a:t>Ürün </a:t>
            </a:r>
            <a:r>
              <a:rPr lang="tr-TR" dirty="0"/>
              <a:t>ne kadar iyi çalışıyor</a:t>
            </a:r>
            <a:r>
              <a:rPr lang="tr-TR" dirty="0" smtClean="0"/>
              <a:t>?</a:t>
            </a:r>
          </a:p>
          <a:p>
            <a:r>
              <a:rPr lang="tr-TR" dirty="0" smtClean="0"/>
              <a:t>Neden </a:t>
            </a:r>
            <a:r>
              <a:rPr lang="tr-TR" dirty="0"/>
              <a:t>bu şekilde çalışıyor</a:t>
            </a:r>
            <a:r>
              <a:rPr lang="tr-TR" dirty="0" smtClean="0"/>
              <a:t>?</a:t>
            </a:r>
          </a:p>
          <a:p>
            <a:r>
              <a:rPr lang="tr-TR" dirty="0" smtClean="0"/>
              <a:t>O </a:t>
            </a:r>
            <a:r>
              <a:rPr lang="tr-TR" dirty="0"/>
              <a:t>nasıl geliştirilebilir</a:t>
            </a:r>
            <a:r>
              <a:rPr lang="tr-TR" dirty="0" smtClean="0"/>
              <a:t>?</a:t>
            </a:r>
          </a:p>
          <a:p>
            <a:r>
              <a:rPr lang="tr-TR" dirty="0" smtClean="0"/>
              <a:t>Kullanımı </a:t>
            </a:r>
            <a:r>
              <a:rPr lang="tr-TR" dirty="0"/>
              <a:t>ne kadar kolay?</a:t>
            </a:r>
          </a:p>
        </p:txBody>
      </p:sp>
    </p:spTree>
    <p:extLst>
      <p:ext uri="{BB962C8B-B14F-4D97-AF65-F5344CB8AC3E}">
        <p14:creationId xmlns:p14="http://schemas.microsoft.com/office/powerpoint/2010/main" val="323613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ACCESS FM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ÜRETİM</a:t>
            </a:r>
          </a:p>
          <a:p>
            <a:r>
              <a:rPr lang="tr-TR" dirty="0" smtClean="0"/>
              <a:t>Prototipinizi </a:t>
            </a:r>
            <a:r>
              <a:rPr lang="tr-TR" dirty="0"/>
              <a:t>nasıl yapmayı/modellemeyi planlıyorsunuz</a:t>
            </a:r>
            <a:r>
              <a:rPr lang="tr-TR" dirty="0" smtClean="0"/>
              <a:t>?</a:t>
            </a:r>
          </a:p>
          <a:p>
            <a:r>
              <a:rPr lang="tr-TR" dirty="0" smtClean="0"/>
              <a:t>Nihai </a:t>
            </a:r>
            <a:r>
              <a:rPr lang="tr-TR" dirty="0"/>
              <a:t>prototipinizi nasıl üretecek ve değişiklikleri ve gelişmeleri nasıl takip edeceksiniz</a:t>
            </a:r>
            <a:r>
              <a:rPr lang="tr-TR" dirty="0" smtClean="0"/>
              <a:t>?</a:t>
            </a:r>
          </a:p>
          <a:p>
            <a:r>
              <a:rPr lang="tr-TR" dirty="0" smtClean="0"/>
              <a:t>Seri </a:t>
            </a:r>
            <a:r>
              <a:rPr lang="tr-TR" dirty="0"/>
              <a:t>üretim için bir plan yazın</a:t>
            </a:r>
            <a:r>
              <a:rPr lang="tr-TR" dirty="0" smtClean="0"/>
              <a:t>.</a:t>
            </a:r>
          </a:p>
          <a:p>
            <a:r>
              <a:rPr lang="tr-TR" dirty="0" smtClean="0"/>
              <a:t>Bir </a:t>
            </a:r>
            <a:r>
              <a:rPr lang="tr-TR" dirty="0"/>
              <a:t>prodüksiyon programı yazın.</a:t>
            </a:r>
          </a:p>
        </p:txBody>
      </p:sp>
    </p:spTree>
    <p:extLst>
      <p:ext uri="{BB962C8B-B14F-4D97-AF65-F5344CB8AC3E}">
        <p14:creationId xmlns:p14="http://schemas.microsoft.com/office/powerpoint/2010/main" val="333248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1316" y="829056"/>
            <a:ext cx="8189367" cy="5745353"/>
          </a:xfrm>
        </p:spPr>
      </p:pic>
    </p:spTree>
    <p:extLst>
      <p:ext uri="{BB962C8B-B14F-4D97-AF65-F5344CB8AC3E}">
        <p14:creationId xmlns:p14="http://schemas.microsoft.com/office/powerpoint/2010/main" val="125811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7198" y="938784"/>
            <a:ext cx="8025891" cy="5671630"/>
          </a:xfrm>
        </p:spPr>
      </p:pic>
    </p:spTree>
    <p:extLst>
      <p:ext uri="{BB962C8B-B14F-4D97-AF65-F5344CB8AC3E}">
        <p14:creationId xmlns:p14="http://schemas.microsoft.com/office/powerpoint/2010/main" val="396303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Tasarım Anlam Yoğun Analiz Katmaları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hangi bir tasarım önerildiği ekosistemde bazı vasıfları ile bir yer işgal eder.</a:t>
            </a:r>
          </a:p>
          <a:p>
            <a:r>
              <a:rPr lang="tr-TR" dirty="0" smtClean="0"/>
              <a:t>Her tasarım bazı vasıf veya vasıfları ile o ekosistemde bir yer işgal eder.</a:t>
            </a:r>
          </a:p>
          <a:p>
            <a:r>
              <a:rPr lang="tr-TR" dirty="0" smtClean="0"/>
              <a:t>Her tasarımın tüm vasıfları ile ekosistemdeki diğer ürünlere rakip olması kaynak kısıtları nedeni ile mümkün değildir. </a:t>
            </a:r>
          </a:p>
          <a:p>
            <a:r>
              <a:rPr lang="tr-TR" dirty="0" smtClean="0"/>
              <a:t>Tasarım sürecinde ürün fikirlerinin geliştirilmesinde bazı vasıflar kaynak tasarrufu ve odak rekabet için </a:t>
            </a:r>
            <a:r>
              <a:rPr lang="tr-TR" dirty="0" err="1" smtClean="0"/>
              <a:t>öncelenir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Tasarımcı tasarım kararlarını genelde bu </a:t>
            </a:r>
            <a:r>
              <a:rPr lang="tr-TR" dirty="0" err="1" smtClean="0"/>
              <a:t>öncelenen</a:t>
            </a:r>
            <a:r>
              <a:rPr lang="tr-TR" dirty="0" smtClean="0"/>
              <a:t> alanlara yoğunlaştır ve anlam yoğun alanları bu vasıflar üzerinden şekillendirir.</a:t>
            </a:r>
          </a:p>
          <a:p>
            <a:pPr marL="109728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732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Rekabeti Anlamsızlaştırma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Tasarım ürünün bir ekosistemde hangi vasıflar üzerinden yer aldığı onun rekabet koşullarını belirler.</a:t>
            </a:r>
          </a:p>
          <a:p>
            <a:pPr algn="just"/>
            <a:r>
              <a:rPr lang="tr-TR" dirty="0" smtClean="0"/>
              <a:t>Tasarımda esas olan bazı vasıflar üzerinden anlam yoğun ürünler üreterek rekabeti anlamsızlaştırmaktır.</a:t>
            </a:r>
          </a:p>
          <a:p>
            <a:r>
              <a:rPr lang="tr-TR" dirty="0"/>
              <a:t> </a:t>
            </a:r>
            <a:r>
              <a:rPr lang="tr-TR" dirty="0" smtClean="0"/>
              <a:t>Eşsiz </a:t>
            </a:r>
            <a:r>
              <a:rPr lang="tr-TR" dirty="0"/>
              <a:t>olan bir ürün yaratmaya odaklayarak rekabeti </a:t>
            </a:r>
            <a:r>
              <a:rPr lang="tr-TR" dirty="0" smtClean="0"/>
              <a:t>anlamsızlaştırma, yani rakipsiz bir alan yaratmak ender bir durumdur.</a:t>
            </a:r>
          </a:p>
          <a:p>
            <a:r>
              <a:rPr lang="tr-TR" dirty="0" smtClean="0"/>
              <a:t>Bu nedenle tasarımlar genelde rekabette rekabetçi üstünlük sağlamaya çalışır.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990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Rekabet Ekosistemi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Her ürün sahip olduğu vasıflar ile diğerlerinin doğal rakibidir.</a:t>
            </a:r>
          </a:p>
          <a:p>
            <a:pPr algn="just"/>
            <a:r>
              <a:rPr lang="tr-TR" dirty="0" smtClean="0"/>
              <a:t>Bir ürün yaratırken diğer ürünler ile hangi noktalarda rakip olacağınızı önceden belirlemeniz lazım.</a:t>
            </a:r>
          </a:p>
          <a:p>
            <a:pPr algn="just"/>
            <a:r>
              <a:rPr lang="tr-TR" dirty="0" smtClean="0"/>
              <a:t>Bu noktalar sizin tasarımlarınızı anlamlandıracağınız noktalardır.</a:t>
            </a:r>
          </a:p>
          <a:p>
            <a:pPr marL="109728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892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Rekabet </a:t>
            </a:r>
            <a:r>
              <a:rPr lang="tr-TR" dirty="0"/>
              <a:t>E</a:t>
            </a:r>
            <a:r>
              <a:rPr lang="tr-TR" dirty="0" smtClean="0"/>
              <a:t>kosistemi (ACCESS FM)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1991455"/>
            <a:ext cx="6839711" cy="4775776"/>
          </a:xfrm>
        </p:spPr>
      </p:pic>
      <p:sp>
        <p:nvSpPr>
          <p:cNvPr id="5" name="Metin kutusu 4"/>
          <p:cNvSpPr txBox="1"/>
          <p:nvPr/>
        </p:nvSpPr>
        <p:spPr>
          <a:xfrm>
            <a:off x="7693152" y="2304288"/>
            <a:ext cx="430348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Bu kriterlerin her biri hem bağımsız hem de </a:t>
            </a:r>
          </a:p>
          <a:p>
            <a:r>
              <a:rPr lang="tr-TR" dirty="0" smtClean="0"/>
              <a:t>birbiri ile doğrudan ilişkilidir.</a:t>
            </a:r>
          </a:p>
          <a:p>
            <a:endParaRPr lang="tr-TR" dirty="0"/>
          </a:p>
          <a:p>
            <a:r>
              <a:rPr lang="tr-TR" dirty="0" smtClean="0"/>
              <a:t>Yani kaliteli malzeme hem yüksek maliyet </a:t>
            </a:r>
          </a:p>
          <a:p>
            <a:r>
              <a:rPr lang="tr-TR" dirty="0"/>
              <a:t>a</a:t>
            </a:r>
            <a:r>
              <a:rPr lang="tr-TR" dirty="0" smtClean="0"/>
              <a:t>nlamına gelirken bazı koşullarda </a:t>
            </a:r>
          </a:p>
          <a:p>
            <a:r>
              <a:rPr lang="tr-TR" dirty="0"/>
              <a:t>g</a:t>
            </a:r>
            <a:r>
              <a:rPr lang="tr-TR" dirty="0" smtClean="0"/>
              <a:t>üvenliği arttırabilir.</a:t>
            </a:r>
          </a:p>
          <a:p>
            <a:endParaRPr lang="tr-TR" dirty="0"/>
          </a:p>
          <a:p>
            <a:r>
              <a:rPr lang="tr-TR" dirty="0" smtClean="0"/>
              <a:t>Örneğin ürünün boyutunun küçük olması </a:t>
            </a:r>
          </a:p>
          <a:p>
            <a:r>
              <a:rPr lang="tr-TR" dirty="0" smtClean="0"/>
              <a:t>amacı fonksiyonu olumsuz etkiyebilir,</a:t>
            </a:r>
          </a:p>
          <a:p>
            <a:r>
              <a:rPr lang="tr-TR" dirty="0" smtClean="0"/>
              <a:t>buna karşın müşterinin bu yöndeki </a:t>
            </a:r>
          </a:p>
          <a:p>
            <a:r>
              <a:rPr lang="tr-TR" dirty="0" smtClean="0"/>
              <a:t>beklentilerini karşılayabilir.</a:t>
            </a:r>
          </a:p>
          <a:p>
            <a:endParaRPr lang="tr-TR" dirty="0"/>
          </a:p>
          <a:p>
            <a:r>
              <a:rPr lang="tr-TR" dirty="0" smtClean="0"/>
              <a:t>Bu bir denge oyunudur.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507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Rekabet </a:t>
            </a:r>
            <a:r>
              <a:rPr lang="tr-TR" dirty="0"/>
              <a:t>E</a:t>
            </a:r>
            <a:r>
              <a:rPr lang="tr-TR" dirty="0" smtClean="0"/>
              <a:t>kosistemi (ACCESS FM)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599" y="2048256"/>
            <a:ext cx="7682923" cy="4023360"/>
          </a:xfrm>
        </p:spPr>
      </p:pic>
      <p:sp>
        <p:nvSpPr>
          <p:cNvPr id="6" name="Metin kutusu 5"/>
          <p:cNvSpPr txBox="1"/>
          <p:nvPr/>
        </p:nvSpPr>
        <p:spPr>
          <a:xfrm>
            <a:off x="8717280" y="2438400"/>
            <a:ext cx="337060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Bu görselde basit bir mutfak </a:t>
            </a:r>
          </a:p>
          <a:p>
            <a:r>
              <a:rPr lang="tr-TR" dirty="0" smtClean="0"/>
              <a:t>Aletleri iki temel vasıf üzerinden</a:t>
            </a:r>
          </a:p>
          <a:p>
            <a:r>
              <a:rPr lang="tr-TR" dirty="0" smtClean="0"/>
              <a:t>karşılaştırılmıştır. </a:t>
            </a:r>
          </a:p>
          <a:p>
            <a:endParaRPr lang="tr-TR" dirty="0"/>
          </a:p>
          <a:p>
            <a:r>
              <a:rPr lang="tr-TR" dirty="0" err="1" smtClean="0"/>
              <a:t>Price</a:t>
            </a:r>
            <a:r>
              <a:rPr lang="tr-TR" dirty="0" smtClean="0"/>
              <a:t> (</a:t>
            </a:r>
            <a:r>
              <a:rPr lang="tr-TR" dirty="0" err="1" smtClean="0"/>
              <a:t>cost</a:t>
            </a:r>
            <a:r>
              <a:rPr lang="tr-TR" dirty="0" smtClean="0"/>
              <a:t>) ve </a:t>
            </a:r>
            <a:r>
              <a:rPr lang="tr-TR" dirty="0" err="1" smtClean="0"/>
              <a:t>Features</a:t>
            </a:r>
            <a:r>
              <a:rPr lang="tr-TR" dirty="0" smtClean="0"/>
              <a:t> (</a:t>
            </a:r>
            <a:r>
              <a:rPr lang="tr-TR" dirty="0" err="1" smtClean="0"/>
              <a:t>Function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465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Rekabet Ekosistemi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2209800"/>
            <a:ext cx="5086350" cy="3924300"/>
          </a:xfr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8814" y="2279142"/>
            <a:ext cx="4900722" cy="378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62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ACCESS FM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ACCESS FM, ürünler hakkında eleştirel ve analitik bir şekilde düşünmenizi sağlamak için kullanılan bir tasarımcı aracıdır. Her yönü düşünmeniz ve kendinize soracağınız sorular hakkında düşünmek için yönü kullanmanız gerekir.</a:t>
            </a:r>
          </a:p>
        </p:txBody>
      </p:sp>
    </p:spTree>
    <p:extLst>
      <p:ext uri="{BB962C8B-B14F-4D97-AF65-F5344CB8AC3E}">
        <p14:creationId xmlns:p14="http://schemas.microsoft.com/office/powerpoint/2010/main" val="259903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ACCESS FM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ESTETİK</a:t>
            </a:r>
          </a:p>
          <a:p>
            <a:r>
              <a:rPr lang="tr-TR" dirty="0" smtClean="0"/>
              <a:t>Ürün </a:t>
            </a:r>
            <a:r>
              <a:rPr lang="tr-TR" dirty="0"/>
              <a:t>çekici görünüyor mu? </a:t>
            </a:r>
            <a:endParaRPr lang="tr-TR" dirty="0" smtClean="0"/>
          </a:p>
          <a:p>
            <a:r>
              <a:rPr lang="tr-TR" dirty="0" smtClean="0"/>
              <a:t>DÜŞÜN </a:t>
            </a:r>
            <a:r>
              <a:rPr lang="tr-TR" dirty="0"/>
              <a:t>şekil, biçim, malzeme, boyut, güzellik, </a:t>
            </a:r>
            <a:r>
              <a:rPr lang="tr-TR" dirty="0" smtClean="0"/>
              <a:t>çirkinlik</a:t>
            </a:r>
          </a:p>
          <a:p>
            <a:r>
              <a:rPr lang="tr-TR" dirty="0" smtClean="0"/>
              <a:t>Neden </a:t>
            </a:r>
            <a:r>
              <a:rPr lang="tr-TR" dirty="0"/>
              <a:t>çekici veya çirkin görünüyor</a:t>
            </a:r>
            <a:r>
              <a:rPr lang="tr-TR" dirty="0" smtClean="0"/>
              <a:t>?</a:t>
            </a:r>
          </a:p>
          <a:p>
            <a:r>
              <a:rPr lang="tr-TR" dirty="0" smtClean="0"/>
              <a:t>Renk </a:t>
            </a:r>
            <a:r>
              <a:rPr lang="tr-TR" dirty="0"/>
              <a:t>ve dokuyu iyi kullanıyor mu</a:t>
            </a:r>
            <a:r>
              <a:rPr lang="tr-TR" dirty="0" smtClean="0"/>
              <a:t>?</a:t>
            </a:r>
          </a:p>
          <a:p>
            <a:r>
              <a:rPr lang="tr-TR" dirty="0" smtClean="0"/>
              <a:t>Kaliteli </a:t>
            </a:r>
            <a:r>
              <a:rPr lang="tr-TR" dirty="0"/>
              <a:t>bir bitişi var mı</a:t>
            </a:r>
            <a:r>
              <a:rPr lang="tr-TR" dirty="0" smtClean="0"/>
              <a:t>?</a:t>
            </a:r>
          </a:p>
          <a:p>
            <a:r>
              <a:rPr lang="tr-TR" dirty="0" smtClean="0"/>
              <a:t>Tasarımcı</a:t>
            </a:r>
            <a:r>
              <a:rPr lang="tr-TR" dirty="0"/>
              <a:t>, tasarım için </a:t>
            </a:r>
            <a:r>
              <a:rPr lang="tr-TR" dirty="0">
                <a:solidFill>
                  <a:srgbClr val="FF0000"/>
                </a:solidFill>
              </a:rPr>
              <a:t>ilhamını</a:t>
            </a:r>
            <a:r>
              <a:rPr lang="tr-TR" dirty="0"/>
              <a:t> nereden aldı?</a:t>
            </a:r>
          </a:p>
        </p:txBody>
      </p:sp>
    </p:spTree>
    <p:extLst>
      <p:ext uri="{BB962C8B-B14F-4D97-AF65-F5344CB8AC3E}">
        <p14:creationId xmlns:p14="http://schemas.microsoft.com/office/powerpoint/2010/main" val="124229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ğitim sunusu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5310_TF03460604" id="{B907DBB3-4E67-4415-ADAE-0DCAA6E8B6F3}" vid="{1830F63D-7166-45C8-9B0B-CAE90AE85AA8}"/>
    </a:ext>
  </a:extLst>
</a:theme>
</file>

<file path=ppt/theme/theme2.xml><?xml version="1.0" encoding="utf-8"?>
<a:theme xmlns:a="http://schemas.openxmlformats.org/drawingml/2006/main" name="Ofis Teması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Eğitim sunusu</Template>
  <TotalTime>148</TotalTime>
  <Words>637</Words>
  <Application>Microsoft Office PowerPoint</Application>
  <PresentationFormat>Geniş ekran</PresentationFormat>
  <Paragraphs>93</Paragraphs>
  <Slides>18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Calibri</vt:lpstr>
      <vt:lpstr>Georgia</vt:lpstr>
      <vt:lpstr>Wingdings 2</vt:lpstr>
      <vt:lpstr>Eğitim sunusu</vt:lpstr>
      <vt:lpstr>Tasarımda Anlam Ders 4: Anlam Yoğun Analiz</vt:lpstr>
      <vt:lpstr>Tasarım Anlam Yoğun Analiz Katmaları</vt:lpstr>
      <vt:lpstr>Rekabeti Anlamsızlaştırma</vt:lpstr>
      <vt:lpstr>Rekabet Ekosistemi</vt:lpstr>
      <vt:lpstr>Rekabet Ekosistemi (ACCESS FM)</vt:lpstr>
      <vt:lpstr>Rekabet Ekosistemi (ACCESS FM)</vt:lpstr>
      <vt:lpstr>Rekabet Ekosistemi</vt:lpstr>
      <vt:lpstr>ACCESS FM</vt:lpstr>
      <vt:lpstr>ACCESS FM</vt:lpstr>
      <vt:lpstr>ACCESS FM</vt:lpstr>
      <vt:lpstr>ACCESS FM</vt:lpstr>
      <vt:lpstr>ACCESS FM</vt:lpstr>
      <vt:lpstr>ACCESS FM</vt:lpstr>
      <vt:lpstr>ACCESS FM</vt:lpstr>
      <vt:lpstr>ACCESS FM</vt:lpstr>
      <vt:lpstr>ACCESS FM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Bölüm: Varlık Katmanları ve Ürün</dc:title>
  <dc:creator>SERKAN GÜNEŞ</dc:creator>
  <cp:lastModifiedBy>idserkangunes@gmail.com</cp:lastModifiedBy>
  <cp:revision>16</cp:revision>
  <dcterms:created xsi:type="dcterms:W3CDTF">2018-10-16T19:28:01Z</dcterms:created>
  <dcterms:modified xsi:type="dcterms:W3CDTF">2022-12-28T09:29:46Z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