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57" r:id="rId4"/>
    <p:sldId id="267" r:id="rId5"/>
    <p:sldId id="258" r:id="rId6"/>
    <p:sldId id="268" r:id="rId7"/>
    <p:sldId id="259" r:id="rId8"/>
    <p:sldId id="269" r:id="rId9"/>
    <p:sldId id="260" r:id="rId10"/>
    <p:sldId id="270" r:id="rId11"/>
    <p:sldId id="261" r:id="rId12"/>
    <p:sldId id="271" r:id="rId13"/>
    <p:sldId id="262" r:id="rId14"/>
    <p:sldId id="272" r:id="rId15"/>
    <p:sldId id="263" r:id="rId16"/>
    <p:sldId id="264" r:id="rId17"/>
    <p:sldId id="26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9" d="100"/>
          <a:sy n="79" d="100"/>
        </p:scale>
        <p:origin x="4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tr-TR" smtClean="0"/>
              <a:t>Asıl başlık stili için tıklatın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tr-TR" smtClean="0"/>
              <a:t>Resim eklemek için simgeyi tıklatın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8C79C5D-2A6F-F04D-97DA-BEF2467B64E4}" type="datetimeFigureOut">
              <a:rPr lang="en-US" dirty="0"/>
              <a:pPr/>
              <a:t>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tr-TR" smtClean="0"/>
              <a:t>Asıl metin stillerini düzenle</a:t>
            </a:r>
          </a:p>
        </p:txBody>
      </p:sp>
      <p:sp>
        <p:nvSpPr>
          <p:cNvPr id="4" name="Date Placeholder 3"/>
          <p:cNvSpPr>
            <a:spLocks noGrp="1"/>
          </p:cNvSpPr>
          <p:nvPr>
            <p:ph type="dt" sz="half" idx="10"/>
          </p:nvPr>
        </p:nvSpPr>
        <p:spPr/>
        <p:txBody>
          <a:bodyPr/>
          <a:lstStyle/>
          <a:p>
            <a:fld id="{8DFA1846-DA80-1C48-A609-854EA85C59AD}" type="datetimeFigureOut">
              <a:rPr lang="en-US" dirty="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tr-TR" smtClean="0"/>
              <a:t>Asıl başlık stili için tıklatın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tr-TR" smtClean="0"/>
              <a:t>Asıl metin stillerini düzenle</a:t>
            </a:r>
          </a:p>
        </p:txBody>
      </p:sp>
      <p:sp>
        <p:nvSpPr>
          <p:cNvPr id="2" name="Date Placeholder 1"/>
          <p:cNvSpPr>
            <a:spLocks noGrp="1"/>
          </p:cNvSpPr>
          <p:nvPr>
            <p:ph type="dt" sz="half" idx="10"/>
          </p:nvPr>
        </p:nvSpPr>
        <p:spPr/>
        <p:txBody>
          <a:bodyPr/>
          <a:lstStyle/>
          <a:p>
            <a:fld id="{FBF54567-0DE4-3F47-BF90-CB84690072F9}" type="datetimeFigureOut">
              <a:rPr lang="en-US" dirty="0"/>
              <a:pPr/>
              <a:t>11/7/2021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DFA1846-DA80-1C48-A609-854EA85C59AD}" type="datetimeFigureOut">
              <a:rPr lang="en-US" dirty="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tr-TR" smtClean="0"/>
              <a:t>Asıl başlık stili için tıklatın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DF5E60-9974-AC48-9591-99C2BB44B7CF}" type="datetimeFigureOut">
              <a:rPr lang="en-US" dirty="0"/>
              <a:pPr/>
              <a:t>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tr-TR" smtClean="0"/>
              <a:t>Asıl başlık stili için tıklatın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tr-TR" smtClean="0"/>
              <a:t>Resim eklemek için simgeyi tıklatın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11/7/2021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11/7/2021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TASARIMDA ANLAM</a:t>
            </a:r>
            <a:r>
              <a:rPr lang="tr-TR" dirty="0"/>
              <a:t/>
            </a:r>
            <a:br>
              <a:rPr lang="tr-TR" dirty="0"/>
            </a:br>
            <a:r>
              <a:rPr lang="tr-TR" sz="2800" dirty="0"/>
              <a:t>DERS </a:t>
            </a:r>
            <a:r>
              <a:rPr lang="tr-TR" sz="2800" dirty="0"/>
              <a:t>5</a:t>
            </a:r>
            <a:endParaRPr lang="tr-TR" dirty="0"/>
          </a:p>
        </p:txBody>
      </p:sp>
      <p:sp>
        <p:nvSpPr>
          <p:cNvPr id="3" name="Alt Başlık 2"/>
          <p:cNvSpPr>
            <a:spLocks noGrp="1"/>
          </p:cNvSpPr>
          <p:nvPr>
            <p:ph type="subTitle" idx="1"/>
          </p:nvPr>
        </p:nvSpPr>
        <p:spPr/>
        <p:txBody>
          <a:bodyPr/>
          <a:lstStyle/>
          <a:p>
            <a:r>
              <a:rPr lang="tr-TR" dirty="0" err="1" smtClean="0"/>
              <a:t>Prof.Dr</a:t>
            </a:r>
            <a:r>
              <a:rPr lang="tr-TR" dirty="0" smtClean="0"/>
              <a:t>. Serkan GÜNEŞ</a:t>
            </a:r>
            <a:endParaRPr lang="tr-TR" dirty="0"/>
          </a:p>
        </p:txBody>
      </p:sp>
    </p:spTree>
    <p:extLst>
      <p:ext uri="{BB962C8B-B14F-4D97-AF65-F5344CB8AC3E}">
        <p14:creationId xmlns:p14="http://schemas.microsoft.com/office/powerpoint/2010/main" val="202271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HEY 15 Lİ</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19039" y="2222500"/>
            <a:ext cx="6971265" cy="4485912"/>
          </a:xfrm>
        </p:spPr>
      </p:pic>
    </p:spTree>
    <p:extLst>
      <p:ext uri="{BB962C8B-B14F-4D97-AF65-F5344CB8AC3E}">
        <p14:creationId xmlns:p14="http://schemas.microsoft.com/office/powerpoint/2010/main" val="3761918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Özne ile gerçek nesnenin etkileşimli yapısı, kaçınılmaz olarak karşıtlık ilişkileri temelinde</a:t>
            </a:r>
          </a:p>
          <a:p>
            <a:pPr marL="0" indent="0" algn="just">
              <a:buNone/>
            </a:pPr>
            <a:r>
              <a:rPr lang="tr-TR" dirty="0"/>
              <a:t>akıl yürütmeyi, tartışmayı ve değerlendirmeler sonucunda bir senteze ulaşmayı</a:t>
            </a:r>
          </a:p>
          <a:p>
            <a:pPr marL="0" indent="0" algn="just">
              <a:buNone/>
            </a:pPr>
            <a:r>
              <a:rPr lang="tr-TR" dirty="0"/>
              <a:t>olanaklı kılacaktır. Özne nesne diyalektiği, bu dönüşüm kapsamında tez ve karşıt</a:t>
            </a:r>
          </a:p>
          <a:p>
            <a:pPr marL="0" indent="0" algn="just">
              <a:buNone/>
            </a:pPr>
            <a:r>
              <a:rPr lang="tr-TR" dirty="0"/>
              <a:t>tez üreterek belirli bir konuda ya da konularda, doğruya ya da doğrulara ulaşma</a:t>
            </a:r>
          </a:p>
          <a:p>
            <a:pPr marL="0" indent="0" algn="just">
              <a:buNone/>
            </a:pPr>
            <a:r>
              <a:rPr lang="tr-TR" dirty="0"/>
              <a:t>yöntemi olarak düşünülebilir.</a:t>
            </a:r>
          </a:p>
        </p:txBody>
      </p:sp>
    </p:spTree>
    <p:extLst>
      <p:ext uri="{BB962C8B-B14F-4D97-AF65-F5344CB8AC3E}">
        <p14:creationId xmlns:p14="http://schemas.microsoft.com/office/powerpoint/2010/main" val="3694574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Tasarladığımız her şeyin, kullanıcıların aradığı </a:t>
            </a:r>
            <a:r>
              <a:rPr lang="tr-TR" b="1" dirty="0">
                <a:solidFill>
                  <a:srgbClr val="FF0000"/>
                </a:solidFill>
              </a:rPr>
              <a:t>temel anlamı içermesi gerekiyor. </a:t>
            </a:r>
            <a:r>
              <a:rPr lang="tr-TR" dirty="0"/>
              <a:t>Anlam vermek sonradan düşünülemez. Bunu yapma arzusunun bir şirketin kültürüne, misyonuna, stratejisine ve çalışanlarının temel değerlerine derinlemesine yerleştirilmesi </a:t>
            </a:r>
            <a:r>
              <a:rPr lang="tr-TR" dirty="0" err="1"/>
              <a:t>gerekir.Anlam</a:t>
            </a:r>
            <a:r>
              <a:rPr lang="tr-TR" dirty="0"/>
              <a:t>, bir organizasyonun temel amacının bir parçası </a:t>
            </a:r>
            <a:r>
              <a:rPr lang="tr-TR" dirty="0" err="1"/>
              <a:t>olmalıdır.Anlam</a:t>
            </a:r>
            <a:r>
              <a:rPr lang="tr-TR" dirty="0"/>
              <a:t> için tasarlamak yalnızca kullanıcı için faydalı olmakla kalmaz, aynı zamanda iş başarısı için de anahtardır. </a:t>
            </a:r>
            <a:endParaRPr lang="tr-TR" dirty="0" smtClean="0"/>
          </a:p>
          <a:p>
            <a:r>
              <a:rPr lang="tr-TR" dirty="0" smtClean="0"/>
              <a:t>Müşterilerin </a:t>
            </a:r>
            <a:r>
              <a:rPr lang="tr-TR" dirty="0"/>
              <a:t>gerçekten değer verdiği şeylerin özüne inen deneyimler sunmak, markayla daha derinden özdeşleşecekleri ve şirketle daha güçlü bir bağ oluşturacakları anlamına gelir. Marka sadakati ve savunuculuğu daha yüksek olacak ve müşteriler ürünlerle daha derin bir etkileşime sahip olacak. Bu da daha yüksek kullanıma ve elde tutma oranına yol açacaktır. Bir ürün veya marka ile kısa, </a:t>
            </a:r>
            <a:r>
              <a:rPr lang="tr-TR" dirty="0" err="1"/>
              <a:t>işlemsel</a:t>
            </a:r>
            <a:r>
              <a:rPr lang="tr-TR" dirty="0"/>
              <a:t> etkileşimler yerine, etkileşimler daha derin ve daha uzun süreli olacaktır.</a:t>
            </a:r>
          </a:p>
        </p:txBody>
      </p:sp>
    </p:spTree>
    <p:extLst>
      <p:ext uri="{BB962C8B-B14F-4D97-AF65-F5344CB8AC3E}">
        <p14:creationId xmlns:p14="http://schemas.microsoft.com/office/powerpoint/2010/main" val="1684949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dirty="0"/>
              <a:t>Algılayan, kavrayan, düşünen, bilmek için yönelen ve belirleyici olan özne </a:t>
            </a:r>
            <a:r>
              <a:rPr lang="tr-TR" dirty="0" smtClean="0"/>
              <a:t>olarak insan</a:t>
            </a:r>
            <a:r>
              <a:rPr lang="tr-TR" dirty="0"/>
              <a:t>, önce var olan nesneye ilişkin duyulur verileri kullanarak onu tasarlayabilir</a:t>
            </a:r>
            <a:r>
              <a:rPr lang="tr-TR" dirty="0" smtClean="0"/>
              <a:t>, değiştirebilir </a:t>
            </a:r>
            <a:r>
              <a:rPr lang="tr-TR" dirty="0"/>
              <a:t>ve tüketebilir aktif eylemler dizisi gerçekleştirebilme önceliğine </a:t>
            </a:r>
            <a:r>
              <a:rPr lang="tr-TR" dirty="0" smtClean="0"/>
              <a:t>sahip iken</a:t>
            </a:r>
            <a:r>
              <a:rPr lang="tr-TR" dirty="0"/>
              <a:t>; daha sonra nesnenin özneyi biçimlediği, kendisini satın aldırmayı dayattığı </a:t>
            </a:r>
            <a:r>
              <a:rPr lang="tr-TR" dirty="0" smtClean="0"/>
              <a:t>ve </a:t>
            </a:r>
            <a:r>
              <a:rPr lang="tr-TR" dirty="0"/>
              <a:t>bu konuda tutum ve davranış değişikliği yarattığı, satın alınamadığında ise </a:t>
            </a:r>
            <a:r>
              <a:rPr lang="tr-TR" dirty="0" err="1" smtClean="0"/>
              <a:t>Marx’ın</a:t>
            </a:r>
            <a:r>
              <a:rPr lang="tr-TR" dirty="0" smtClean="0"/>
              <a:t> ‘</a:t>
            </a:r>
            <a:r>
              <a:rPr lang="tr-TR" dirty="0"/>
              <a:t>yabancılaşma’ tezine uygun şekilde izleyiciyi meta konumuna indirgediği söylenebilir.</a:t>
            </a:r>
          </a:p>
          <a:p>
            <a:pPr marL="0" indent="0" algn="just">
              <a:buNone/>
            </a:pPr>
            <a:r>
              <a:rPr lang="tr-TR" dirty="0"/>
              <a:t>Özneden nesneye doğru yönelen öznel, özentili, öykünmeli, bilinçli, ilgili,</a:t>
            </a:r>
          </a:p>
          <a:p>
            <a:pPr marL="0" indent="0" algn="just">
              <a:buNone/>
            </a:pPr>
            <a:r>
              <a:rPr lang="tr-TR" dirty="0"/>
              <a:t>isteyen ve arzulayan yansıma, yerini, günümüzde nesneden özneye doğru yönelen</a:t>
            </a:r>
          </a:p>
          <a:p>
            <a:pPr marL="0" indent="0" algn="just">
              <a:buNone/>
            </a:pPr>
            <a:r>
              <a:rPr lang="tr-TR" dirty="0"/>
              <a:t>nesnel, biçimsel, özendiren, temsil değerleriyle ilintili isteten ve haz uyandıran (</a:t>
            </a:r>
            <a:r>
              <a:rPr lang="tr-TR" dirty="0" err="1"/>
              <a:t>hedonik</a:t>
            </a:r>
            <a:r>
              <a:rPr lang="tr-TR" dirty="0"/>
              <a:t>)</a:t>
            </a:r>
          </a:p>
          <a:p>
            <a:pPr marL="0" indent="0" algn="just">
              <a:buNone/>
            </a:pPr>
            <a:r>
              <a:rPr lang="tr-TR" dirty="0"/>
              <a:t>yansımaya </a:t>
            </a:r>
            <a:r>
              <a:rPr lang="tr-TR" dirty="0" err="1"/>
              <a:t>terketmiştir</a:t>
            </a:r>
            <a:r>
              <a:rPr lang="tr-TR" dirty="0"/>
              <a:t>.</a:t>
            </a:r>
          </a:p>
        </p:txBody>
      </p:sp>
    </p:spTree>
    <p:extLst>
      <p:ext uri="{BB962C8B-B14F-4D97-AF65-F5344CB8AC3E}">
        <p14:creationId xmlns:p14="http://schemas.microsoft.com/office/powerpoint/2010/main" val="1274219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Anlam, her birimizin içindeki yol gösterici ve itici güçtür. Kendimize, etkileşimde bulunduğumuz ürünlere ve şirketlere değer vermemize yardımcı olan şey budur. </a:t>
            </a:r>
            <a:endParaRPr lang="tr-TR" dirty="0" smtClean="0"/>
          </a:p>
          <a:p>
            <a:r>
              <a:rPr lang="tr-TR" dirty="0" smtClean="0"/>
              <a:t>Deneyimler </a:t>
            </a:r>
            <a:r>
              <a:rPr lang="tr-TR" dirty="0"/>
              <a:t>yoluyla anlam sunmak, kullanıcılarla derin bir bağ oluşturur. Tasarımı daha yüksek bir olgunluk düzeyine ve stratejik varlığa yükseltir. Ve olumlu iş sonuçları sağlamaya yardımcı </a:t>
            </a:r>
            <a:r>
              <a:rPr lang="tr-TR" dirty="0" err="1"/>
              <a:t>olur.Anlamsız</a:t>
            </a:r>
            <a:r>
              <a:rPr lang="tr-TR" dirty="0"/>
              <a:t>, kullanıcıların aradığı şeyin özünü </a:t>
            </a:r>
            <a:r>
              <a:rPr lang="tr-TR" dirty="0" err="1"/>
              <a:t>kaçırıyoruz.Hangi</a:t>
            </a:r>
            <a:r>
              <a:rPr lang="tr-TR" dirty="0"/>
              <a:t> sektörde olursak olalım, ister ürün veya hizmet üretelim, ister kurumsal veya tüketici odaklı olalım ve rolümüz ne olursa olsun, insanların hayatlarını da etkileyecek şekilde başarılı iş sonuçları elde etme fırsatına sahibiz.</a:t>
            </a:r>
          </a:p>
        </p:txBody>
      </p:sp>
    </p:spTree>
    <p:extLst>
      <p:ext uri="{BB962C8B-B14F-4D97-AF65-F5344CB8AC3E}">
        <p14:creationId xmlns:p14="http://schemas.microsoft.com/office/powerpoint/2010/main" val="3172940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Bir ürünün nesneye dönüşebilmesi için simgesel </a:t>
            </a:r>
            <a:r>
              <a:rPr lang="tr-TR" dirty="0" smtClean="0"/>
              <a:t>görünümüyle ortaya </a:t>
            </a:r>
            <a:r>
              <a:rPr lang="tr-TR" dirty="0"/>
              <a:t>koyduğu işlevi dışında bir varlık ortaya koyması, bir anlamda birincil </a:t>
            </a:r>
            <a:r>
              <a:rPr lang="tr-TR" dirty="0" smtClean="0"/>
              <a:t>varo</a:t>
            </a:r>
            <a:r>
              <a:rPr lang="tr-TR" dirty="0"/>
              <a:t>luş amacını yadsımasını gerektirmektedir. Günümüzde tüketim nesnelerinin </a:t>
            </a:r>
            <a:r>
              <a:rPr lang="tr-TR" dirty="0" smtClean="0">
                <a:solidFill>
                  <a:srgbClr val="FF0000"/>
                </a:solidFill>
              </a:rPr>
              <a:t>birincil  amacı </a:t>
            </a:r>
            <a:r>
              <a:rPr lang="tr-TR" dirty="0">
                <a:solidFill>
                  <a:srgbClr val="FF0000"/>
                </a:solidFill>
              </a:rPr>
              <a:t>tüketicilerin hiçbir zaman masalsı anlamlandırma evreninden </a:t>
            </a:r>
            <a:r>
              <a:rPr lang="tr-TR" dirty="0" smtClean="0">
                <a:solidFill>
                  <a:srgbClr val="FF0000"/>
                </a:solidFill>
              </a:rPr>
              <a:t>uyanmamaları için </a:t>
            </a:r>
            <a:r>
              <a:rPr lang="tr-TR" dirty="0">
                <a:solidFill>
                  <a:srgbClr val="FF0000"/>
                </a:solidFill>
              </a:rPr>
              <a:t>yaratılan üretim sisteminin dinamiği olarak hükmetmek, etkilemek ve </a:t>
            </a:r>
            <a:r>
              <a:rPr lang="tr-TR" dirty="0" smtClean="0">
                <a:solidFill>
                  <a:srgbClr val="FF0000"/>
                </a:solidFill>
              </a:rPr>
              <a:t>belirleyen olmak</a:t>
            </a:r>
            <a:r>
              <a:rPr lang="tr-TR" dirty="0">
                <a:solidFill>
                  <a:srgbClr val="FF0000"/>
                </a:solidFill>
              </a:rPr>
              <a:t>, duygusal ve ideolojik </a:t>
            </a:r>
            <a:r>
              <a:rPr lang="tr-TR" dirty="0" smtClean="0">
                <a:solidFill>
                  <a:srgbClr val="FF0000"/>
                </a:solidFill>
              </a:rPr>
              <a:t>yan anlamlarla </a:t>
            </a:r>
            <a:r>
              <a:rPr lang="tr-TR" dirty="0">
                <a:solidFill>
                  <a:srgbClr val="FF0000"/>
                </a:solidFill>
              </a:rPr>
              <a:t>var olmak iken; ikincil amacı kısaca </a:t>
            </a:r>
            <a:r>
              <a:rPr lang="tr-TR" dirty="0" smtClean="0">
                <a:solidFill>
                  <a:srgbClr val="FF0000"/>
                </a:solidFill>
              </a:rPr>
              <a:t>işlevsel olmak </a:t>
            </a:r>
            <a:r>
              <a:rPr lang="tr-TR" dirty="0">
                <a:solidFill>
                  <a:srgbClr val="FF0000"/>
                </a:solidFill>
              </a:rPr>
              <a:t>ve basitçe bir işe yaramaktır.</a:t>
            </a:r>
          </a:p>
        </p:txBody>
      </p:sp>
    </p:spTree>
    <p:extLst>
      <p:ext uri="{BB962C8B-B14F-4D97-AF65-F5344CB8AC3E}">
        <p14:creationId xmlns:p14="http://schemas.microsoft.com/office/powerpoint/2010/main" val="3321719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Kitle kültürel süreçlerde nesne, kültürel üretim sistemleri tarafından artık taraflı, aktif,</a:t>
            </a:r>
          </a:p>
          <a:p>
            <a:pPr marL="0" indent="0">
              <a:buNone/>
            </a:pPr>
            <a:r>
              <a:rPr lang="tr-TR" dirty="0"/>
              <a:t>belirleyen ve etken kılınmış, dolayısıyla özneleştirilmiştir.</a:t>
            </a:r>
          </a:p>
        </p:txBody>
      </p:sp>
    </p:spTree>
    <p:extLst>
      <p:ext uri="{BB962C8B-B14F-4D97-AF65-F5344CB8AC3E}">
        <p14:creationId xmlns:p14="http://schemas.microsoft.com/office/powerpoint/2010/main" val="3742604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Üretilerek var edilen meta, diyalektik olarak hem kendisini var eden nesneye</a:t>
            </a:r>
            <a:r>
              <a:rPr lang="tr-TR" dirty="0">
                <a:solidFill>
                  <a:srgbClr val="FF0000"/>
                </a:solidFill>
              </a:rPr>
              <a:t> (tez)</a:t>
            </a:r>
          </a:p>
          <a:p>
            <a:pPr marL="0" indent="0">
              <a:buNone/>
            </a:pPr>
            <a:r>
              <a:rPr lang="tr-TR" dirty="0"/>
              <a:t>hem de </a:t>
            </a:r>
            <a:r>
              <a:rPr lang="tr-TR" dirty="0" err="1"/>
              <a:t>göstergesel</a:t>
            </a:r>
            <a:r>
              <a:rPr lang="tr-TR" dirty="0"/>
              <a:t> nesne olarak var olan yönüyle özneye </a:t>
            </a:r>
            <a:r>
              <a:rPr lang="tr-TR" dirty="0">
                <a:solidFill>
                  <a:srgbClr val="FF0000"/>
                </a:solidFill>
              </a:rPr>
              <a:t>(anti tez) </a:t>
            </a:r>
            <a:r>
              <a:rPr lang="tr-TR" dirty="0"/>
              <a:t>dönüşmüş</a:t>
            </a:r>
          </a:p>
          <a:p>
            <a:pPr marL="0" indent="0">
              <a:buNone/>
            </a:pPr>
            <a:r>
              <a:rPr lang="tr-TR" dirty="0"/>
              <a:t>durumdadır. Bir meta konumundan alınıp, işlevsel boyutuyla anlamsal dönüşüme</a:t>
            </a:r>
          </a:p>
          <a:p>
            <a:pPr marL="0" indent="0">
              <a:buNone/>
            </a:pPr>
            <a:r>
              <a:rPr lang="tr-TR" dirty="0"/>
              <a:t>tabi tutulan nesne ise, öznesiyle özdeşleştirilerek tüketilirken yeniden üretilmektedir</a:t>
            </a:r>
          </a:p>
          <a:p>
            <a:pPr marL="0" indent="0">
              <a:buNone/>
            </a:pPr>
            <a:r>
              <a:rPr lang="tr-TR" dirty="0">
                <a:solidFill>
                  <a:srgbClr val="FF0000"/>
                </a:solidFill>
              </a:rPr>
              <a:t>(sentez).</a:t>
            </a:r>
          </a:p>
        </p:txBody>
      </p:sp>
    </p:spTree>
    <p:extLst>
      <p:ext uri="{BB962C8B-B14F-4D97-AF65-F5344CB8AC3E}">
        <p14:creationId xmlns:p14="http://schemas.microsoft.com/office/powerpoint/2010/main" val="2977338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İlk söz</a:t>
            </a:r>
            <a:endParaRPr lang="tr-TR" dirty="0"/>
          </a:p>
        </p:txBody>
      </p:sp>
      <p:sp>
        <p:nvSpPr>
          <p:cNvPr id="3" name="İçerik Yer Tutucusu 2"/>
          <p:cNvSpPr>
            <a:spLocks noGrp="1"/>
          </p:cNvSpPr>
          <p:nvPr>
            <p:ph idx="1"/>
          </p:nvPr>
        </p:nvSpPr>
        <p:spPr/>
        <p:txBody>
          <a:bodyPr/>
          <a:lstStyle/>
          <a:p>
            <a:r>
              <a:rPr lang="tr-TR" dirty="0"/>
              <a:t>Steve </a:t>
            </a:r>
            <a:r>
              <a:rPr lang="tr-TR" dirty="0" err="1"/>
              <a:t>Jobs</a:t>
            </a:r>
            <a:r>
              <a:rPr lang="tr-TR" dirty="0"/>
              <a:t>, neslinin altmışlı yıllarda yaşadığı kargaşadan bahsederken, yeni binyıla doğru başlayan bir değişimden söz etti</a:t>
            </a:r>
            <a:r>
              <a:rPr lang="tr-TR" dirty="0" smtClean="0"/>
              <a:t>:</a:t>
            </a:r>
          </a:p>
          <a:p>
            <a:r>
              <a:rPr lang="tr-TR" dirty="0" smtClean="0"/>
              <a:t>“</a:t>
            </a:r>
            <a:r>
              <a:rPr lang="tr-TR" dirty="0"/>
              <a:t>Neden hayatta olduğumuzu daha zengin bir şekilde deneyimlemek istedik, sadece daha iyi bir hayat kurmak için değil… 50'lerin sonu ve altmışların başlarındaki materyalizmden kesinlikle </a:t>
            </a:r>
            <a:r>
              <a:rPr lang="tr-TR" dirty="0" smtClean="0"/>
              <a:t>daha </a:t>
            </a:r>
            <a:r>
              <a:rPr lang="tr-TR" dirty="0"/>
              <a:t>fazlası vardı. </a:t>
            </a:r>
            <a:r>
              <a:rPr lang="tr-TR" dirty="0">
                <a:solidFill>
                  <a:srgbClr val="FF0000"/>
                </a:solidFill>
              </a:rPr>
              <a:t>Daha derin bir şey aramaya gidiyorduk</a:t>
            </a:r>
            <a:r>
              <a:rPr lang="tr-TR" dirty="0" smtClean="0"/>
              <a:t>.”</a:t>
            </a:r>
          </a:p>
          <a:p>
            <a:r>
              <a:rPr lang="tr-TR" dirty="0" smtClean="0"/>
              <a:t>Gerçekten bu derinlik </a:t>
            </a:r>
            <a:r>
              <a:rPr lang="tr-TR" dirty="0"/>
              <a:t>arayışı büyüdü. İnsanlar giderek artan bir şekilde bağlantılar, anılar ve deneyimler yaratarak tatmin ve bir amaç duygusu buluyorlar. İnsanlar, yalnızca maddi ürün satın alımlarından elde edilemeyecek bir kimlik duygusu arıyorlar.</a:t>
            </a:r>
          </a:p>
        </p:txBody>
      </p:sp>
    </p:spTree>
    <p:extLst>
      <p:ext uri="{BB962C8B-B14F-4D97-AF65-F5344CB8AC3E}">
        <p14:creationId xmlns:p14="http://schemas.microsoft.com/office/powerpoint/2010/main" val="3666230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Özne ve nesne diyalektiği</a:t>
            </a:r>
            <a:endParaRPr lang="tr-TR" dirty="0"/>
          </a:p>
        </p:txBody>
      </p:sp>
      <p:sp>
        <p:nvSpPr>
          <p:cNvPr id="3" name="İçerik Yer Tutucusu 2"/>
          <p:cNvSpPr>
            <a:spLocks noGrp="1"/>
          </p:cNvSpPr>
          <p:nvPr>
            <p:ph idx="1"/>
          </p:nvPr>
        </p:nvSpPr>
        <p:spPr/>
        <p:txBody>
          <a:bodyPr/>
          <a:lstStyle/>
          <a:p>
            <a:pPr marL="0" indent="0" algn="just">
              <a:buNone/>
            </a:pPr>
            <a:r>
              <a:rPr lang="tr-TR" dirty="0"/>
              <a:t>Sanayi Devrimi ile başlayan serüveninde temel gereksinimleri karşılamak üzere üretilen ve</a:t>
            </a:r>
          </a:p>
          <a:p>
            <a:pPr marL="0" indent="0" algn="just">
              <a:buNone/>
            </a:pPr>
            <a:r>
              <a:rPr lang="tr-TR" dirty="0"/>
              <a:t>bir işleve sahip kılınan nesne, özellikle </a:t>
            </a:r>
            <a:r>
              <a:rPr lang="tr-TR" dirty="0">
                <a:solidFill>
                  <a:srgbClr val="FF0000"/>
                </a:solidFill>
              </a:rPr>
              <a:t>günümüzde hem haz uyandırıcı yönüyle hem de</a:t>
            </a:r>
          </a:p>
          <a:p>
            <a:pPr marL="0" indent="0" algn="just">
              <a:buNone/>
            </a:pPr>
            <a:r>
              <a:rPr lang="tr-TR" dirty="0">
                <a:solidFill>
                  <a:srgbClr val="FF0000"/>
                </a:solidFill>
              </a:rPr>
              <a:t>toplumsal bir statü ve sosyal bir saygınlık kazandıran göstergeye dönüşmüş durumdadır.</a:t>
            </a:r>
          </a:p>
          <a:p>
            <a:pPr marL="0" indent="0" algn="just">
              <a:buNone/>
            </a:pPr>
            <a:r>
              <a:rPr lang="tr-TR" dirty="0"/>
              <a:t>Başlangıçta bir özne olarak insan, üretim sürecinde aktif, belirleyen, etken ve bu nedenle</a:t>
            </a:r>
          </a:p>
          <a:p>
            <a:pPr marL="0" indent="0" algn="just">
              <a:buNone/>
            </a:pPr>
            <a:r>
              <a:rPr lang="tr-TR" dirty="0"/>
              <a:t>gerektiğinde satın alan konumunda iken; kültür endüstrisi aracılığıyla kapitalist alışkanlıkların</a:t>
            </a:r>
          </a:p>
          <a:p>
            <a:pPr marL="0" indent="0" algn="just">
              <a:buNone/>
            </a:pPr>
            <a:r>
              <a:rPr lang="tr-TR" dirty="0"/>
              <a:t>kazandırılması için gösterge, ekonomi politiği vurgulanan nesneler aracılığıyla </a:t>
            </a:r>
            <a:r>
              <a:rPr lang="tr-TR" dirty="0">
                <a:solidFill>
                  <a:srgbClr val="FF0000"/>
                </a:solidFill>
              </a:rPr>
              <a:t>pasif, belirlenen,</a:t>
            </a:r>
          </a:p>
          <a:p>
            <a:pPr marL="0" indent="0" algn="just">
              <a:buNone/>
            </a:pPr>
            <a:r>
              <a:rPr lang="tr-TR" dirty="0">
                <a:solidFill>
                  <a:srgbClr val="FF0000"/>
                </a:solidFill>
              </a:rPr>
              <a:t>edilgen ve satın alınan bir </a:t>
            </a:r>
            <a:r>
              <a:rPr lang="tr-TR" dirty="0" err="1">
                <a:solidFill>
                  <a:srgbClr val="FF0000"/>
                </a:solidFill>
              </a:rPr>
              <a:t>metaya</a:t>
            </a:r>
            <a:r>
              <a:rPr lang="tr-TR" dirty="0">
                <a:solidFill>
                  <a:srgbClr val="FF0000"/>
                </a:solidFill>
              </a:rPr>
              <a:t> dönüştürülmüştür.</a:t>
            </a:r>
          </a:p>
        </p:txBody>
      </p:sp>
    </p:spTree>
    <p:extLst>
      <p:ext uri="{BB962C8B-B14F-4D97-AF65-F5344CB8AC3E}">
        <p14:creationId xmlns:p14="http://schemas.microsoft.com/office/powerpoint/2010/main" val="761184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10000" y="932413"/>
            <a:ext cx="10554574" cy="3636511"/>
          </a:xfrm>
        </p:spPr>
        <p:txBody>
          <a:bodyPr/>
          <a:lstStyle/>
          <a:p>
            <a:r>
              <a:rPr lang="tr-TR" dirty="0"/>
              <a:t>İnsanlar kendilerinden daha büyük bir şeyin içindeymiş gibi hissetmek isterler. Kullandıkları ürün ve hizmetlerle özdeşleşebilmek isterler. İnsanlar hayatlarının bir anlamı olduğunu hissetmek isterler</a:t>
            </a:r>
            <a:r>
              <a:rPr lang="tr-TR" dirty="0" smtClean="0"/>
              <a:t>.</a:t>
            </a:r>
          </a:p>
          <a:p>
            <a:pPr marL="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8824" y="3225899"/>
            <a:ext cx="5876925" cy="2686050"/>
          </a:xfrm>
          <a:prstGeom prst="rect">
            <a:avLst/>
          </a:prstGeom>
        </p:spPr>
      </p:pic>
    </p:spTree>
    <p:extLst>
      <p:ext uri="{BB962C8B-B14F-4D97-AF65-F5344CB8AC3E}">
        <p14:creationId xmlns:p14="http://schemas.microsoft.com/office/powerpoint/2010/main" val="3994991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İnsan sahip olduğu yetileri ve bilinç sayesinde </a:t>
            </a:r>
            <a:r>
              <a:rPr lang="tr-TR" dirty="0" smtClean="0"/>
              <a:t>kültür üretebilmiş</a:t>
            </a:r>
            <a:r>
              <a:rPr lang="tr-TR" dirty="0"/>
              <a:t>, değer yargıları geliştirebilmiştir. Ancak insan eseri olan kültür, </a:t>
            </a:r>
            <a:r>
              <a:rPr lang="tr-TR" dirty="0" smtClean="0"/>
              <a:t>yine insan </a:t>
            </a:r>
            <a:r>
              <a:rPr lang="tr-TR" dirty="0"/>
              <a:t>üzerinde en belirleyici, yargılarını etkileyici bir niteliğe sahiptir. </a:t>
            </a:r>
            <a:endParaRPr lang="tr-TR" dirty="0" smtClean="0"/>
          </a:p>
          <a:p>
            <a:pPr marL="0" indent="0">
              <a:buNone/>
            </a:pPr>
            <a:r>
              <a:rPr lang="tr-TR" dirty="0" smtClean="0"/>
              <a:t>Bu yönüyle  insan </a:t>
            </a:r>
            <a:r>
              <a:rPr lang="tr-TR" dirty="0"/>
              <a:t>üzerinde değiştirici, dönüştürücü aktif bir özne konumundadır</a:t>
            </a:r>
            <a:r>
              <a:rPr lang="tr-TR" dirty="0" smtClean="0"/>
              <a:t>.</a:t>
            </a:r>
          </a:p>
          <a:p>
            <a:pPr marL="0" indent="0">
              <a:buNone/>
            </a:pPr>
            <a:r>
              <a:rPr lang="tr-TR" dirty="0" smtClean="0"/>
              <a:t>Tüketim ise bir kültür haline gelmiştir. </a:t>
            </a:r>
            <a:r>
              <a:rPr lang="tr-TR" dirty="0" smtClean="0">
                <a:solidFill>
                  <a:srgbClr val="FF0000"/>
                </a:solidFill>
              </a:rPr>
              <a:t>Dönüştürücü ve belirleyicidir.</a:t>
            </a:r>
            <a:endParaRPr lang="tr-TR" dirty="0">
              <a:solidFill>
                <a:srgbClr val="FF0000"/>
              </a:solidFill>
            </a:endParaRPr>
          </a:p>
        </p:txBody>
      </p:sp>
    </p:spTree>
    <p:extLst>
      <p:ext uri="{BB962C8B-B14F-4D97-AF65-F5344CB8AC3E}">
        <p14:creationId xmlns:p14="http://schemas.microsoft.com/office/powerpoint/2010/main" val="2149159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Anlam </a:t>
            </a:r>
            <a:r>
              <a:rPr lang="tr-TR" dirty="0"/>
              <a:t>nedir? </a:t>
            </a:r>
            <a:endParaRPr lang="tr-TR" dirty="0" smtClean="0"/>
          </a:p>
          <a:p>
            <a:r>
              <a:rPr lang="tr-TR" dirty="0" smtClean="0"/>
              <a:t>Anlam</a:t>
            </a:r>
            <a:r>
              <a:rPr lang="tr-TR" dirty="0"/>
              <a:t>, bize bir önem veya değer duygusu veren şeydir. Her birimize özeldir ve dünyayı yorumlamamıza ve nasıl davranacağımıza karar vermemize yardımcı olur. Anlam, neye değer verdiğimizi, inandığımızı ve arzuladığımızı değerlendirmemize ve belirlememize yardımcı olan şeydir</a:t>
            </a:r>
            <a:r>
              <a:rPr lang="tr-TR" dirty="0" smtClean="0"/>
              <a:t>.</a:t>
            </a:r>
          </a:p>
          <a:p>
            <a:r>
              <a:rPr lang="tr-TR" dirty="0" smtClean="0"/>
              <a:t>Yaşamlarımızda </a:t>
            </a:r>
            <a:r>
              <a:rPr lang="tr-TR" dirty="0"/>
              <a:t>yaptığımız her seçim, kendi kişisel anlam çerçevemize katkıda bulunur. Satın almaya karar verdiğimiz ürün veya hizmetler, müşteri olarak bizler ile onları satın aldığımız şirket arasında bir bağ oluşturur. Ve bu bağ, hayatımızın anlamının mahrem bir parçası haline gelir.</a:t>
            </a:r>
          </a:p>
        </p:txBody>
      </p:sp>
    </p:spTree>
    <p:extLst>
      <p:ext uri="{BB962C8B-B14F-4D97-AF65-F5344CB8AC3E}">
        <p14:creationId xmlns:p14="http://schemas.microsoft.com/office/powerpoint/2010/main" val="634323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Felsefe ise özneyi, genellikle düşünülen nesneye karşı </a:t>
            </a:r>
            <a:r>
              <a:rPr lang="tr-TR" dirty="0" smtClean="0"/>
              <a:t>olarak düşünen </a:t>
            </a:r>
            <a:r>
              <a:rPr lang="tr-TR" dirty="0"/>
              <a:t>varlık, düşünülen şey, “bilinci, sezgisi, algısı, </a:t>
            </a:r>
            <a:r>
              <a:rPr lang="tr-TR" dirty="0" err="1"/>
              <a:t>düşgücü</a:t>
            </a:r>
            <a:r>
              <a:rPr lang="tr-TR" dirty="0"/>
              <a:t> olanı; </a:t>
            </a:r>
            <a:r>
              <a:rPr lang="tr-TR" dirty="0" smtClean="0"/>
              <a:t>bilmeye, duymaya</a:t>
            </a:r>
            <a:r>
              <a:rPr lang="tr-TR" dirty="0"/>
              <a:t>, algılamaya yönelmiş olanı; nesnenin karşısında ondan ayrı durarak </a:t>
            </a:r>
            <a:r>
              <a:rPr lang="tr-TR" dirty="0" err="1"/>
              <a:t>varolanı</a:t>
            </a:r>
            <a:r>
              <a:rPr lang="tr-TR" dirty="0" smtClean="0"/>
              <a:t>; karşısında </a:t>
            </a:r>
            <a:r>
              <a:rPr lang="tr-TR" dirty="0"/>
              <a:t>bulunanı algılamak, kavramak ya da bilmek için yöneleni; düşüneni</a:t>
            </a:r>
            <a:r>
              <a:rPr lang="tr-TR" dirty="0" smtClean="0"/>
              <a:t>, tasarımlayanı</a:t>
            </a:r>
            <a:r>
              <a:rPr lang="tr-TR" dirty="0"/>
              <a:t>, duyanı, isteyeni; olanaklı bütün yaşantıların taşıyıcısı olarak </a:t>
            </a:r>
            <a:r>
              <a:rPr lang="tr-TR" dirty="0" smtClean="0"/>
              <a:t>temellendirilmiş ‘</a:t>
            </a:r>
            <a:r>
              <a:rPr lang="tr-TR" dirty="0" err="1"/>
              <a:t>ben’i</a:t>
            </a:r>
            <a:r>
              <a:rPr lang="tr-TR" dirty="0"/>
              <a:t> anlatan” terim olarak açıklar</a:t>
            </a:r>
            <a:r>
              <a:rPr lang="tr-TR" dirty="0" smtClean="0"/>
              <a:t>.</a:t>
            </a:r>
          </a:p>
          <a:p>
            <a:pPr marL="0" indent="0" algn="just">
              <a:buNone/>
            </a:pPr>
            <a:endParaRPr lang="tr-TR" dirty="0"/>
          </a:p>
          <a:p>
            <a:r>
              <a:rPr lang="tr-TR" dirty="0"/>
              <a:t>O halde özne, çeşitli oluş süreçlerinde </a:t>
            </a:r>
            <a:r>
              <a:rPr lang="tr-TR" dirty="0" smtClean="0"/>
              <a:t>daima imleyen</a:t>
            </a:r>
            <a:r>
              <a:rPr lang="tr-TR" dirty="0"/>
              <a:t>, belirleyen, etkin ve aktif bir konumdadır denilebilir.</a:t>
            </a:r>
          </a:p>
        </p:txBody>
      </p:sp>
    </p:spTree>
    <p:extLst>
      <p:ext uri="{BB962C8B-B14F-4D97-AF65-F5344CB8AC3E}">
        <p14:creationId xmlns:p14="http://schemas.microsoft.com/office/powerpoint/2010/main" val="380520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yaşamın bir anlamı olmalı</a:t>
            </a:r>
            <a:r>
              <a:rPr lang="tr-TR" dirty="0"/>
              <a:t/>
            </a:r>
            <a:br>
              <a:rPr lang="tr-TR" dirty="0"/>
            </a:br>
            <a:r>
              <a:rPr lang="tr-TR" dirty="0"/>
              <a:t>senden başka benden başka</a:t>
            </a:r>
            <a:endParaRPr lang="tr-TR" dirty="0"/>
          </a:p>
        </p:txBody>
      </p:sp>
      <p:sp>
        <p:nvSpPr>
          <p:cNvPr id="3" name="İçerik Yer Tutucusu 2"/>
          <p:cNvSpPr>
            <a:spLocks noGrp="1"/>
          </p:cNvSpPr>
          <p:nvPr>
            <p:ph idx="1"/>
          </p:nvPr>
        </p:nvSpPr>
        <p:spPr/>
        <p:txBody>
          <a:bodyPr/>
          <a:lstStyle/>
          <a:p>
            <a:r>
              <a:rPr lang="tr-TR" dirty="0"/>
              <a:t>Tasarım sadece bir şeylerin çekici görünmesini sağlamakla ya da sadece kullanılabilirlikle ya da sadece zevkle ilgili değildir. Bu, ürünleri kullanılabilir olmaktan keyifli hale getirmek ve daha sonra bunun ötesine geçerek anlamlı hale getirmekle ilgilidir</a:t>
            </a:r>
            <a:r>
              <a:rPr lang="tr-TR" dirty="0" smtClean="0"/>
              <a:t>.</a:t>
            </a:r>
          </a:p>
          <a:p>
            <a:r>
              <a:rPr lang="tr-TR" dirty="0" smtClean="0"/>
              <a:t>Tasarım</a:t>
            </a:r>
            <a:r>
              <a:rPr lang="tr-TR" dirty="0"/>
              <a:t>, yarattığımız deneyimler aracılığıyla müşterilerimize derin anlamlar vermemizin bir yoludur</a:t>
            </a:r>
            <a:r>
              <a:rPr lang="tr-TR" dirty="0" smtClean="0"/>
              <a:t>.</a:t>
            </a:r>
          </a:p>
          <a:p>
            <a:r>
              <a:rPr lang="tr-TR" dirty="0" smtClean="0"/>
              <a:t>Müşterilerimize </a:t>
            </a:r>
            <a:r>
              <a:rPr lang="tr-TR" dirty="0"/>
              <a:t>sunduğumuz değeri temel, işlevsel olandan çok ötesine geçen bir değere yükseltmek için çaba göstermeliyiz. Tasarımın yalnızca zevk ve zevk vermesi değil, aynı zamanda insanların aradığını bildiğimiz derin anlamı da sunması gerekir.</a:t>
            </a:r>
          </a:p>
        </p:txBody>
      </p:sp>
    </p:spTree>
    <p:extLst>
      <p:ext uri="{BB962C8B-B14F-4D97-AF65-F5344CB8AC3E}">
        <p14:creationId xmlns:p14="http://schemas.microsoft.com/office/powerpoint/2010/main" val="982464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Nesne, ‘yüklemde bildirilen ve öznenin yaptığı işten, eylemden doğrudan etkilenen</a:t>
            </a:r>
          </a:p>
          <a:p>
            <a:pPr marL="0" indent="0">
              <a:buNone/>
            </a:pPr>
            <a:r>
              <a:rPr lang="tr-TR" dirty="0" err="1"/>
              <a:t>öğe’dir</a:t>
            </a:r>
            <a:r>
              <a:rPr lang="tr-TR" dirty="0"/>
              <a:t>. Felsefede nesne, öznenin dışında var bulunan ve öznenin bilmesine konu</a:t>
            </a:r>
          </a:p>
          <a:p>
            <a:pPr marL="0" indent="0">
              <a:buNone/>
            </a:pPr>
            <a:r>
              <a:rPr lang="tr-TR" dirty="0"/>
              <a:t>olandır. “Bir öznenin karşısında bütün bir dünya nesne olduğu gibi öznenin kendisi</a:t>
            </a:r>
          </a:p>
          <a:p>
            <a:pPr marL="0" indent="0">
              <a:buNone/>
            </a:pPr>
            <a:r>
              <a:rPr lang="tr-TR" dirty="0"/>
              <a:t>de her düşünülür durumda ya da düşünülen tüm yanlarıyla nesnedir</a:t>
            </a:r>
            <a:r>
              <a:rPr lang="tr-TR" dirty="0" smtClean="0"/>
              <a:t>”</a:t>
            </a:r>
          </a:p>
          <a:p>
            <a:pPr marL="0" indent="0">
              <a:buNone/>
            </a:pPr>
            <a:endParaRPr lang="tr-TR" dirty="0"/>
          </a:p>
          <a:p>
            <a:r>
              <a:rPr lang="tr-TR" dirty="0"/>
              <a:t>Nesne, düşünen ve </a:t>
            </a:r>
            <a:r>
              <a:rPr lang="tr-TR" dirty="0" smtClean="0"/>
              <a:t>bilen bir </a:t>
            </a:r>
            <a:r>
              <a:rPr lang="tr-TR" dirty="0"/>
              <a:t>özne karşısında bulunan, algılanan ve üzerine düşünülen her şeydir.</a:t>
            </a:r>
          </a:p>
        </p:txBody>
      </p:sp>
    </p:spTree>
    <p:extLst>
      <p:ext uri="{BB962C8B-B14F-4D97-AF65-F5344CB8AC3E}">
        <p14:creationId xmlns:p14="http://schemas.microsoft.com/office/powerpoint/2010/main" val="31277700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klif">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TM03457503[[fn=Teklif]]</Template>
  <TotalTime>139</TotalTime>
  <Words>1155</Words>
  <Application>Microsoft Office PowerPoint</Application>
  <PresentationFormat>Geniş ekran</PresentationFormat>
  <Paragraphs>57</Paragraphs>
  <Slides>17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17</vt:i4>
      </vt:variant>
    </vt:vector>
  </HeadingPairs>
  <TitlesOfParts>
    <vt:vector size="20" baseType="lpstr">
      <vt:lpstr>Century Gothic</vt:lpstr>
      <vt:lpstr>Wingdings 2</vt:lpstr>
      <vt:lpstr>Teklif</vt:lpstr>
      <vt:lpstr>TASARIMDA ANLAM DERS 5</vt:lpstr>
      <vt:lpstr>İlk söz</vt:lpstr>
      <vt:lpstr>Özne ve nesne diyalektiği</vt:lpstr>
      <vt:lpstr>PowerPoint Sunusu</vt:lpstr>
      <vt:lpstr>PowerPoint Sunusu</vt:lpstr>
      <vt:lpstr>PowerPoint Sunusu</vt:lpstr>
      <vt:lpstr>PowerPoint Sunusu</vt:lpstr>
      <vt:lpstr>yaşamın bir anlamı olmalı senden başka benden başka</vt:lpstr>
      <vt:lpstr>PowerPoint Sunusu</vt:lpstr>
      <vt:lpstr>HEY 15 Lİ</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TÜKETİM KURAMLARI VE TÜKETİM EKONOMİSİ DERS 2</dc:title>
  <dc:creator>SERKAN</dc:creator>
  <cp:lastModifiedBy>SERKAN</cp:lastModifiedBy>
  <cp:revision>14</cp:revision>
  <dcterms:created xsi:type="dcterms:W3CDTF">2021-10-13T06:42:03Z</dcterms:created>
  <dcterms:modified xsi:type="dcterms:W3CDTF">2021-11-07T17:52:00Z</dcterms:modified>
</cp:coreProperties>
</file>