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9" d="100"/>
          <a:sy n="79" d="100"/>
        </p:scale>
        <p:origin x="42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tr-TR" smtClean="0"/>
              <a:t>Asıl başlık stili için tıklatın</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tr-TR" smtClean="0"/>
              <a:t>Resim eklemek için simgeyi tıklatın</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18C79C5D-2A6F-F04D-97DA-BEF2467B64E4}" type="datetimeFigureOut">
              <a:rPr lang="en-US" dirty="0"/>
              <a:pPr/>
              <a:t>11/15/2021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tr-TR" smtClean="0"/>
              <a:t>Asıl metin stillerini düzenle</a:t>
            </a:r>
          </a:p>
        </p:txBody>
      </p:sp>
      <p:sp>
        <p:nvSpPr>
          <p:cNvPr id="4" name="Date Placeholder 3"/>
          <p:cNvSpPr>
            <a:spLocks noGrp="1"/>
          </p:cNvSpPr>
          <p:nvPr>
            <p:ph type="dt" sz="half" idx="10"/>
          </p:nvPr>
        </p:nvSpPr>
        <p:spPr/>
        <p:txBody>
          <a:bodyPr/>
          <a:lstStyle/>
          <a:p>
            <a:fld id="{8DFA1846-DA80-1C48-A609-854EA85C59AD}" type="datetimeFigureOut">
              <a:rPr lang="en-US" dirty="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tr-TR" smtClean="0"/>
              <a:t>Asıl başlık stili için tıklatın</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tr-TR" smtClean="0"/>
              <a:t>Asıl metin stillerini düzenle</a:t>
            </a:r>
          </a:p>
        </p:txBody>
      </p:sp>
      <p:sp>
        <p:nvSpPr>
          <p:cNvPr id="2" name="Date Placeholder 1"/>
          <p:cNvSpPr>
            <a:spLocks noGrp="1"/>
          </p:cNvSpPr>
          <p:nvPr>
            <p:ph type="dt" sz="half" idx="10"/>
          </p:nvPr>
        </p:nvSpPr>
        <p:spPr/>
        <p:txBody>
          <a:bodyPr/>
          <a:lstStyle/>
          <a:p>
            <a:fld id="{FBF54567-0DE4-3F47-BF90-CB84690072F9}" type="datetimeFigureOut">
              <a:rPr lang="en-US" dirty="0"/>
              <a:pPr/>
              <a:t>11/15/2021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DFA1846-DA80-1C48-A609-854EA85C59AD}" type="datetimeFigureOut">
              <a:rPr lang="en-US" dirty="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11/15/2021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11/15/2021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11/15/2021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tr-TR" smtClean="0"/>
              <a:t>Asıl başlık stili için tıklatın</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0DF5E60-9974-AC48-9591-99C2BB44B7CF}" type="datetimeFigureOut">
              <a:rPr lang="en-US" dirty="0"/>
              <a:pPr/>
              <a:t>11/15/2021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tr-TR" smtClean="0"/>
              <a:t>Asıl başlık stili için tıklatın</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tr-TR" smtClean="0"/>
              <a:t>Resim eklemek için simgeyi tıklatın</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11/15/2021</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11/15/2021</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TASARIMDA ANLAM</a:t>
            </a:r>
            <a:r>
              <a:rPr lang="tr-TR" dirty="0"/>
              <a:t/>
            </a:r>
            <a:br>
              <a:rPr lang="tr-TR" dirty="0"/>
            </a:br>
            <a:r>
              <a:rPr lang="tr-TR" sz="2800" dirty="0"/>
              <a:t>DERS </a:t>
            </a:r>
            <a:r>
              <a:rPr lang="tr-TR" sz="2800" dirty="0" smtClean="0"/>
              <a:t>6</a:t>
            </a:r>
            <a:endParaRPr lang="tr-TR" dirty="0"/>
          </a:p>
        </p:txBody>
      </p:sp>
      <p:sp>
        <p:nvSpPr>
          <p:cNvPr id="3" name="Alt Başlık 2"/>
          <p:cNvSpPr>
            <a:spLocks noGrp="1"/>
          </p:cNvSpPr>
          <p:nvPr>
            <p:ph type="subTitle" idx="1"/>
          </p:nvPr>
        </p:nvSpPr>
        <p:spPr/>
        <p:txBody>
          <a:bodyPr/>
          <a:lstStyle/>
          <a:p>
            <a:r>
              <a:rPr lang="tr-TR" dirty="0" err="1" smtClean="0"/>
              <a:t>Prof.Dr</a:t>
            </a:r>
            <a:r>
              <a:rPr lang="tr-TR" dirty="0" smtClean="0"/>
              <a:t>. Serkan GÜNEŞ</a:t>
            </a:r>
            <a:endParaRPr lang="tr-TR" dirty="0"/>
          </a:p>
        </p:txBody>
      </p:sp>
    </p:spTree>
    <p:extLst>
      <p:ext uri="{BB962C8B-B14F-4D97-AF65-F5344CB8AC3E}">
        <p14:creationId xmlns:p14="http://schemas.microsoft.com/office/powerpoint/2010/main" val="2022711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Anlamın Belirlenmesi</a:t>
            </a:r>
            <a:endParaRPr lang="tr-TR" dirty="0"/>
          </a:p>
        </p:txBody>
      </p:sp>
      <p:sp>
        <p:nvSpPr>
          <p:cNvPr id="3" name="İçerik Yer Tutucusu 2"/>
          <p:cNvSpPr>
            <a:spLocks noGrp="1"/>
          </p:cNvSpPr>
          <p:nvPr>
            <p:ph idx="1"/>
          </p:nvPr>
        </p:nvSpPr>
        <p:spPr/>
        <p:txBody>
          <a:bodyPr/>
          <a:lstStyle/>
          <a:p>
            <a:r>
              <a:rPr lang="tr-TR" dirty="0">
                <a:solidFill>
                  <a:srgbClr val="FF0000"/>
                </a:solidFill>
              </a:rPr>
              <a:t>1. </a:t>
            </a:r>
            <a:r>
              <a:rPr lang="tr-TR" dirty="0" smtClean="0">
                <a:solidFill>
                  <a:srgbClr val="FF0000"/>
                </a:solidFill>
              </a:rPr>
              <a:t>Başarı </a:t>
            </a:r>
            <a:r>
              <a:rPr lang="tr-TR" dirty="0" smtClean="0"/>
              <a:t>—</a:t>
            </a:r>
            <a:r>
              <a:rPr lang="tr-TR" dirty="0"/>
              <a:t>Hedeflere ulaşmak ve kendi başına bir şeyler yapmak; üretkenlik, odaklanma, yetenek veya statüden kaynaklanabilecek bir tatmin duygusu. </a:t>
            </a:r>
            <a:r>
              <a:rPr lang="tr-TR" dirty="0" err="1"/>
              <a:t>American</a:t>
            </a:r>
            <a:r>
              <a:rPr lang="tr-TR" dirty="0"/>
              <a:t> Express, başarılı olanlara yönelik bir kredi kartı olarak kendini konumlandırarak, kart sahiplerine bu anlamın bir ipucunu </a:t>
            </a:r>
            <a:r>
              <a:rPr lang="tr-TR" dirty="0" smtClean="0"/>
              <a:t>iletmekten </a:t>
            </a:r>
            <a:r>
              <a:rPr lang="tr-TR" dirty="0"/>
              <a:t>uzun süredir yararlanmaktadır</a:t>
            </a:r>
            <a:r>
              <a:rPr lang="tr-TR" dirty="0" smtClean="0"/>
              <a:t>.</a:t>
            </a:r>
          </a:p>
          <a:p>
            <a:r>
              <a:rPr lang="tr-TR" dirty="0">
                <a:solidFill>
                  <a:srgbClr val="FF0000"/>
                </a:solidFill>
              </a:rPr>
              <a:t>2. </a:t>
            </a:r>
            <a:r>
              <a:rPr lang="tr-TR" dirty="0" smtClean="0">
                <a:solidFill>
                  <a:srgbClr val="FF0000"/>
                </a:solidFill>
              </a:rPr>
              <a:t>Güzellik </a:t>
            </a:r>
            <a:r>
              <a:rPr lang="tr-TR" dirty="0" smtClean="0"/>
              <a:t>—</a:t>
            </a:r>
            <a:r>
              <a:rPr lang="tr-TR" dirty="0"/>
              <a:t>Duyulara veya ruha zevk veren niteliklerin takdir edilmesi. Elbette güzellik, bakanın gözündedir ve bu nedenle oldukça özneldir, ancak ona olan arzumuz her yerde mevcuttur. </a:t>
            </a:r>
            <a:r>
              <a:rPr lang="tr-TR" dirty="0" err="1"/>
              <a:t>Bang</a:t>
            </a:r>
            <a:r>
              <a:rPr lang="tr-TR" dirty="0"/>
              <a:t> &amp; </a:t>
            </a:r>
            <a:r>
              <a:rPr lang="tr-TR" dirty="0" err="1"/>
              <a:t>Olufsen</a:t>
            </a:r>
            <a:r>
              <a:rPr lang="tr-TR" dirty="0"/>
              <a:t> ses ekipmanı ve Jaguar otomobilleri gibi şirketler, tasarımlarının güzelliği ile kendilerini farklı kılar.</a:t>
            </a:r>
          </a:p>
        </p:txBody>
      </p:sp>
    </p:spTree>
    <p:extLst>
      <p:ext uri="{BB962C8B-B14F-4D97-AF65-F5344CB8AC3E}">
        <p14:creationId xmlns:p14="http://schemas.microsoft.com/office/powerpoint/2010/main" val="2373156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Anlamın Belirlenmesi</a:t>
            </a:r>
            <a:endParaRPr lang="tr-TR" dirty="0"/>
          </a:p>
        </p:txBody>
      </p:sp>
      <p:sp>
        <p:nvSpPr>
          <p:cNvPr id="3" name="İçerik Yer Tutucusu 2"/>
          <p:cNvSpPr>
            <a:spLocks noGrp="1"/>
          </p:cNvSpPr>
          <p:nvPr>
            <p:ph idx="1"/>
          </p:nvPr>
        </p:nvSpPr>
        <p:spPr/>
        <p:txBody>
          <a:bodyPr/>
          <a:lstStyle/>
          <a:p>
            <a:r>
              <a:rPr lang="tr-TR" dirty="0">
                <a:solidFill>
                  <a:srgbClr val="FF0000"/>
                </a:solidFill>
              </a:rPr>
              <a:t>3. </a:t>
            </a:r>
            <a:r>
              <a:rPr lang="tr-TR" dirty="0" smtClean="0">
                <a:solidFill>
                  <a:srgbClr val="FF0000"/>
                </a:solidFill>
              </a:rPr>
              <a:t>Yaratılış </a:t>
            </a:r>
            <a:r>
              <a:rPr lang="tr-TR" dirty="0" smtClean="0"/>
              <a:t>—</a:t>
            </a:r>
            <a:r>
              <a:rPr lang="tr-TR" dirty="0"/>
              <a:t>Yeni ve orijinal bir şey üretmiş olma ve bunu yaparken kalıcı bir katkı yapmış olma duygusu. Türümüzü üremeye yönlendirmenin yanı sıra, hobilerimiz, evimizi dekore etme şeklimiz, hikayelerimizi anlatırken ve kişisel seçimlerimizi yansıtan diğer her şeyde bu deneyimden zevk alırız. Yaratıcılık, alıcı için daha fazla iş yapmaktan ziyade "özelleştirilebilir" bir özellik gibi görünmesini sağlayan şeydir, örneğin salata barını bir angaryadan ziyade bir zevk haline getirmek</a:t>
            </a:r>
            <a:r>
              <a:rPr lang="tr-TR" dirty="0" smtClean="0"/>
              <a:t>.</a:t>
            </a:r>
          </a:p>
          <a:p>
            <a:r>
              <a:rPr lang="tr-TR" dirty="0">
                <a:solidFill>
                  <a:srgbClr val="FF0000"/>
                </a:solidFill>
              </a:rPr>
              <a:t>4. </a:t>
            </a:r>
            <a:r>
              <a:rPr lang="tr-TR" dirty="0" smtClean="0">
                <a:solidFill>
                  <a:srgbClr val="FF0000"/>
                </a:solidFill>
              </a:rPr>
              <a:t>Topluluk </a:t>
            </a:r>
            <a:r>
              <a:rPr lang="tr-TR" dirty="0" smtClean="0"/>
              <a:t>—</a:t>
            </a:r>
            <a:r>
              <a:rPr lang="tr-TR" dirty="0"/>
              <a:t>Çevremizdeki diğerleriyle birlik duygusu ve genel </a:t>
            </a:r>
            <a:r>
              <a:rPr lang="tr-TR" dirty="0" err="1"/>
              <a:t>birdiğer</a:t>
            </a:r>
            <a:r>
              <a:rPr lang="tr-TR" dirty="0"/>
              <a:t> insanlarla bağlantı. Dini topluluklar, birlikler, kardeşlikler, kulüpler ve dikiş çevrelerinin tümü, ait olma arzusunun ifadeleridir. Bu işletmeler, ürünlerine ve hizmetlerine bağlı belirli değerleri somutlaştıran kullanıcı topluluklarını çeker ve destekler.</a:t>
            </a:r>
          </a:p>
        </p:txBody>
      </p:sp>
    </p:spTree>
    <p:extLst>
      <p:ext uri="{BB962C8B-B14F-4D97-AF65-F5344CB8AC3E}">
        <p14:creationId xmlns:p14="http://schemas.microsoft.com/office/powerpoint/2010/main" val="2907323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Anlamın Belirlenmesi</a:t>
            </a:r>
            <a:endParaRPr lang="tr-TR" dirty="0"/>
          </a:p>
        </p:txBody>
      </p:sp>
      <p:sp>
        <p:nvSpPr>
          <p:cNvPr id="3" name="İçerik Yer Tutucusu 2"/>
          <p:cNvSpPr>
            <a:spLocks noGrp="1"/>
          </p:cNvSpPr>
          <p:nvPr>
            <p:ph idx="1"/>
          </p:nvPr>
        </p:nvSpPr>
        <p:spPr/>
        <p:txBody>
          <a:bodyPr/>
          <a:lstStyle/>
          <a:p>
            <a:r>
              <a:rPr lang="tr-TR" dirty="0">
                <a:solidFill>
                  <a:srgbClr val="FF0000"/>
                </a:solidFill>
              </a:rPr>
              <a:t>5. </a:t>
            </a:r>
            <a:r>
              <a:rPr lang="tr-TR" dirty="0" smtClean="0">
                <a:solidFill>
                  <a:srgbClr val="FF0000"/>
                </a:solidFill>
              </a:rPr>
              <a:t>Görev </a:t>
            </a:r>
            <a:r>
              <a:rPr lang="tr-TR" dirty="0" smtClean="0"/>
              <a:t>—</a:t>
            </a:r>
            <a:r>
              <a:rPr lang="tr-TR" dirty="0"/>
              <a:t>Kişinin bir sorumluluğa gönüllü olarak başvurması. Herhangi bir ülkedeki ordu, çoğu işveren gibi bu anlamın gücüne güvenir. Görev ayrıca, haberlerden haberdar olmak için günlük gazeteyi okumak gibi kişinin kendisine veya ailesine karşı olan sorumluluklarıyla da ilgili olabilir. Ticari olarak, vitaminler, ilaçlar, </a:t>
            </a:r>
            <a:r>
              <a:rPr lang="tr-TR" dirty="0" smtClean="0"/>
              <a:t>ve </a:t>
            </a:r>
            <a:r>
              <a:rPr lang="tr-TR" dirty="0"/>
              <a:t>yastıklı tabanlıklar dahil olmak üzere "sizin için iyi" olarak kabul edilen her şey, bir tür görev duygusu ve bunun getirdiği memnuniyeti iletir</a:t>
            </a:r>
            <a:r>
              <a:rPr lang="tr-TR" dirty="0" smtClean="0"/>
              <a:t>.</a:t>
            </a:r>
          </a:p>
          <a:p>
            <a:r>
              <a:rPr lang="tr-TR" dirty="0">
                <a:solidFill>
                  <a:srgbClr val="FF0000"/>
                </a:solidFill>
              </a:rPr>
              <a:t>6. </a:t>
            </a:r>
            <a:r>
              <a:rPr lang="tr-TR" dirty="0" smtClean="0">
                <a:solidFill>
                  <a:srgbClr val="FF0000"/>
                </a:solidFill>
              </a:rPr>
              <a:t>Aydınlanma </a:t>
            </a:r>
            <a:r>
              <a:rPr lang="tr-TR" dirty="0" smtClean="0"/>
              <a:t>—</a:t>
            </a:r>
            <a:r>
              <a:rPr lang="tr-TR" dirty="0"/>
              <a:t>Mantık veya ilham yoluyla net anlayış. Bu deneyim meditasyon yapan ve oruç tutanlarla sınırlı değil, "adil ve dengeli" habercilik vaat eden </a:t>
            </a:r>
            <a:r>
              <a:rPr lang="tr-TR" dirty="0" err="1"/>
              <a:t>Fox</a:t>
            </a:r>
            <a:r>
              <a:rPr lang="tr-TR" dirty="0"/>
              <a:t> News, çoğu kişinin iş haberleri için nihai otorite olarak gördüğü Wall Street </a:t>
            </a:r>
            <a:r>
              <a:rPr lang="tr-TR" dirty="0" err="1"/>
              <a:t>Journal</a:t>
            </a:r>
            <a:r>
              <a:rPr lang="tr-TR" dirty="0"/>
              <a:t> ve </a:t>
            </a:r>
            <a:r>
              <a:rPr lang="tr-TR" dirty="0" smtClean="0"/>
              <a:t>Sierra Club un </a:t>
            </a:r>
            <a:r>
              <a:rPr lang="tr-TR" dirty="0"/>
              <a:t>sunduğu temel beklentilerden biri.</a:t>
            </a:r>
          </a:p>
        </p:txBody>
      </p:sp>
    </p:spTree>
    <p:extLst>
      <p:ext uri="{BB962C8B-B14F-4D97-AF65-F5344CB8AC3E}">
        <p14:creationId xmlns:p14="http://schemas.microsoft.com/office/powerpoint/2010/main" val="25729247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Anlamın Belirlenmesi</a:t>
            </a:r>
            <a:endParaRPr lang="tr-TR" dirty="0"/>
          </a:p>
        </p:txBody>
      </p:sp>
      <p:sp>
        <p:nvSpPr>
          <p:cNvPr id="3" name="İçerik Yer Tutucusu 2"/>
          <p:cNvSpPr>
            <a:spLocks noGrp="1"/>
          </p:cNvSpPr>
          <p:nvPr>
            <p:ph idx="1"/>
          </p:nvPr>
        </p:nvSpPr>
        <p:spPr/>
        <p:txBody>
          <a:bodyPr/>
          <a:lstStyle/>
          <a:p>
            <a:r>
              <a:rPr lang="tr-TR" dirty="0">
                <a:solidFill>
                  <a:srgbClr val="FF0000"/>
                </a:solidFill>
              </a:rPr>
              <a:t>7. </a:t>
            </a:r>
            <a:r>
              <a:rPr lang="tr-TR" dirty="0" smtClean="0">
                <a:solidFill>
                  <a:srgbClr val="FF0000"/>
                </a:solidFill>
              </a:rPr>
              <a:t>Özgürlük </a:t>
            </a:r>
            <a:r>
              <a:rPr lang="tr-TR" dirty="0" smtClean="0"/>
              <a:t>— </a:t>
            </a:r>
            <a:r>
              <a:rPr lang="tr-TR" dirty="0"/>
              <a:t>İstenmeyen kısıtlamalar olmadan yaşama duygusu. </a:t>
            </a:r>
            <a:r>
              <a:rPr lang="tr-TR" dirty="0" err="1"/>
              <a:t>Budeneyim</a:t>
            </a:r>
            <a:r>
              <a:rPr lang="tr-TR" dirty="0"/>
              <a:t> genellikle güvenlik arzusuyla savaşır; birinden fazlası diğerini azaltma eğilimindedir. Yine de özgürlük, ister diktatörlerden kurtulma, isterse Google örneğinde, </a:t>
            </a:r>
            <a:r>
              <a:rPr lang="tr-TR" dirty="0" err="1"/>
              <a:t>Web'de</a:t>
            </a:r>
            <a:r>
              <a:rPr lang="tr-TR" dirty="0"/>
              <a:t> hızlı bir şekilde araştırma yapma ve milyonlarca insan ve kaynakla etkileşime girme özgürlüğü olsun, baştan çıkarıcıdır</a:t>
            </a:r>
            <a:r>
              <a:rPr lang="tr-TR" dirty="0" smtClean="0"/>
              <a:t>.</a:t>
            </a:r>
          </a:p>
          <a:p>
            <a:r>
              <a:rPr lang="tr-TR" dirty="0">
                <a:solidFill>
                  <a:srgbClr val="FF0000"/>
                </a:solidFill>
              </a:rPr>
              <a:t>8. </a:t>
            </a:r>
            <a:r>
              <a:rPr lang="tr-TR" dirty="0" smtClean="0">
                <a:solidFill>
                  <a:srgbClr val="FF0000"/>
                </a:solidFill>
              </a:rPr>
              <a:t>Uyum </a:t>
            </a:r>
            <a:r>
              <a:rPr lang="tr-TR" dirty="0" smtClean="0"/>
              <a:t>—</a:t>
            </a:r>
            <a:r>
              <a:rPr lang="tr-TR" dirty="0"/>
              <a:t>Doğada, toplumda veya bireyde olsun, parçaların bir bütünle dengeli ve hoş ilişkisi. Bir iş/yaşam dengesi aradığımızda, uyum peşindeyizdir. Aynı şekilde </a:t>
            </a:r>
            <a:r>
              <a:rPr lang="tr-TR" dirty="0" err="1" smtClean="0"/>
              <a:t>Mediamark’tan</a:t>
            </a:r>
            <a:r>
              <a:rPr lang="tr-TR" dirty="0" smtClean="0"/>
              <a:t>  </a:t>
            </a:r>
            <a:r>
              <a:rPr lang="tr-TR" dirty="0"/>
              <a:t>mikserimize uygun tost makinesi alışverişi yaptığımızda da uyumun peşindeyiz. Tasarımın estetik çekiciliğinin çoğu, uyumun görsel deneyimine yönelik kişisel arzumuza bağlıdır.</a:t>
            </a:r>
          </a:p>
        </p:txBody>
      </p:sp>
    </p:spTree>
    <p:extLst>
      <p:ext uri="{BB962C8B-B14F-4D97-AF65-F5344CB8AC3E}">
        <p14:creationId xmlns:p14="http://schemas.microsoft.com/office/powerpoint/2010/main" val="14868808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Anlamın Belirlenmesi</a:t>
            </a:r>
            <a:endParaRPr lang="tr-TR" dirty="0"/>
          </a:p>
        </p:txBody>
      </p:sp>
      <p:sp>
        <p:nvSpPr>
          <p:cNvPr id="3" name="İçerik Yer Tutucusu 2"/>
          <p:cNvSpPr>
            <a:spLocks noGrp="1"/>
          </p:cNvSpPr>
          <p:nvPr>
            <p:ph idx="1"/>
          </p:nvPr>
        </p:nvSpPr>
        <p:spPr/>
        <p:txBody>
          <a:bodyPr/>
          <a:lstStyle/>
          <a:p>
            <a:r>
              <a:rPr lang="tr-TR" dirty="0">
                <a:solidFill>
                  <a:srgbClr val="FF0000"/>
                </a:solidFill>
              </a:rPr>
              <a:t>9. </a:t>
            </a:r>
            <a:r>
              <a:rPr lang="tr-TR" dirty="0" smtClean="0">
                <a:solidFill>
                  <a:srgbClr val="FF0000"/>
                </a:solidFill>
              </a:rPr>
              <a:t>Adalet </a:t>
            </a:r>
            <a:r>
              <a:rPr lang="tr-TR" dirty="0" smtClean="0"/>
              <a:t>—</a:t>
            </a:r>
            <a:r>
              <a:rPr lang="tr-TR" dirty="0"/>
              <a:t>Adil ve tarafsız muamelenin güvencesi. Bu, "herkes" veya Ortalama </a:t>
            </a:r>
            <a:r>
              <a:rPr lang="tr-TR" dirty="0" smtClean="0"/>
              <a:t>İnsan </a:t>
            </a:r>
            <a:r>
              <a:rPr lang="tr-TR" dirty="0"/>
              <a:t>kavramımızın altında yatan adalet ve eşitlik duygusudur. </a:t>
            </a:r>
            <a:r>
              <a:rPr lang="tr-TR" dirty="0" err="1"/>
              <a:t>Levi's</a:t>
            </a:r>
            <a:r>
              <a:rPr lang="tr-TR" dirty="0"/>
              <a:t> </a:t>
            </a:r>
            <a:r>
              <a:rPr lang="tr-TR" dirty="0" err="1"/>
              <a:t>jean'lerin</a:t>
            </a:r>
            <a:r>
              <a:rPr lang="tr-TR" dirty="0"/>
              <a:t> ve beyaz pamuklu tişörtlerin muazzam popülaritesini açıklamaya yardımcı olur - tüm ürünler çok geniş bir kitleye basit, tarafsız bir şekilde hitap eder</a:t>
            </a:r>
            <a:r>
              <a:rPr lang="tr-TR" dirty="0" smtClean="0"/>
              <a:t>.</a:t>
            </a:r>
          </a:p>
          <a:p>
            <a:r>
              <a:rPr lang="tr-TR" dirty="0">
                <a:solidFill>
                  <a:srgbClr val="FF0000"/>
                </a:solidFill>
              </a:rPr>
              <a:t>10. </a:t>
            </a:r>
            <a:r>
              <a:rPr lang="tr-TR" dirty="0" smtClean="0">
                <a:solidFill>
                  <a:srgbClr val="FF0000"/>
                </a:solidFill>
              </a:rPr>
              <a:t>Birlik </a:t>
            </a:r>
            <a:r>
              <a:rPr lang="tr-TR" dirty="0" smtClean="0"/>
              <a:t>—</a:t>
            </a:r>
            <a:r>
              <a:rPr lang="tr-TR" dirty="0"/>
              <a:t>Çevremizdeki her şeyle birlik duygusu. Bu, bazılarının maneviyat uygulamasından aradığı ve diğerlerinin iyi bir tekiladan beklediği şeydir. </a:t>
            </a:r>
            <a:r>
              <a:rPr lang="tr-TR" dirty="0" smtClean="0"/>
              <a:t>Birleşmiş </a:t>
            </a:r>
            <a:r>
              <a:rPr lang="tr-TR" dirty="0"/>
              <a:t>Milletler gibi üyelerini doğaya veya daha geniş bir dünya anlayışına bağlayan kuruluşlar, birlik anlamını uyandırabilir.</a:t>
            </a:r>
          </a:p>
        </p:txBody>
      </p:sp>
    </p:spTree>
    <p:extLst>
      <p:ext uri="{BB962C8B-B14F-4D97-AF65-F5344CB8AC3E}">
        <p14:creationId xmlns:p14="http://schemas.microsoft.com/office/powerpoint/2010/main" val="370133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Anlamın Belirlenmesi</a:t>
            </a:r>
            <a:endParaRPr lang="tr-TR" dirty="0"/>
          </a:p>
        </p:txBody>
      </p:sp>
      <p:sp>
        <p:nvSpPr>
          <p:cNvPr id="3" name="İçerik Yer Tutucusu 2"/>
          <p:cNvSpPr>
            <a:spLocks noGrp="1"/>
          </p:cNvSpPr>
          <p:nvPr>
            <p:ph idx="1"/>
          </p:nvPr>
        </p:nvSpPr>
        <p:spPr/>
        <p:txBody>
          <a:bodyPr/>
          <a:lstStyle/>
          <a:p>
            <a:r>
              <a:rPr lang="tr-TR" dirty="0">
                <a:solidFill>
                  <a:srgbClr val="FF0000"/>
                </a:solidFill>
              </a:rPr>
              <a:t>11. </a:t>
            </a:r>
            <a:r>
              <a:rPr lang="tr-TR" dirty="0" smtClean="0">
                <a:solidFill>
                  <a:srgbClr val="FF0000"/>
                </a:solidFill>
              </a:rPr>
              <a:t>Kefaret </a:t>
            </a:r>
            <a:r>
              <a:rPr lang="tr-TR" dirty="0" smtClean="0"/>
              <a:t>—</a:t>
            </a:r>
            <a:r>
              <a:rPr lang="tr-TR" dirty="0"/>
              <a:t>Geçmişteki başarısızlık veya düşüşten dolayı kefaret veya kurtuluş. Bu, olumsuz deneyimlerden kaynaklanıyor gibi görünse de, kurtarıcı deneyimin etkisi oldukça olumludur. Topluluk ve aydınlanma gibi, kurtuluşun da dinde bir temeli vardır, </a:t>
            </a:r>
            <a:r>
              <a:rPr lang="tr-TR" dirty="0" smtClean="0"/>
              <a:t>bizi </a:t>
            </a:r>
            <a:r>
              <a:rPr lang="tr-TR" dirty="0"/>
              <a:t>daha az arzu edilen bir durumdan daha hoşa giden bir duruma getiren herhangi bir duyum, </a:t>
            </a:r>
            <a:r>
              <a:rPr lang="tr-TR" dirty="0" smtClean="0"/>
              <a:t>kurtarıcı </a:t>
            </a:r>
            <a:r>
              <a:rPr lang="tr-TR" dirty="0"/>
              <a:t>olabilir</a:t>
            </a:r>
            <a:r>
              <a:rPr lang="tr-TR" dirty="0" smtClean="0"/>
              <a:t>.</a:t>
            </a:r>
          </a:p>
          <a:p>
            <a:r>
              <a:rPr lang="tr-TR" dirty="0">
                <a:solidFill>
                  <a:srgbClr val="FF0000"/>
                </a:solidFill>
              </a:rPr>
              <a:t>12. </a:t>
            </a:r>
            <a:r>
              <a:rPr lang="tr-TR" dirty="0" smtClean="0">
                <a:solidFill>
                  <a:srgbClr val="FF0000"/>
                </a:solidFill>
              </a:rPr>
              <a:t>Güvenlik </a:t>
            </a:r>
            <a:r>
              <a:rPr lang="tr-TR" dirty="0" smtClean="0"/>
              <a:t>—</a:t>
            </a:r>
            <a:r>
              <a:rPr lang="tr-TR" dirty="0"/>
              <a:t>Kaybetme endişesinden kurtulma özgürlüğü. Bu deneyim, uygarlığın temel taşı olmuştur, ancak özellikle ABD'de, 11 Eylül'den sonra artan anlam ve alaka düzeyi kazanmıştır. Ticari tarafta, bu deneyime duyulan arzu, sigortacılık işini ve kimlik hırsızlığına karşı koruma sağlayan kredi kartlarını yarattı.</a:t>
            </a:r>
          </a:p>
        </p:txBody>
      </p:sp>
    </p:spTree>
    <p:extLst>
      <p:ext uri="{BB962C8B-B14F-4D97-AF65-F5344CB8AC3E}">
        <p14:creationId xmlns:p14="http://schemas.microsoft.com/office/powerpoint/2010/main" val="996268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Anlamın Belirlenmesi</a:t>
            </a:r>
            <a:endParaRPr lang="tr-TR" dirty="0"/>
          </a:p>
        </p:txBody>
      </p:sp>
      <p:sp>
        <p:nvSpPr>
          <p:cNvPr id="3" name="İçerik Yer Tutucusu 2"/>
          <p:cNvSpPr>
            <a:spLocks noGrp="1"/>
          </p:cNvSpPr>
          <p:nvPr>
            <p:ph idx="1"/>
          </p:nvPr>
        </p:nvSpPr>
        <p:spPr/>
        <p:txBody>
          <a:bodyPr>
            <a:normAutofit lnSpcReduction="10000"/>
          </a:bodyPr>
          <a:lstStyle/>
          <a:p>
            <a:r>
              <a:rPr lang="tr-TR" dirty="0">
                <a:solidFill>
                  <a:srgbClr val="FF0000"/>
                </a:solidFill>
              </a:rPr>
              <a:t>13. </a:t>
            </a:r>
            <a:r>
              <a:rPr lang="tr-TR" dirty="0" smtClean="0">
                <a:solidFill>
                  <a:srgbClr val="FF0000"/>
                </a:solidFill>
              </a:rPr>
              <a:t>Hakikat </a:t>
            </a:r>
            <a:r>
              <a:rPr lang="tr-TR" dirty="0" smtClean="0"/>
              <a:t>—</a:t>
            </a:r>
            <a:r>
              <a:rPr lang="tr-TR" dirty="0"/>
              <a:t>Dürüstlük ve bütünlüğe bağlılık. Bu deneyim çoğu kişisel ilişkide önemli bir rol oynar, ancak aynı zamanda </a:t>
            </a:r>
            <a:r>
              <a:rPr lang="tr-TR" dirty="0" smtClean="0"/>
              <a:t>Volkswagen </a:t>
            </a:r>
            <a:r>
              <a:rPr lang="tr-TR" dirty="0" err="1" smtClean="0"/>
              <a:t>Bosch</a:t>
            </a:r>
            <a:r>
              <a:rPr lang="tr-TR" dirty="0" smtClean="0"/>
              <a:t> gibi </a:t>
            </a:r>
            <a:r>
              <a:rPr lang="tr-TR" dirty="0"/>
              <a:t>kendilerini basit, dürüst ve samimi olarak tanımlayan şirketlerin de önemli bir bileşenidir</a:t>
            </a:r>
            <a:r>
              <a:rPr lang="tr-TR" dirty="0" smtClean="0"/>
              <a:t>. </a:t>
            </a:r>
          </a:p>
          <a:p>
            <a:r>
              <a:rPr lang="tr-TR" dirty="0">
                <a:solidFill>
                  <a:srgbClr val="FF0000"/>
                </a:solidFill>
              </a:rPr>
              <a:t>14. </a:t>
            </a:r>
            <a:r>
              <a:rPr lang="tr-TR" dirty="0" smtClean="0">
                <a:solidFill>
                  <a:srgbClr val="FF0000"/>
                </a:solidFill>
              </a:rPr>
              <a:t>Onaylama </a:t>
            </a:r>
            <a:r>
              <a:rPr lang="tr-TR" dirty="0" smtClean="0"/>
              <a:t>—</a:t>
            </a:r>
            <a:r>
              <a:rPr lang="tr-TR" dirty="0"/>
              <a:t>Kendisinin saygıya değer, değerli bir birey olarak tanınması. </a:t>
            </a:r>
            <a:r>
              <a:rPr lang="tr-TR" dirty="0" err="1"/>
              <a:t>Ralph</a:t>
            </a:r>
            <a:r>
              <a:rPr lang="tr-TR" dirty="0"/>
              <a:t> </a:t>
            </a:r>
            <a:r>
              <a:rPr lang="tr-TR" dirty="0" err="1"/>
              <a:t>Lauren</a:t>
            </a:r>
            <a:r>
              <a:rPr lang="tr-TR" dirty="0"/>
              <a:t> Polo veya </a:t>
            </a:r>
            <a:r>
              <a:rPr lang="tr-TR" dirty="0" err="1"/>
              <a:t>Old</a:t>
            </a:r>
            <a:r>
              <a:rPr lang="tr-TR" dirty="0"/>
              <a:t> </a:t>
            </a:r>
            <a:r>
              <a:rPr lang="tr-TR" dirty="0" err="1"/>
              <a:t>Navy</a:t>
            </a:r>
            <a:r>
              <a:rPr lang="tr-TR" dirty="0"/>
              <a:t>, Mercedes-Benz, </a:t>
            </a:r>
            <a:r>
              <a:rPr lang="tr-TR" dirty="0" err="1"/>
              <a:t>Four</a:t>
            </a:r>
            <a:r>
              <a:rPr lang="tr-TR" dirty="0"/>
              <a:t> </a:t>
            </a:r>
            <a:r>
              <a:rPr lang="tr-TR" dirty="0" err="1"/>
              <a:t>Seasons</a:t>
            </a:r>
            <a:r>
              <a:rPr lang="tr-TR" dirty="0"/>
              <a:t> otel zinciri ve temel değer olarak statü tanımlamasına sahip diğer herhangi bir markanın yaptığı gibi, harici olarak markalı her giyim parçası bu anlamlı deneyimin çekiciliğine güveniyor</a:t>
            </a:r>
            <a:r>
              <a:rPr lang="tr-TR" dirty="0" smtClean="0"/>
              <a:t>.</a:t>
            </a:r>
          </a:p>
          <a:p>
            <a:r>
              <a:rPr lang="tr-TR" dirty="0">
                <a:solidFill>
                  <a:srgbClr val="FF0000"/>
                </a:solidFill>
              </a:rPr>
              <a:t>15. </a:t>
            </a:r>
            <a:r>
              <a:rPr lang="tr-TR" dirty="0" smtClean="0">
                <a:solidFill>
                  <a:srgbClr val="FF0000"/>
                </a:solidFill>
              </a:rPr>
              <a:t>Merak </a:t>
            </a:r>
            <a:r>
              <a:rPr lang="tr-TR" dirty="0" smtClean="0"/>
              <a:t>—</a:t>
            </a:r>
            <a:r>
              <a:rPr lang="tr-TR" dirty="0"/>
              <a:t>Kişinin kavrayışının ötesinde bir yaratılışın karşısında huşu. Bu kulağa mistik ve ulaşılmaz gibi gelse de, </a:t>
            </a:r>
            <a:r>
              <a:rPr lang="tr-TR" dirty="0" err="1"/>
              <a:t>Las</a:t>
            </a:r>
            <a:r>
              <a:rPr lang="tr-TR" dirty="0"/>
              <a:t> </a:t>
            </a:r>
            <a:r>
              <a:rPr lang="tr-TR" dirty="0" err="1"/>
              <a:t>Vegas</a:t>
            </a:r>
            <a:r>
              <a:rPr lang="tr-TR" dirty="0"/>
              <a:t> otellerinin sadece sıva ve ışıklarla yarattığı mucizeyi bir düşünün. Disney onlarca yıldır bu deneyimin ustası olmuştur ve teknoloji şirketleri, kullanıcılarına bir yıl önce imkansız görünen şeyleri yapmalarını sağladıkça rutin olarak hayranlık uyandırmaktadır.</a:t>
            </a:r>
          </a:p>
        </p:txBody>
      </p:sp>
    </p:spTree>
    <p:extLst>
      <p:ext uri="{BB962C8B-B14F-4D97-AF65-F5344CB8AC3E}">
        <p14:creationId xmlns:p14="http://schemas.microsoft.com/office/powerpoint/2010/main" val="3734916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Arzunun Üretimi</a:t>
            </a:r>
            <a:endParaRPr lang="tr-TR" dirty="0"/>
          </a:p>
        </p:txBody>
      </p:sp>
      <p:sp>
        <p:nvSpPr>
          <p:cNvPr id="3" name="İçerik Yer Tutucusu 2"/>
          <p:cNvSpPr>
            <a:spLocks noGrp="1"/>
          </p:cNvSpPr>
          <p:nvPr>
            <p:ph idx="1"/>
          </p:nvPr>
        </p:nvSpPr>
        <p:spPr/>
        <p:txBody>
          <a:bodyPr/>
          <a:lstStyle/>
          <a:p>
            <a:pPr algn="just"/>
            <a:r>
              <a:rPr lang="tr-TR" dirty="0" err="1" smtClean="0">
                <a:solidFill>
                  <a:srgbClr val="FFFF00"/>
                </a:solidFill>
              </a:rPr>
              <a:t>Guy</a:t>
            </a:r>
            <a:r>
              <a:rPr lang="tr-TR" dirty="0" smtClean="0">
                <a:solidFill>
                  <a:srgbClr val="FFFF00"/>
                </a:solidFill>
              </a:rPr>
              <a:t> </a:t>
            </a:r>
            <a:r>
              <a:rPr lang="tr-TR" dirty="0" err="1" smtClean="0">
                <a:solidFill>
                  <a:srgbClr val="FFFF00"/>
                </a:solidFill>
              </a:rPr>
              <a:t>Debord</a:t>
            </a:r>
            <a:r>
              <a:rPr lang="tr-TR" dirty="0" smtClean="0">
                <a:solidFill>
                  <a:srgbClr val="FFFF00"/>
                </a:solidFill>
              </a:rPr>
              <a:t>, </a:t>
            </a:r>
            <a:r>
              <a:rPr lang="fr-FR" dirty="0" err="1">
                <a:solidFill>
                  <a:srgbClr val="FFFF00"/>
                </a:solidFill>
              </a:rPr>
              <a:t>Gösteri</a:t>
            </a:r>
            <a:r>
              <a:rPr lang="fr-FR" dirty="0">
                <a:solidFill>
                  <a:srgbClr val="FFFF00"/>
                </a:solidFill>
              </a:rPr>
              <a:t> </a:t>
            </a:r>
            <a:r>
              <a:rPr lang="fr-FR" dirty="0" err="1">
                <a:solidFill>
                  <a:srgbClr val="FFFF00"/>
                </a:solidFill>
              </a:rPr>
              <a:t>Toplumu</a:t>
            </a:r>
            <a:r>
              <a:rPr lang="fr-FR" dirty="0">
                <a:solidFill>
                  <a:srgbClr val="FFFF00"/>
                </a:solidFill>
              </a:rPr>
              <a:t> (</a:t>
            </a:r>
            <a:r>
              <a:rPr lang="fr-FR" dirty="0" err="1">
                <a:solidFill>
                  <a:srgbClr val="FFFF00"/>
                </a:solidFill>
              </a:rPr>
              <a:t>Fransızca</a:t>
            </a:r>
            <a:r>
              <a:rPr lang="fr-FR" dirty="0">
                <a:solidFill>
                  <a:srgbClr val="FFFF00"/>
                </a:solidFill>
              </a:rPr>
              <a:t>: La société du </a:t>
            </a:r>
            <a:r>
              <a:rPr lang="fr-FR" b="1" dirty="0" smtClean="0">
                <a:solidFill>
                  <a:srgbClr val="FFFF00"/>
                </a:solidFill>
              </a:rPr>
              <a:t>spectacle</a:t>
            </a:r>
            <a:r>
              <a:rPr lang="tr-TR" dirty="0" smtClean="0">
                <a:solidFill>
                  <a:srgbClr val="FFFF00"/>
                </a:solidFill>
              </a:rPr>
              <a:t>)</a:t>
            </a:r>
          </a:p>
          <a:p>
            <a:pPr algn="just"/>
            <a:r>
              <a:rPr lang="tr-TR" dirty="0" smtClean="0"/>
              <a:t>Bu kitapta </a:t>
            </a:r>
            <a:r>
              <a:rPr lang="tr-TR" dirty="0"/>
              <a:t>modern üretim koşullarının hakim olduğu toplumları tüm yaşamı devasa bir gösteri birikimi olarak </a:t>
            </a:r>
            <a:r>
              <a:rPr lang="tr-TR" dirty="0" smtClean="0"/>
              <a:t>görünür.</a:t>
            </a:r>
          </a:p>
          <a:p>
            <a:pPr algn="just"/>
            <a:r>
              <a:rPr lang="tr-TR" dirty="0" smtClean="0"/>
              <a:t>Modern </a:t>
            </a:r>
            <a:r>
              <a:rPr lang="tr-TR" dirty="0"/>
              <a:t>endüstriye dayanan toplum, </a:t>
            </a:r>
            <a:r>
              <a:rPr lang="tr-TR" dirty="0" smtClean="0"/>
              <a:t>rastlantısal </a:t>
            </a:r>
            <a:r>
              <a:rPr lang="tr-TR" dirty="0"/>
              <a:t>ya da yüzeysel olarak </a:t>
            </a:r>
            <a:r>
              <a:rPr lang="tr-TR" dirty="0" err="1"/>
              <a:t>gösterisel</a:t>
            </a:r>
            <a:r>
              <a:rPr lang="tr-TR" dirty="0"/>
              <a:t> değil, temelde gösteri yanlısıdır</a:t>
            </a:r>
            <a:r>
              <a:rPr lang="tr-TR" dirty="0" smtClean="0"/>
              <a:t>.</a:t>
            </a:r>
          </a:p>
          <a:p>
            <a:pPr algn="just"/>
            <a:r>
              <a:rPr lang="tr-TR" b="1" dirty="0" smtClean="0">
                <a:solidFill>
                  <a:srgbClr val="FF0000"/>
                </a:solidFill>
              </a:rPr>
              <a:t>Gösteri</a:t>
            </a:r>
            <a:r>
              <a:rPr lang="tr-TR" dirty="0"/>
              <a:t>, günümüzde üretilen nesnelerin kaçınılmaz süsü, sistemin rasyonelliğinin genel açıklaması olarak ve sayıları giderek artan imaj-nesneleri doğrudan doğruya biçimlendiren ileri bir iktisadi sektör olarak güncel toplumun esas üretimidir.</a:t>
            </a:r>
          </a:p>
        </p:txBody>
      </p:sp>
    </p:spTree>
    <p:extLst>
      <p:ext uri="{BB962C8B-B14F-4D97-AF65-F5344CB8AC3E}">
        <p14:creationId xmlns:p14="http://schemas.microsoft.com/office/powerpoint/2010/main" val="1297273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Arzunun Üretimi</a:t>
            </a:r>
            <a:endParaRPr lang="tr-TR" dirty="0"/>
          </a:p>
        </p:txBody>
      </p:sp>
      <p:sp>
        <p:nvSpPr>
          <p:cNvPr id="3" name="İçerik Yer Tutucusu 2"/>
          <p:cNvSpPr>
            <a:spLocks noGrp="1"/>
          </p:cNvSpPr>
          <p:nvPr>
            <p:ph idx="1"/>
          </p:nvPr>
        </p:nvSpPr>
        <p:spPr/>
        <p:txBody>
          <a:bodyPr/>
          <a:lstStyle/>
          <a:p>
            <a:r>
              <a:rPr lang="tr-TR" dirty="0" smtClean="0"/>
              <a:t>Şeylere sahip olmak istemiyoruz onlara sahip olduğumuzun bilinmesini istiyoruz.</a:t>
            </a:r>
          </a:p>
          <a:p>
            <a:r>
              <a:rPr lang="tr-TR" dirty="0" smtClean="0"/>
              <a:t>Dışarıya karşı mutlu ve sağlıklı görünmek ihtiyacı böyle  olmanın önüne </a:t>
            </a:r>
            <a:r>
              <a:rPr lang="tr-TR" dirty="0"/>
              <a:t>geçiyor. </a:t>
            </a:r>
            <a:r>
              <a:rPr lang="tr-TR" dirty="0" smtClean="0"/>
              <a:t>Gibi </a:t>
            </a:r>
            <a:r>
              <a:rPr lang="tr-TR" dirty="0"/>
              <a:t>yapmak ve gibi yaşamak  </a:t>
            </a:r>
            <a:r>
              <a:rPr lang="tr-TR" dirty="0" smtClean="0"/>
              <a:t>gibi</a:t>
            </a:r>
          </a:p>
          <a:p>
            <a:r>
              <a:rPr lang="tr-TR" dirty="0" smtClean="0"/>
              <a:t>İktisadın </a:t>
            </a:r>
            <a:r>
              <a:rPr lang="tr-TR" dirty="0"/>
              <a:t>yaşayan insanları bütünüyle boyun eğdirmesi ölçüsünde, gösteri de onları kendine tabi kılar. </a:t>
            </a:r>
            <a:r>
              <a:rPr lang="tr-TR" dirty="0" smtClean="0"/>
              <a:t>Gösteri</a:t>
            </a:r>
            <a:r>
              <a:rPr lang="tr-TR" dirty="0"/>
              <a:t>, bizzat kendisi için gelişen iktisattan başka bir şey değildir. </a:t>
            </a:r>
            <a:r>
              <a:rPr lang="tr-TR" dirty="0" smtClean="0"/>
              <a:t>O, şeylerin </a:t>
            </a:r>
            <a:r>
              <a:rPr lang="tr-TR" dirty="0"/>
              <a:t>üretiminin sadık yansıması ve üreticilerin aslına bağlı olmayan nesneleştirilmesidir</a:t>
            </a:r>
            <a:r>
              <a:rPr lang="tr-TR" dirty="0" smtClean="0"/>
              <a:t>.</a:t>
            </a:r>
          </a:p>
          <a:p>
            <a:r>
              <a:rPr lang="tr-TR" dirty="0" smtClean="0"/>
              <a:t>Gerçek </a:t>
            </a:r>
            <a:r>
              <a:rPr lang="tr-TR" dirty="0"/>
              <a:t>dünyanın basit imajlara dönüştüğü yerde, basit imajlar gerçek varlıklar ve </a:t>
            </a:r>
            <a:r>
              <a:rPr lang="tr-TR" dirty="0" err="1"/>
              <a:t>hipnotik</a:t>
            </a:r>
            <a:r>
              <a:rPr lang="tr-TR" dirty="0"/>
              <a:t> bir davranışın etkili motivasyonları haline gelir.</a:t>
            </a:r>
          </a:p>
        </p:txBody>
      </p:sp>
    </p:spTree>
    <p:extLst>
      <p:ext uri="{BB962C8B-B14F-4D97-AF65-F5344CB8AC3E}">
        <p14:creationId xmlns:p14="http://schemas.microsoft.com/office/powerpoint/2010/main" val="54878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Arzunun Üretimi</a:t>
            </a:r>
            <a:endParaRPr lang="tr-TR" dirty="0"/>
          </a:p>
        </p:txBody>
      </p:sp>
      <p:sp>
        <p:nvSpPr>
          <p:cNvPr id="3" name="İçerik Yer Tutucusu 2"/>
          <p:cNvSpPr>
            <a:spLocks noGrp="1"/>
          </p:cNvSpPr>
          <p:nvPr>
            <p:ph idx="1"/>
          </p:nvPr>
        </p:nvSpPr>
        <p:spPr/>
        <p:txBody>
          <a:bodyPr/>
          <a:lstStyle/>
          <a:p>
            <a:pPr algn="just"/>
            <a:r>
              <a:rPr lang="tr-TR" dirty="0" smtClean="0"/>
              <a:t>İzleyicinin </a:t>
            </a:r>
            <a:r>
              <a:rPr lang="tr-TR" dirty="0"/>
              <a:t>(kendi bilinçsiz etkinliğinin sonucu olan) seyredilen nesneye yabancılaşması şöyle ifade edilir: </a:t>
            </a:r>
            <a:r>
              <a:rPr lang="tr-TR" dirty="0" smtClean="0"/>
              <a:t>İzleyici </a:t>
            </a:r>
            <a:r>
              <a:rPr lang="tr-TR" dirty="0"/>
              <a:t>ne kadar çok seyrederse o kadar az yaşar; kendisini egemen ihtiyaç imajlarında bulmayı ne kadar kabul ederse kendi varoluşunu ve kendi arzularını o kadar az anlar</a:t>
            </a:r>
            <a:r>
              <a:rPr lang="tr-TR" dirty="0" smtClean="0"/>
              <a:t>.</a:t>
            </a:r>
          </a:p>
          <a:p>
            <a:pPr algn="just"/>
            <a:r>
              <a:rPr lang="en-US" dirty="0">
                <a:solidFill>
                  <a:srgbClr val="FF0000"/>
                </a:solidFill>
              </a:rPr>
              <a:t> to be or not to be</a:t>
            </a:r>
            <a:r>
              <a:rPr lang="en-US" dirty="0"/>
              <a:t>, </a:t>
            </a:r>
            <a:r>
              <a:rPr lang="en-US" dirty="0" err="1"/>
              <a:t>artık</a:t>
            </a:r>
            <a:r>
              <a:rPr lang="en-US" dirty="0"/>
              <a:t> </a:t>
            </a:r>
            <a:r>
              <a:rPr lang="en-US" dirty="0">
                <a:solidFill>
                  <a:srgbClr val="FF0000"/>
                </a:solidFill>
              </a:rPr>
              <a:t>to have or not to </a:t>
            </a:r>
            <a:r>
              <a:rPr lang="en-US" dirty="0" err="1">
                <a:solidFill>
                  <a:srgbClr val="FF0000"/>
                </a:solidFill>
              </a:rPr>
              <a:t>have'e</a:t>
            </a:r>
            <a:r>
              <a:rPr lang="en-US" dirty="0"/>
              <a:t>, to have or not to have </a:t>
            </a:r>
            <a:r>
              <a:rPr lang="en-US" dirty="0" err="1"/>
              <a:t>ise</a:t>
            </a:r>
            <a:r>
              <a:rPr lang="en-US" dirty="0"/>
              <a:t> </a:t>
            </a:r>
            <a:r>
              <a:rPr lang="en-US" dirty="0">
                <a:solidFill>
                  <a:srgbClr val="FF0000"/>
                </a:solidFill>
              </a:rPr>
              <a:t>to appear like or not to appear </a:t>
            </a:r>
            <a:r>
              <a:rPr lang="en-US" dirty="0" err="1" smtClean="0">
                <a:solidFill>
                  <a:srgbClr val="FF0000"/>
                </a:solidFill>
              </a:rPr>
              <a:t>like'a</a:t>
            </a:r>
            <a:r>
              <a:rPr lang="tr-TR" dirty="0" smtClean="0">
                <a:solidFill>
                  <a:srgbClr val="FF0000"/>
                </a:solidFill>
              </a:rPr>
              <a:t> </a:t>
            </a:r>
            <a:r>
              <a:rPr lang="tr-TR" dirty="0" smtClean="0"/>
              <a:t>dönüşür.</a:t>
            </a:r>
          </a:p>
          <a:p>
            <a:pPr algn="just"/>
            <a:r>
              <a:rPr lang="tr-TR" dirty="0" smtClean="0"/>
              <a:t>Sadece </a:t>
            </a:r>
            <a:r>
              <a:rPr lang="tr-TR" dirty="0"/>
              <a:t>temsil edildiği ve idealleştirildiği vakit benlik, gerçek değildir: yerine kendisini temsil eden şey geçtiğinde ise, artık </a:t>
            </a:r>
            <a:r>
              <a:rPr lang="tr-TR" dirty="0" smtClean="0"/>
              <a:t>yoktur.</a:t>
            </a:r>
            <a:endParaRPr lang="tr-TR" dirty="0"/>
          </a:p>
        </p:txBody>
      </p:sp>
    </p:spTree>
    <p:extLst>
      <p:ext uri="{BB962C8B-B14F-4D97-AF65-F5344CB8AC3E}">
        <p14:creationId xmlns:p14="http://schemas.microsoft.com/office/powerpoint/2010/main" val="1266680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Arzunun Üretimi</a:t>
            </a:r>
            <a:endParaRPr lang="tr-TR" dirty="0"/>
          </a:p>
        </p:txBody>
      </p:sp>
      <p:sp>
        <p:nvSpPr>
          <p:cNvPr id="3" name="İçerik Yer Tutucusu 2"/>
          <p:cNvSpPr>
            <a:spLocks noGrp="1"/>
          </p:cNvSpPr>
          <p:nvPr>
            <p:ph idx="1"/>
          </p:nvPr>
        </p:nvSpPr>
        <p:spPr/>
        <p:txBody>
          <a:bodyPr/>
          <a:lstStyle/>
          <a:p>
            <a:r>
              <a:rPr lang="tr-TR" dirty="0" smtClean="0"/>
              <a:t>Gösteri </a:t>
            </a:r>
            <a:r>
              <a:rPr lang="tr-TR" dirty="0"/>
              <a:t>toplumunda, kurtuluş vaatleri de gösterinin bir parçasına dönüşür, sahteleşir. </a:t>
            </a:r>
            <a:r>
              <a:rPr lang="tr-TR" dirty="0" smtClean="0"/>
              <a:t>Tüm </a:t>
            </a:r>
            <a:r>
              <a:rPr lang="tr-TR" dirty="0"/>
              <a:t>dünya aynı gösterinin sahnesidir artık; hepimiz aynı gösterinin seyircisi ve oyuncusu oluruz</a:t>
            </a:r>
            <a:r>
              <a:rPr lang="tr-TR" dirty="0" smtClean="0"/>
              <a:t>.</a:t>
            </a:r>
          </a:p>
          <a:p>
            <a:pPr marL="0" indent="0">
              <a:buNone/>
            </a:pPr>
            <a:r>
              <a:rPr lang="tr-TR" dirty="0" smtClean="0"/>
              <a:t>Yani</a:t>
            </a:r>
          </a:p>
          <a:p>
            <a:r>
              <a:rPr lang="tr-TR" dirty="0"/>
              <a:t>... gösteriden kaçınma çabaları bile, gösterinin birer </a:t>
            </a:r>
            <a:r>
              <a:rPr lang="tr-TR" dirty="0" smtClean="0"/>
              <a:t>parçasıdır</a:t>
            </a:r>
            <a:r>
              <a:rPr lang="tr-TR" dirty="0"/>
              <a:t>... çağımızın; tasviri nesneye, kopyayı aslına, temsili gerçekliğe, dış görünüşü öze tercih ettiğinden kuşku yoktur. </a:t>
            </a:r>
          </a:p>
        </p:txBody>
      </p:sp>
    </p:spTree>
    <p:extLst>
      <p:ext uri="{BB962C8B-B14F-4D97-AF65-F5344CB8AC3E}">
        <p14:creationId xmlns:p14="http://schemas.microsoft.com/office/powerpoint/2010/main" val="1729090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Durumculuk</a:t>
            </a:r>
            <a:endParaRPr lang="tr-TR" dirty="0"/>
          </a:p>
        </p:txBody>
      </p:sp>
      <p:sp>
        <p:nvSpPr>
          <p:cNvPr id="3" name="İçerik Yer Tutucusu 2"/>
          <p:cNvSpPr>
            <a:spLocks noGrp="1"/>
          </p:cNvSpPr>
          <p:nvPr>
            <p:ph idx="1"/>
          </p:nvPr>
        </p:nvSpPr>
        <p:spPr/>
        <p:txBody>
          <a:bodyPr/>
          <a:lstStyle/>
          <a:p>
            <a:pPr algn="just"/>
            <a:r>
              <a:rPr lang="tr-TR" dirty="0"/>
              <a:t>“görünüşte önemsiz olan durumsal faktörlerin insanların eylemleri üzerinde epey önemli etkileri vardır</a:t>
            </a:r>
            <a:r>
              <a:rPr lang="tr-TR" dirty="0" smtClean="0"/>
              <a:t>”</a:t>
            </a:r>
          </a:p>
          <a:p>
            <a:pPr algn="just"/>
            <a:r>
              <a:rPr lang="tr-TR" dirty="0" err="1"/>
              <a:t>Durumculuk</a:t>
            </a:r>
            <a:r>
              <a:rPr lang="tr-TR" dirty="0"/>
              <a:t>, davranışımızın dışsal, durumsal faktörlerin bir fonksiyonu olduğu şeklindeki hayret verici boyutu ortaya </a:t>
            </a:r>
            <a:r>
              <a:rPr lang="tr-TR" dirty="0" smtClean="0"/>
              <a:t>çıkarır.</a:t>
            </a:r>
          </a:p>
          <a:p>
            <a:pPr algn="just"/>
            <a:r>
              <a:rPr lang="tr-TR" dirty="0"/>
              <a:t>Kısacası, insanların ahlaki olarak övgüye değer veya kınanacak şekilde davranıp davranmamalarının büyük ölçüde, içinde buldukları durumların genellikle çok önemli olmayan (</a:t>
            </a:r>
            <a:r>
              <a:rPr lang="tr-TR" dirty="0" err="1"/>
              <a:t>insubstantial</a:t>
            </a:r>
            <a:r>
              <a:rPr lang="tr-TR" dirty="0"/>
              <a:t>) özellikleriyle belirlendiği görülmektedir</a:t>
            </a:r>
            <a:r>
              <a:rPr lang="tr-TR" dirty="0" smtClean="0"/>
              <a:t>.</a:t>
            </a:r>
          </a:p>
          <a:p>
            <a:pPr algn="just"/>
            <a:r>
              <a:rPr lang="tr-TR" dirty="0"/>
              <a:t> Davranışı geçmiş yaşantıların ya da kişiliğin değil, sık sık karşılaşılan durumların belirlediğini savunan </a:t>
            </a:r>
            <a:r>
              <a:rPr lang="tr-TR" dirty="0" smtClean="0"/>
              <a:t>bu görüşe göre babamız gibi değil yaşadığımız çağa göre davranırız.</a:t>
            </a:r>
          </a:p>
          <a:p>
            <a:pPr marL="0" indent="0" algn="just">
              <a:buNone/>
            </a:pPr>
            <a:endParaRPr lang="tr-TR" dirty="0"/>
          </a:p>
        </p:txBody>
      </p:sp>
    </p:spTree>
    <p:extLst>
      <p:ext uri="{BB962C8B-B14F-4D97-AF65-F5344CB8AC3E}">
        <p14:creationId xmlns:p14="http://schemas.microsoft.com/office/powerpoint/2010/main" val="3211274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Arzunun Belirlenmesi</a:t>
            </a:r>
            <a:endParaRPr lang="tr-TR" dirty="0"/>
          </a:p>
        </p:txBody>
      </p:sp>
      <p:sp>
        <p:nvSpPr>
          <p:cNvPr id="3" name="İçerik Yer Tutucusu 2"/>
          <p:cNvSpPr>
            <a:spLocks noGrp="1"/>
          </p:cNvSpPr>
          <p:nvPr>
            <p:ph idx="1"/>
          </p:nvPr>
        </p:nvSpPr>
        <p:spPr/>
        <p:txBody>
          <a:bodyPr/>
          <a:lstStyle/>
          <a:p>
            <a:r>
              <a:rPr lang="tr-TR" dirty="0" smtClean="0">
                <a:solidFill>
                  <a:srgbClr val="FFFF00"/>
                </a:solidFill>
              </a:rPr>
              <a:t>Steve Diller </a:t>
            </a:r>
            <a:r>
              <a:rPr lang="tr-TR" dirty="0" err="1">
                <a:solidFill>
                  <a:srgbClr val="FFFF00"/>
                </a:solidFill>
              </a:rPr>
              <a:t>Nathan</a:t>
            </a:r>
            <a:r>
              <a:rPr lang="tr-TR" dirty="0">
                <a:solidFill>
                  <a:srgbClr val="FFFF00"/>
                </a:solidFill>
              </a:rPr>
              <a:t> </a:t>
            </a:r>
            <a:r>
              <a:rPr lang="tr-TR" dirty="0" err="1">
                <a:solidFill>
                  <a:srgbClr val="FFFF00"/>
                </a:solidFill>
              </a:rPr>
              <a:t>Shedroff</a:t>
            </a:r>
            <a:r>
              <a:rPr lang="tr-TR" dirty="0">
                <a:solidFill>
                  <a:srgbClr val="FFFF00"/>
                </a:solidFill>
              </a:rPr>
              <a:t>, </a:t>
            </a:r>
            <a:r>
              <a:rPr lang="tr-TR" dirty="0" err="1">
                <a:solidFill>
                  <a:srgbClr val="FFFF00"/>
                </a:solidFill>
              </a:rPr>
              <a:t>Darrel</a:t>
            </a:r>
            <a:r>
              <a:rPr lang="tr-TR" dirty="0">
                <a:solidFill>
                  <a:srgbClr val="FFFF00"/>
                </a:solidFill>
              </a:rPr>
              <a:t> </a:t>
            </a:r>
            <a:r>
              <a:rPr lang="tr-TR" dirty="0" err="1" smtClean="0">
                <a:solidFill>
                  <a:srgbClr val="FFFF00"/>
                </a:solidFill>
              </a:rPr>
              <a:t>Rhea</a:t>
            </a:r>
            <a:r>
              <a:rPr lang="tr-TR" dirty="0" smtClean="0">
                <a:solidFill>
                  <a:srgbClr val="FFFF00"/>
                </a:solidFill>
              </a:rPr>
              <a:t>, </a:t>
            </a:r>
            <a:r>
              <a:rPr lang="tr-TR" dirty="0" err="1" smtClean="0">
                <a:solidFill>
                  <a:srgbClr val="FFFF00"/>
                </a:solidFill>
              </a:rPr>
              <a:t>Meaning</a:t>
            </a:r>
            <a:r>
              <a:rPr lang="tr-TR" dirty="0" smtClean="0">
                <a:solidFill>
                  <a:srgbClr val="FFFF00"/>
                </a:solidFill>
              </a:rPr>
              <a:t> </a:t>
            </a:r>
            <a:r>
              <a:rPr lang="tr-TR" dirty="0" err="1" smtClean="0">
                <a:solidFill>
                  <a:srgbClr val="FFFF00"/>
                </a:solidFill>
              </a:rPr>
              <a:t>Making</a:t>
            </a:r>
            <a:r>
              <a:rPr lang="tr-TR" dirty="0" smtClean="0">
                <a:solidFill>
                  <a:srgbClr val="FFFF00"/>
                </a:solidFill>
              </a:rPr>
              <a:t> </a:t>
            </a:r>
            <a:r>
              <a:rPr lang="tr-TR" i="1" dirty="0">
                <a:solidFill>
                  <a:srgbClr val="FFFF00"/>
                </a:solidFill>
              </a:rPr>
              <a:t>Anlam Yaratmak: Nasıl Başarılı İşletmeler Anlamlı Müşteri Deneyimleri</a:t>
            </a:r>
            <a:r>
              <a:rPr lang="tr-TR" dirty="0">
                <a:solidFill>
                  <a:srgbClr val="FFFF00"/>
                </a:solidFill>
              </a:rPr>
              <a:t> Sunar</a:t>
            </a:r>
            <a:r>
              <a:rPr lang="tr-TR" dirty="0" smtClean="0">
                <a:solidFill>
                  <a:srgbClr val="FFFF00"/>
                </a:solidFill>
              </a:rPr>
              <a:t>.</a:t>
            </a:r>
          </a:p>
          <a:p>
            <a:r>
              <a:rPr lang="tr-TR" dirty="0"/>
              <a:t>İster çiftçi ister fon yöneticisi olun, yaptığınız görevler, üstlendiğiniz sorumluluklar, aldığınız ilişkiler ve kararlar, hepsi kimliğinizin parçalarını ifade eder ve sizi önemli şekillerde tanımlar. Bu bağlantı nedeniyle çoğumuz yaptığımız şeyin anlamını önemsiyoruz</a:t>
            </a:r>
            <a:r>
              <a:rPr lang="tr-TR" dirty="0" smtClean="0"/>
              <a:t>.</a:t>
            </a:r>
          </a:p>
          <a:p>
            <a:r>
              <a:rPr lang="tr-TR" dirty="0"/>
              <a:t>Müşterilerinizin hayatlarında ne anlam ifade ettiğini göz önünde bulundurarak yenilik yaparsanız, ürün ve hizmetlerinizin benimsenmesi ve elde tutulması daha olasıdır, bir sonraki yeni sansasyon geldiğinde bir kenara atılmaz.</a:t>
            </a:r>
          </a:p>
        </p:txBody>
      </p:sp>
    </p:spTree>
    <p:extLst>
      <p:ext uri="{BB962C8B-B14F-4D97-AF65-F5344CB8AC3E}">
        <p14:creationId xmlns:p14="http://schemas.microsoft.com/office/powerpoint/2010/main" val="1361628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Anlamın Belirlenmesi</a:t>
            </a:r>
            <a:endParaRPr lang="tr-TR" dirty="0"/>
          </a:p>
        </p:txBody>
      </p:sp>
      <p:sp>
        <p:nvSpPr>
          <p:cNvPr id="3" name="İçerik Yer Tutucusu 2"/>
          <p:cNvSpPr>
            <a:spLocks noGrp="1"/>
          </p:cNvSpPr>
          <p:nvPr>
            <p:ph idx="1"/>
          </p:nvPr>
        </p:nvSpPr>
        <p:spPr/>
        <p:txBody>
          <a:bodyPr/>
          <a:lstStyle/>
          <a:p>
            <a:r>
              <a:rPr lang="tr-TR" dirty="0"/>
              <a:t>"Deneyim", son on yılda iş dünyasında giderek artan sıklıkta yayılan bir terimdir - bu kavramın biraz </a:t>
            </a:r>
            <a:r>
              <a:rPr lang="tr-TR" dirty="0" smtClean="0"/>
              <a:t>zararına olsa da.</a:t>
            </a:r>
          </a:p>
          <a:p>
            <a:r>
              <a:rPr lang="tr-TR" dirty="0"/>
              <a:t>İş dünyasında deneyim müşterilerin ürün ve hizmetlerle, bu tekliflerin işlevsel değerine ilişkin algılarının ötesine geçen şekillerde ilişki kurduklarının kabulünü yansıtıyor</a:t>
            </a:r>
            <a:r>
              <a:rPr lang="tr-TR" dirty="0" smtClean="0"/>
              <a:t>.</a:t>
            </a:r>
          </a:p>
          <a:p>
            <a:r>
              <a:rPr lang="tr-TR" dirty="0"/>
              <a:t>Adı ne olursa olsun, bir "deneyim" basitçe değişim hissi olarak tanımlanabilir.</a:t>
            </a:r>
          </a:p>
        </p:txBody>
      </p:sp>
    </p:spTree>
    <p:extLst>
      <p:ext uri="{BB962C8B-B14F-4D97-AF65-F5344CB8AC3E}">
        <p14:creationId xmlns:p14="http://schemas.microsoft.com/office/powerpoint/2010/main" val="2693019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Anlamın Belirlenmesi</a:t>
            </a:r>
            <a:endParaRPr lang="tr-TR" dirty="0"/>
          </a:p>
        </p:txBody>
      </p:sp>
      <p:sp>
        <p:nvSpPr>
          <p:cNvPr id="3" name="İçerik Yer Tutucusu 2"/>
          <p:cNvSpPr>
            <a:spLocks noGrp="1"/>
          </p:cNvSpPr>
          <p:nvPr>
            <p:ph idx="1"/>
          </p:nvPr>
        </p:nvSpPr>
        <p:spPr/>
        <p:txBody>
          <a:bodyPr/>
          <a:lstStyle/>
          <a:p>
            <a:r>
              <a:rPr lang="tr-TR" dirty="0"/>
              <a:t>Fiziksel olarak serinlemek için sıcak bir günde bir bardak su içmek gibi </a:t>
            </a:r>
            <a:r>
              <a:rPr lang="tr-TR" dirty="0">
                <a:solidFill>
                  <a:srgbClr val="FF0000"/>
                </a:solidFill>
              </a:rPr>
              <a:t>bazı deneyimler basittir. </a:t>
            </a:r>
            <a:r>
              <a:rPr lang="tr-TR" dirty="0"/>
              <a:t>Diğerleri, yoğun bir çalışma gününden sonra bir mahalle barında buz gibi bir bira içmek, geçmişteki rahatlama veya eğlence duygularını hatırlamak gibi </a:t>
            </a:r>
            <a:r>
              <a:rPr lang="tr-TR" dirty="0">
                <a:solidFill>
                  <a:srgbClr val="FF0000"/>
                </a:solidFill>
              </a:rPr>
              <a:t>ritüelleri veya daha geniş çağrışımları birleştirir</a:t>
            </a:r>
            <a:r>
              <a:rPr lang="tr-TR" dirty="0"/>
              <a:t>. </a:t>
            </a:r>
            <a:r>
              <a:rPr lang="tr-TR" dirty="0">
                <a:solidFill>
                  <a:srgbClr val="FF0000"/>
                </a:solidFill>
              </a:rPr>
              <a:t>Bazı deneyimler </a:t>
            </a:r>
            <a:r>
              <a:rPr lang="tr-TR" dirty="0" smtClean="0">
                <a:solidFill>
                  <a:srgbClr val="FF0000"/>
                </a:solidFill>
              </a:rPr>
              <a:t>mantıklıdır </a:t>
            </a:r>
            <a:r>
              <a:rPr lang="tr-TR" dirty="0" smtClean="0"/>
              <a:t>örneğin</a:t>
            </a:r>
            <a:r>
              <a:rPr lang="tr-TR" dirty="0"/>
              <a:t>, bakış açısını o kadar inandırıcı ve ayrıntılı bir şekilde sunan bir belgeseli izlemek, konuyla ilgili aydınlandığımızın farkında olduğumuz, hatta belki de bu konudaki görüşümüzü değiştirmeye ikna olduğumuz. Diğerleri, ruh halimizi yükselten veya gözlerimizi gizlememize ve fiziksel olarak sinmemize neden olan bir filmde oturmak gibi daha </a:t>
            </a:r>
            <a:r>
              <a:rPr lang="tr-TR" dirty="0">
                <a:solidFill>
                  <a:srgbClr val="FF0000"/>
                </a:solidFill>
              </a:rPr>
              <a:t>duygusal veya içgüdüseldir</a:t>
            </a:r>
            <a:r>
              <a:rPr lang="tr-TR" dirty="0" smtClean="0">
                <a:solidFill>
                  <a:srgbClr val="FF0000"/>
                </a:solidFill>
              </a:rPr>
              <a:t>.</a:t>
            </a:r>
          </a:p>
          <a:p>
            <a:r>
              <a:rPr lang="tr-TR" b="1" dirty="0">
                <a:solidFill>
                  <a:srgbClr val="FF0000"/>
                </a:solidFill>
              </a:rPr>
              <a:t>Pazarlama ve tasarım perspektifinden bakıldığında, deneyim, özüne ilişkin tutarlı bir duyguyu ileten veya çağrıştıran entegre bir "temas noktaları" (ürün, paketleme, mesaj, müşteri hizmetleri vb.) sistemi aracılığıyla müşteriye iletilen bir angajmandır.</a:t>
            </a:r>
          </a:p>
        </p:txBody>
      </p:sp>
    </p:spTree>
    <p:extLst>
      <p:ext uri="{BB962C8B-B14F-4D97-AF65-F5344CB8AC3E}">
        <p14:creationId xmlns:p14="http://schemas.microsoft.com/office/powerpoint/2010/main" val="25886179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klif">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TM03457503[[fn=Teklif]]</Template>
  <TotalTime>185</TotalTime>
  <Words>1385</Words>
  <Application>Microsoft Office PowerPoint</Application>
  <PresentationFormat>Geniş ekran</PresentationFormat>
  <Paragraphs>58</Paragraphs>
  <Slides>16</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16</vt:i4>
      </vt:variant>
    </vt:vector>
  </HeadingPairs>
  <TitlesOfParts>
    <vt:vector size="19" baseType="lpstr">
      <vt:lpstr>Century Gothic</vt:lpstr>
      <vt:lpstr>Wingdings 2</vt:lpstr>
      <vt:lpstr>Teklif</vt:lpstr>
      <vt:lpstr>TASARIMDA ANLAM DERS 6</vt:lpstr>
      <vt:lpstr>Arzunun Üretimi</vt:lpstr>
      <vt:lpstr>Arzunun Üretimi</vt:lpstr>
      <vt:lpstr>Arzunun Üretimi</vt:lpstr>
      <vt:lpstr>Arzunun Üretimi</vt:lpstr>
      <vt:lpstr>Durumculuk</vt:lpstr>
      <vt:lpstr>Arzunun Belirlenmesi</vt:lpstr>
      <vt:lpstr>Anlamın Belirlenmesi</vt:lpstr>
      <vt:lpstr>Anlamın Belirlenmesi</vt:lpstr>
      <vt:lpstr>Anlamın Belirlenmesi</vt:lpstr>
      <vt:lpstr>Anlamın Belirlenmesi</vt:lpstr>
      <vt:lpstr>Anlamın Belirlenmesi</vt:lpstr>
      <vt:lpstr>Anlamın Belirlenmesi</vt:lpstr>
      <vt:lpstr>Anlamın Belirlenmesi</vt:lpstr>
      <vt:lpstr>Anlamın Belirlenmesi</vt:lpstr>
      <vt:lpstr>Anlamın Belirlenmesi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TÜKETİM KURAMLARI VE TÜKETİM EKONOMİSİ DERS 2</dc:title>
  <dc:creator>SERKAN</dc:creator>
  <cp:lastModifiedBy>SERKAN</cp:lastModifiedBy>
  <cp:revision>19</cp:revision>
  <dcterms:created xsi:type="dcterms:W3CDTF">2021-10-13T06:42:03Z</dcterms:created>
  <dcterms:modified xsi:type="dcterms:W3CDTF">2021-11-15T06:01:26Z</dcterms:modified>
</cp:coreProperties>
</file>