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8" r:id="rId1"/>
  </p:sldMasterIdLst>
  <p:notesMasterIdLst>
    <p:notesMasterId r:id="rId3"/>
  </p:notesMasterIdLst>
  <p:sldIdLst>
    <p:sldId id="256" r:id="rId2"/>
  </p:sldIdLst>
  <p:sldSz cx="36576000" cy="25603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6">
          <p15:clr>
            <a:srgbClr val="A4A3A4"/>
          </p15:clr>
        </p15:guide>
        <p15:guide id="2" pos="1152">
          <p15:clr>
            <a:srgbClr val="A4A3A4"/>
          </p15:clr>
        </p15:guide>
        <p15:guide id="3" pos="15744">
          <p15:clr>
            <a:srgbClr val="A4A3A4"/>
          </p15:clr>
        </p15:guide>
        <p15:guide id="4" pos="7296">
          <p15:clr>
            <a:srgbClr val="A4A3A4"/>
          </p15:clr>
        </p15:guide>
        <p15:guide id="5" pos="8448">
          <p15:clr>
            <a:srgbClr val="A4A3A4"/>
          </p15:clr>
        </p15:guide>
        <p15:guide id="6" pos="14592">
          <p15:clr>
            <a:srgbClr val="A4A3A4"/>
          </p15:clr>
        </p15:guide>
        <p15:guide id="7" pos="21888">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jsNUWzuV7MfPB/8emRyPJhjlWu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280B20-9D5C-4D2C-9441-D7CEFC0E81C7}">
  <a:tblStyle styleId="{5D280B20-9D5C-4D2C-9441-D7CEFC0E81C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p:restoredTop sz="94681"/>
  </p:normalViewPr>
  <p:slideViewPr>
    <p:cSldViewPr snapToGrid="0">
      <p:cViewPr>
        <p:scale>
          <a:sx n="32" d="100"/>
          <a:sy n="32" d="100"/>
        </p:scale>
        <p:origin x="2056" y="-312"/>
      </p:cViewPr>
      <p:guideLst>
        <p:guide orient="horz" pos="4176"/>
        <p:guide pos="1152"/>
        <p:guide pos="15744"/>
        <p:guide pos="7296"/>
        <p:guide pos="8448"/>
        <p:guide pos="14592"/>
        <p:guide pos="21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Google Shape;16;g29ab701a050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 name="Google Shape;17;g29ab701a050_0_16:notes"/>
          <p:cNvSpPr>
            <a:spLocks noGrp="1" noRot="1" noChangeAspect="1"/>
          </p:cNvSpPr>
          <p:nvPr>
            <p:ph type="sldImg" idx="2"/>
          </p:nvPr>
        </p:nvSpPr>
        <p:spPr>
          <a:xfrm>
            <a:off x="981075" y="685800"/>
            <a:ext cx="48958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C78D-AFE5-854B-C4F9-EBA5779FDE1B}"/>
              </a:ext>
            </a:extLst>
          </p:cNvPr>
          <p:cNvSpPr>
            <a:spLocks noGrp="1"/>
          </p:cNvSpPr>
          <p:nvPr>
            <p:ph type="ctrTitle"/>
          </p:nvPr>
        </p:nvSpPr>
        <p:spPr>
          <a:xfrm>
            <a:off x="4572000" y="4190155"/>
            <a:ext cx="27432000" cy="8913707"/>
          </a:xfrm>
        </p:spPr>
        <p:txBody>
          <a:bodyPr anchor="b"/>
          <a:lstStyle>
            <a:lvl1pPr algn="ctr">
              <a:defRPr sz="18000"/>
            </a:lvl1pPr>
          </a:lstStyle>
          <a:p>
            <a:r>
              <a:rPr lang="en-US"/>
              <a:t>Click to edit Master title style</a:t>
            </a:r>
          </a:p>
        </p:txBody>
      </p:sp>
      <p:sp>
        <p:nvSpPr>
          <p:cNvPr id="3" name="Subtitle 2">
            <a:extLst>
              <a:ext uri="{FF2B5EF4-FFF2-40B4-BE49-F238E27FC236}">
                <a16:creationId xmlns:a16="http://schemas.microsoft.com/office/drawing/2014/main" id="{2828604A-20E3-CCD4-8D9A-6C6709DAEA09}"/>
              </a:ext>
            </a:extLst>
          </p:cNvPr>
          <p:cNvSpPr>
            <a:spLocks noGrp="1"/>
          </p:cNvSpPr>
          <p:nvPr>
            <p:ph type="subTitle" idx="1"/>
          </p:nvPr>
        </p:nvSpPr>
        <p:spPr>
          <a:xfrm>
            <a:off x="4572000" y="13447609"/>
            <a:ext cx="27432000" cy="6181511"/>
          </a:xfrm>
        </p:spPr>
        <p:txBody>
          <a:bodyPr/>
          <a:lstStyle>
            <a:lvl1pPr marL="0" indent="0" algn="ctr">
              <a:buNone/>
              <a:defRPr sz="7200"/>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a:t>Click to edit Master subtitle style</a:t>
            </a:r>
          </a:p>
        </p:txBody>
      </p:sp>
      <p:sp>
        <p:nvSpPr>
          <p:cNvPr id="4" name="Date Placeholder 3">
            <a:extLst>
              <a:ext uri="{FF2B5EF4-FFF2-40B4-BE49-F238E27FC236}">
                <a16:creationId xmlns:a16="http://schemas.microsoft.com/office/drawing/2014/main" id="{0042D81C-33B0-171F-1733-9BC210ACB8E6}"/>
              </a:ext>
            </a:extLst>
          </p:cNvPr>
          <p:cNvSpPr>
            <a:spLocks noGrp="1"/>
          </p:cNvSpPr>
          <p:nvPr>
            <p:ph type="dt" sz="half" idx="10"/>
          </p:nvPr>
        </p:nvSpPr>
        <p:spPr/>
        <p:txBody>
          <a:bodyPr/>
          <a:lstStyle/>
          <a:p>
            <a:fld id="{C764DE79-268F-4C1A-8933-263129D2AF90}" type="datetimeFigureOut">
              <a:rPr lang="en-US" smtClean="0"/>
              <a:t>4/15/25</a:t>
            </a:fld>
            <a:endParaRPr lang="en-US" dirty="0"/>
          </a:p>
        </p:txBody>
      </p:sp>
      <p:sp>
        <p:nvSpPr>
          <p:cNvPr id="5" name="Footer Placeholder 4">
            <a:extLst>
              <a:ext uri="{FF2B5EF4-FFF2-40B4-BE49-F238E27FC236}">
                <a16:creationId xmlns:a16="http://schemas.microsoft.com/office/drawing/2014/main" id="{138796EA-5B51-D307-9F40-F93D67B08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60D495-8595-59FC-B38F-597A2761FC75}"/>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1150241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A569-8BD9-7FF9-16BB-978F1A7C1E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EC9BB2-137F-9CB3-3334-A2C56E97BC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86B70D-3C9A-397F-43D7-584C5228D0B0}"/>
              </a:ext>
            </a:extLst>
          </p:cNvPr>
          <p:cNvSpPr>
            <a:spLocks noGrp="1"/>
          </p:cNvSpPr>
          <p:nvPr>
            <p:ph type="dt" sz="half" idx="10"/>
          </p:nvPr>
        </p:nvSpPr>
        <p:spPr/>
        <p:txBody>
          <a:bodyPr/>
          <a:lstStyle/>
          <a:p>
            <a:fld id="{C764DE79-268F-4C1A-8933-263129D2AF90}" type="datetimeFigureOut">
              <a:rPr lang="en-US" smtClean="0"/>
              <a:t>4/15/25</a:t>
            </a:fld>
            <a:endParaRPr lang="en-US" dirty="0"/>
          </a:p>
        </p:txBody>
      </p:sp>
      <p:sp>
        <p:nvSpPr>
          <p:cNvPr id="5" name="Footer Placeholder 4">
            <a:extLst>
              <a:ext uri="{FF2B5EF4-FFF2-40B4-BE49-F238E27FC236}">
                <a16:creationId xmlns:a16="http://schemas.microsoft.com/office/drawing/2014/main" id="{2E203AD7-28C2-E66B-F0F0-9C5971A15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D3970-03AD-CA74-4E9A-01C73B249FEF}"/>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58820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3DF1BE-E492-24B8-C754-A82252A6A58B}"/>
              </a:ext>
            </a:extLst>
          </p:cNvPr>
          <p:cNvSpPr>
            <a:spLocks noGrp="1"/>
          </p:cNvSpPr>
          <p:nvPr>
            <p:ph type="title" orient="vert"/>
          </p:nvPr>
        </p:nvSpPr>
        <p:spPr>
          <a:xfrm>
            <a:off x="26174700" y="1363133"/>
            <a:ext cx="7886700" cy="21697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185ECB-3894-0988-CAE4-47A22D629601}"/>
              </a:ext>
            </a:extLst>
          </p:cNvPr>
          <p:cNvSpPr>
            <a:spLocks noGrp="1"/>
          </p:cNvSpPr>
          <p:nvPr>
            <p:ph type="body" orient="vert" idx="1"/>
          </p:nvPr>
        </p:nvSpPr>
        <p:spPr>
          <a:xfrm>
            <a:off x="2514600" y="1363133"/>
            <a:ext cx="23202900" cy="21697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A2DA2-72A6-DC01-3091-329F2E178408}"/>
              </a:ext>
            </a:extLst>
          </p:cNvPr>
          <p:cNvSpPr>
            <a:spLocks noGrp="1"/>
          </p:cNvSpPr>
          <p:nvPr>
            <p:ph type="dt" sz="half" idx="10"/>
          </p:nvPr>
        </p:nvSpPr>
        <p:spPr/>
        <p:txBody>
          <a:bodyPr/>
          <a:lstStyle/>
          <a:p>
            <a:fld id="{C764DE79-268F-4C1A-8933-263129D2AF90}" type="datetimeFigureOut">
              <a:rPr lang="en-US" smtClean="0"/>
              <a:t>4/15/25</a:t>
            </a:fld>
            <a:endParaRPr lang="en-US" dirty="0"/>
          </a:p>
        </p:txBody>
      </p:sp>
      <p:sp>
        <p:nvSpPr>
          <p:cNvPr id="5" name="Footer Placeholder 4">
            <a:extLst>
              <a:ext uri="{FF2B5EF4-FFF2-40B4-BE49-F238E27FC236}">
                <a16:creationId xmlns:a16="http://schemas.microsoft.com/office/drawing/2014/main" id="{26E4E629-1565-A862-7CCB-18C83EC5C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9FDF5-BBF6-382A-F1D8-FDB82216E404}"/>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050378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7"/>
        <p:cNvGrpSpPr/>
        <p:nvPr/>
      </p:nvGrpSpPr>
      <p:grpSpPr>
        <a:xfrm>
          <a:off x="0" y="0"/>
          <a:ext cx="0" cy="0"/>
          <a:chOff x="0" y="0"/>
          <a:chExt cx="0" cy="0"/>
        </a:xfrm>
      </p:grpSpPr>
    </p:spTree>
    <p:extLst>
      <p:ext uri="{BB962C8B-B14F-4D97-AF65-F5344CB8AC3E}">
        <p14:creationId xmlns:p14="http://schemas.microsoft.com/office/powerpoint/2010/main" val="334384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010F-7664-BE9E-9C6B-1F1E6B0EC3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E08B9E-1CD6-2DA7-1883-07319D3FE6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AF8C7-1569-9459-55EC-CF82A774BC0D}"/>
              </a:ext>
            </a:extLst>
          </p:cNvPr>
          <p:cNvSpPr>
            <a:spLocks noGrp="1"/>
          </p:cNvSpPr>
          <p:nvPr>
            <p:ph type="dt" sz="half" idx="10"/>
          </p:nvPr>
        </p:nvSpPr>
        <p:spPr/>
        <p:txBody>
          <a:bodyPr/>
          <a:lstStyle/>
          <a:p>
            <a:fld id="{C764DE79-268F-4C1A-8933-263129D2AF90}" type="datetimeFigureOut">
              <a:rPr lang="en-US" smtClean="0"/>
              <a:t>4/15/25</a:t>
            </a:fld>
            <a:endParaRPr lang="en-US" dirty="0"/>
          </a:p>
        </p:txBody>
      </p:sp>
      <p:sp>
        <p:nvSpPr>
          <p:cNvPr id="5" name="Footer Placeholder 4">
            <a:extLst>
              <a:ext uri="{FF2B5EF4-FFF2-40B4-BE49-F238E27FC236}">
                <a16:creationId xmlns:a16="http://schemas.microsoft.com/office/drawing/2014/main" id="{80003133-CBF2-18EF-636B-E09BA2EE4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F0920-A87F-D388-F2C9-24475D8E433B}"/>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155496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7AA42-1496-D97C-DB17-4EB8F3EE903C}"/>
              </a:ext>
            </a:extLst>
          </p:cNvPr>
          <p:cNvSpPr>
            <a:spLocks noGrp="1"/>
          </p:cNvSpPr>
          <p:nvPr>
            <p:ph type="title"/>
          </p:nvPr>
        </p:nvSpPr>
        <p:spPr>
          <a:xfrm>
            <a:off x="2495550" y="6383024"/>
            <a:ext cx="31546800" cy="10650218"/>
          </a:xfrm>
        </p:spPr>
        <p:txBody>
          <a:bodyPr anchor="b"/>
          <a:lstStyle>
            <a:lvl1pPr>
              <a:defRPr sz="18000"/>
            </a:lvl1pPr>
          </a:lstStyle>
          <a:p>
            <a:r>
              <a:rPr lang="en-US"/>
              <a:t>Click to edit Master title style</a:t>
            </a:r>
          </a:p>
        </p:txBody>
      </p:sp>
      <p:sp>
        <p:nvSpPr>
          <p:cNvPr id="3" name="Text Placeholder 2">
            <a:extLst>
              <a:ext uri="{FF2B5EF4-FFF2-40B4-BE49-F238E27FC236}">
                <a16:creationId xmlns:a16="http://schemas.microsoft.com/office/drawing/2014/main" id="{71A49638-0520-8E45-F0C0-E052240C81CC}"/>
              </a:ext>
            </a:extLst>
          </p:cNvPr>
          <p:cNvSpPr>
            <a:spLocks noGrp="1"/>
          </p:cNvSpPr>
          <p:nvPr>
            <p:ph type="body" idx="1"/>
          </p:nvPr>
        </p:nvSpPr>
        <p:spPr>
          <a:xfrm>
            <a:off x="2495550" y="17133997"/>
            <a:ext cx="31546800" cy="5600698"/>
          </a:xfrm>
        </p:spPr>
        <p:txBody>
          <a:bodyPr/>
          <a:lstStyle>
            <a:lvl1pPr marL="0" indent="0">
              <a:buNone/>
              <a:defRPr sz="7200">
                <a:solidFill>
                  <a:schemeClr val="tx1">
                    <a:tint val="82000"/>
                  </a:schemeClr>
                </a:solidFill>
              </a:defRPr>
            </a:lvl1pPr>
            <a:lvl2pPr marL="1371600" indent="0">
              <a:buNone/>
              <a:defRPr sz="6000">
                <a:solidFill>
                  <a:schemeClr val="tx1">
                    <a:tint val="82000"/>
                  </a:schemeClr>
                </a:solidFill>
              </a:defRPr>
            </a:lvl2pPr>
            <a:lvl3pPr marL="2743200" indent="0">
              <a:buNone/>
              <a:defRPr sz="5400">
                <a:solidFill>
                  <a:schemeClr val="tx1">
                    <a:tint val="82000"/>
                  </a:schemeClr>
                </a:solidFill>
              </a:defRPr>
            </a:lvl3pPr>
            <a:lvl4pPr marL="4114800" indent="0">
              <a:buNone/>
              <a:defRPr sz="4800">
                <a:solidFill>
                  <a:schemeClr val="tx1">
                    <a:tint val="82000"/>
                  </a:schemeClr>
                </a:solidFill>
              </a:defRPr>
            </a:lvl4pPr>
            <a:lvl5pPr marL="5486400" indent="0">
              <a:buNone/>
              <a:defRPr sz="4800">
                <a:solidFill>
                  <a:schemeClr val="tx1">
                    <a:tint val="82000"/>
                  </a:schemeClr>
                </a:solidFill>
              </a:defRPr>
            </a:lvl5pPr>
            <a:lvl6pPr marL="6858000" indent="0">
              <a:buNone/>
              <a:defRPr sz="4800">
                <a:solidFill>
                  <a:schemeClr val="tx1">
                    <a:tint val="82000"/>
                  </a:schemeClr>
                </a:solidFill>
              </a:defRPr>
            </a:lvl6pPr>
            <a:lvl7pPr marL="8229600" indent="0">
              <a:buNone/>
              <a:defRPr sz="4800">
                <a:solidFill>
                  <a:schemeClr val="tx1">
                    <a:tint val="82000"/>
                  </a:schemeClr>
                </a:solidFill>
              </a:defRPr>
            </a:lvl7pPr>
            <a:lvl8pPr marL="9601200" indent="0">
              <a:buNone/>
              <a:defRPr sz="4800">
                <a:solidFill>
                  <a:schemeClr val="tx1">
                    <a:tint val="82000"/>
                  </a:schemeClr>
                </a:solidFill>
              </a:defRPr>
            </a:lvl8pPr>
            <a:lvl9pPr marL="10972800" indent="0">
              <a:buNone/>
              <a:defRPr sz="48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B6A357-6FCA-2861-5A6D-4C7519287AAD}"/>
              </a:ext>
            </a:extLst>
          </p:cNvPr>
          <p:cNvSpPr>
            <a:spLocks noGrp="1"/>
          </p:cNvSpPr>
          <p:nvPr>
            <p:ph type="dt" sz="half" idx="10"/>
          </p:nvPr>
        </p:nvSpPr>
        <p:spPr/>
        <p:txBody>
          <a:bodyPr/>
          <a:lstStyle/>
          <a:p>
            <a:fld id="{C764DE79-268F-4C1A-8933-263129D2AF90}" type="datetimeFigureOut">
              <a:rPr lang="en-US" smtClean="0"/>
              <a:t>4/15/25</a:t>
            </a:fld>
            <a:endParaRPr lang="en-US" dirty="0"/>
          </a:p>
        </p:txBody>
      </p:sp>
      <p:sp>
        <p:nvSpPr>
          <p:cNvPr id="5" name="Footer Placeholder 4">
            <a:extLst>
              <a:ext uri="{FF2B5EF4-FFF2-40B4-BE49-F238E27FC236}">
                <a16:creationId xmlns:a16="http://schemas.microsoft.com/office/drawing/2014/main" id="{E3BDF098-9B51-9A78-32BF-7CC5D6FBE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2600C-82FB-D6D9-CC3D-244049AF3419}"/>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61571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69603-C4CA-038E-4A8B-9917CC8DA3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2B4DFF-8EC1-7A69-ED9A-4D17B2664FA0}"/>
              </a:ext>
            </a:extLst>
          </p:cNvPr>
          <p:cNvSpPr>
            <a:spLocks noGrp="1"/>
          </p:cNvSpPr>
          <p:nvPr>
            <p:ph sz="half" idx="1"/>
          </p:nvPr>
        </p:nvSpPr>
        <p:spPr>
          <a:xfrm>
            <a:off x="2514600" y="6815667"/>
            <a:ext cx="15544800" cy="1624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D10FDB-67FE-5104-21AF-C618BB410629}"/>
              </a:ext>
            </a:extLst>
          </p:cNvPr>
          <p:cNvSpPr>
            <a:spLocks noGrp="1"/>
          </p:cNvSpPr>
          <p:nvPr>
            <p:ph sz="half" idx="2"/>
          </p:nvPr>
        </p:nvSpPr>
        <p:spPr>
          <a:xfrm>
            <a:off x="18516600" y="6815667"/>
            <a:ext cx="15544800" cy="1624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3629ED-C6EB-69B6-618C-8E74BA07D160}"/>
              </a:ext>
            </a:extLst>
          </p:cNvPr>
          <p:cNvSpPr>
            <a:spLocks noGrp="1"/>
          </p:cNvSpPr>
          <p:nvPr>
            <p:ph type="dt" sz="half" idx="10"/>
          </p:nvPr>
        </p:nvSpPr>
        <p:spPr/>
        <p:txBody>
          <a:bodyPr/>
          <a:lstStyle/>
          <a:p>
            <a:fld id="{C764DE79-268F-4C1A-8933-263129D2AF90}" type="datetimeFigureOut">
              <a:rPr lang="en-US" smtClean="0"/>
              <a:t>4/15/25</a:t>
            </a:fld>
            <a:endParaRPr lang="en-US" dirty="0"/>
          </a:p>
        </p:txBody>
      </p:sp>
      <p:sp>
        <p:nvSpPr>
          <p:cNvPr id="6" name="Footer Placeholder 5">
            <a:extLst>
              <a:ext uri="{FF2B5EF4-FFF2-40B4-BE49-F238E27FC236}">
                <a16:creationId xmlns:a16="http://schemas.microsoft.com/office/drawing/2014/main" id="{A9CB887C-44A0-86B5-7B10-49E3AC4A90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3E15E-745D-F0C6-AA6A-8BF24321B4C9}"/>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868664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481EB-B9BB-5B9B-2C0C-8C4D1E1E30CB}"/>
              </a:ext>
            </a:extLst>
          </p:cNvPr>
          <p:cNvSpPr>
            <a:spLocks noGrp="1"/>
          </p:cNvSpPr>
          <p:nvPr>
            <p:ph type="title"/>
          </p:nvPr>
        </p:nvSpPr>
        <p:spPr>
          <a:xfrm>
            <a:off x="2519364" y="1363135"/>
            <a:ext cx="31546800" cy="4948769"/>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0FE0E4-544C-B603-10DC-5C4B167BFDF8}"/>
              </a:ext>
            </a:extLst>
          </p:cNvPr>
          <p:cNvSpPr>
            <a:spLocks noGrp="1"/>
          </p:cNvSpPr>
          <p:nvPr>
            <p:ph type="body" idx="1"/>
          </p:nvPr>
        </p:nvSpPr>
        <p:spPr>
          <a:xfrm>
            <a:off x="2519366" y="6276342"/>
            <a:ext cx="15473361" cy="3075938"/>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4" name="Content Placeholder 3">
            <a:extLst>
              <a:ext uri="{FF2B5EF4-FFF2-40B4-BE49-F238E27FC236}">
                <a16:creationId xmlns:a16="http://schemas.microsoft.com/office/drawing/2014/main" id="{9E079A05-AEFF-F31C-6A52-B9FCA618FA2D}"/>
              </a:ext>
            </a:extLst>
          </p:cNvPr>
          <p:cNvSpPr>
            <a:spLocks noGrp="1"/>
          </p:cNvSpPr>
          <p:nvPr>
            <p:ph sz="half" idx="2"/>
          </p:nvPr>
        </p:nvSpPr>
        <p:spPr>
          <a:xfrm>
            <a:off x="2519366" y="9352280"/>
            <a:ext cx="15473361" cy="13755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CBC4CD-9B63-46D2-D5C0-9D967EC65563}"/>
              </a:ext>
            </a:extLst>
          </p:cNvPr>
          <p:cNvSpPr>
            <a:spLocks noGrp="1"/>
          </p:cNvSpPr>
          <p:nvPr>
            <p:ph type="body" sz="quarter" idx="3"/>
          </p:nvPr>
        </p:nvSpPr>
        <p:spPr>
          <a:xfrm>
            <a:off x="18516600" y="6276342"/>
            <a:ext cx="15549564" cy="3075938"/>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6" name="Content Placeholder 5">
            <a:extLst>
              <a:ext uri="{FF2B5EF4-FFF2-40B4-BE49-F238E27FC236}">
                <a16:creationId xmlns:a16="http://schemas.microsoft.com/office/drawing/2014/main" id="{95C0430C-3024-40B6-2714-9DDE135768B7}"/>
              </a:ext>
            </a:extLst>
          </p:cNvPr>
          <p:cNvSpPr>
            <a:spLocks noGrp="1"/>
          </p:cNvSpPr>
          <p:nvPr>
            <p:ph sz="quarter" idx="4"/>
          </p:nvPr>
        </p:nvSpPr>
        <p:spPr>
          <a:xfrm>
            <a:off x="18516600" y="9352280"/>
            <a:ext cx="15549564" cy="13755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09FFC1-B001-13D5-8C60-AE7BD37CC874}"/>
              </a:ext>
            </a:extLst>
          </p:cNvPr>
          <p:cNvSpPr>
            <a:spLocks noGrp="1"/>
          </p:cNvSpPr>
          <p:nvPr>
            <p:ph type="dt" sz="half" idx="10"/>
          </p:nvPr>
        </p:nvSpPr>
        <p:spPr/>
        <p:txBody>
          <a:bodyPr/>
          <a:lstStyle/>
          <a:p>
            <a:fld id="{C764DE79-268F-4C1A-8933-263129D2AF90}" type="datetimeFigureOut">
              <a:rPr lang="en-US" smtClean="0"/>
              <a:t>4/15/25</a:t>
            </a:fld>
            <a:endParaRPr lang="en-US" dirty="0"/>
          </a:p>
        </p:txBody>
      </p:sp>
      <p:sp>
        <p:nvSpPr>
          <p:cNvPr id="8" name="Footer Placeholder 7">
            <a:extLst>
              <a:ext uri="{FF2B5EF4-FFF2-40B4-BE49-F238E27FC236}">
                <a16:creationId xmlns:a16="http://schemas.microsoft.com/office/drawing/2014/main" id="{681B14DF-4D02-8C38-3037-B3B901BE9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F3EF45-D31C-8131-3AEA-C6D30C547FD7}"/>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7414476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6069F-3C26-3456-20D2-F3DF91A00F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45723E-805D-4648-BC9B-BFD11A0B0A23}"/>
              </a:ext>
            </a:extLst>
          </p:cNvPr>
          <p:cNvSpPr>
            <a:spLocks noGrp="1"/>
          </p:cNvSpPr>
          <p:nvPr>
            <p:ph type="dt" sz="half" idx="10"/>
          </p:nvPr>
        </p:nvSpPr>
        <p:spPr/>
        <p:txBody>
          <a:bodyPr/>
          <a:lstStyle/>
          <a:p>
            <a:fld id="{C764DE79-268F-4C1A-8933-263129D2AF90}" type="datetimeFigureOut">
              <a:rPr lang="en-US" smtClean="0"/>
              <a:t>4/15/25</a:t>
            </a:fld>
            <a:endParaRPr lang="en-US" dirty="0"/>
          </a:p>
        </p:txBody>
      </p:sp>
      <p:sp>
        <p:nvSpPr>
          <p:cNvPr id="4" name="Footer Placeholder 3">
            <a:extLst>
              <a:ext uri="{FF2B5EF4-FFF2-40B4-BE49-F238E27FC236}">
                <a16:creationId xmlns:a16="http://schemas.microsoft.com/office/drawing/2014/main" id="{7DA4005F-5A41-1358-E715-1A92B133D2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D8D7F3-D9F5-05E7-0F70-8A589DA6227A}"/>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1917941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FA4989-ED60-872D-7F26-4B428C27711D}"/>
              </a:ext>
            </a:extLst>
          </p:cNvPr>
          <p:cNvSpPr>
            <a:spLocks noGrp="1"/>
          </p:cNvSpPr>
          <p:nvPr>
            <p:ph type="dt" sz="half" idx="10"/>
          </p:nvPr>
        </p:nvSpPr>
        <p:spPr/>
        <p:txBody>
          <a:bodyPr/>
          <a:lstStyle/>
          <a:p>
            <a:fld id="{C764DE79-268F-4C1A-8933-263129D2AF90}" type="datetimeFigureOut">
              <a:rPr lang="en-US" smtClean="0"/>
              <a:t>4/15/25</a:t>
            </a:fld>
            <a:endParaRPr lang="en-US" dirty="0"/>
          </a:p>
        </p:txBody>
      </p:sp>
      <p:sp>
        <p:nvSpPr>
          <p:cNvPr id="3" name="Footer Placeholder 2">
            <a:extLst>
              <a:ext uri="{FF2B5EF4-FFF2-40B4-BE49-F238E27FC236}">
                <a16:creationId xmlns:a16="http://schemas.microsoft.com/office/drawing/2014/main" id="{BEE5B005-F19C-D1C2-F859-F01AD51AA6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B2CD9E-AE92-2F9E-F502-28C798B5A15F}"/>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096874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9D1B-1E55-9C33-1938-5889FF10DFB8}"/>
              </a:ext>
            </a:extLst>
          </p:cNvPr>
          <p:cNvSpPr>
            <a:spLocks noGrp="1"/>
          </p:cNvSpPr>
          <p:nvPr>
            <p:ph type="title"/>
          </p:nvPr>
        </p:nvSpPr>
        <p:spPr>
          <a:xfrm>
            <a:off x="2519366" y="1706880"/>
            <a:ext cx="11796711" cy="5974080"/>
          </a:xfrm>
        </p:spPr>
        <p:txBody>
          <a:bodyPr anchor="b"/>
          <a:lstStyle>
            <a:lvl1pPr>
              <a:defRPr sz="9600"/>
            </a:lvl1pPr>
          </a:lstStyle>
          <a:p>
            <a:r>
              <a:rPr lang="en-US"/>
              <a:t>Click to edit Master title style</a:t>
            </a:r>
          </a:p>
        </p:txBody>
      </p:sp>
      <p:sp>
        <p:nvSpPr>
          <p:cNvPr id="3" name="Content Placeholder 2">
            <a:extLst>
              <a:ext uri="{FF2B5EF4-FFF2-40B4-BE49-F238E27FC236}">
                <a16:creationId xmlns:a16="http://schemas.microsoft.com/office/drawing/2014/main" id="{EA7B6B7D-B21C-894C-9E9B-0DB18F5710C2}"/>
              </a:ext>
            </a:extLst>
          </p:cNvPr>
          <p:cNvSpPr>
            <a:spLocks noGrp="1"/>
          </p:cNvSpPr>
          <p:nvPr>
            <p:ph idx="1"/>
          </p:nvPr>
        </p:nvSpPr>
        <p:spPr>
          <a:xfrm>
            <a:off x="15549564" y="3686388"/>
            <a:ext cx="18516600" cy="18194867"/>
          </a:xfr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AF8D30-A05D-7721-A678-E40F01180E86}"/>
              </a:ext>
            </a:extLst>
          </p:cNvPr>
          <p:cNvSpPr>
            <a:spLocks noGrp="1"/>
          </p:cNvSpPr>
          <p:nvPr>
            <p:ph type="body" sz="half" idx="2"/>
          </p:nvPr>
        </p:nvSpPr>
        <p:spPr>
          <a:xfrm>
            <a:off x="2519366" y="7680960"/>
            <a:ext cx="11796711" cy="1422992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a:extLst>
              <a:ext uri="{FF2B5EF4-FFF2-40B4-BE49-F238E27FC236}">
                <a16:creationId xmlns:a16="http://schemas.microsoft.com/office/drawing/2014/main" id="{BB275B6C-54A6-FBA6-45DF-D9B280DE1BE0}"/>
              </a:ext>
            </a:extLst>
          </p:cNvPr>
          <p:cNvSpPr>
            <a:spLocks noGrp="1"/>
          </p:cNvSpPr>
          <p:nvPr>
            <p:ph type="dt" sz="half" idx="10"/>
          </p:nvPr>
        </p:nvSpPr>
        <p:spPr/>
        <p:txBody>
          <a:bodyPr/>
          <a:lstStyle/>
          <a:p>
            <a:fld id="{C764DE79-268F-4C1A-8933-263129D2AF90}" type="datetimeFigureOut">
              <a:rPr lang="en-US" smtClean="0"/>
              <a:t>4/15/25</a:t>
            </a:fld>
            <a:endParaRPr lang="en-US" dirty="0"/>
          </a:p>
        </p:txBody>
      </p:sp>
      <p:sp>
        <p:nvSpPr>
          <p:cNvPr id="6" name="Footer Placeholder 5">
            <a:extLst>
              <a:ext uri="{FF2B5EF4-FFF2-40B4-BE49-F238E27FC236}">
                <a16:creationId xmlns:a16="http://schemas.microsoft.com/office/drawing/2014/main" id="{74B3A2E3-9164-68B4-3C53-6F00757A3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9F63FF-7C2A-FD80-078F-221618117C17}"/>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772860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04D67-98E2-0551-3A9B-A6976E5686BD}"/>
              </a:ext>
            </a:extLst>
          </p:cNvPr>
          <p:cNvSpPr>
            <a:spLocks noGrp="1"/>
          </p:cNvSpPr>
          <p:nvPr>
            <p:ph type="title"/>
          </p:nvPr>
        </p:nvSpPr>
        <p:spPr>
          <a:xfrm>
            <a:off x="2519366" y="1706880"/>
            <a:ext cx="11796711" cy="5974080"/>
          </a:xfrm>
        </p:spPr>
        <p:txBody>
          <a:bodyPr anchor="b"/>
          <a:lstStyle>
            <a:lvl1pPr>
              <a:defRPr sz="9600"/>
            </a:lvl1pPr>
          </a:lstStyle>
          <a:p>
            <a:r>
              <a:rPr lang="en-US"/>
              <a:t>Click to edit Master title style</a:t>
            </a:r>
          </a:p>
        </p:txBody>
      </p:sp>
      <p:sp>
        <p:nvSpPr>
          <p:cNvPr id="3" name="Picture Placeholder 2">
            <a:extLst>
              <a:ext uri="{FF2B5EF4-FFF2-40B4-BE49-F238E27FC236}">
                <a16:creationId xmlns:a16="http://schemas.microsoft.com/office/drawing/2014/main" id="{042FDFB6-3898-8E5D-91EB-5E8DA150942F}"/>
              </a:ext>
            </a:extLst>
          </p:cNvPr>
          <p:cNvSpPr>
            <a:spLocks noGrp="1"/>
          </p:cNvSpPr>
          <p:nvPr>
            <p:ph type="pic" idx="1"/>
          </p:nvPr>
        </p:nvSpPr>
        <p:spPr>
          <a:xfrm>
            <a:off x="15549564" y="3686388"/>
            <a:ext cx="18516600" cy="18194867"/>
          </a:xfrm>
        </p:spPr>
        <p:txBody>
          <a:bodyPr/>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endParaRPr lang="en-US"/>
          </a:p>
        </p:txBody>
      </p:sp>
      <p:sp>
        <p:nvSpPr>
          <p:cNvPr id="4" name="Text Placeholder 3">
            <a:extLst>
              <a:ext uri="{FF2B5EF4-FFF2-40B4-BE49-F238E27FC236}">
                <a16:creationId xmlns:a16="http://schemas.microsoft.com/office/drawing/2014/main" id="{60FD2EB6-1169-64D9-6BC3-28C2C016AB37}"/>
              </a:ext>
            </a:extLst>
          </p:cNvPr>
          <p:cNvSpPr>
            <a:spLocks noGrp="1"/>
          </p:cNvSpPr>
          <p:nvPr>
            <p:ph type="body" sz="half" idx="2"/>
          </p:nvPr>
        </p:nvSpPr>
        <p:spPr>
          <a:xfrm>
            <a:off x="2519366" y="7680960"/>
            <a:ext cx="11796711" cy="1422992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a:extLst>
              <a:ext uri="{FF2B5EF4-FFF2-40B4-BE49-F238E27FC236}">
                <a16:creationId xmlns:a16="http://schemas.microsoft.com/office/drawing/2014/main" id="{BA04908C-73D5-A23F-06DE-6CF7E4F2BFF8}"/>
              </a:ext>
            </a:extLst>
          </p:cNvPr>
          <p:cNvSpPr>
            <a:spLocks noGrp="1"/>
          </p:cNvSpPr>
          <p:nvPr>
            <p:ph type="dt" sz="half" idx="10"/>
          </p:nvPr>
        </p:nvSpPr>
        <p:spPr/>
        <p:txBody>
          <a:bodyPr/>
          <a:lstStyle/>
          <a:p>
            <a:fld id="{C764DE79-268F-4C1A-8933-263129D2AF90}" type="datetimeFigureOut">
              <a:rPr lang="en-US" smtClean="0"/>
              <a:t>4/15/25</a:t>
            </a:fld>
            <a:endParaRPr lang="en-US" dirty="0"/>
          </a:p>
        </p:txBody>
      </p:sp>
      <p:sp>
        <p:nvSpPr>
          <p:cNvPr id="6" name="Footer Placeholder 5">
            <a:extLst>
              <a:ext uri="{FF2B5EF4-FFF2-40B4-BE49-F238E27FC236}">
                <a16:creationId xmlns:a16="http://schemas.microsoft.com/office/drawing/2014/main" id="{4E0DA5D7-19EF-1DEF-4BC0-54CB719510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C2B880-8EE3-3DEC-4F12-2F98027ECE9C}"/>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51091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3E87BD-245D-597E-EDF1-030AA6B0A821}"/>
              </a:ext>
            </a:extLst>
          </p:cNvPr>
          <p:cNvSpPr>
            <a:spLocks noGrp="1"/>
          </p:cNvSpPr>
          <p:nvPr>
            <p:ph type="title"/>
          </p:nvPr>
        </p:nvSpPr>
        <p:spPr>
          <a:xfrm>
            <a:off x="2514600" y="1363135"/>
            <a:ext cx="31546800" cy="49487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0BC8FF-CB1B-BD91-D95E-8041D6408D12}"/>
              </a:ext>
            </a:extLst>
          </p:cNvPr>
          <p:cNvSpPr>
            <a:spLocks noGrp="1"/>
          </p:cNvSpPr>
          <p:nvPr>
            <p:ph type="body" idx="1"/>
          </p:nvPr>
        </p:nvSpPr>
        <p:spPr>
          <a:xfrm>
            <a:off x="2514600" y="6815667"/>
            <a:ext cx="31546800" cy="162449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0980F-58E4-88D3-0BBA-E0D09B97CB76}"/>
              </a:ext>
            </a:extLst>
          </p:cNvPr>
          <p:cNvSpPr>
            <a:spLocks noGrp="1"/>
          </p:cNvSpPr>
          <p:nvPr>
            <p:ph type="dt" sz="half" idx="2"/>
          </p:nvPr>
        </p:nvSpPr>
        <p:spPr>
          <a:xfrm>
            <a:off x="2514600" y="23730375"/>
            <a:ext cx="8229600" cy="1363133"/>
          </a:xfrm>
          <a:prstGeom prst="rect">
            <a:avLst/>
          </a:prstGeom>
        </p:spPr>
        <p:txBody>
          <a:bodyPr vert="horz" lIns="91440" tIns="45720" rIns="91440" bIns="45720" rtlCol="0" anchor="ctr"/>
          <a:lstStyle>
            <a:lvl1pPr algn="l">
              <a:defRPr sz="3600">
                <a:solidFill>
                  <a:schemeClr val="tx1">
                    <a:tint val="82000"/>
                  </a:schemeClr>
                </a:solidFill>
              </a:defRPr>
            </a:lvl1pPr>
          </a:lstStyle>
          <a:p>
            <a:fld id="{C764DE79-268F-4C1A-8933-263129D2AF90}" type="datetimeFigureOut">
              <a:rPr lang="en-US" smtClean="0"/>
              <a:t>4/15/25</a:t>
            </a:fld>
            <a:endParaRPr lang="en-US" dirty="0"/>
          </a:p>
        </p:txBody>
      </p:sp>
      <p:sp>
        <p:nvSpPr>
          <p:cNvPr id="5" name="Footer Placeholder 4">
            <a:extLst>
              <a:ext uri="{FF2B5EF4-FFF2-40B4-BE49-F238E27FC236}">
                <a16:creationId xmlns:a16="http://schemas.microsoft.com/office/drawing/2014/main" id="{D53A578E-18EE-37BF-52AD-BE20468D870F}"/>
              </a:ext>
            </a:extLst>
          </p:cNvPr>
          <p:cNvSpPr>
            <a:spLocks noGrp="1"/>
          </p:cNvSpPr>
          <p:nvPr>
            <p:ph type="ftr" sz="quarter" idx="3"/>
          </p:nvPr>
        </p:nvSpPr>
        <p:spPr>
          <a:xfrm>
            <a:off x="12115800" y="23730375"/>
            <a:ext cx="12344400" cy="1363133"/>
          </a:xfrm>
          <a:prstGeom prst="rect">
            <a:avLst/>
          </a:prstGeom>
        </p:spPr>
        <p:txBody>
          <a:bodyPr vert="horz" lIns="91440" tIns="45720" rIns="91440" bIns="45720" rtlCol="0" anchor="ctr"/>
          <a:lstStyle>
            <a:lvl1pPr algn="ctr">
              <a:defRPr sz="36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0797CD-E912-1B04-D0AC-A0D346B4C9CF}"/>
              </a:ext>
            </a:extLst>
          </p:cNvPr>
          <p:cNvSpPr>
            <a:spLocks noGrp="1"/>
          </p:cNvSpPr>
          <p:nvPr>
            <p:ph type="sldNum" sz="quarter" idx="4"/>
          </p:nvPr>
        </p:nvSpPr>
        <p:spPr>
          <a:xfrm>
            <a:off x="25831800" y="23730375"/>
            <a:ext cx="8229600" cy="1363133"/>
          </a:xfrm>
          <a:prstGeom prst="rect">
            <a:avLst/>
          </a:prstGeom>
        </p:spPr>
        <p:txBody>
          <a:bodyPr vert="horz" lIns="91440" tIns="45720" rIns="91440" bIns="45720" rtlCol="0" anchor="ctr"/>
          <a:lstStyle>
            <a:lvl1pPr algn="r">
              <a:defRPr sz="3600">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32650507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sldNum="0" hdr="0" ftr="0" dt="0"/>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pic>
        <p:nvPicPr>
          <p:cNvPr id="44" name="Google Shape;44;g29ab701a050_0_16"/>
          <p:cNvPicPr preferRelativeResize="0"/>
          <p:nvPr/>
        </p:nvPicPr>
        <p:blipFill>
          <a:blip r:embed="rId3">
            <a:alphaModFix/>
          </a:blip>
          <a:srcRect l="248" t="1627" r="942" b="878"/>
          <a:stretch/>
        </p:blipFill>
        <p:spPr>
          <a:xfrm>
            <a:off x="25811759" y="5611984"/>
            <a:ext cx="8362188" cy="11431002"/>
          </a:xfrm>
          <a:prstGeom prst="rect">
            <a:avLst/>
          </a:prstGeom>
          <a:noFill/>
          <a:ln>
            <a:noFill/>
          </a:ln>
        </p:spPr>
      </p:pic>
      <p:pic>
        <p:nvPicPr>
          <p:cNvPr id="4" name="Picture 3">
            <a:extLst>
              <a:ext uri="{FF2B5EF4-FFF2-40B4-BE49-F238E27FC236}">
                <a16:creationId xmlns:a16="http://schemas.microsoft.com/office/drawing/2014/main" id="{F8A4281D-22DB-B377-3F4A-06928678F1BA}"/>
              </a:ext>
            </a:extLst>
          </p:cNvPr>
          <p:cNvPicPr>
            <a:picLocks noChangeAspect="1"/>
          </p:cNvPicPr>
          <p:nvPr/>
        </p:nvPicPr>
        <p:blipFill>
          <a:blip r:embed="rId4"/>
          <a:stretch>
            <a:fillRect/>
          </a:stretch>
        </p:blipFill>
        <p:spPr>
          <a:xfrm>
            <a:off x="6583147" y="14014198"/>
            <a:ext cx="4241123" cy="3374978"/>
          </a:xfrm>
          <a:prstGeom prst="rect">
            <a:avLst/>
          </a:prstGeom>
        </p:spPr>
      </p:pic>
      <p:sp>
        <p:nvSpPr>
          <p:cNvPr id="19" name="Google Shape;19;g29ab701a050_0_16"/>
          <p:cNvSpPr/>
          <p:nvPr/>
        </p:nvSpPr>
        <p:spPr>
          <a:xfrm>
            <a:off x="1403556" y="4879675"/>
            <a:ext cx="10671000" cy="5339961"/>
          </a:xfrm>
          <a:prstGeom prst="rect">
            <a:avLst/>
          </a:prstGeom>
          <a:solidFill>
            <a:srgbClr val="98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591"/>
              <a:buFont typeface="Arial"/>
              <a:buNone/>
            </a:pPr>
            <a:endParaRPr sz="6591" b="0" i="0" u="none" strike="noStrike" cap="none">
              <a:latin typeface="Arial" panose="020B0604020202020204" pitchFamily="34" charset="0"/>
              <a:ea typeface="Calibri"/>
              <a:cs typeface="Arial" panose="020B0604020202020204" pitchFamily="34" charset="0"/>
              <a:sym typeface="Calibri"/>
            </a:endParaRPr>
          </a:p>
        </p:txBody>
      </p:sp>
      <p:sp>
        <p:nvSpPr>
          <p:cNvPr id="20" name="Google Shape;20;g29ab701a050_0_16"/>
          <p:cNvSpPr txBox="1"/>
          <p:nvPr/>
        </p:nvSpPr>
        <p:spPr>
          <a:xfrm>
            <a:off x="6198870" y="1999006"/>
            <a:ext cx="29527500" cy="2013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600"/>
              </a:spcBef>
              <a:spcAft>
                <a:spcPts val="0"/>
              </a:spcAft>
              <a:buClr>
                <a:schemeClr val="lt1"/>
              </a:buClr>
              <a:buSzPts val="2500"/>
              <a:buFont typeface="Arial"/>
              <a:buNone/>
            </a:pPr>
            <a:r>
              <a:rPr lang="en-US" sz="2400" dirty="0">
                <a:latin typeface="Arial" panose="020B0604020202020204" pitchFamily="34" charset="0"/>
                <a:cs typeface="Arial" panose="020B0604020202020204" pitchFamily="34" charset="0"/>
              </a:rPr>
              <a:t>Rehan Aslam </a:t>
            </a:r>
            <a:r>
              <a:rPr lang="en-US" sz="2400" baseline="30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Michelle McKenzie </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Joseph G. Rosen </a:t>
            </a:r>
            <a:r>
              <a:rPr lang="en-US" sz="2400" baseline="30000" dirty="0">
                <a:latin typeface="Arial" panose="020B0604020202020204" pitchFamily="34" charset="0"/>
                <a:cs typeface="Arial" panose="020B0604020202020204" pitchFamily="34" charset="0"/>
              </a:rPr>
              <a:t>1,3</a:t>
            </a:r>
            <a:r>
              <a:rPr lang="en-US" sz="2400" dirty="0">
                <a:latin typeface="Arial" panose="020B0604020202020204" pitchFamily="34" charset="0"/>
                <a:cs typeface="Arial" panose="020B0604020202020204" pitchFamily="34" charset="0"/>
              </a:rPr>
              <a:t>, Autumn </a:t>
            </a:r>
            <a:r>
              <a:rPr lang="en-US" sz="2400" dirty="0" err="1">
                <a:latin typeface="Arial" panose="020B0604020202020204" pitchFamily="34" charset="0"/>
                <a:cs typeface="Arial" panose="020B0604020202020204" pitchFamily="34" charset="0"/>
              </a:rPr>
              <a:t>Froias</a:t>
            </a:r>
            <a:r>
              <a:rPr lang="en-US" sz="2400" dirty="0">
                <a:latin typeface="Arial" panose="020B0604020202020204" pitchFamily="34" charset="0"/>
                <a:cs typeface="Arial" panose="020B0604020202020204" pitchFamily="34" charset="0"/>
              </a:rPr>
              <a:t> </a:t>
            </a:r>
            <a:r>
              <a:rPr lang="en-US" sz="2400" baseline="30000" dirty="0">
                <a:latin typeface="Arial" panose="020B0604020202020204" pitchFamily="34" charset="0"/>
                <a:cs typeface="Arial" panose="020B0604020202020204" pitchFamily="34" charset="0"/>
              </a:rPr>
              <a:t>4</a:t>
            </a:r>
            <a:r>
              <a:rPr lang="en-US" sz="2400" dirty="0">
                <a:latin typeface="Arial" panose="020B0604020202020204" pitchFamily="34" charset="0"/>
                <a:cs typeface="Arial" panose="020B0604020202020204" pitchFamily="34" charset="0"/>
              </a:rPr>
              <a:t>, Gabrielle Riendeau </a:t>
            </a:r>
            <a:r>
              <a:rPr lang="en-US" sz="2400" baseline="30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Maxwell Krieger </a:t>
            </a:r>
            <a:r>
              <a:rPr lang="en-US" sz="2400" baseline="30000" dirty="0">
                <a:latin typeface="Arial" panose="020B0604020202020204" pitchFamily="34" charset="0"/>
                <a:cs typeface="Arial" panose="020B0604020202020204" pitchFamily="34" charset="0"/>
              </a:rPr>
              <a:t>5</a:t>
            </a:r>
            <a:r>
              <a:rPr lang="en-US" sz="2400" dirty="0">
                <a:latin typeface="Arial" panose="020B0604020202020204" pitchFamily="34" charset="0"/>
                <a:cs typeface="Arial" panose="020B0604020202020204" pitchFamily="34" charset="0"/>
              </a:rPr>
              <a:t>, Susan Ramsey </a:t>
            </a:r>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Ju </a:t>
            </a:r>
            <a:r>
              <a:rPr lang="en-US" sz="2400" dirty="0" err="1">
                <a:latin typeface="Arial" panose="020B0604020202020204" pitchFamily="34" charset="0"/>
                <a:cs typeface="Arial" panose="020B0604020202020204" pitchFamily="34" charset="0"/>
              </a:rPr>
              <a:t>Nyeong</a:t>
            </a:r>
            <a:r>
              <a:rPr lang="en-US" sz="2400" dirty="0">
                <a:latin typeface="Arial" panose="020B0604020202020204" pitchFamily="34" charset="0"/>
                <a:cs typeface="Arial" panose="020B0604020202020204" pitchFamily="34" charset="0"/>
              </a:rPr>
              <a:t> Park </a:t>
            </a:r>
            <a:r>
              <a:rPr lang="en-US" sz="2400" baseline="30000" dirty="0">
                <a:latin typeface="Arial" panose="020B0604020202020204" pitchFamily="34" charset="0"/>
                <a:cs typeface="Arial" panose="020B0604020202020204" pitchFamily="34" charset="0"/>
              </a:rPr>
              <a:t>1,3,5</a:t>
            </a:r>
            <a:endParaRPr sz="2400" baseline="30000" dirty="0">
              <a:latin typeface="Arial" panose="020B0604020202020204" pitchFamily="34" charset="0"/>
              <a:cs typeface="Arial" panose="020B0604020202020204" pitchFamily="34" charset="0"/>
            </a:endParaRPr>
          </a:p>
          <a:p>
            <a:pPr marL="0" marR="0" lvl="0" indent="0" algn="l" rtl="0">
              <a:lnSpc>
                <a:spcPct val="100000"/>
              </a:lnSpc>
              <a:spcBef>
                <a:spcPts val="600"/>
              </a:spcBef>
              <a:spcAft>
                <a:spcPts val="0"/>
              </a:spcAft>
              <a:buClr>
                <a:schemeClr val="lt1"/>
              </a:buClr>
              <a:buSzPts val="2500"/>
              <a:buFont typeface="Arial"/>
              <a:buNone/>
            </a:pPr>
            <a:endParaRPr sz="2400" dirty="0">
              <a:latin typeface="Arial" panose="020B0604020202020204" pitchFamily="34" charset="0"/>
              <a:cs typeface="Arial" panose="020B0604020202020204" pitchFamily="34" charset="0"/>
            </a:endParaRPr>
          </a:p>
          <a:p>
            <a:pPr marL="0" marR="0" lvl="0" indent="0" algn="l" rtl="0">
              <a:lnSpc>
                <a:spcPct val="100000"/>
              </a:lnSpc>
              <a:spcBef>
                <a:spcPts val="600"/>
              </a:spcBef>
              <a:spcAft>
                <a:spcPts val="0"/>
              </a:spcAft>
              <a:buClr>
                <a:schemeClr val="lt1"/>
              </a:buClr>
              <a:buSzPts val="2500"/>
              <a:buFont typeface="Arial"/>
              <a:buNone/>
            </a:pPr>
            <a:r>
              <a:rPr lang="en-US" sz="2400" dirty="0">
                <a:latin typeface="Arial" panose="020B0604020202020204" pitchFamily="34" charset="0"/>
                <a:cs typeface="Arial" panose="020B0604020202020204" pitchFamily="34" charset="0"/>
              </a:rPr>
              <a:t>1. Harm Reduction Innovation Lab, Rhode Island Hospital, Providence, RI, 2.</a:t>
            </a:r>
            <a:r>
              <a:rPr lang="en-US" sz="2400" dirty="0">
                <a:latin typeface="Arial" panose="020B0604020202020204" pitchFamily="34" charset="0"/>
                <a:cs typeface="Arial" panose="020B0604020202020204" pitchFamily="34" charset="0"/>
                <a:sym typeface="Times New Roman"/>
              </a:rPr>
              <a:t> </a:t>
            </a:r>
            <a:r>
              <a:rPr lang="en-US" sz="2400" dirty="0">
                <a:latin typeface="Arial" panose="020B0604020202020204" pitchFamily="34" charset="0"/>
                <a:cs typeface="Arial" panose="020B0604020202020204" pitchFamily="34" charset="0"/>
              </a:rPr>
              <a:t>Preventing Overdose and Naloxone Intervention, Miriam Hospital, Providence, RI, 3.</a:t>
            </a:r>
            <a:r>
              <a:rPr lang="en-US" sz="2400" dirty="0">
                <a:latin typeface="Arial" panose="020B0604020202020204" pitchFamily="34" charset="0"/>
                <a:cs typeface="Arial" panose="020B0604020202020204" pitchFamily="34" charset="0"/>
                <a:sym typeface="Times New Roman"/>
              </a:rPr>
              <a:t> </a:t>
            </a:r>
            <a:r>
              <a:rPr lang="en-US" sz="2400" dirty="0">
                <a:latin typeface="Arial" panose="020B0604020202020204" pitchFamily="34" charset="0"/>
                <a:cs typeface="Arial" panose="020B0604020202020204" pitchFamily="34" charset="0"/>
              </a:rPr>
              <a:t>Division of General Internal Medicine, Rhode Island Hospital and Warren Alpert Medical School, Brown University, Providence, RI, 4. Simmons University, 5. Department of Epidemiology, School of Public Health, Brown University</a:t>
            </a:r>
            <a:endParaRPr sz="2400" dirty="0">
              <a:latin typeface="Arial" panose="020B0604020202020204" pitchFamily="34" charset="0"/>
              <a:cs typeface="Arial" panose="020B0604020202020204" pitchFamily="34" charset="0"/>
            </a:endParaRPr>
          </a:p>
          <a:p>
            <a:pPr marL="0" marR="0" lvl="0" indent="0" algn="l" rtl="0">
              <a:lnSpc>
                <a:spcPct val="100000"/>
              </a:lnSpc>
              <a:spcBef>
                <a:spcPts val="600"/>
              </a:spcBef>
              <a:spcAft>
                <a:spcPts val="0"/>
              </a:spcAft>
              <a:buClr>
                <a:schemeClr val="lt1"/>
              </a:buClr>
              <a:buSzPts val="2500"/>
              <a:buFont typeface="Arial"/>
              <a:buNone/>
            </a:pPr>
            <a:endParaRPr sz="2400" dirty="0">
              <a:latin typeface="Arial" panose="020B0604020202020204" pitchFamily="34" charset="0"/>
              <a:cs typeface="Arial" panose="020B0604020202020204" pitchFamily="34" charset="0"/>
            </a:endParaRPr>
          </a:p>
          <a:p>
            <a:pPr marL="0" marR="0" lvl="0" indent="0" algn="l" rtl="0">
              <a:lnSpc>
                <a:spcPct val="100000"/>
              </a:lnSpc>
              <a:spcBef>
                <a:spcPts val="600"/>
              </a:spcBef>
              <a:spcAft>
                <a:spcPts val="0"/>
              </a:spcAft>
              <a:buClr>
                <a:schemeClr val="lt1"/>
              </a:buClr>
              <a:buSzPts val="2500"/>
              <a:buFont typeface="Arial"/>
              <a:buNone/>
            </a:pPr>
            <a:endParaRPr sz="2400" dirty="0">
              <a:latin typeface="Arial" panose="020B0604020202020204" pitchFamily="34" charset="0"/>
              <a:cs typeface="Arial" panose="020B0604020202020204" pitchFamily="34" charset="0"/>
            </a:endParaRPr>
          </a:p>
          <a:p>
            <a:pPr marL="0" marR="0" lvl="0" indent="0" algn="l" rtl="0">
              <a:lnSpc>
                <a:spcPct val="100000"/>
              </a:lnSpc>
              <a:spcBef>
                <a:spcPts val="600"/>
              </a:spcBef>
              <a:spcAft>
                <a:spcPts val="0"/>
              </a:spcAft>
              <a:buClr>
                <a:schemeClr val="lt1"/>
              </a:buClr>
              <a:buSzPts val="2500"/>
              <a:buFont typeface="Arial"/>
              <a:buNone/>
            </a:pPr>
            <a:endParaRPr sz="2400" dirty="0">
              <a:latin typeface="Arial" panose="020B0604020202020204" pitchFamily="34" charset="0"/>
              <a:cs typeface="Arial" panose="020B0604020202020204" pitchFamily="34" charset="0"/>
            </a:endParaRPr>
          </a:p>
          <a:p>
            <a:pPr marL="0" marR="0" lvl="0" indent="0" algn="l" rtl="0">
              <a:lnSpc>
                <a:spcPct val="100000"/>
              </a:lnSpc>
              <a:spcBef>
                <a:spcPts val="600"/>
              </a:spcBef>
              <a:spcAft>
                <a:spcPts val="0"/>
              </a:spcAft>
              <a:buClr>
                <a:schemeClr val="lt1"/>
              </a:buClr>
              <a:buSzPts val="2500"/>
              <a:buFont typeface="Arial"/>
              <a:buNone/>
            </a:pPr>
            <a:endParaRPr sz="2400" dirty="0">
              <a:latin typeface="Arial" panose="020B0604020202020204" pitchFamily="34" charset="0"/>
              <a:cs typeface="Arial" panose="020B0604020202020204" pitchFamily="34" charset="0"/>
            </a:endParaRPr>
          </a:p>
        </p:txBody>
      </p:sp>
      <p:sp>
        <p:nvSpPr>
          <p:cNvPr id="21" name="Google Shape;21;g29ab701a050_0_16"/>
          <p:cNvSpPr txBox="1"/>
          <p:nvPr/>
        </p:nvSpPr>
        <p:spPr>
          <a:xfrm>
            <a:off x="5861550" y="685800"/>
            <a:ext cx="29527500" cy="947839"/>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5400" b="1" dirty="0">
                <a:latin typeface="Arial" panose="020B0604020202020204" pitchFamily="34" charset="0"/>
                <a:cs typeface="Arial" panose="020B0604020202020204" pitchFamily="34" charset="0"/>
              </a:rPr>
              <a:t>Restroom Motion Sensor Systems to Prevent Overdose: Pilot Findings from Rhode Island</a:t>
            </a:r>
            <a:endParaRPr sz="5400" b="1"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lt1"/>
              </a:buClr>
              <a:buSzPts val="7200"/>
              <a:buFont typeface="Arial"/>
              <a:buNone/>
            </a:pPr>
            <a:endParaRPr sz="5600" dirty="0">
              <a:latin typeface="Arial" panose="020B0604020202020204" pitchFamily="34" charset="0"/>
              <a:cs typeface="Arial" panose="020B0604020202020204" pitchFamily="34" charset="0"/>
            </a:endParaRPr>
          </a:p>
        </p:txBody>
      </p:sp>
      <p:cxnSp>
        <p:nvCxnSpPr>
          <p:cNvPr id="22" name="Google Shape;22;g29ab701a050_0_16"/>
          <p:cNvCxnSpPr/>
          <p:nvPr/>
        </p:nvCxnSpPr>
        <p:spPr>
          <a:xfrm>
            <a:off x="1858470" y="6022676"/>
            <a:ext cx="9756600" cy="0"/>
          </a:xfrm>
          <a:prstGeom prst="straightConnector1">
            <a:avLst/>
          </a:prstGeom>
          <a:noFill/>
          <a:ln w="38100" cap="flat" cmpd="sng">
            <a:solidFill>
              <a:schemeClr val="accent4"/>
            </a:solidFill>
            <a:prstDash val="solid"/>
            <a:round/>
            <a:headEnd type="none" w="sm" len="sm"/>
            <a:tailEnd type="none" w="sm" len="sm"/>
          </a:ln>
        </p:spPr>
      </p:cxnSp>
      <p:sp>
        <p:nvSpPr>
          <p:cNvPr id="23" name="Google Shape;23;g29ab701a050_0_16"/>
          <p:cNvSpPr txBox="1"/>
          <p:nvPr/>
        </p:nvSpPr>
        <p:spPr>
          <a:xfrm>
            <a:off x="1863042" y="4879676"/>
            <a:ext cx="9756600" cy="10686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rgbClr val="4E3629"/>
              </a:buClr>
              <a:buSzPts val="5400"/>
              <a:buFont typeface="Arial"/>
              <a:buNone/>
            </a:pPr>
            <a:r>
              <a:rPr lang="en-US" sz="5400" b="1" i="0" u="none" strike="noStrike" cap="none">
                <a:latin typeface="Arial" panose="020B0604020202020204" pitchFamily="34" charset="0"/>
                <a:ea typeface="Arial"/>
                <a:cs typeface="Arial" panose="020B0604020202020204" pitchFamily="34" charset="0"/>
                <a:sym typeface="Arial"/>
              </a:rPr>
              <a:t>Overview</a:t>
            </a:r>
            <a:endParaRPr sz="1400" b="0" i="0" u="none" strike="noStrike" cap="none">
              <a:latin typeface="Arial" panose="020B0604020202020204" pitchFamily="34" charset="0"/>
              <a:ea typeface="Arial"/>
              <a:cs typeface="Arial" panose="020B0604020202020204" pitchFamily="34" charset="0"/>
              <a:sym typeface="Arial"/>
            </a:endParaRPr>
          </a:p>
        </p:txBody>
      </p:sp>
      <p:sp>
        <p:nvSpPr>
          <p:cNvPr id="24" name="Google Shape;24;g29ab701a050_0_16"/>
          <p:cNvSpPr/>
          <p:nvPr/>
        </p:nvSpPr>
        <p:spPr>
          <a:xfrm>
            <a:off x="1867614" y="6123080"/>
            <a:ext cx="9756600" cy="283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dirty="0">
                <a:latin typeface="Arial" panose="020B0604020202020204" pitchFamily="34" charset="0"/>
                <a:cs typeface="Arial" panose="020B0604020202020204" pitchFamily="34" charset="0"/>
              </a:rPr>
              <a:t>The primary objective of this study was to examine feasibility and acceptability of reverse motion sensors (RMS), and preliminary effectiveness of RMS implementation in preventing overdose deaths over 12 months. Secondary aims included identifying barriers and facilitators of implementation, and identifying factors that could impact reach of RMS.</a:t>
            </a:r>
            <a:endParaRPr sz="1400" b="0" i="0" u="none" strike="noStrike" cap="none" dirty="0">
              <a:latin typeface="Arial" panose="020B0604020202020204" pitchFamily="34" charset="0"/>
              <a:ea typeface="Arial"/>
              <a:cs typeface="Arial" panose="020B0604020202020204" pitchFamily="34" charset="0"/>
              <a:sym typeface="Arial"/>
            </a:endParaRPr>
          </a:p>
        </p:txBody>
      </p:sp>
      <p:cxnSp>
        <p:nvCxnSpPr>
          <p:cNvPr id="25" name="Google Shape;25;g29ab701a050_0_16"/>
          <p:cNvCxnSpPr/>
          <p:nvPr/>
        </p:nvCxnSpPr>
        <p:spPr>
          <a:xfrm>
            <a:off x="1849326" y="11509076"/>
            <a:ext cx="9756600" cy="0"/>
          </a:xfrm>
          <a:prstGeom prst="straightConnector1">
            <a:avLst/>
          </a:prstGeom>
          <a:noFill/>
          <a:ln w="38100" cap="flat" cmpd="sng">
            <a:solidFill>
              <a:schemeClr val="accent4"/>
            </a:solidFill>
            <a:prstDash val="solid"/>
            <a:round/>
            <a:headEnd type="none" w="sm" len="sm"/>
            <a:tailEnd type="none" w="sm" len="sm"/>
          </a:ln>
        </p:spPr>
      </p:cxnSp>
      <p:sp>
        <p:nvSpPr>
          <p:cNvPr id="26" name="Google Shape;26;g29ab701a050_0_16"/>
          <p:cNvSpPr txBox="1"/>
          <p:nvPr/>
        </p:nvSpPr>
        <p:spPr>
          <a:xfrm>
            <a:off x="1849326" y="10520169"/>
            <a:ext cx="9756600" cy="9144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rgbClr val="4E3629"/>
              </a:buClr>
              <a:buSzPts val="5400"/>
              <a:buFont typeface="Arial"/>
              <a:buNone/>
            </a:pPr>
            <a:r>
              <a:rPr lang="en-US" sz="5400" b="1" i="0" u="none" strike="noStrike" cap="none">
                <a:latin typeface="Arial" panose="020B0604020202020204" pitchFamily="34" charset="0"/>
                <a:ea typeface="Arial"/>
                <a:cs typeface="Arial" panose="020B0604020202020204" pitchFamily="34" charset="0"/>
                <a:sym typeface="Arial"/>
              </a:rPr>
              <a:t>Background</a:t>
            </a:r>
            <a:endParaRPr sz="1400" b="0" i="0" u="none" strike="noStrike" cap="none">
              <a:latin typeface="Arial" panose="020B0604020202020204" pitchFamily="34" charset="0"/>
              <a:ea typeface="Arial"/>
              <a:cs typeface="Arial" panose="020B0604020202020204" pitchFamily="34" charset="0"/>
              <a:sym typeface="Arial"/>
            </a:endParaRPr>
          </a:p>
        </p:txBody>
      </p:sp>
      <p:sp>
        <p:nvSpPr>
          <p:cNvPr id="27" name="Google Shape;27;g29ab701a050_0_16"/>
          <p:cNvSpPr txBox="1"/>
          <p:nvPr/>
        </p:nvSpPr>
        <p:spPr>
          <a:xfrm>
            <a:off x="1849326" y="11902776"/>
            <a:ext cx="9756600" cy="2277569"/>
          </a:xfrm>
          <a:prstGeom prst="rect">
            <a:avLst/>
          </a:prstGeom>
          <a:noFill/>
          <a:ln>
            <a:noFill/>
          </a:ln>
        </p:spPr>
        <p:txBody>
          <a:bodyPr spcFirstLastPara="1" wrap="square" lIns="0" tIns="0" rIns="0" bIns="0" anchor="t" anchorCtr="0">
            <a:noAutofit/>
          </a:bodyPr>
          <a:lstStyle/>
          <a:p>
            <a:pPr marL="228600" marR="0" lvl="0" indent="-228600" algn="l" rtl="0">
              <a:lnSpc>
                <a:spcPct val="100000"/>
              </a:lnSpc>
              <a:spcBef>
                <a:spcPts val="1200"/>
              </a:spcBef>
              <a:spcAft>
                <a:spcPts val="0"/>
              </a:spcAft>
              <a:buClr>
                <a:schemeClr val="dk1"/>
              </a:buClr>
              <a:buSzPts val="2400"/>
              <a:buFont typeface="Arial"/>
              <a:buChar char="•"/>
            </a:pPr>
            <a:r>
              <a:rPr lang="en-US" sz="2400" dirty="0">
                <a:latin typeface="Arial" panose="020B0604020202020204" pitchFamily="34" charset="0"/>
                <a:cs typeface="Arial" panose="020B0604020202020204" pitchFamily="34" charset="0"/>
              </a:rPr>
              <a:t>People who use drugs alone are at high risk for fatal overdose. </a:t>
            </a:r>
            <a:endParaRPr sz="2400" dirty="0">
              <a:latin typeface="Arial" panose="020B0604020202020204" pitchFamily="34" charset="0"/>
              <a:cs typeface="Arial" panose="020B0604020202020204" pitchFamily="34" charset="0"/>
            </a:endParaRPr>
          </a:p>
          <a:p>
            <a:pPr marL="228600" marR="0" lvl="0" indent="-228600" algn="l" rtl="0">
              <a:lnSpc>
                <a:spcPct val="100000"/>
              </a:lnSpc>
              <a:spcBef>
                <a:spcPts val="1200"/>
              </a:spcBef>
              <a:spcAft>
                <a:spcPts val="0"/>
              </a:spcAft>
              <a:buClr>
                <a:schemeClr val="dk1"/>
              </a:buClr>
              <a:buSzPts val="2400"/>
              <a:buFont typeface="Arial"/>
              <a:buChar char="•"/>
            </a:pPr>
            <a:r>
              <a:rPr lang="en-US" sz="2400" dirty="0">
                <a:latin typeface="Arial" panose="020B0604020202020204" pitchFamily="34" charset="0"/>
                <a:cs typeface="Arial" panose="020B0604020202020204" pitchFamily="34" charset="0"/>
              </a:rPr>
              <a:t>RMS systems (Figure 1) implemented in restrooms can detect a sudden loss of body movement (indicative of a potential overdose) and rapidly alert nearby responders who can administer naloxone and contact emergency medical services.</a:t>
            </a:r>
            <a:endParaRPr sz="1400" b="0" i="0" u="none" strike="noStrike" cap="none" dirty="0">
              <a:latin typeface="Arial" panose="020B0604020202020204" pitchFamily="34" charset="0"/>
              <a:ea typeface="Arial"/>
              <a:cs typeface="Arial" panose="020B0604020202020204" pitchFamily="34" charset="0"/>
              <a:sym typeface="Arial"/>
            </a:endParaRPr>
          </a:p>
        </p:txBody>
      </p:sp>
      <p:cxnSp>
        <p:nvCxnSpPr>
          <p:cNvPr id="28" name="Google Shape;28;g29ab701a050_0_16"/>
          <p:cNvCxnSpPr/>
          <p:nvPr/>
        </p:nvCxnSpPr>
        <p:spPr>
          <a:xfrm>
            <a:off x="1849326" y="17909876"/>
            <a:ext cx="9756600" cy="0"/>
          </a:xfrm>
          <a:prstGeom prst="straightConnector1">
            <a:avLst/>
          </a:prstGeom>
          <a:noFill/>
          <a:ln w="38100" cap="flat" cmpd="sng">
            <a:solidFill>
              <a:schemeClr val="accent4"/>
            </a:solidFill>
            <a:prstDash val="solid"/>
            <a:round/>
            <a:headEnd type="none" w="sm" len="sm"/>
            <a:tailEnd type="none" w="sm" len="sm"/>
          </a:ln>
        </p:spPr>
      </p:cxnSp>
      <p:sp>
        <p:nvSpPr>
          <p:cNvPr id="29" name="Google Shape;29;g29ab701a050_0_16"/>
          <p:cNvSpPr txBox="1"/>
          <p:nvPr/>
        </p:nvSpPr>
        <p:spPr>
          <a:xfrm>
            <a:off x="1849326" y="16931976"/>
            <a:ext cx="9756600" cy="9144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rgbClr val="4E3629"/>
              </a:buClr>
              <a:buSzPts val="5400"/>
              <a:buFont typeface="Arial"/>
              <a:buNone/>
            </a:pPr>
            <a:r>
              <a:rPr lang="en-US" sz="5400" b="1" i="0" u="none" strike="noStrike" cap="none">
                <a:latin typeface="Arial" panose="020B0604020202020204" pitchFamily="34" charset="0"/>
                <a:ea typeface="Arial"/>
                <a:cs typeface="Arial" panose="020B0604020202020204" pitchFamily="34" charset="0"/>
                <a:sym typeface="Arial"/>
              </a:rPr>
              <a:t>Study Design</a:t>
            </a:r>
            <a:endParaRPr sz="1400" b="0" i="0" u="none" strike="noStrike" cap="none">
              <a:latin typeface="Arial" panose="020B0604020202020204" pitchFamily="34" charset="0"/>
              <a:ea typeface="Arial"/>
              <a:cs typeface="Arial" panose="020B0604020202020204" pitchFamily="34" charset="0"/>
              <a:sym typeface="Arial"/>
            </a:endParaRPr>
          </a:p>
        </p:txBody>
      </p:sp>
      <p:sp>
        <p:nvSpPr>
          <p:cNvPr id="30" name="Google Shape;30;g29ab701a050_0_16"/>
          <p:cNvSpPr txBox="1"/>
          <p:nvPr/>
        </p:nvSpPr>
        <p:spPr>
          <a:xfrm>
            <a:off x="1867614" y="17754543"/>
            <a:ext cx="9756600" cy="6949800"/>
          </a:xfrm>
          <a:prstGeom prst="rect">
            <a:avLst/>
          </a:prstGeom>
          <a:noFill/>
          <a:ln>
            <a:noFill/>
          </a:ln>
        </p:spPr>
        <p:txBody>
          <a:bodyPr spcFirstLastPara="1" wrap="square" lIns="0" tIns="0" rIns="0" bIns="0" anchor="t" anchorCtr="0">
            <a:noAutofit/>
          </a:bodyPr>
          <a:lstStyle/>
          <a:p>
            <a:pPr marL="228600" marR="0" lvl="0" algn="l" rtl="0">
              <a:lnSpc>
                <a:spcPct val="100000"/>
              </a:lnSpc>
              <a:spcBef>
                <a:spcPts val="600"/>
              </a:spcBef>
              <a:spcAft>
                <a:spcPts val="0"/>
              </a:spcAft>
              <a:buClr>
                <a:schemeClr val="dk1"/>
              </a:buClr>
              <a:buSzPts val="2400"/>
            </a:pPr>
            <a:endParaRPr lang="en-US" sz="2400" dirty="0">
              <a:latin typeface="Arial" panose="020B0604020202020204" pitchFamily="34" charset="0"/>
              <a:cs typeface="Arial" panose="020B0604020202020204" pitchFamily="34" charset="0"/>
            </a:endParaRPr>
          </a:p>
          <a:p>
            <a:pPr marL="457200" indent="-228600">
              <a:spcBef>
                <a:spcPts val="600"/>
              </a:spcBef>
              <a:buClr>
                <a:schemeClr val="dk1"/>
              </a:buClr>
              <a:buSzPts val="2400"/>
              <a:buFont typeface="Arial"/>
              <a:buChar char="•"/>
            </a:pPr>
            <a:r>
              <a:rPr lang="en-US" sz="2400" dirty="0">
                <a:latin typeface="Arial" panose="020B0604020202020204" pitchFamily="34" charset="0"/>
                <a:cs typeface="Arial" panose="020B0604020202020204" pitchFamily="34" charset="0"/>
              </a:rPr>
              <a:t>To determine optimal locations for pilot-testing the motion sensor system, we first mapped census block groups with the highest per capita non-fatal overdose rates by location type (e.g., housing, businesses, medical, drop-in centers), excluding outdoor settings, using EMS Attended Nonfatal Overdose Rates from 2020 to 2022.</a:t>
            </a:r>
          </a:p>
          <a:p>
            <a:pPr marL="457200" marR="0" lvl="0" indent="-228600" algn="l" rtl="0">
              <a:lnSpc>
                <a:spcPct val="100000"/>
              </a:lnSpc>
              <a:spcBef>
                <a:spcPts val="600"/>
              </a:spcBef>
              <a:spcAft>
                <a:spcPts val="0"/>
              </a:spcAft>
              <a:buClr>
                <a:schemeClr val="dk1"/>
              </a:buClr>
              <a:buSzPts val="2400"/>
              <a:buFont typeface="Arial"/>
              <a:buChar char="•"/>
            </a:pPr>
            <a:r>
              <a:rPr lang="en-US" sz="2400" dirty="0">
                <a:latin typeface="Arial" panose="020B0604020202020204" pitchFamily="34" charset="0"/>
                <a:cs typeface="Arial" panose="020B0604020202020204" pitchFamily="34" charset="0"/>
              </a:rPr>
              <a:t> We conducted surveys with 100 site within these census block groups.</a:t>
            </a:r>
          </a:p>
          <a:p>
            <a:pPr marL="457200" marR="0" lvl="0" indent="-228600" algn="l" rtl="0">
              <a:lnSpc>
                <a:spcPct val="100000"/>
              </a:lnSpc>
              <a:spcBef>
                <a:spcPts val="600"/>
              </a:spcBef>
              <a:spcAft>
                <a:spcPts val="0"/>
              </a:spcAft>
              <a:buClr>
                <a:schemeClr val="dk1"/>
              </a:buClr>
              <a:buSzPts val="2400"/>
              <a:buFont typeface="Arial"/>
              <a:buChar char="•"/>
            </a:pPr>
            <a:r>
              <a:rPr lang="en-US" sz="2400" dirty="0">
                <a:latin typeface="Arial" panose="020B0604020202020204" pitchFamily="34" charset="0"/>
                <a:cs typeface="Arial" panose="020B0604020202020204" pitchFamily="34" charset="0"/>
              </a:rPr>
              <a:t>In 2024, we began pilot testing the Brave Sensor system at four locations in Rhode Island. Surveys and in-depth interviews were conducted with staff from these four installation locations at 6- and 12-months post-installation, to examine the implementation processes and assess preliminary effectiveness outcomes. </a:t>
            </a:r>
          </a:p>
          <a:p>
            <a:pPr marL="457200" marR="0" lvl="0" indent="-228600" algn="l" rtl="0">
              <a:lnSpc>
                <a:spcPct val="100000"/>
              </a:lnSpc>
              <a:spcBef>
                <a:spcPts val="600"/>
              </a:spcBef>
              <a:spcAft>
                <a:spcPts val="0"/>
              </a:spcAft>
              <a:buClr>
                <a:schemeClr val="dk1"/>
              </a:buClr>
              <a:buSzPts val="2400"/>
              <a:buFont typeface="Arial"/>
              <a:buChar char="•"/>
            </a:pPr>
            <a:r>
              <a:rPr lang="en-US" sz="2400" dirty="0">
                <a:latin typeface="Arial" panose="020B0604020202020204" pitchFamily="34" charset="0"/>
                <a:cs typeface="Arial" panose="020B0604020202020204" pitchFamily="34" charset="0"/>
              </a:rPr>
              <a:t>Effectiveness outcomes were measured by the number of overdoses detected using RMS, and how many of these overdoses were successfully reversed. We examined reach by assessing the characteristics of those served by installation sites, as well as any barriers or facilitators to RMS implementation at these sites.</a:t>
            </a:r>
            <a:endParaRPr sz="1400" b="0" i="0" u="none" strike="noStrike" cap="none" dirty="0">
              <a:latin typeface="Arial" panose="020B0604020202020204" pitchFamily="34" charset="0"/>
              <a:ea typeface="Arial"/>
              <a:cs typeface="Arial" panose="020B0604020202020204" pitchFamily="34" charset="0"/>
              <a:sym typeface="Arial"/>
            </a:endParaRPr>
          </a:p>
        </p:txBody>
      </p:sp>
      <p:cxnSp>
        <p:nvCxnSpPr>
          <p:cNvPr id="31" name="Google Shape;31;g29ab701a050_0_16"/>
          <p:cNvCxnSpPr/>
          <p:nvPr/>
        </p:nvCxnSpPr>
        <p:spPr>
          <a:xfrm>
            <a:off x="13423416" y="5611984"/>
            <a:ext cx="9756600" cy="0"/>
          </a:xfrm>
          <a:prstGeom prst="straightConnector1">
            <a:avLst/>
          </a:prstGeom>
          <a:noFill/>
          <a:ln w="38100" cap="flat" cmpd="sng">
            <a:solidFill>
              <a:schemeClr val="accent4"/>
            </a:solidFill>
            <a:prstDash val="solid"/>
            <a:round/>
            <a:headEnd type="none" w="sm" len="sm"/>
            <a:tailEnd type="none" w="sm" len="sm"/>
          </a:ln>
        </p:spPr>
      </p:cxnSp>
      <p:sp>
        <p:nvSpPr>
          <p:cNvPr id="32" name="Google Shape;32;g29ab701a050_0_16"/>
          <p:cNvSpPr txBox="1"/>
          <p:nvPr/>
        </p:nvSpPr>
        <p:spPr>
          <a:xfrm>
            <a:off x="13409700" y="4621380"/>
            <a:ext cx="9756600" cy="914400"/>
          </a:xfrm>
          <a:prstGeom prst="rect">
            <a:avLst/>
          </a:prstGeom>
          <a:noFill/>
          <a:ln>
            <a:noFill/>
          </a:ln>
        </p:spPr>
        <p:txBody>
          <a:bodyPr spcFirstLastPara="1" wrap="square" lIns="0" tIns="0" rIns="0" bIns="0" anchor="b" anchorCtr="0">
            <a:normAutofit/>
          </a:bodyPr>
          <a:lstStyle/>
          <a:p>
            <a:pPr>
              <a:buClr>
                <a:srgbClr val="4E3629"/>
              </a:buClr>
              <a:buSzPts val="5400"/>
            </a:pPr>
            <a:r>
              <a:rPr lang="en-US" sz="5400" b="1" dirty="0">
                <a:latin typeface="Arial" panose="020B0604020202020204" pitchFamily="34" charset="0"/>
                <a:cs typeface="Arial" panose="020B0604020202020204" pitchFamily="34" charset="0"/>
              </a:rPr>
              <a:t>Results</a:t>
            </a:r>
            <a:endParaRPr lang="en-US" sz="5400" b="0" i="0" u="none" strike="noStrike" cap="none" dirty="0">
              <a:latin typeface="Arial" panose="020B0604020202020204" pitchFamily="34" charset="0"/>
              <a:ea typeface="Arial"/>
              <a:cs typeface="Arial" panose="020B0604020202020204" pitchFamily="34" charset="0"/>
              <a:sym typeface="Arial"/>
            </a:endParaRPr>
          </a:p>
        </p:txBody>
      </p:sp>
      <p:sp>
        <p:nvSpPr>
          <p:cNvPr id="37" name="Google Shape;37;g29ab701a050_0_16"/>
          <p:cNvSpPr txBox="1"/>
          <p:nvPr/>
        </p:nvSpPr>
        <p:spPr>
          <a:xfrm>
            <a:off x="13423416" y="5676648"/>
            <a:ext cx="9756600" cy="12276331"/>
          </a:xfrm>
          <a:prstGeom prst="rect">
            <a:avLst/>
          </a:prstGeom>
          <a:noFill/>
          <a:ln>
            <a:noFill/>
          </a:ln>
        </p:spPr>
        <p:txBody>
          <a:bodyPr spcFirstLastPara="1" wrap="square" lIns="0" tIns="0" rIns="0" bIns="0" anchor="t" anchorCtr="0">
            <a:noAutofit/>
          </a:bodyPr>
          <a:lstStyle/>
          <a:p>
            <a:pPr marL="419100" lvl="0" indent="-342900" algn="l" rtl="0">
              <a:lnSpc>
                <a:spcPct val="115000"/>
              </a:lnSpc>
              <a:spcBef>
                <a:spcPts val="1200"/>
              </a:spcBef>
              <a:spcAft>
                <a:spcPts val="0"/>
              </a:spcAft>
              <a:buClr>
                <a:schemeClr val="dk1"/>
              </a:buClr>
              <a:buSzPts val="2400"/>
              <a:buFont typeface="Arial" panose="020B0604020202020204" pitchFamily="34" charset="0"/>
              <a:buChar char="•"/>
            </a:pPr>
            <a:r>
              <a:rPr lang="en-US" sz="2400" dirty="0">
                <a:latin typeface="Arial" panose="020B0604020202020204" pitchFamily="34" charset="0"/>
                <a:cs typeface="Arial" panose="020B0604020202020204" pitchFamily="34" charset="0"/>
              </a:rPr>
              <a:t>Locations were coded and mapped as ‘housing’ (e.g., private homes, hotels/motels, nursing homes, residential facilities, assisted living, boarding/dormitories) or ‘other’ (e.g., businesses, food service, retail, hospitals, libraries, government buildings). Among locations coded as housing, we extracted the top 10th percentile resulting in 69 census block groups. Among all other indoor locations, we extracted the top 20th percentile, due to smaller numbers in these categories, which resulted in 38 census block groups. (Figure 1)</a:t>
            </a:r>
          </a:p>
          <a:p>
            <a:pPr marL="419100" lvl="0" indent="-342900" algn="l" rtl="0">
              <a:lnSpc>
                <a:spcPct val="115000"/>
              </a:lnSpc>
              <a:spcBef>
                <a:spcPts val="1200"/>
              </a:spcBef>
              <a:spcAft>
                <a:spcPts val="0"/>
              </a:spcAft>
              <a:buClr>
                <a:schemeClr val="dk1"/>
              </a:buClr>
              <a:buSzPts val="2400"/>
              <a:buFont typeface="Arial" panose="020B0604020202020204" pitchFamily="34" charset="0"/>
              <a:buChar char="•"/>
            </a:pPr>
            <a:r>
              <a:rPr lang="en-US" sz="2400" dirty="0">
                <a:latin typeface="Arial" panose="020B0604020202020204" pitchFamily="34" charset="0"/>
                <a:cs typeface="Arial" panose="020B0604020202020204" pitchFamily="34" charset="0"/>
              </a:rPr>
              <a:t>As of January 2025, Brave Sensors have been implemented in 13 restrooms across four sites. The sites include a research office, two drop-in centers, and a supportive housing program. As of January 2025, 10 sensors were still active, and 5 were uninstalled for a variety of reasons. No overdose deaths occurred during this time.</a:t>
            </a:r>
          </a:p>
          <a:p>
            <a:pPr marL="419100" lvl="0" indent="-342900" algn="l" rtl="0">
              <a:lnSpc>
                <a:spcPct val="115000"/>
              </a:lnSpc>
              <a:spcBef>
                <a:spcPts val="1200"/>
              </a:spcBef>
              <a:spcAft>
                <a:spcPts val="0"/>
              </a:spcAft>
              <a:buClr>
                <a:schemeClr val="dk1"/>
              </a:buClr>
              <a:buSzPts val="2400"/>
              <a:buFont typeface="Arial" panose="020B0604020202020204" pitchFamily="34" charset="0"/>
              <a:buChar char="•"/>
            </a:pPr>
            <a:r>
              <a:rPr lang="en-US" sz="2400" dirty="0">
                <a:latin typeface="Arial" panose="020B0604020202020204" pitchFamily="34" charset="0"/>
                <a:cs typeface="Arial" panose="020B0604020202020204" pitchFamily="34" charset="0"/>
              </a:rPr>
              <a:t>Preliminary interview findings suggest a variety of perceived barriers and facilitators to RMS implementation. Barriers included increased strain on site staff, and lack of confidence in RMS system due to false alerts. Facilitators included a perceived added layer of security, and increased awareness of bathroom utilization by clients. Some organizations reported positive experiences with the RMS systems and felt it to be a valuable tool. Some sites that installed RMS reported negative experiences, which were attributed to programmatic, technological, and policy constraints to their implementation and maintenance </a:t>
            </a:r>
          </a:p>
          <a:p>
            <a:pPr marL="419100" lvl="0" indent="-342900" algn="l" rtl="0">
              <a:lnSpc>
                <a:spcPct val="115000"/>
              </a:lnSpc>
              <a:spcBef>
                <a:spcPts val="1200"/>
              </a:spcBef>
              <a:spcAft>
                <a:spcPts val="0"/>
              </a:spcAft>
              <a:buClr>
                <a:schemeClr val="dk1"/>
              </a:buClr>
              <a:buSzPts val="2400"/>
              <a:buFont typeface="Arial" panose="020B0604020202020204" pitchFamily="34" charset="0"/>
              <a:buChar char="•"/>
            </a:pPr>
            <a:r>
              <a:rPr lang="en-US" sz="2400" dirty="0">
                <a:latin typeface="Arial" panose="020B0604020202020204" pitchFamily="34" charset="0"/>
                <a:cs typeface="Arial" panose="020B0604020202020204" pitchFamily="34" charset="0"/>
              </a:rPr>
              <a:t>Data collected from surveys indicates that RMS systems in restrooms are acceptable. Overall, 66% of surveyed sites reported that RMS would be effective at detecting overdoses in the building, and 73% of respondents reported that they would be comfortable having RMS installed (Figure 3). The research is ongoing.</a:t>
            </a:r>
            <a:endParaRPr sz="2400" dirty="0">
              <a:latin typeface="Arial" panose="020B0604020202020204" pitchFamily="34" charset="0"/>
              <a:cs typeface="Arial" panose="020B0604020202020204" pitchFamily="34" charset="0"/>
            </a:endParaRPr>
          </a:p>
          <a:p>
            <a:pPr marL="800100" marR="0" lvl="0" indent="-342900" algn="l" rtl="0">
              <a:lnSpc>
                <a:spcPct val="100000"/>
              </a:lnSpc>
              <a:spcBef>
                <a:spcPts val="1200"/>
              </a:spcBef>
              <a:spcAft>
                <a:spcPts val="0"/>
              </a:spcAft>
              <a:buFont typeface="Arial" panose="020B0604020202020204" pitchFamily="34" charset="0"/>
              <a:buChar char="•"/>
            </a:pPr>
            <a:endParaRPr sz="2400" dirty="0">
              <a:latin typeface="Arial" panose="020B0604020202020204" pitchFamily="34" charset="0"/>
              <a:cs typeface="Arial" panose="020B0604020202020204" pitchFamily="34" charset="0"/>
            </a:endParaRPr>
          </a:p>
        </p:txBody>
      </p:sp>
      <p:cxnSp>
        <p:nvCxnSpPr>
          <p:cNvPr id="38" name="Google Shape;38;g29ab701a050_0_16"/>
          <p:cNvCxnSpPr/>
          <p:nvPr/>
        </p:nvCxnSpPr>
        <p:spPr>
          <a:xfrm>
            <a:off x="24965454" y="19447683"/>
            <a:ext cx="9756600" cy="0"/>
          </a:xfrm>
          <a:prstGeom prst="straightConnector1">
            <a:avLst/>
          </a:prstGeom>
          <a:noFill/>
          <a:ln w="38100" cap="flat" cmpd="sng">
            <a:solidFill>
              <a:schemeClr val="accent4"/>
            </a:solidFill>
            <a:prstDash val="solid"/>
            <a:round/>
            <a:headEnd type="none" w="sm" len="sm"/>
            <a:tailEnd type="none" w="sm" len="sm"/>
          </a:ln>
        </p:spPr>
      </p:cxnSp>
      <p:sp>
        <p:nvSpPr>
          <p:cNvPr id="39" name="Google Shape;39;g29ab701a050_0_16"/>
          <p:cNvSpPr txBox="1"/>
          <p:nvPr/>
        </p:nvSpPr>
        <p:spPr>
          <a:xfrm>
            <a:off x="24965454" y="18347241"/>
            <a:ext cx="9756600" cy="9144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rgbClr val="4E3629"/>
              </a:buClr>
              <a:buSzPts val="5400"/>
              <a:buFont typeface="Arial"/>
              <a:buNone/>
            </a:pPr>
            <a:r>
              <a:rPr lang="en-US" sz="5400" b="1" i="0" u="none" strike="noStrike" cap="none" dirty="0">
                <a:latin typeface="Arial" panose="020B0604020202020204" pitchFamily="34" charset="0"/>
                <a:ea typeface="Arial"/>
                <a:cs typeface="Arial" panose="020B0604020202020204" pitchFamily="34" charset="0"/>
                <a:sym typeface="Arial"/>
              </a:rPr>
              <a:t>Conclusion</a:t>
            </a:r>
            <a:endParaRPr sz="1400" b="0" i="0" u="none" strike="noStrike" cap="none" dirty="0">
              <a:latin typeface="Arial" panose="020B0604020202020204" pitchFamily="34" charset="0"/>
              <a:ea typeface="Arial"/>
              <a:cs typeface="Arial" panose="020B0604020202020204" pitchFamily="34" charset="0"/>
              <a:sym typeface="Arial"/>
            </a:endParaRPr>
          </a:p>
        </p:txBody>
      </p:sp>
      <p:sp>
        <p:nvSpPr>
          <p:cNvPr id="40" name="Google Shape;40;g29ab701a050_0_16"/>
          <p:cNvSpPr txBox="1"/>
          <p:nvPr/>
        </p:nvSpPr>
        <p:spPr>
          <a:xfrm>
            <a:off x="24965454" y="19768563"/>
            <a:ext cx="9756600" cy="4893600"/>
          </a:xfrm>
          <a:prstGeom prst="rect">
            <a:avLst/>
          </a:prstGeom>
          <a:noFill/>
          <a:ln>
            <a:noFill/>
          </a:ln>
        </p:spPr>
        <p:txBody>
          <a:bodyPr spcFirstLastPara="1" wrap="square" lIns="0" tIns="0" rIns="0" bIns="0" anchor="t" anchorCtr="0">
            <a:noAutofit/>
          </a:bodyPr>
          <a:lstStyle/>
          <a:p>
            <a:pPr marL="457200" lvl="0" indent="-381000" algn="l" rtl="0">
              <a:lnSpc>
                <a:spcPct val="115000"/>
              </a:lnSpc>
              <a:spcBef>
                <a:spcPts val="1200"/>
              </a:spcBef>
              <a:spcAft>
                <a:spcPts val="0"/>
              </a:spcAft>
              <a:buClr>
                <a:schemeClr val="dk1"/>
              </a:buClr>
              <a:buSzPts val="2400"/>
              <a:buChar char="•"/>
            </a:pPr>
            <a:r>
              <a:rPr lang="en-US" sz="2400" dirty="0">
                <a:latin typeface="Arial" panose="020B0604020202020204" pitchFamily="34" charset="0"/>
                <a:cs typeface="Arial" panose="020B0604020202020204" pitchFamily="34" charset="0"/>
              </a:rPr>
              <a:t>Our preliminary findings demonstrated that reverse-motion sensor systems implemented in restrooms are acceptable but there are several programmatic, technological, and policy constraints to their implementation and maintenance. Interventions are urgently needed in public and private restrooms where overdoses, when unnoticed, are likely to become fatal.  </a:t>
            </a:r>
            <a:endParaRPr sz="2400" dirty="0">
              <a:latin typeface="Arial" panose="020B0604020202020204" pitchFamily="34" charset="0"/>
              <a:cs typeface="Arial" panose="020B0604020202020204" pitchFamily="34" charset="0"/>
            </a:endParaRPr>
          </a:p>
          <a:p>
            <a:pPr marL="457200" marR="0" lvl="0" indent="0" algn="l" rtl="0">
              <a:lnSpc>
                <a:spcPct val="100000"/>
              </a:lnSpc>
              <a:spcBef>
                <a:spcPts val="1200"/>
              </a:spcBef>
              <a:spcAft>
                <a:spcPts val="0"/>
              </a:spcAft>
              <a:buNone/>
            </a:pPr>
            <a:endParaRPr sz="2400" dirty="0">
              <a:latin typeface="Arial" panose="020B0604020202020204" pitchFamily="34" charset="0"/>
              <a:cs typeface="Arial" panose="020B0604020202020204" pitchFamily="34" charset="0"/>
            </a:endParaRPr>
          </a:p>
        </p:txBody>
      </p:sp>
      <p:sp>
        <p:nvSpPr>
          <p:cNvPr id="43" name="Google Shape;43;g29ab701a050_0_16"/>
          <p:cNvSpPr txBox="1"/>
          <p:nvPr/>
        </p:nvSpPr>
        <p:spPr>
          <a:xfrm>
            <a:off x="11278955" y="24701615"/>
            <a:ext cx="23479800" cy="369332"/>
          </a:xfrm>
          <a:prstGeom prst="rect">
            <a:avLst/>
          </a:prstGeom>
          <a:noFill/>
          <a:ln>
            <a:noFill/>
          </a:ln>
        </p:spPr>
        <p:txBody>
          <a:bodyPr spcFirstLastPara="1" wrap="square" lIns="0" tIns="0" rIns="0" bIns="0" anchor="t" anchorCtr="0">
            <a:spAutoFit/>
          </a:bodyPr>
          <a:lstStyle/>
          <a:p>
            <a:pPr algn="r">
              <a:buClr>
                <a:srgbClr val="000000"/>
              </a:buClr>
              <a:buSzPts val="2400"/>
            </a:pPr>
            <a:r>
              <a:rPr lang="en-US" sz="2400" b="0" i="0" u="none" strike="noStrike" cap="none" dirty="0">
                <a:latin typeface="Arial" panose="020B0604020202020204" pitchFamily="34" charset="0"/>
                <a:ea typeface="Arial"/>
                <a:cs typeface="Arial" panose="020B0604020202020204" pitchFamily="34" charset="0"/>
                <a:sym typeface="Arial"/>
              </a:rPr>
              <a:t>Research was supported by </a:t>
            </a:r>
            <a:r>
              <a:rPr lang="en-US" sz="2400" dirty="0">
                <a:effectLst/>
                <a:latin typeface="Helvetica" pitchFamily="2" charset="0"/>
              </a:rPr>
              <a:t>P20GM122507</a:t>
            </a:r>
            <a:endParaRPr lang="en-US" sz="1400" b="0" i="0" u="none" strike="noStrike" cap="none" dirty="0">
              <a:latin typeface="Arial" panose="020B0604020202020204" pitchFamily="34" charset="0"/>
              <a:ea typeface="Arial"/>
              <a:cs typeface="Arial" panose="020B0604020202020204" pitchFamily="34" charset="0"/>
              <a:sym typeface="Arial"/>
            </a:endParaRPr>
          </a:p>
        </p:txBody>
      </p:sp>
      <p:pic>
        <p:nvPicPr>
          <p:cNvPr id="2" name="Picture 1">
            <a:extLst>
              <a:ext uri="{FF2B5EF4-FFF2-40B4-BE49-F238E27FC236}">
                <a16:creationId xmlns:a16="http://schemas.microsoft.com/office/drawing/2014/main" id="{3CCEA3F7-CA5A-5774-D47B-B3895723D29A}"/>
              </a:ext>
            </a:extLst>
          </p:cNvPr>
          <p:cNvPicPr>
            <a:picLocks noChangeAspect="1"/>
          </p:cNvPicPr>
          <p:nvPr/>
        </p:nvPicPr>
        <p:blipFill>
          <a:blip r:embed="rId5"/>
          <a:stretch>
            <a:fillRect/>
          </a:stretch>
        </p:blipFill>
        <p:spPr>
          <a:xfrm>
            <a:off x="1849326" y="14574044"/>
            <a:ext cx="2400300" cy="1841500"/>
          </a:xfrm>
          <a:prstGeom prst="rect">
            <a:avLst/>
          </a:prstGeom>
        </p:spPr>
      </p:pic>
      <p:pic>
        <p:nvPicPr>
          <p:cNvPr id="3" name="Picture 2">
            <a:extLst>
              <a:ext uri="{FF2B5EF4-FFF2-40B4-BE49-F238E27FC236}">
                <a16:creationId xmlns:a16="http://schemas.microsoft.com/office/drawing/2014/main" id="{89C54752-97D0-B3A9-721C-E09DCBD9A942}"/>
              </a:ext>
            </a:extLst>
          </p:cNvPr>
          <p:cNvPicPr>
            <a:picLocks noChangeAspect="1"/>
          </p:cNvPicPr>
          <p:nvPr/>
        </p:nvPicPr>
        <p:blipFill>
          <a:blip r:embed="rId6"/>
          <a:stretch>
            <a:fillRect/>
          </a:stretch>
        </p:blipFill>
        <p:spPr>
          <a:xfrm>
            <a:off x="4249626" y="14574044"/>
            <a:ext cx="1981200" cy="2057400"/>
          </a:xfrm>
          <a:prstGeom prst="rect">
            <a:avLst/>
          </a:prstGeom>
        </p:spPr>
      </p:pic>
      <p:pic>
        <p:nvPicPr>
          <p:cNvPr id="1026" name="Picture 2" descr="A bar graph with text and numbers&#10;&#10;AI-generated content may be incorrect.">
            <a:extLst>
              <a:ext uri="{FF2B5EF4-FFF2-40B4-BE49-F238E27FC236}">
                <a16:creationId xmlns:a16="http://schemas.microsoft.com/office/drawing/2014/main" id="{EC98C12E-7300-3A2C-CBF0-DF7BFCE4B90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571" t="3840" r="1862" b="1788"/>
          <a:stretch/>
        </p:blipFill>
        <p:spPr bwMode="auto">
          <a:xfrm>
            <a:off x="13040220" y="19084096"/>
            <a:ext cx="8206766" cy="6020559"/>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9D669EDA-0EBF-672C-14ED-3609AFD012E9}"/>
              </a:ext>
            </a:extLst>
          </p:cNvPr>
          <p:cNvSpPr txBox="1"/>
          <p:nvPr/>
        </p:nvSpPr>
        <p:spPr>
          <a:xfrm>
            <a:off x="28405393" y="16877099"/>
            <a:ext cx="6046839" cy="369332"/>
          </a:xfrm>
          <a:prstGeom prst="rect">
            <a:avLst/>
          </a:prstGeom>
          <a:noFill/>
        </p:spPr>
        <p:txBody>
          <a:bodyPr wrap="square" rtlCol="0">
            <a:spAutoFit/>
          </a:bodyPr>
          <a:lstStyle/>
          <a:p>
            <a:r>
              <a:rPr lang="en-US" dirty="0"/>
              <a:t>Figure 2: Census Block Groups</a:t>
            </a:r>
          </a:p>
        </p:txBody>
      </p:sp>
      <p:sp>
        <p:nvSpPr>
          <p:cNvPr id="48" name="TextBox 47">
            <a:extLst>
              <a:ext uri="{FF2B5EF4-FFF2-40B4-BE49-F238E27FC236}">
                <a16:creationId xmlns:a16="http://schemas.microsoft.com/office/drawing/2014/main" id="{DA3406A9-80F8-3EF8-1613-B7A87E3BDE93}"/>
              </a:ext>
            </a:extLst>
          </p:cNvPr>
          <p:cNvSpPr txBox="1"/>
          <p:nvPr/>
        </p:nvSpPr>
        <p:spPr>
          <a:xfrm flipH="1">
            <a:off x="13409700" y="18516946"/>
            <a:ext cx="3733903" cy="369332"/>
          </a:xfrm>
          <a:prstGeom prst="rect">
            <a:avLst/>
          </a:prstGeom>
          <a:noFill/>
        </p:spPr>
        <p:txBody>
          <a:bodyPr wrap="square" rtlCol="0">
            <a:spAutoFit/>
          </a:bodyPr>
          <a:lstStyle/>
          <a:p>
            <a:r>
              <a:rPr lang="en-US" dirty="0"/>
              <a:t>Figure 3: Acceptability &amp; Feasibility </a:t>
            </a:r>
          </a:p>
        </p:txBody>
      </p:sp>
      <p:sp>
        <p:nvSpPr>
          <p:cNvPr id="49" name="TextBox 48">
            <a:extLst>
              <a:ext uri="{FF2B5EF4-FFF2-40B4-BE49-F238E27FC236}">
                <a16:creationId xmlns:a16="http://schemas.microsoft.com/office/drawing/2014/main" id="{6C6E5E33-5292-45DE-E2F0-CF7C2EB0AF2C}"/>
              </a:ext>
            </a:extLst>
          </p:cNvPr>
          <p:cNvSpPr txBox="1"/>
          <p:nvPr/>
        </p:nvSpPr>
        <p:spPr>
          <a:xfrm>
            <a:off x="2256817" y="14208677"/>
            <a:ext cx="5291847" cy="369332"/>
          </a:xfrm>
          <a:prstGeom prst="rect">
            <a:avLst/>
          </a:prstGeom>
          <a:noFill/>
        </p:spPr>
        <p:txBody>
          <a:bodyPr wrap="square" rtlCol="0">
            <a:spAutoFit/>
          </a:bodyPr>
          <a:lstStyle/>
          <a:p>
            <a:r>
              <a:rPr lang="en-US" dirty="0"/>
              <a:t>Figure 1: Brave Sensors &amp; Lifesaver Alert System</a:t>
            </a:r>
          </a:p>
        </p:txBody>
      </p:sp>
      <p:pic>
        <p:nvPicPr>
          <p:cNvPr id="1028" name="Picture 4" descr="Harm Reduction Innovation Lab">
            <a:extLst>
              <a:ext uri="{FF2B5EF4-FFF2-40B4-BE49-F238E27FC236}">
                <a16:creationId xmlns:a16="http://schemas.microsoft.com/office/drawing/2014/main" id="{5E0BDAE5-E97D-04D5-144D-F262232BB7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741" y="81904"/>
            <a:ext cx="7124655" cy="400261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A47B5058-C017-C148-1888-0C43AA99BFC5}"/>
              </a:ext>
            </a:extLst>
          </p:cNvPr>
          <p:cNvPicPr>
            <a:picLocks noChangeAspect="1"/>
          </p:cNvPicPr>
          <p:nvPr/>
        </p:nvPicPr>
        <p:blipFill>
          <a:blip r:embed="rId9"/>
          <a:stretch>
            <a:fillRect/>
          </a:stretch>
        </p:blipFill>
        <p:spPr>
          <a:xfrm>
            <a:off x="20141009" y="20580637"/>
            <a:ext cx="4249331" cy="149331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800</Words>
  <Application>Microsoft Macintosh PowerPoint</Application>
  <PresentationFormat>Custom</PresentationFormat>
  <Paragraphs>28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Helvetica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Scanlan, Karen</dc:creator>
  <cp:lastModifiedBy>R A</cp:lastModifiedBy>
  <cp:revision>1</cp:revision>
  <dcterms:created xsi:type="dcterms:W3CDTF">2013-11-15T17:04:13Z</dcterms:created>
  <dcterms:modified xsi:type="dcterms:W3CDTF">2025-04-16T13:09:40Z</dcterms:modified>
</cp:coreProperties>
</file>