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3"/>
  </p:notesMasterIdLst>
  <p:sldIdLst>
    <p:sldId id="274" r:id="rId2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4"/>
      <p:bold r:id="rId5"/>
      <p:italic r:id="rId6"/>
      <p:boldItalic r:id="rId7"/>
    </p:embeddedFont>
    <p:embeddedFont>
      <p:font typeface="IBM Plex Sans Medium" panose="020B0603050203000203" pitchFamily="34" charset="0"/>
      <p:regular r:id="rId8"/>
      <p:bold r:id="rId9"/>
      <p:italic r:id="rId10"/>
      <p:boldItalic r:id="rId11"/>
    </p:embeddedFont>
    <p:embeddedFont>
      <p:font typeface="Inter" panose="020B0604020202020204" charset="0"/>
      <p:regular r:id="rId12"/>
      <p:bold r:id="rId13"/>
      <p:italic r:id="rId14"/>
      <p:boldItalic r:id="rId15"/>
    </p:embeddedFont>
    <p:embeddedFont>
      <p:font typeface="Inter Medium" panose="020B0604020202020204" charset="0"/>
      <p:regular r:id="rId16"/>
      <p:bold r:id="rId17"/>
      <p:italic r:id="rId18"/>
      <p:boldItalic r:id="rId19"/>
    </p:embeddedFont>
    <p:embeddedFont>
      <p:font typeface="Merriweather" panose="00000500000000000000" pitchFamily="2" charset="0"/>
      <p:regular r:id="rId20"/>
      <p:bold r:id="rId21"/>
      <p:italic r:id="rId22"/>
      <p:boldItalic r:id="rId23"/>
    </p:embeddedFont>
    <p:embeddedFont>
      <p:font typeface="News Cycle" panose="020B0604020202020204" charset="2"/>
      <p:regular r:id="rId24"/>
      <p:bold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Pathway Gothic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+X0LAgV9nJrngA05i/Aww/ao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67DC5-5E66-4261-A62F-1363A6057105}">
  <a:tblStyle styleId="{AC167DC5-5E66-4261-A62F-1363A6057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8CD34-0EB9-4004-8375-84369A8093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998E20-FCDC-4B46-B10E-2CD3B71E88B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8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8" Type="http://schemas.openxmlformats.org/officeDocument/2006/relationships/font" Target="fonts/font5.fntdata"/><Relationship Id="rId80" Type="http://customschemas.google.com/relationships/presentationmetadata" Target="metadata"/><Relationship Id="rId8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">
      <pc:chgData name="Lauren Sanchez" userId="9ca497b683531d7c" providerId="LiveId" clId="{A6A50BF3-A5A3-46D4-8495-A08BD764F37B}" dt="2025-10-07T19:38:27.999" v="0" actId="47"/>
      <pc:docMkLst>
        <pc:docMk/>
      </pc:docMkLst>
      <pc:sldChg chg="del">
        <pc:chgData name="Lauren Sanchez" userId="9ca497b683531d7c" providerId="LiveId" clId="{A6A50BF3-A5A3-46D4-8495-A08BD764F37B}" dt="2025-10-07T19:38:27.999" v="0" actId="47"/>
        <pc:sldMkLst>
          <pc:docMk/>
          <pc:sldMk cId="0" sldId="275"/>
        </pc:sldMkLst>
      </pc:sldChg>
      <pc:sldChg chg="del">
        <pc:chgData name="Lauren Sanchez" userId="9ca497b683531d7c" providerId="LiveId" clId="{A6A50BF3-A5A3-46D4-8495-A08BD764F37B}" dt="2025-10-07T19:38:27.999" v="0" actId="47"/>
        <pc:sldMkLst>
          <pc:docMk/>
          <pc:sldMk cId="0" sldId="276"/>
        </pc:sldMkLst>
      </pc:sldChg>
      <pc:sldMasterChg chg="delSldLayout">
        <pc:chgData name="Lauren Sanchez" userId="9ca497b683531d7c" providerId="LiveId" clId="{A6A50BF3-A5A3-46D4-8495-A08BD764F37B}" dt="2025-10-07T19:38:27.999" v="0" actId="47"/>
        <pc:sldMasterMkLst>
          <pc:docMk/>
          <pc:sldMasterMk cId="0" sldId="2147483750"/>
        </pc:sldMasterMkLst>
        <pc:sldLayoutChg chg="del">
          <pc:chgData name="Lauren Sanchez" userId="9ca497b683531d7c" providerId="LiveId" clId="{A6A50BF3-A5A3-46D4-8495-A08BD764F37B}" dt="2025-10-07T19:38:27.999" v="0" actId="47"/>
          <pc:sldLayoutMkLst>
            <pc:docMk/>
            <pc:sldMasterMk cId="0" sldId="2147483750"/>
            <pc:sldLayoutMk cId="0" sldId="2147483752"/>
          </pc:sldLayoutMkLst>
        </pc:sldLayoutChg>
        <pc:sldLayoutChg chg="del">
          <pc:chgData name="Lauren Sanchez" userId="9ca497b683531d7c" providerId="LiveId" clId="{A6A50BF3-A5A3-46D4-8495-A08BD764F37B}" dt="2025-10-07T19:38:27.999" v="0" actId="47"/>
          <pc:sldLayoutMkLst>
            <pc:docMk/>
            <pc:sldMasterMk cId="0" sldId="2147483750"/>
            <pc:sldLayoutMk cId="0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4" name="Google Shape;16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FILL OUT ONE FOR COMPANY AND ONE FOR EACH SEPARATELY SOLD PRODUCT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5" name="Google Shape;1655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3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3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3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3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36" name="Google Shape;123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7" name="Google Shape;12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63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9" name="Google Shape;1239;p63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0" name="Google Shape;1240;p63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3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42" name="Google Shape;1242;p63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3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4" name="Google Shape;1244;p63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3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6" name="Google Shape;1246;p63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63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4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64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64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53" name="Google Shape;12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4" name="Google Shape;12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64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6" name="Google Shape;1256;p64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7" name="Google Shape;1257;p64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4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9" name="Google Shape;1259;p64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64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2">
  <p:cSld name="BLANK_1_1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8" name="Google Shape;12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6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0" name="Google Shape;1270;p65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6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6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66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66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76" name="Google Shape;127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7" name="Google Shape;127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66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9" name="Google Shape;1279;p66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0" name="Google Shape;1280;p66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6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2" name="Google Shape;1282;p66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6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>
  <p:cSld name="BLANK_1_1_2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7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1" name="Google Shape;129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p67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Google Shape;1293;p67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1">
  <p:cSld name="BLANK_1_1_3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8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6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9" name="Google Shape;1299;p68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9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02" name="Google Shape;1302;p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p69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69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05" name="Google Shape;1305;p69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06" name="Google Shape;1306;p69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7" name="Google Shape;1307;p69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Google Shape;1308;p69"/>
          <p:cNvSpPr txBox="1">
            <a:spLocks noGrp="1"/>
          </p:cNvSpPr>
          <p:nvPr>
            <p:ph type="subTitle" idx="3"/>
          </p:nvPr>
        </p:nvSpPr>
        <p:spPr>
          <a:xfrm>
            <a:off x="1575350" y="149200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TITLE_AND_BODY_1_3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0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TITLE_AND_BODY_1_5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_AND_BODY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72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2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72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19" name="Google Shape;1319;p7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0" name="Google Shape;1320;p72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72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7" name="Google Shape;11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TITLE_AND_BODY_1_2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3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TITLE_AND_BODY_1_8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4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1 Column">
  <p:cSld name="TITLE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75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7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1" name="Google Shape;1331;p75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75"/>
          <p:cNvSpPr txBox="1">
            <a:spLocks noGrp="1"/>
          </p:cNvSpPr>
          <p:nvPr>
            <p:ph type="subTitle" idx="1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6">
          <p15:clr>
            <a:srgbClr val="FA7B17"/>
          </p15:clr>
        </p15:guide>
        <p15:guide id="2" pos="28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2_1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2_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 1">
  <p:cSld name="TITLE_AND_BODY_3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78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8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" name="Google Shape;1343;p78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45" name="Google Shape;1345;p78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78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2_3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_2_5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">
  <p:cSld name="CUSTOM_2_1_2">
    <p:bg>
      <p:bgPr>
        <a:solidFill>
          <a:schemeClr val="dk1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8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81"/>
          <p:cNvSpPr txBox="1">
            <a:spLocks noGrp="1"/>
          </p:cNvSpPr>
          <p:nvPr>
            <p:ph type="ctrTitle" idx="2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6" name="Google Shape;1356;p8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7" name="Google Shape;1357;p8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1">
  <p:cSld name="CUSTOM_2_3_1_2_1_1_2"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2"/>
          <p:cNvSpPr txBox="1">
            <a:spLocks noGrp="1"/>
          </p:cNvSpPr>
          <p:nvPr>
            <p:ph type="body" idx="1"/>
          </p:nvPr>
        </p:nvSpPr>
        <p:spPr>
          <a:xfrm>
            <a:off x="1307775" y="2012175"/>
            <a:ext cx="3521700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0" name="Google Shape;1360;p8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1" name="Google Shape;1361;p8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62" name="Google Shape;136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Google Shape;1363;p8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8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5" name="Google Shape;1365;p82"/>
          <p:cNvSpPr txBox="1">
            <a:spLocks noGrp="1"/>
          </p:cNvSpPr>
          <p:nvPr>
            <p:ph type="ctrTitle" idx="3"/>
          </p:nvPr>
        </p:nvSpPr>
        <p:spPr>
          <a:xfrm>
            <a:off x="746550" y="730925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1" name="Google Shape;1201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2" name="Google Shape;12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1">
  <p:cSld name="CUSTOM_2_3_1_2_1_1_2_1_1_2"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3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subTitle" idx="2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3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 txBox="1">
            <a:spLocks noGrp="1"/>
          </p:cNvSpPr>
          <p:nvPr>
            <p:ph type="subTitle" idx="4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5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subTitle" idx="6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7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 txBox="1">
            <a:spLocks noGrp="1"/>
          </p:cNvSpPr>
          <p:nvPr>
            <p:ph type="subTitle" idx="8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8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77" name="Google Shape;13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8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9" name="Google Shape;1379;p8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0" name="Google Shape;1380;p83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1">
  <p:cSld name="CUSTOM_2_3_1_2_1_1_2_1_1_3">
    <p:bg>
      <p:bgPr>
        <a:solidFill>
          <a:schemeClr val="lt1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8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3" name="Google Shape;1383;p84"/>
          <p:cNvSpPr>
            <a:spLocks noGrp="1"/>
          </p:cNvSpPr>
          <p:nvPr>
            <p:ph type="pic" idx="2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4" name="Google Shape;1384;p8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5" name="Google Shape;1385;p8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86" name="Google Shape;138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8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8" name="Google Shape;1388;p8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9" name="Google Shape;1389;p8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92" name="Google Shape;1392;p85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85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85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95" name="Google Shape;1395;p85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96" name="Google Shape;1396;p85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97" name="Google Shape;1397;p85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8" name="Google Shape;1398;p85"/>
          <p:cNvSpPr txBox="1">
            <a:spLocks noGrp="1"/>
          </p:cNvSpPr>
          <p:nvPr>
            <p:ph type="subTitle" idx="3"/>
          </p:nvPr>
        </p:nvSpPr>
        <p:spPr>
          <a:xfrm>
            <a:off x="1548350" y="147825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ection Title Dotted">
  <p:cSld name="Pattern Section Title Dotted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86" descr="A picture containing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6"/>
          <p:cNvSpPr txBox="1">
            <a:spLocks noGrp="1"/>
          </p:cNvSpPr>
          <p:nvPr>
            <p:ph type="sldNum" idx="12"/>
          </p:nvPr>
        </p:nvSpPr>
        <p:spPr>
          <a:xfrm>
            <a:off x="686246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86"/>
          <p:cNvSpPr txBox="1">
            <a:spLocks noGrp="1"/>
          </p:cNvSpPr>
          <p:nvPr>
            <p:ph type="title"/>
          </p:nvPr>
        </p:nvSpPr>
        <p:spPr>
          <a:xfrm>
            <a:off x="628650" y="581217"/>
            <a:ext cx="7886700" cy="398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Open Sans Light"/>
              <a:buNone/>
              <a:defRPr sz="45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5" name="Google Shape;1205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6" name="Google Shape;12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0" name="Google Shape;121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1" name="Google Shape;121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2" name="Google Shape;1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1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9pPr>
          </a:lstStyle>
          <a:p>
            <a:endParaRPr/>
          </a:p>
        </p:txBody>
      </p:sp>
      <p:sp>
        <p:nvSpPr>
          <p:cNvPr id="1222" name="Google Shape;1222;p61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457200" lvl="0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117" cy="23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AND_BODY_1_2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2"/>
          <p:cNvSpPr txBox="1">
            <a:spLocks noGrp="1"/>
          </p:cNvSpPr>
          <p:nvPr>
            <p:ph type="title"/>
          </p:nvPr>
        </p:nvSpPr>
        <p:spPr>
          <a:xfrm>
            <a:off x="454500" y="171675"/>
            <a:ext cx="3214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226" name="Google Shape;1226;p62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62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62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29" name="Google Shape;1229;p62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1230" name="Google Shape;1230;p6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658" name="Google Shape;1658;p20"/>
          <p:cNvSpPr txBox="1">
            <a:spLocks noGrp="1"/>
          </p:cNvSpPr>
          <p:nvPr>
            <p:ph type="title" idx="4294967295"/>
          </p:nvPr>
        </p:nvSpPr>
        <p:spPr>
          <a:xfrm>
            <a:off x="234462" y="182563"/>
            <a:ext cx="7652238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/>
              <a:t>Brand/Product/Service Positioning</a:t>
            </a:r>
            <a:endParaRPr/>
          </a:p>
        </p:txBody>
      </p:sp>
      <p:sp>
        <p:nvSpPr>
          <p:cNvPr id="1659" name="Google Shape;1659;p20"/>
          <p:cNvSpPr txBox="1"/>
          <p:nvPr/>
        </p:nvSpPr>
        <p:spPr>
          <a:xfrm>
            <a:off x="2892223" y="4791695"/>
            <a:ext cx="3727302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Geoffrey Moore, "Crossing the Chasm" and Gartner (August 2014) </a:t>
            </a:r>
            <a:endParaRPr/>
          </a:p>
        </p:txBody>
      </p:sp>
      <p:graphicFrame>
        <p:nvGraphicFramePr>
          <p:cNvPr id="1660" name="Google Shape;1660;p20"/>
          <p:cNvGraphicFramePr/>
          <p:nvPr/>
        </p:nvGraphicFramePr>
        <p:xfrm>
          <a:off x="427413" y="802675"/>
          <a:ext cx="8413375" cy="3860550"/>
        </p:xfrm>
        <a:graphic>
          <a:graphicData uri="http://schemas.openxmlformats.org/drawingml/2006/table">
            <a:tbl>
              <a:tblPr>
                <a:noFill/>
                <a:tableStyleId>{9D998E20-FCDC-4B46-B10E-2CD3B71E88B4}</a:tableStyleId>
              </a:tblPr>
              <a:tblGrid>
                <a:gridCol w="17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66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6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For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Target Customer (describe)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Who Need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Statement of Need or Opportunity (define the business need that the target buyer needs to address)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And Want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Statement of Experience Expectations (define what else they want (softer, experience oriented)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Product/Service Name (name of your company, product, or service)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Is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Product/Service Category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That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Statement of Key Compelling Reason to Buy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Unlike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Primary Competitive Alternative (could be a company or other approaches—something target buyer will recognize and understand)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Our Product</a:t>
                      </a:r>
                      <a:endParaRPr sz="17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Statement of Primary Differentiation</a:t>
                      </a:r>
                      <a:endParaRPr sz="12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Merriweather</vt:lpstr>
      <vt:lpstr>IBM Plex Sans</vt:lpstr>
      <vt:lpstr>News Cycle</vt:lpstr>
      <vt:lpstr>Inter Medium</vt:lpstr>
      <vt:lpstr>Inter</vt:lpstr>
      <vt:lpstr>IBM Plex Sans Medium</vt:lpstr>
      <vt:lpstr>Arial</vt:lpstr>
      <vt:lpstr>Open Sans Light</vt:lpstr>
      <vt:lpstr>Pathway Gothic One</vt:lpstr>
      <vt:lpstr>Simple Light</vt:lpstr>
      <vt:lpstr>Brand/Product/Service Positioning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Lauren Sanchez</cp:lastModifiedBy>
  <cp:revision>2</cp:revision>
  <dcterms:modified xsi:type="dcterms:W3CDTF">2025-10-07T19:38:29Z</dcterms:modified>
</cp:coreProperties>
</file>