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8C95-E2EB-F43F-4132-86BA11264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9CF73-7FC0-A302-F1CD-27176E486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49587-9E0C-9A65-AF84-9C038DB0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2CBE-DA09-744C-BECB-1DB73A0B96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89ACA-AB1C-FAB2-8ACF-864F1A2F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9E9DF-1E5D-7540-847A-925C558A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013-125A-4442-B2D5-C67E493F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41EF-570E-172E-BE42-A4CACCAB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FE880-0DB5-676A-7795-FE7B27976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37E05-2704-9EA4-E412-1A43A6D2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2CBE-DA09-744C-BECB-1DB73A0B96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5AD74-0D9D-3AC9-CBC9-9DA61904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FA6ED-9073-3588-A4AC-D3C1A8F3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013-125A-4442-B2D5-C67E493F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0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7537B-2446-36A1-9A3D-CC3E16E4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38897-918E-A1C8-6FD7-E6F1720E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81A3B-D9F9-738A-FA0B-5B918203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2CBE-DA09-744C-BECB-1DB73A0B96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77BE2-6A3F-4C24-EF7E-E18F94CF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E74D2-EE0E-752E-70B1-C88F280D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013-125A-4442-B2D5-C67E493F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48E3-58B2-6F25-E8A4-E534FFC8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191F1-214F-7266-376D-793AAA570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1A4CC-AACE-AAA0-ECDF-1F42D863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2CBE-DA09-744C-BECB-1DB73A0B96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44C7E-D9EE-0189-4D8E-ED2DDE8D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23E39-B93D-89D6-E5A9-8AFACA99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013-125A-4442-B2D5-C67E493F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0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9BC8-84DF-DFB2-604D-CCC22F8F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62449-B909-C660-6554-78E2623FC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D4D8B-B737-3364-9990-D155203B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2CBE-DA09-744C-BECB-1DB73A0B96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68814-9EDD-4720-D105-6AA3A5E7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6880D-1E21-9494-F61A-D723034E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013-125A-4442-B2D5-C67E493F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7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E84D-7800-4286-3FF3-BC742473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33458-C055-3FD5-3D58-06E7A4EB2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0EF65-539B-EB2E-70AF-5E139C96B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9B772-78EA-93B3-F1CE-2F788F40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2CBE-DA09-744C-BECB-1DB73A0B96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FFB71-F8E4-1A25-D8AC-3176C328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55A48-47B3-A24C-B1AF-D89D1AF2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013-125A-4442-B2D5-C67E493F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1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B1A3-25B9-0204-27E5-E5B90A9C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261CE-2813-79C5-0D80-386D27EAA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3ABEB-47E3-DF85-E5C4-09D25CA4F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1AA89-9A82-85EF-FD25-A86F3A0F6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391EC-7896-8928-5735-539747C75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9885E-0BD5-2255-7F91-F4F97F34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2CBE-DA09-744C-BECB-1DB73A0B96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F7327A-9FEA-FF8A-12D6-62781E63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19588-2C29-4189-0B22-A859A244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013-125A-4442-B2D5-C67E493F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0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E3B1-5544-9C91-CC6B-42AACC64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72C34-BCC4-3892-0B06-3107E841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2CBE-DA09-744C-BECB-1DB73A0B96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4890D-B21C-F463-95C3-2A15C8FEB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D1078-47A7-C730-AE63-6A72387E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013-125A-4442-B2D5-C67E493F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2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CD2F4-E217-853C-9912-3A0F03BC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2CBE-DA09-744C-BECB-1DB73A0B96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C4C57-457E-06C2-BCA3-B8CE4AEA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1A6B6-6F4A-156C-771F-23B18AEF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013-125A-4442-B2D5-C67E493F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0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DBF4-9091-D818-5591-94DBA882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5A07-A918-9D56-5BDA-D886DCF2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281AA-E724-EAE0-93C9-5FACE3AAC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51E3B-8BA1-21F8-655A-6F93947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2CBE-DA09-744C-BECB-1DB73A0B96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245A1-336E-4ABE-77B3-198DE131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3D403-CBE8-85AB-41AD-968B978C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013-125A-4442-B2D5-C67E493F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8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B3F5-2B04-985E-3B28-27B6F792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EB382-DBF4-4348-BB09-58D7D0754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86F9C-BE41-91CB-FDDD-6A94B6B6D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E9C2-4673-92E7-98FA-645EFDFF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2CBE-DA09-744C-BECB-1DB73A0B96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90787-17C6-2E89-E986-EDFA7AE7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51D5B-6591-105F-4B22-EC4AFBC3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8013-125A-4442-B2D5-C67E493F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8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62B1D-2FE6-3DE9-BE27-58225481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15FAE-87AA-E4B0-C6EE-10134C99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BD1E7-BABC-72D1-810B-B639BEA67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3E2CBE-DA09-744C-BECB-1DB73A0B960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AA3CA-7D2B-6DBF-4DFD-66D081F1D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C230E-4017-41DF-37CD-D42AB4F1A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6E8013-125A-4442-B2D5-C67E493F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2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73F278-751A-E939-C49C-628A55EC3182}"/>
              </a:ext>
            </a:extLst>
          </p:cNvPr>
          <p:cNvSpPr txBox="1"/>
          <p:nvPr/>
        </p:nvSpPr>
        <p:spPr>
          <a:xfrm>
            <a:off x="6467253" y="4113143"/>
            <a:ext cx="5474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lvl="0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Advertise Message</a:t>
            </a:r>
          </a:p>
          <a:p>
            <a:pPr marL="128588" lvl="0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PPC intention mining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28588" lvl="0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Social promotions engagement</a:t>
            </a:r>
          </a:p>
          <a:p>
            <a:pPr marL="128588" lvl="0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Website substantiation and engagement</a:t>
            </a:r>
          </a:p>
          <a:p>
            <a:pPr marL="128588" lvl="0" indent="-128588" defTabSz="685800">
              <a:buFont typeface="Arial" panose="020B0604020202020204" pitchFamily="34" charset="0"/>
              <a:buChar char="•"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Ratings and Reviews and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Comparisons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7140E-F328-DA75-2C31-2173B4F68748}"/>
              </a:ext>
            </a:extLst>
          </p:cNvPr>
          <p:cNvSpPr txBox="1"/>
          <p:nvPr/>
        </p:nvSpPr>
        <p:spPr>
          <a:xfrm>
            <a:off x="6499838" y="2859532"/>
            <a:ext cx="545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Branding/Slogans/Taglines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Sponsorships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Social Content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Website SEO…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E8A2EFF-3BD0-11AB-6F30-7E8FA5F30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77" y="1355395"/>
            <a:ext cx="3874262" cy="46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marL="228600" indent="-228600" defTabSz="966788">
              <a:tabLst>
                <a:tab pos="2286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tabLst>
                <a:tab pos="2286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tabLst>
                <a:tab pos="2286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tabLst>
                <a:tab pos="2286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tabLst>
                <a:tab pos="2286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28600" marR="0" lvl="0" indent="-228600" algn="l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2026 TACTICS (Vehicles):</a:t>
            </a:r>
          </a:p>
          <a:p>
            <a:pPr lvl="0">
              <a:defRPr/>
            </a:pPr>
            <a:r>
              <a:rPr lang="en-US" altLang="ja-JP" sz="1200" b="1" dirty="0">
                <a:latin typeface="+mn-lt"/>
              </a:rPr>
              <a:t>‘How</a:t>
            </a:r>
            <a:r>
              <a:rPr lang="ja-JP" altLang="en-US" sz="1200" b="1">
                <a:latin typeface="+mn-lt"/>
              </a:rPr>
              <a:t>’</a:t>
            </a:r>
            <a:r>
              <a:rPr lang="en-US" altLang="ja-JP" sz="1200" b="1" dirty="0">
                <a:latin typeface="+mn-lt"/>
              </a:rPr>
              <a:t>we will Win …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65F41BA5-A0BC-8AF7-0CE2-CE9CB0064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7224" y="1280594"/>
            <a:ext cx="30455" cy="50017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6D340AA7-7BFB-614B-A302-4C5272E3E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636" y="1253446"/>
            <a:ext cx="55796" cy="50289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9DE162A9-57DA-E280-9A4A-DB3859B33B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528" y="3352574"/>
            <a:ext cx="2914151" cy="1723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DC9DC5C2-709C-8450-63EA-40784EA68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528" y="1257416"/>
            <a:ext cx="11819836" cy="356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34B42057-1CEC-3B6B-3ED5-9B6DBC6D1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43" y="1324991"/>
            <a:ext cx="3111950" cy="46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6678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  <a:tab pos="1539875" algn="l"/>
                <a:tab pos="1885950" algn="l"/>
                <a:tab pos="2286000" algn="l"/>
              </a:tabLst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2026 OBJECTIVE:</a:t>
            </a:r>
          </a:p>
          <a:p>
            <a:pPr marL="0" marR="0" lvl="0" indent="0" algn="l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  <a:tab pos="1539875" algn="l"/>
                <a:tab pos="1885950" algn="l"/>
                <a:tab pos="2286000" algn="l"/>
              </a:tabLst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</a:rPr>
              <a:t>‘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What</a:t>
            </a: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</a:rPr>
              <a:t>’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is Winning …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72756D53-F347-4E28-EA9C-915256117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291" y="1349462"/>
            <a:ext cx="3134620" cy="46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marL="180975" indent="-180975" defTabSz="966788">
              <a:tabLst>
                <a:tab pos="169863" algn="l"/>
                <a:tab pos="287338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tabLst>
                <a:tab pos="169863" algn="l"/>
                <a:tab pos="287338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tabLst>
                <a:tab pos="169863" algn="l"/>
                <a:tab pos="287338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tabLst>
                <a:tab pos="169863" algn="l"/>
                <a:tab pos="287338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tabLst>
                <a:tab pos="169863" algn="l"/>
                <a:tab pos="287338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69863" algn="l"/>
                <a:tab pos="287338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69863" algn="l"/>
                <a:tab pos="287338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69863" algn="l"/>
                <a:tab pos="287338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69863" algn="l"/>
                <a:tab pos="287338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0975" marR="0" lvl="0" indent="-180975" algn="l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863" algn="l"/>
                <a:tab pos="287338" algn="l"/>
              </a:tabLst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2026-2028</a:t>
            </a:r>
            <a:r>
              <a:rPr kumimoji="0" lang="en-US" altLang="en-US" sz="1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STRATEGIC</a:t>
            </a:r>
            <a:r>
              <a:rPr kumimoji="0" lang="en-US" altLang="en-US" sz="1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CHOICES (Stages)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</a:p>
          <a:p>
            <a:pPr lvl="0"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</a:rPr>
              <a:t>‘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Why’</a:t>
            </a:r>
            <a:r>
              <a:rPr lang="ja-JP" altLang="en-US" sz="1200" b="1">
                <a:latin typeface="+mn-lt"/>
              </a:rPr>
              <a:t> 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we will Win …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257B868E-5CF3-CA85-C7A7-6E6BA45BF4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493" y="6261504"/>
            <a:ext cx="11763101" cy="119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id="{AA6E22BF-EBF6-305D-1606-B672F6B40D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5249" y="5312109"/>
            <a:ext cx="8890792" cy="339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Line 17">
            <a:extLst>
              <a:ext uri="{FF2B5EF4-FFF2-40B4-BE49-F238E27FC236}">
                <a16:creationId xmlns:a16="http://schemas.microsoft.com/office/drawing/2014/main" id="{C7CE5847-AD31-2B97-C242-233E017A9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7811" y="4049525"/>
            <a:ext cx="8905553" cy="16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CED75BD1-AEBA-C1AB-967C-3926B3B42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65" y="3590400"/>
            <a:ext cx="2707865" cy="101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>
            <a:spAutoFit/>
          </a:bodyPr>
          <a:lstStyle>
            <a:lvl1pPr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GOALS (Economic</a:t>
            </a:r>
            <a:r>
              <a:rPr kumimoji="0" lang="en-US" altLang="en-US" sz="1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Logic)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  <a:r>
              <a:rPr lang="en-US" altLang="en-US" sz="1200" b="1" noProof="0" dirty="0">
                <a:latin typeface="+mn-lt"/>
              </a:rPr>
              <a:t>Ex. </a:t>
            </a:r>
            <a:r>
              <a:rPr lang="en-US" altLang="en-US" sz="1200" noProof="0" dirty="0">
                <a:solidFill>
                  <a:schemeClr val="tx1"/>
                </a:solidFill>
                <a:latin typeface="+mn-lt"/>
              </a:rPr>
              <a:t>Use economies of scale or premium pricing or product superiority to take or acquire share to achieve</a:t>
            </a: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1200" noProof="0" dirty="0">
                <a:solidFill>
                  <a:schemeClr val="tx1"/>
                </a:solidFill>
                <a:latin typeface="+mn-lt"/>
              </a:rPr>
              <a:t>&lt;primary financial goal&gt;</a:t>
            </a:r>
            <a:endParaRPr kumimoji="0" lang="en-US" alt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7" name="Group 132">
            <a:extLst>
              <a:ext uri="{FF2B5EF4-FFF2-40B4-BE49-F238E27FC236}">
                <a16:creationId xmlns:a16="http://schemas.microsoft.com/office/drawing/2014/main" id="{6C4B08D6-CF9D-2FF8-2E11-782E4ECFB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138398"/>
              </p:ext>
            </p:extLst>
          </p:nvPr>
        </p:nvGraphicFramePr>
        <p:xfrm>
          <a:off x="269498" y="4768479"/>
          <a:ext cx="2722324" cy="1196248"/>
        </p:xfrm>
        <a:graphic>
          <a:graphicData uri="http://schemas.openxmlformats.org/drawingml/2006/table">
            <a:tbl>
              <a:tblPr/>
              <a:tblGrid>
                <a:gridCol w="664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5">
                  <a:extLst>
                    <a:ext uri="{9D8B030D-6E8A-4147-A177-3AD203B41FA5}">
                      <a16:colId xmlns:a16="http://schemas.microsoft.com/office/drawing/2014/main" val="2722694692"/>
                    </a:ext>
                  </a:extLst>
                </a:gridCol>
              </a:tblGrid>
              <a:tr h="2796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7072" marR="87072" marT="42851" marB="428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2026</a:t>
                      </a:r>
                    </a:p>
                  </a:txBody>
                  <a:tcPr marL="87072" marR="87072" marT="42851" marB="42851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  <a:alpha val="3215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2027</a:t>
                      </a:r>
                    </a:p>
                  </a:txBody>
                  <a:tcPr marL="87072" marR="87072" marT="42851" marB="428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  <a:alpha val="3215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2028</a:t>
                      </a:r>
                    </a:p>
                  </a:txBody>
                  <a:tcPr marL="87072" marR="87072" marT="42851" marB="428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  <a:alpha val="3215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Sales</a:t>
                      </a:r>
                    </a:p>
                  </a:txBody>
                  <a:tcPr marL="87072" marR="87072" marT="42851" marB="428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$xx</a:t>
                      </a:r>
                    </a:p>
                  </a:txBody>
                  <a:tcPr marL="87072" marR="87072" marT="42851" marB="42851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$xx</a:t>
                      </a:r>
                    </a:p>
                  </a:txBody>
                  <a:tcPr marL="87072" marR="87072" marT="42851" marB="428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$xx</a:t>
                      </a:r>
                    </a:p>
                  </a:txBody>
                  <a:tcPr marL="87072" marR="87072" marT="42851" marB="428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Units</a:t>
                      </a:r>
                    </a:p>
                  </a:txBody>
                  <a:tcPr marL="87072" marR="87072" marT="42851" marB="428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xx</a:t>
                      </a:r>
                    </a:p>
                  </a:txBody>
                  <a:tcPr marL="87072" marR="87072" marT="42851" marB="42851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xx</a:t>
                      </a:r>
                    </a:p>
                  </a:txBody>
                  <a:tcPr marL="87072" marR="87072" marT="42851" marB="428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xx</a:t>
                      </a:r>
                    </a:p>
                  </a:txBody>
                  <a:tcPr marL="87072" marR="87072" marT="42851" marB="428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2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Profit</a:t>
                      </a:r>
                    </a:p>
                  </a:txBody>
                  <a:tcPr marL="87072" marR="87072" marT="42851" marB="428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$x</a:t>
                      </a:r>
                    </a:p>
                  </a:txBody>
                  <a:tcPr marL="87072" marR="87072" marT="42851" marB="42851" horzOverflow="overflow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$y</a:t>
                      </a:r>
                    </a:p>
                  </a:txBody>
                  <a:tcPr marL="87072" marR="87072" marT="42851" marB="428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$z</a:t>
                      </a:r>
                    </a:p>
                  </a:txBody>
                  <a:tcPr marL="87072" marR="87072" marT="42851" marB="428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E9B5A07-1999-88EF-85D2-563B4E16B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103" y="4441040"/>
            <a:ext cx="2936977" cy="82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defTabSz="685800"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3) Ex. Incent purchase</a:t>
            </a:r>
            <a:r>
              <a:rPr kumimoji="0" lang="en-US" altLang="en-US" sz="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trial</a:t>
            </a:r>
            <a:r>
              <a:rPr lang="en-US" altLang="en-US" sz="1200" b="1" dirty="0">
                <a:solidFill>
                  <a:schemeClr val="tx1"/>
                </a:solidFill>
                <a:latin typeface="+mn-lt"/>
              </a:rPr>
              <a:t>, purchase,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and repeat purchase</a:t>
            </a:r>
            <a:r>
              <a:rPr kumimoji="0" lang="en-US" altLang="en-US" sz="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with competitive benefits </a:t>
            </a:r>
            <a:br>
              <a:rPr lang="en-US" altLang="en-US" sz="1200" dirty="0">
                <a:solidFill>
                  <a:schemeClr val="tx1"/>
                </a:solidFill>
                <a:latin typeface="+mn-lt"/>
              </a:rPr>
            </a:b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or reasons </a:t>
            </a:r>
            <a:r>
              <a:rPr lang="en-US" altLang="en-US" sz="1200" noProof="0" dirty="0">
                <a:solidFill>
                  <a:schemeClr val="tx1"/>
                </a:solidFill>
                <a:latin typeface="+mn-lt"/>
              </a:rPr>
              <a:t>to buy</a:t>
            </a: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 - …</a:t>
            </a:r>
            <a:endParaRPr kumimoji="0" lang="en-US" alt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4E8A620E-6BDB-6403-6D2B-A3711124A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292" y="3122555"/>
            <a:ext cx="2980572" cy="64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2) Ex. Drive</a:t>
            </a:r>
            <a:r>
              <a:rPr kumimoji="0" lang="en-US" altLang="en-US" sz="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brand awareness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amongst target markets of</a:t>
            </a:r>
            <a:r>
              <a:rPr kumimoji="0" lang="en-US" altLang="en-US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our products or solutions</a:t>
            </a: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…</a:t>
            </a: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BB148EF2-6CDA-94F5-0A44-B00DBFE98E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8225" y="2757504"/>
            <a:ext cx="8885386" cy="89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BA651722-C332-5961-965B-AC819D628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292" y="2023067"/>
            <a:ext cx="3025873" cy="64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1) Ex.</a:t>
            </a:r>
            <a:r>
              <a:rPr kumimoji="0" lang="en-US" altLang="en-US" sz="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Educate </a:t>
            </a: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about an important market dynamic or opportunity we uniquely serve…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4D1A54B4-B1D0-BAA8-3AA6-DF5D1B6CD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292" y="5536409"/>
            <a:ext cx="2953178" cy="64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4) Ex. Deliver</a:t>
            </a:r>
            <a:r>
              <a:rPr kumimoji="0" lang="en-US" altLang="en-US" sz="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continuous innovation </a:t>
            </a:r>
            <a:r>
              <a:rPr kumimoji="0" lang="en-US" altLang="en-US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 acquire new or retain current customers by…</a:t>
            </a:r>
            <a:endParaRPr kumimoji="0" lang="en-US" alt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CD38C146-8631-9DE1-82FF-E1F796180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28" y="748241"/>
            <a:ext cx="11755223" cy="64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>
            <a:spAutoFit/>
          </a:bodyPr>
          <a:lstStyle>
            <a:lvl1pPr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defTabSz="685800"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+mn-lt"/>
              </a:rPr>
              <a:t>Core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Target:   </a:t>
            </a:r>
            <a:r>
              <a:rPr lang="en-US" altLang="en-US" sz="1200" b="1" noProof="0" dirty="0">
                <a:solidFill>
                  <a:schemeClr val="tx1"/>
                </a:solidFill>
                <a:latin typeface="+mn-lt"/>
                <a:ea typeface="MS PGothic" charset="0"/>
              </a:rPr>
              <a:t>Specific arenas or geographies, </a:t>
            </a:r>
            <a:r>
              <a:rPr lang="en-US" altLang="en-US" sz="1200" b="1" dirty="0">
                <a:solidFill>
                  <a:schemeClr val="tx1"/>
                </a:solidFill>
                <a:latin typeface="+mn-lt"/>
                <a:ea typeface="MS PGothic" charset="0"/>
              </a:rPr>
              <a:t>markets,</a:t>
            </a:r>
            <a:r>
              <a:rPr lang="en-US" altLang="en-US" sz="1200" b="1" noProof="0" dirty="0">
                <a:solidFill>
                  <a:schemeClr val="tx1"/>
                </a:solidFill>
                <a:latin typeface="+mn-lt"/>
                <a:ea typeface="MS PGothic" charset="0"/>
              </a:rPr>
              <a:t> industries</a:t>
            </a:r>
            <a:r>
              <a:rPr lang="en-US" altLang="en-US" sz="1200" b="1" dirty="0">
                <a:solidFill>
                  <a:schemeClr val="tx1"/>
                </a:solidFill>
                <a:latin typeface="+mn-lt"/>
                <a:ea typeface="MS PGothic" charset="0"/>
              </a:rPr>
              <a:t>, businesses, or people with </a:t>
            </a:r>
            <a:r>
              <a:rPr lang="en-US" altLang="en-US" sz="1200" b="1" noProof="0" dirty="0">
                <a:solidFill>
                  <a:schemeClr val="tx1"/>
                </a:solidFill>
                <a:latin typeface="+mn-lt"/>
                <a:ea typeface="MS PGothic" charset="0"/>
              </a:rPr>
              <a:t>an </a:t>
            </a:r>
            <a:r>
              <a:rPr lang="en-US" altLang="en-US" sz="1200" b="1" u="sng" noProof="0" dirty="0">
                <a:solidFill>
                  <a:schemeClr val="tx1"/>
                </a:solidFill>
                <a:latin typeface="+mn-lt"/>
                <a:ea typeface="MS PGothic" charset="0"/>
              </a:rPr>
              <a:t>acute</a:t>
            </a:r>
            <a:r>
              <a:rPr lang="en-US" altLang="en-US" sz="1200" b="1" noProof="0" dirty="0">
                <a:solidFill>
                  <a:schemeClr val="tx1"/>
                </a:solidFill>
                <a:latin typeface="+mn-lt"/>
                <a:ea typeface="MS PGothic" charset="0"/>
              </a:rPr>
              <a:t> need or pain point</a:t>
            </a:r>
            <a:endParaRPr lang="en-US" altLang="en-US" sz="1200" b="1" dirty="0">
              <a:solidFill>
                <a:schemeClr val="tx1"/>
              </a:solidFill>
              <a:latin typeface="+mn-lt"/>
              <a:ea typeface="MS PGothic" charset="0"/>
            </a:endParaRPr>
          </a:p>
          <a:p>
            <a:pPr defTabSz="685800"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Broad Target:   </a:t>
            </a:r>
            <a:r>
              <a:rPr lang="en-US" altLang="en-US" sz="1200" b="1" dirty="0">
                <a:solidFill>
                  <a:schemeClr val="tx1"/>
                </a:solidFill>
                <a:latin typeface="+mn-lt"/>
                <a:ea typeface="MS PGothic" charset="0"/>
              </a:rPr>
              <a:t>Adjacent arenas or geographies, markets, industries, businesses, or people that </a:t>
            </a:r>
            <a:r>
              <a:rPr lang="en-US" altLang="en-US" sz="1200" b="1" u="sng" dirty="0">
                <a:solidFill>
                  <a:schemeClr val="tx1"/>
                </a:solidFill>
                <a:latin typeface="+mn-lt"/>
                <a:ea typeface="MS PGothic" charset="0"/>
              </a:rPr>
              <a:t>may</a:t>
            </a:r>
            <a:r>
              <a:rPr lang="en-US" altLang="en-US" sz="1200" b="1" dirty="0">
                <a:solidFill>
                  <a:schemeClr val="tx1"/>
                </a:solidFill>
                <a:latin typeface="+mn-lt"/>
                <a:ea typeface="MS PGothic" charset="0"/>
              </a:rPr>
              <a:t> have this need or pain point</a:t>
            </a:r>
            <a:endParaRPr lang="en-US" altLang="en-US" sz="1200" b="1" dirty="0">
              <a:solidFill>
                <a:schemeClr val="tx1"/>
              </a:solidFill>
              <a:latin typeface="+mn-lt"/>
            </a:endParaRPr>
          </a:p>
          <a:p>
            <a:pPr lvl="0" defTabSz="685800"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E9A683-814C-F023-AF69-AFF8C6DEC933}"/>
              </a:ext>
            </a:extLst>
          </p:cNvPr>
          <p:cNvSpPr txBox="1"/>
          <p:nvPr/>
        </p:nvSpPr>
        <p:spPr>
          <a:xfrm>
            <a:off x="6467253" y="5403515"/>
            <a:ext cx="544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Product or Service Feature/Function Roadmap 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Collaborations expanding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use cases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Integrations driving stickiness…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9D044E-B242-7DFB-0CAC-C8659F1FF030}"/>
              </a:ext>
            </a:extLst>
          </p:cNvPr>
          <p:cNvSpPr txBox="1"/>
          <p:nvPr/>
        </p:nvSpPr>
        <p:spPr>
          <a:xfrm>
            <a:off x="6467253" y="1821057"/>
            <a:ext cx="547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Partner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Publish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PR…</a:t>
            </a:r>
          </a:p>
        </p:txBody>
      </p:sp>
      <p:sp>
        <p:nvSpPr>
          <p:cNvPr id="26" name="Line 10">
            <a:extLst>
              <a:ext uri="{FF2B5EF4-FFF2-40B4-BE49-F238E27FC236}">
                <a16:creationId xmlns:a16="http://schemas.microsoft.com/office/drawing/2014/main" id="{CDD7AE5B-D198-56C9-654F-6046702033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998471" y="1290435"/>
            <a:ext cx="37956" cy="4982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9C32DB44-6D14-05F4-6882-706CDCFE8C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5722" y="1290434"/>
            <a:ext cx="31776" cy="49919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93" tIns="43247" rIns="86493" bIns="43247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3EAFA3D1-6D57-61A0-3D47-12C9AA324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43" y="1852894"/>
            <a:ext cx="2571667" cy="10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  <a:tab pos="1539875" algn="l"/>
                <a:tab pos="1885950" algn="l"/>
                <a:tab pos="2286000" algn="l"/>
              </a:tabLst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l"/>
                <a:tab pos="1539875" algn="l"/>
                <a:tab pos="1885950" algn="l"/>
                <a:tab pos="2286000" algn="l"/>
              </a:tabLst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+mn-lt"/>
              </a:rPr>
              <a:t>Ex. </a:t>
            </a:r>
            <a:r>
              <a:rPr lang="en-US" altLang="en-US" sz="1200" dirty="0">
                <a:solidFill>
                  <a:schemeClr val="tx1"/>
                </a:solidFill>
                <a:latin typeface="+mn-lt"/>
              </a:rPr>
              <a:t>Position Brand XX as the &lt;market leader or challenger&gt; of &lt;differentiated product or service&gt; in &lt;arenas&gt; among &lt;target audience who need/want&gt;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D9C119A-E25A-8F23-4461-A878A2445C49}"/>
              </a:ext>
            </a:extLst>
          </p:cNvPr>
          <p:cNvSpPr txBox="1">
            <a:spLocks/>
          </p:cNvSpPr>
          <p:nvPr/>
        </p:nvSpPr>
        <p:spPr>
          <a:xfrm>
            <a:off x="149157" y="114139"/>
            <a:ext cx="10875523" cy="691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accent5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185385"/>
                </a:solidFill>
                <a:latin typeface="+mn-lt"/>
              </a:rPr>
              <a:t>Plan-on-a-Page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(Co./Brand/Product/Service) 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9DCE2C5-0481-B876-0F30-23FCBA5819F5}"/>
              </a:ext>
            </a:extLst>
          </p:cNvPr>
          <p:cNvSpPr/>
          <p:nvPr/>
        </p:nvSpPr>
        <p:spPr>
          <a:xfrm>
            <a:off x="6193165" y="2030404"/>
            <a:ext cx="316963" cy="2555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45FF9AB7-34C8-2906-A8B5-5BCD67178D89}"/>
              </a:ext>
            </a:extLst>
          </p:cNvPr>
          <p:cNvSpPr/>
          <p:nvPr/>
        </p:nvSpPr>
        <p:spPr>
          <a:xfrm>
            <a:off x="6182875" y="3334005"/>
            <a:ext cx="316963" cy="2555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5DC631A0-DC69-E112-A54E-30FD300F42C7}"/>
              </a:ext>
            </a:extLst>
          </p:cNvPr>
          <p:cNvSpPr/>
          <p:nvPr/>
        </p:nvSpPr>
        <p:spPr>
          <a:xfrm>
            <a:off x="6193165" y="4640718"/>
            <a:ext cx="316963" cy="2555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A18B0D5A-AB62-F3D0-29B9-632B4D8F3DBD}"/>
              </a:ext>
            </a:extLst>
          </p:cNvPr>
          <p:cNvSpPr/>
          <p:nvPr/>
        </p:nvSpPr>
        <p:spPr>
          <a:xfrm>
            <a:off x="6186297" y="5742466"/>
            <a:ext cx="316963" cy="25552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FAF596-7E33-44BA-308A-3398C12A8AE7}"/>
              </a:ext>
            </a:extLst>
          </p:cNvPr>
          <p:cNvSpPr txBox="1"/>
          <p:nvPr/>
        </p:nvSpPr>
        <p:spPr>
          <a:xfrm>
            <a:off x="149157" y="6282351"/>
            <a:ext cx="12260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Note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Business objectives are measured by financial goals. Strategies get from state A to desired state B through specific tactics. Tactics are timed in a plan that gets executed.  </a:t>
            </a:r>
            <a:b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Assumption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This template assumes the strategic vehicles are making an existing brand or product grow not buying growth through vehicles like mergers or acquisitions. </a:t>
            </a:r>
          </a:p>
        </p:txBody>
      </p:sp>
      <p:pic>
        <p:nvPicPr>
          <p:cNvPr id="36" name="Picture 35" descr="A blue background with white text and a spiral&#10;&#10;AI-generated content may be incorrect.">
            <a:extLst>
              <a:ext uri="{FF2B5EF4-FFF2-40B4-BE49-F238E27FC236}">
                <a16:creationId xmlns:a16="http://schemas.microsoft.com/office/drawing/2014/main" id="{661615C3-3755-CC4A-7E5E-AD5599D4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596" b="19322"/>
          <a:stretch>
            <a:fillRect/>
          </a:stretch>
        </p:blipFill>
        <p:spPr>
          <a:xfrm>
            <a:off x="11024680" y="0"/>
            <a:ext cx="1155826" cy="11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6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353</Words>
  <Application>Microsoft Office PowerPoint</Application>
  <PresentationFormat>Widescreen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Open Sans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Dyer</dc:creator>
  <cp:lastModifiedBy>Lauren Sanchez</cp:lastModifiedBy>
  <cp:revision>4</cp:revision>
  <dcterms:created xsi:type="dcterms:W3CDTF">2025-09-17T19:04:49Z</dcterms:created>
  <dcterms:modified xsi:type="dcterms:W3CDTF">2025-10-03T15:04:04Z</dcterms:modified>
</cp:coreProperties>
</file>