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70" r:id="rId2"/>
    <p:sldId id="271" r:id="rId3"/>
    <p:sldId id="272" r:id="rId4"/>
    <p:sldId id="273"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338" r:id="rId20"/>
    <p:sldId id="374" r:id="rId21"/>
    <p:sldId id="363" r:id="rId22"/>
    <p:sldId id="349" r:id="rId23"/>
    <p:sldId id="350" r:id="rId24"/>
    <p:sldId id="366" r:id="rId25"/>
    <p:sldId id="308" r:id="rId26"/>
    <p:sldId id="355" r:id="rId27"/>
    <p:sldId id="356" r:id="rId28"/>
    <p:sldId id="375" r:id="rId29"/>
    <p:sldId id="277" r:id="rId30"/>
    <p:sldId id="278" r:id="rId31"/>
    <p:sldId id="279" r:id="rId32"/>
    <p:sldId id="280" r:id="rId33"/>
    <p:sldId id="281" r:id="rId34"/>
    <p:sldId id="369" r:id="rId35"/>
    <p:sldId id="283" r:id="rId36"/>
    <p:sldId id="284" r:id="rId37"/>
    <p:sldId id="285" r:id="rId38"/>
    <p:sldId id="286" r:id="rId39"/>
    <p:sldId id="287" r:id="rId40"/>
    <p:sldId id="288" r:id="rId41"/>
    <p:sldId id="289" r:id="rId42"/>
    <p:sldId id="290" r:id="rId43"/>
    <p:sldId id="339" r:id="rId44"/>
    <p:sldId id="372" r:id="rId45"/>
    <p:sldId id="364" r:id="rId46"/>
    <p:sldId id="351" r:id="rId47"/>
    <p:sldId id="352" r:id="rId48"/>
    <p:sldId id="367" r:id="rId49"/>
    <p:sldId id="343" r:id="rId50"/>
    <p:sldId id="357" r:id="rId51"/>
    <p:sldId id="358" r:id="rId52"/>
    <p:sldId id="376" r:id="rId53"/>
    <p:sldId id="294" r:id="rId54"/>
    <p:sldId id="295" r:id="rId55"/>
    <p:sldId id="296" r:id="rId56"/>
    <p:sldId id="297" r:id="rId57"/>
    <p:sldId id="298" r:id="rId58"/>
    <p:sldId id="370" r:id="rId59"/>
    <p:sldId id="300" r:id="rId60"/>
    <p:sldId id="301" r:id="rId61"/>
    <p:sldId id="302" r:id="rId62"/>
    <p:sldId id="303" r:id="rId63"/>
    <p:sldId id="304" r:id="rId64"/>
    <p:sldId id="305" r:id="rId65"/>
    <p:sldId id="306" r:id="rId66"/>
    <p:sldId id="307" r:id="rId67"/>
    <p:sldId id="340" r:id="rId68"/>
    <p:sldId id="373" r:id="rId69"/>
    <p:sldId id="365" r:id="rId70"/>
    <p:sldId id="353" r:id="rId71"/>
    <p:sldId id="354" r:id="rId72"/>
    <p:sldId id="368" r:id="rId73"/>
    <p:sldId id="309" r:id="rId74"/>
    <p:sldId id="310" r:id="rId75"/>
    <p:sldId id="311" r:id="rId76"/>
    <p:sldId id="371"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6600"/>
    <a:srgbClr val="CC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4" d="100"/>
          <a:sy n="104" d="100"/>
        </p:scale>
        <p:origin x="138" y="192"/>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25.xml" Id="rId26" /><Relationship Type="http://schemas.openxmlformats.org/officeDocument/2006/relationships/slide" Target="slides/slide20.xml" Id="rId21" /><Relationship Type="http://schemas.openxmlformats.org/officeDocument/2006/relationships/slide" Target="slides/slide41.xml" Id="rId42" /><Relationship Type="http://schemas.openxmlformats.org/officeDocument/2006/relationships/slide" Target="slides/slide46.xml" Id="rId47" /><Relationship Type="http://schemas.openxmlformats.org/officeDocument/2006/relationships/slide" Target="slides/slide62.xml" Id="rId63" /><Relationship Type="http://schemas.openxmlformats.org/officeDocument/2006/relationships/slide" Target="slides/slide67.xml" Id="rId68" /><Relationship Type="http://schemas.openxmlformats.org/officeDocument/2006/relationships/slide" Target="slides/slide15.xml" Id="rId16" /><Relationship Type="http://schemas.openxmlformats.org/officeDocument/2006/relationships/slide" Target="slides/slide10.xml" Id="rId11"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slide" Target="slides/slide52.xml" Id="rId53" /><Relationship Type="http://schemas.openxmlformats.org/officeDocument/2006/relationships/slide" Target="slides/slide57.xml" Id="rId58" /><Relationship Type="http://schemas.openxmlformats.org/officeDocument/2006/relationships/slide" Target="slides/slide73.xml" Id="rId74" /><Relationship Type="http://schemas.openxmlformats.org/officeDocument/2006/relationships/presProps" Target="presProps.xml" Id="rId79" /><Relationship Type="http://schemas.openxmlformats.org/officeDocument/2006/relationships/slide" Target="slides/slide4.xml" Id="rId5" /><Relationship Type="http://schemas.openxmlformats.org/officeDocument/2006/relationships/slide" Target="slides/slide60.xml" Id="rId61" /><Relationship Type="http://schemas.openxmlformats.org/officeDocument/2006/relationships/tableStyles" Target="tableStyles.xml" Id="rId82" /><Relationship Type="http://schemas.openxmlformats.org/officeDocument/2006/relationships/slide" Target="slides/slide18.xml" Id="rId1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slide" Target="slides/slide42.xml" Id="rId43" /><Relationship Type="http://schemas.openxmlformats.org/officeDocument/2006/relationships/slide" Target="slides/slide47.xml" Id="rId48" /><Relationship Type="http://schemas.openxmlformats.org/officeDocument/2006/relationships/slide" Target="slides/slide55.xml" Id="rId56" /><Relationship Type="http://schemas.openxmlformats.org/officeDocument/2006/relationships/slide" Target="slides/slide63.xml" Id="rId64" /><Relationship Type="http://schemas.openxmlformats.org/officeDocument/2006/relationships/slide" Target="slides/slide68.xml" Id="rId69" /><Relationship Type="http://schemas.openxmlformats.org/officeDocument/2006/relationships/slide" Target="slides/slide76.xml" Id="rId77" /><Relationship Type="http://schemas.openxmlformats.org/officeDocument/2006/relationships/slide" Target="slides/slide7.xml" Id="rId8" /><Relationship Type="http://schemas.openxmlformats.org/officeDocument/2006/relationships/slide" Target="slides/slide50.xml" Id="rId51" /><Relationship Type="http://schemas.openxmlformats.org/officeDocument/2006/relationships/slide" Target="slides/slide71.xml" Id="rId72" /><Relationship Type="http://schemas.openxmlformats.org/officeDocument/2006/relationships/viewProps" Target="viewProps.xml" Id="rId80" /><Relationship Type="http://schemas.openxmlformats.org/officeDocument/2006/relationships/slide" Target="slides/slide2.xml" Id="rId3"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slide" Target="slides/slide45.xml" Id="rId46" /><Relationship Type="http://schemas.openxmlformats.org/officeDocument/2006/relationships/slide" Target="slides/slide58.xml" Id="rId59" /><Relationship Type="http://schemas.openxmlformats.org/officeDocument/2006/relationships/slide" Target="slides/slide66.xml" Id="rId67" /><Relationship Type="http://schemas.openxmlformats.org/officeDocument/2006/relationships/slide" Target="slides/slide19.xml" Id="rId20" /><Relationship Type="http://schemas.openxmlformats.org/officeDocument/2006/relationships/slide" Target="slides/slide40.xml" Id="rId41" /><Relationship Type="http://schemas.openxmlformats.org/officeDocument/2006/relationships/slide" Target="slides/slide53.xml" Id="rId54" /><Relationship Type="http://schemas.openxmlformats.org/officeDocument/2006/relationships/slide" Target="slides/slide61.xml" Id="rId62" /><Relationship Type="http://schemas.openxmlformats.org/officeDocument/2006/relationships/slide" Target="slides/slide69.xml" Id="rId70" /><Relationship Type="http://schemas.openxmlformats.org/officeDocument/2006/relationships/slide" Target="slides/slide74.xml" Id="rId75"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35.xml" Id="rId36" /><Relationship Type="http://schemas.openxmlformats.org/officeDocument/2006/relationships/slide" Target="slides/slide48.xml" Id="rId49" /><Relationship Type="http://schemas.openxmlformats.org/officeDocument/2006/relationships/slide" Target="slides/slide56.xml" Id="rId57" /><Relationship Type="http://schemas.openxmlformats.org/officeDocument/2006/relationships/slide" Target="slides/slide9.xml" Id="rId10" /><Relationship Type="http://schemas.openxmlformats.org/officeDocument/2006/relationships/slide" Target="slides/slide30.xml" Id="rId31" /><Relationship Type="http://schemas.openxmlformats.org/officeDocument/2006/relationships/slide" Target="slides/slide43.xml" Id="rId44" /><Relationship Type="http://schemas.openxmlformats.org/officeDocument/2006/relationships/slide" Target="slides/slide51.xml" Id="rId52" /><Relationship Type="http://schemas.openxmlformats.org/officeDocument/2006/relationships/slide" Target="slides/slide59.xml" Id="rId60" /><Relationship Type="http://schemas.openxmlformats.org/officeDocument/2006/relationships/slide" Target="slides/slide64.xml" Id="rId65" /><Relationship Type="http://schemas.openxmlformats.org/officeDocument/2006/relationships/slide" Target="slides/slide72.xml" Id="rId73" /><Relationship Type="http://schemas.openxmlformats.org/officeDocument/2006/relationships/notesMaster" Target="notesMasters/notesMaster1.xml" Id="rId78" /><Relationship Type="http://schemas.openxmlformats.org/officeDocument/2006/relationships/theme" Target="theme/theme1.xml" Id="rId81"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38.xml" Id="rId39" /><Relationship Type="http://schemas.openxmlformats.org/officeDocument/2006/relationships/slide" Target="slides/slide33.xml" Id="rId34" /><Relationship Type="http://schemas.openxmlformats.org/officeDocument/2006/relationships/slide" Target="slides/slide49.xml" Id="rId50" /><Relationship Type="http://schemas.openxmlformats.org/officeDocument/2006/relationships/slide" Target="slides/slide54.xml" Id="rId55" /><Relationship Type="http://schemas.openxmlformats.org/officeDocument/2006/relationships/slide" Target="slides/slide75.xml" Id="rId76" /><Relationship Type="http://schemas.openxmlformats.org/officeDocument/2006/relationships/slide" Target="slides/slide6.xml" Id="rId7" /><Relationship Type="http://schemas.openxmlformats.org/officeDocument/2006/relationships/slide" Target="slides/slide70.xml" Id="rId71" /><Relationship Type="http://schemas.openxmlformats.org/officeDocument/2006/relationships/slide" Target="slides/slide1.xml" Id="rId2" /><Relationship Type="http://schemas.openxmlformats.org/officeDocument/2006/relationships/slide" Target="slides/slide28.xml" Id="rId29" /><Relationship Type="http://schemas.openxmlformats.org/officeDocument/2006/relationships/slide" Target="slides/slide23.xml" Id="rId24" /><Relationship Type="http://schemas.openxmlformats.org/officeDocument/2006/relationships/slide" Target="slides/slide39.xml" Id="rId40" /><Relationship Type="http://schemas.openxmlformats.org/officeDocument/2006/relationships/slide" Target="slides/slide44.xml" Id="rId45" /><Relationship Type="http://schemas.openxmlformats.org/officeDocument/2006/relationships/slide" Target="slides/slide65.xml" Id="rId66" /><Relationship Type="http://schemas.openxmlformats.org/officeDocument/2006/relationships/customXml" Target="/customXML/item.xml" Id="imanage.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594C6-77B8-4AD3-B620-A77EB0D9EDA8}"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2BF822-E5E3-4B59-AB18-DA05F34B5B42}" type="slidenum">
              <a:rPr lang="en-US" smtClean="0"/>
              <a:t>‹#›</a:t>
            </a:fld>
            <a:endParaRPr lang="en-US"/>
          </a:p>
        </p:txBody>
      </p:sp>
    </p:spTree>
    <p:extLst>
      <p:ext uri="{BB962C8B-B14F-4D97-AF65-F5344CB8AC3E}">
        <p14:creationId xmlns:p14="http://schemas.microsoft.com/office/powerpoint/2010/main" val="2712388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BF822-E5E3-4B59-AB18-DA05F34B5B42}" type="slidenum">
              <a:rPr lang="en-US" smtClean="0"/>
              <a:t>19</a:t>
            </a:fld>
            <a:endParaRPr lang="en-US"/>
          </a:p>
        </p:txBody>
      </p:sp>
    </p:spTree>
    <p:extLst>
      <p:ext uri="{BB962C8B-B14F-4D97-AF65-F5344CB8AC3E}">
        <p14:creationId xmlns:p14="http://schemas.microsoft.com/office/powerpoint/2010/main" val="3126960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BF822-E5E3-4B59-AB18-DA05F34B5B42}" type="slidenum">
              <a:rPr lang="en-US" smtClean="0"/>
              <a:t>21</a:t>
            </a:fld>
            <a:endParaRPr lang="en-US"/>
          </a:p>
        </p:txBody>
      </p:sp>
    </p:spTree>
    <p:extLst>
      <p:ext uri="{BB962C8B-B14F-4D97-AF65-F5344CB8AC3E}">
        <p14:creationId xmlns:p14="http://schemas.microsoft.com/office/powerpoint/2010/main" val="3696647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BF822-E5E3-4B59-AB18-DA05F34B5B42}" type="slidenum">
              <a:rPr lang="en-US" smtClean="0"/>
              <a:t>43</a:t>
            </a:fld>
            <a:endParaRPr lang="en-US"/>
          </a:p>
        </p:txBody>
      </p:sp>
    </p:spTree>
    <p:extLst>
      <p:ext uri="{BB962C8B-B14F-4D97-AF65-F5344CB8AC3E}">
        <p14:creationId xmlns:p14="http://schemas.microsoft.com/office/powerpoint/2010/main" val="301914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BF822-E5E3-4B59-AB18-DA05F34B5B42}" type="slidenum">
              <a:rPr lang="en-US" smtClean="0"/>
              <a:t>45</a:t>
            </a:fld>
            <a:endParaRPr lang="en-US"/>
          </a:p>
        </p:txBody>
      </p:sp>
    </p:spTree>
    <p:extLst>
      <p:ext uri="{BB962C8B-B14F-4D97-AF65-F5344CB8AC3E}">
        <p14:creationId xmlns:p14="http://schemas.microsoft.com/office/powerpoint/2010/main" val="3465899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BF822-E5E3-4B59-AB18-DA05F34B5B42}" type="slidenum">
              <a:rPr lang="en-US" smtClean="0"/>
              <a:t>67</a:t>
            </a:fld>
            <a:endParaRPr lang="en-US"/>
          </a:p>
        </p:txBody>
      </p:sp>
    </p:spTree>
    <p:extLst>
      <p:ext uri="{BB962C8B-B14F-4D97-AF65-F5344CB8AC3E}">
        <p14:creationId xmlns:p14="http://schemas.microsoft.com/office/powerpoint/2010/main" val="3221172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59C1-E180-4691-8A91-D02F197FC1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1B74C6-8BED-C8FE-BA36-8ABAB05F63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6DD16C-3F28-1CA8-ABEA-AD9C859D332E}"/>
              </a:ext>
            </a:extLst>
          </p:cNvPr>
          <p:cNvSpPr>
            <a:spLocks noGrp="1"/>
          </p:cNvSpPr>
          <p:nvPr>
            <p:ph type="dt" sz="half" idx="10"/>
          </p:nvPr>
        </p:nvSpPr>
        <p:spPr/>
        <p:txBody>
          <a:bodyPr/>
          <a:lstStyle/>
          <a:p>
            <a:fld id="{6109D911-030F-4671-9811-FFC1FAC7DBF3}" type="datetimeFigureOut">
              <a:rPr lang="en-US" smtClean="0"/>
              <a:t>9/26/2024</a:t>
            </a:fld>
            <a:endParaRPr lang="en-US"/>
          </a:p>
        </p:txBody>
      </p:sp>
      <p:sp>
        <p:nvSpPr>
          <p:cNvPr id="5" name="Footer Placeholder 4">
            <a:extLst>
              <a:ext uri="{FF2B5EF4-FFF2-40B4-BE49-F238E27FC236}">
                <a16:creationId xmlns:a16="http://schemas.microsoft.com/office/drawing/2014/main" id="{F8E5C90D-6194-76BB-94AB-16C35E2B3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5587E6-FC99-C26C-0254-3144C3E293A6}"/>
              </a:ext>
            </a:extLst>
          </p:cNvPr>
          <p:cNvSpPr>
            <a:spLocks noGrp="1"/>
          </p:cNvSpPr>
          <p:nvPr>
            <p:ph type="sldNum" sz="quarter" idx="12"/>
          </p:nvPr>
        </p:nvSpPr>
        <p:spPr/>
        <p:txBody>
          <a:bodyPr/>
          <a:lstStyle/>
          <a:p>
            <a:fld id="{618747CB-D9B1-4AD7-AFD0-84CB850987B5}" type="slidenum">
              <a:rPr lang="en-US" smtClean="0"/>
              <a:t>‹#›</a:t>
            </a:fld>
            <a:endParaRPr lang="en-US"/>
          </a:p>
        </p:txBody>
      </p:sp>
    </p:spTree>
    <p:extLst>
      <p:ext uri="{BB962C8B-B14F-4D97-AF65-F5344CB8AC3E}">
        <p14:creationId xmlns:p14="http://schemas.microsoft.com/office/powerpoint/2010/main" val="1581333127"/>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30013-97D5-7C6F-CA29-4AF6BE56A4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9BAA95-3CC4-4CAC-2BC9-8AB46529A6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192FF-07BF-FC98-8B09-4FE4862C161D}"/>
              </a:ext>
            </a:extLst>
          </p:cNvPr>
          <p:cNvSpPr>
            <a:spLocks noGrp="1"/>
          </p:cNvSpPr>
          <p:nvPr>
            <p:ph type="dt" sz="half" idx="10"/>
          </p:nvPr>
        </p:nvSpPr>
        <p:spPr/>
        <p:txBody>
          <a:bodyPr/>
          <a:lstStyle/>
          <a:p>
            <a:fld id="{6109D911-030F-4671-9811-FFC1FAC7DBF3}" type="datetimeFigureOut">
              <a:rPr lang="en-US" smtClean="0"/>
              <a:t>9/26/2024</a:t>
            </a:fld>
            <a:endParaRPr lang="en-US"/>
          </a:p>
        </p:txBody>
      </p:sp>
      <p:sp>
        <p:nvSpPr>
          <p:cNvPr id="5" name="Footer Placeholder 4">
            <a:extLst>
              <a:ext uri="{FF2B5EF4-FFF2-40B4-BE49-F238E27FC236}">
                <a16:creationId xmlns:a16="http://schemas.microsoft.com/office/drawing/2014/main" id="{C580876C-823B-4C48-8B4B-7BD3FEBF7F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678CB4-2017-9E9E-B3A0-F958FD49878B}"/>
              </a:ext>
            </a:extLst>
          </p:cNvPr>
          <p:cNvSpPr>
            <a:spLocks noGrp="1"/>
          </p:cNvSpPr>
          <p:nvPr>
            <p:ph type="sldNum" sz="quarter" idx="12"/>
          </p:nvPr>
        </p:nvSpPr>
        <p:spPr/>
        <p:txBody>
          <a:bodyPr/>
          <a:lstStyle/>
          <a:p>
            <a:fld id="{618747CB-D9B1-4AD7-AFD0-84CB850987B5}" type="slidenum">
              <a:rPr lang="en-US" smtClean="0"/>
              <a:t>‹#›</a:t>
            </a:fld>
            <a:endParaRPr lang="en-US"/>
          </a:p>
        </p:txBody>
      </p:sp>
    </p:spTree>
    <p:extLst>
      <p:ext uri="{BB962C8B-B14F-4D97-AF65-F5344CB8AC3E}">
        <p14:creationId xmlns:p14="http://schemas.microsoft.com/office/powerpoint/2010/main" val="3453011976"/>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DBFC74-4CDE-FCCE-4688-D389D7F97F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EA9FFD-C553-8B12-CFF4-BD5A48D57B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173A3-9F02-C912-CA65-5B8C651D5608}"/>
              </a:ext>
            </a:extLst>
          </p:cNvPr>
          <p:cNvSpPr>
            <a:spLocks noGrp="1"/>
          </p:cNvSpPr>
          <p:nvPr>
            <p:ph type="dt" sz="half" idx="10"/>
          </p:nvPr>
        </p:nvSpPr>
        <p:spPr/>
        <p:txBody>
          <a:bodyPr/>
          <a:lstStyle/>
          <a:p>
            <a:fld id="{6109D911-030F-4671-9811-FFC1FAC7DBF3}" type="datetimeFigureOut">
              <a:rPr lang="en-US" smtClean="0"/>
              <a:t>9/26/2024</a:t>
            </a:fld>
            <a:endParaRPr lang="en-US"/>
          </a:p>
        </p:txBody>
      </p:sp>
      <p:sp>
        <p:nvSpPr>
          <p:cNvPr id="5" name="Footer Placeholder 4">
            <a:extLst>
              <a:ext uri="{FF2B5EF4-FFF2-40B4-BE49-F238E27FC236}">
                <a16:creationId xmlns:a16="http://schemas.microsoft.com/office/drawing/2014/main" id="{CE10275B-59AD-59B4-2C8F-1EB24E6CD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86558-87A0-397C-0CF0-D60D9D9B6784}"/>
              </a:ext>
            </a:extLst>
          </p:cNvPr>
          <p:cNvSpPr>
            <a:spLocks noGrp="1"/>
          </p:cNvSpPr>
          <p:nvPr>
            <p:ph type="sldNum" sz="quarter" idx="12"/>
          </p:nvPr>
        </p:nvSpPr>
        <p:spPr/>
        <p:txBody>
          <a:bodyPr/>
          <a:lstStyle/>
          <a:p>
            <a:fld id="{618747CB-D9B1-4AD7-AFD0-84CB850987B5}" type="slidenum">
              <a:rPr lang="en-US" smtClean="0"/>
              <a:t>‹#›</a:t>
            </a:fld>
            <a:endParaRPr lang="en-US"/>
          </a:p>
        </p:txBody>
      </p:sp>
    </p:spTree>
    <p:extLst>
      <p:ext uri="{BB962C8B-B14F-4D97-AF65-F5344CB8AC3E}">
        <p14:creationId xmlns:p14="http://schemas.microsoft.com/office/powerpoint/2010/main" val="3630691220"/>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C2C67-FD66-7CA2-687D-964CDFDBA4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80A473-C133-61AE-E3B6-E9711076DF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AFEE4-3082-E518-51DB-C04878F15ECA}"/>
              </a:ext>
            </a:extLst>
          </p:cNvPr>
          <p:cNvSpPr>
            <a:spLocks noGrp="1"/>
          </p:cNvSpPr>
          <p:nvPr>
            <p:ph type="dt" sz="half" idx="10"/>
          </p:nvPr>
        </p:nvSpPr>
        <p:spPr/>
        <p:txBody>
          <a:bodyPr/>
          <a:lstStyle/>
          <a:p>
            <a:fld id="{6109D911-030F-4671-9811-FFC1FAC7DBF3}" type="datetimeFigureOut">
              <a:rPr lang="en-US" smtClean="0"/>
              <a:t>9/26/2024</a:t>
            </a:fld>
            <a:endParaRPr lang="en-US"/>
          </a:p>
        </p:txBody>
      </p:sp>
      <p:sp>
        <p:nvSpPr>
          <p:cNvPr id="5" name="Footer Placeholder 4">
            <a:extLst>
              <a:ext uri="{FF2B5EF4-FFF2-40B4-BE49-F238E27FC236}">
                <a16:creationId xmlns:a16="http://schemas.microsoft.com/office/drawing/2014/main" id="{44801B12-6F4E-0E8A-2BFD-6CA409D80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2811E1-BB74-A9DF-5DBD-AFB05342A5E6}"/>
              </a:ext>
            </a:extLst>
          </p:cNvPr>
          <p:cNvSpPr>
            <a:spLocks noGrp="1"/>
          </p:cNvSpPr>
          <p:nvPr>
            <p:ph type="sldNum" sz="quarter" idx="12"/>
          </p:nvPr>
        </p:nvSpPr>
        <p:spPr/>
        <p:txBody>
          <a:bodyPr/>
          <a:lstStyle/>
          <a:p>
            <a:fld id="{618747CB-D9B1-4AD7-AFD0-84CB850987B5}" type="slidenum">
              <a:rPr lang="en-US" smtClean="0"/>
              <a:t>‹#›</a:t>
            </a:fld>
            <a:endParaRPr lang="en-US"/>
          </a:p>
        </p:txBody>
      </p:sp>
    </p:spTree>
    <p:extLst>
      <p:ext uri="{BB962C8B-B14F-4D97-AF65-F5344CB8AC3E}">
        <p14:creationId xmlns:p14="http://schemas.microsoft.com/office/powerpoint/2010/main" val="2737621661"/>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2C8DE-AF32-3CFE-5095-13F48B1A87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F1E848-8BF4-8319-9614-AE34FB42FC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EABBF3-7232-7B5E-F972-89FD376791AE}"/>
              </a:ext>
            </a:extLst>
          </p:cNvPr>
          <p:cNvSpPr>
            <a:spLocks noGrp="1"/>
          </p:cNvSpPr>
          <p:nvPr>
            <p:ph type="dt" sz="half" idx="10"/>
          </p:nvPr>
        </p:nvSpPr>
        <p:spPr/>
        <p:txBody>
          <a:bodyPr/>
          <a:lstStyle/>
          <a:p>
            <a:fld id="{6109D911-030F-4671-9811-FFC1FAC7DBF3}" type="datetimeFigureOut">
              <a:rPr lang="en-US" smtClean="0"/>
              <a:t>9/26/2024</a:t>
            </a:fld>
            <a:endParaRPr lang="en-US"/>
          </a:p>
        </p:txBody>
      </p:sp>
      <p:sp>
        <p:nvSpPr>
          <p:cNvPr id="5" name="Footer Placeholder 4">
            <a:extLst>
              <a:ext uri="{FF2B5EF4-FFF2-40B4-BE49-F238E27FC236}">
                <a16:creationId xmlns:a16="http://schemas.microsoft.com/office/drawing/2014/main" id="{7996DE9B-9B3C-CF5E-DB7A-2374A1170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19F357-4B6A-1982-6A9E-16DE59D3B69C}"/>
              </a:ext>
            </a:extLst>
          </p:cNvPr>
          <p:cNvSpPr>
            <a:spLocks noGrp="1"/>
          </p:cNvSpPr>
          <p:nvPr>
            <p:ph type="sldNum" sz="quarter" idx="12"/>
          </p:nvPr>
        </p:nvSpPr>
        <p:spPr/>
        <p:txBody>
          <a:bodyPr/>
          <a:lstStyle/>
          <a:p>
            <a:fld id="{618747CB-D9B1-4AD7-AFD0-84CB850987B5}" type="slidenum">
              <a:rPr lang="en-US" smtClean="0"/>
              <a:t>‹#›</a:t>
            </a:fld>
            <a:endParaRPr lang="en-US"/>
          </a:p>
        </p:txBody>
      </p:sp>
    </p:spTree>
    <p:extLst>
      <p:ext uri="{BB962C8B-B14F-4D97-AF65-F5344CB8AC3E}">
        <p14:creationId xmlns:p14="http://schemas.microsoft.com/office/powerpoint/2010/main" val="2987702284"/>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8FFF-AFAF-0FDC-CDA0-48A2CC32FB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F7CA71-3B2E-A166-95B5-34E101C186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607EC0-8DEC-F62A-61E9-ADD88C88FD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C428C7-443B-21E3-89CC-15A4E8F9199B}"/>
              </a:ext>
            </a:extLst>
          </p:cNvPr>
          <p:cNvSpPr>
            <a:spLocks noGrp="1"/>
          </p:cNvSpPr>
          <p:nvPr>
            <p:ph type="dt" sz="half" idx="10"/>
          </p:nvPr>
        </p:nvSpPr>
        <p:spPr/>
        <p:txBody>
          <a:bodyPr/>
          <a:lstStyle/>
          <a:p>
            <a:fld id="{6109D911-030F-4671-9811-FFC1FAC7DBF3}" type="datetimeFigureOut">
              <a:rPr lang="en-US" smtClean="0"/>
              <a:t>9/26/2024</a:t>
            </a:fld>
            <a:endParaRPr lang="en-US"/>
          </a:p>
        </p:txBody>
      </p:sp>
      <p:sp>
        <p:nvSpPr>
          <p:cNvPr id="6" name="Footer Placeholder 5">
            <a:extLst>
              <a:ext uri="{FF2B5EF4-FFF2-40B4-BE49-F238E27FC236}">
                <a16:creationId xmlns:a16="http://schemas.microsoft.com/office/drawing/2014/main" id="{25FED73B-9EA0-BD7C-B223-D00F9DB091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96659-13A8-2F29-5DBD-D7C9B6ED9431}"/>
              </a:ext>
            </a:extLst>
          </p:cNvPr>
          <p:cNvSpPr>
            <a:spLocks noGrp="1"/>
          </p:cNvSpPr>
          <p:nvPr>
            <p:ph type="sldNum" sz="quarter" idx="12"/>
          </p:nvPr>
        </p:nvSpPr>
        <p:spPr/>
        <p:txBody>
          <a:bodyPr/>
          <a:lstStyle/>
          <a:p>
            <a:fld id="{618747CB-D9B1-4AD7-AFD0-84CB850987B5}" type="slidenum">
              <a:rPr lang="en-US" smtClean="0"/>
              <a:t>‹#›</a:t>
            </a:fld>
            <a:endParaRPr lang="en-US"/>
          </a:p>
        </p:txBody>
      </p:sp>
    </p:spTree>
    <p:extLst>
      <p:ext uri="{BB962C8B-B14F-4D97-AF65-F5344CB8AC3E}">
        <p14:creationId xmlns:p14="http://schemas.microsoft.com/office/powerpoint/2010/main" val="1658616409"/>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491F8-FDE4-A243-9D41-E3FDBCCD4C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DBBF53-9AC8-669E-1B5A-CA357762BD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FC59F9-853C-3B99-CF9F-E41076E9A5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D286BD-9C38-B0EE-472C-43B2A667EA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94E7CD-0F2A-8563-167C-A3FA8755E9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F06355-602A-563D-B83A-191A5F59D365}"/>
              </a:ext>
            </a:extLst>
          </p:cNvPr>
          <p:cNvSpPr>
            <a:spLocks noGrp="1"/>
          </p:cNvSpPr>
          <p:nvPr>
            <p:ph type="dt" sz="half" idx="10"/>
          </p:nvPr>
        </p:nvSpPr>
        <p:spPr/>
        <p:txBody>
          <a:bodyPr/>
          <a:lstStyle/>
          <a:p>
            <a:fld id="{6109D911-030F-4671-9811-FFC1FAC7DBF3}" type="datetimeFigureOut">
              <a:rPr lang="en-US" smtClean="0"/>
              <a:t>9/26/2024</a:t>
            </a:fld>
            <a:endParaRPr lang="en-US"/>
          </a:p>
        </p:txBody>
      </p:sp>
      <p:sp>
        <p:nvSpPr>
          <p:cNvPr id="8" name="Footer Placeholder 7">
            <a:extLst>
              <a:ext uri="{FF2B5EF4-FFF2-40B4-BE49-F238E27FC236}">
                <a16:creationId xmlns:a16="http://schemas.microsoft.com/office/drawing/2014/main" id="{2274977A-DC2D-C6BE-0EC7-6DECBC9818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FBC288-09CA-A92E-4AA4-9270F6E3597D}"/>
              </a:ext>
            </a:extLst>
          </p:cNvPr>
          <p:cNvSpPr>
            <a:spLocks noGrp="1"/>
          </p:cNvSpPr>
          <p:nvPr>
            <p:ph type="sldNum" sz="quarter" idx="12"/>
          </p:nvPr>
        </p:nvSpPr>
        <p:spPr/>
        <p:txBody>
          <a:bodyPr/>
          <a:lstStyle/>
          <a:p>
            <a:fld id="{618747CB-D9B1-4AD7-AFD0-84CB850987B5}" type="slidenum">
              <a:rPr lang="en-US" smtClean="0"/>
              <a:t>‹#›</a:t>
            </a:fld>
            <a:endParaRPr lang="en-US"/>
          </a:p>
        </p:txBody>
      </p:sp>
    </p:spTree>
    <p:extLst>
      <p:ext uri="{BB962C8B-B14F-4D97-AF65-F5344CB8AC3E}">
        <p14:creationId xmlns:p14="http://schemas.microsoft.com/office/powerpoint/2010/main" val="2269447929"/>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12EDE-0BD4-8EC5-1580-D0DA83A417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9CE427-EF52-62F8-4ABB-43BBEF41278C}"/>
              </a:ext>
            </a:extLst>
          </p:cNvPr>
          <p:cNvSpPr>
            <a:spLocks noGrp="1"/>
          </p:cNvSpPr>
          <p:nvPr>
            <p:ph type="dt" sz="half" idx="10"/>
          </p:nvPr>
        </p:nvSpPr>
        <p:spPr/>
        <p:txBody>
          <a:bodyPr/>
          <a:lstStyle/>
          <a:p>
            <a:fld id="{6109D911-030F-4671-9811-FFC1FAC7DBF3}" type="datetimeFigureOut">
              <a:rPr lang="en-US" smtClean="0"/>
              <a:t>9/26/2024</a:t>
            </a:fld>
            <a:endParaRPr lang="en-US"/>
          </a:p>
        </p:txBody>
      </p:sp>
      <p:sp>
        <p:nvSpPr>
          <p:cNvPr id="4" name="Footer Placeholder 3">
            <a:extLst>
              <a:ext uri="{FF2B5EF4-FFF2-40B4-BE49-F238E27FC236}">
                <a16:creationId xmlns:a16="http://schemas.microsoft.com/office/drawing/2014/main" id="{569FA09E-A901-9E83-9251-E88B30DEEF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19BB19-5107-6484-491C-B239BEBB90B1}"/>
              </a:ext>
            </a:extLst>
          </p:cNvPr>
          <p:cNvSpPr>
            <a:spLocks noGrp="1"/>
          </p:cNvSpPr>
          <p:nvPr>
            <p:ph type="sldNum" sz="quarter" idx="12"/>
          </p:nvPr>
        </p:nvSpPr>
        <p:spPr/>
        <p:txBody>
          <a:bodyPr/>
          <a:lstStyle/>
          <a:p>
            <a:fld id="{618747CB-D9B1-4AD7-AFD0-84CB850987B5}" type="slidenum">
              <a:rPr lang="en-US" smtClean="0"/>
              <a:t>‹#›</a:t>
            </a:fld>
            <a:endParaRPr lang="en-US"/>
          </a:p>
        </p:txBody>
      </p:sp>
    </p:spTree>
    <p:extLst>
      <p:ext uri="{BB962C8B-B14F-4D97-AF65-F5344CB8AC3E}">
        <p14:creationId xmlns:p14="http://schemas.microsoft.com/office/powerpoint/2010/main" val="2230270123"/>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EC92C-4ECB-911E-4F69-2A3C1400269E}"/>
              </a:ext>
            </a:extLst>
          </p:cNvPr>
          <p:cNvSpPr>
            <a:spLocks noGrp="1"/>
          </p:cNvSpPr>
          <p:nvPr>
            <p:ph type="dt" sz="half" idx="10"/>
          </p:nvPr>
        </p:nvSpPr>
        <p:spPr/>
        <p:txBody>
          <a:bodyPr/>
          <a:lstStyle/>
          <a:p>
            <a:fld id="{6109D911-030F-4671-9811-FFC1FAC7DBF3}" type="datetimeFigureOut">
              <a:rPr lang="en-US" smtClean="0"/>
              <a:t>9/26/2024</a:t>
            </a:fld>
            <a:endParaRPr lang="en-US"/>
          </a:p>
        </p:txBody>
      </p:sp>
      <p:sp>
        <p:nvSpPr>
          <p:cNvPr id="3" name="Footer Placeholder 2">
            <a:extLst>
              <a:ext uri="{FF2B5EF4-FFF2-40B4-BE49-F238E27FC236}">
                <a16:creationId xmlns:a16="http://schemas.microsoft.com/office/drawing/2014/main" id="{90CB2E44-3C7D-349C-853D-3FACD93E7D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EE3618-9172-205B-90F9-ACAE0FD17761}"/>
              </a:ext>
            </a:extLst>
          </p:cNvPr>
          <p:cNvSpPr>
            <a:spLocks noGrp="1"/>
          </p:cNvSpPr>
          <p:nvPr>
            <p:ph type="sldNum" sz="quarter" idx="12"/>
          </p:nvPr>
        </p:nvSpPr>
        <p:spPr/>
        <p:txBody>
          <a:bodyPr/>
          <a:lstStyle/>
          <a:p>
            <a:fld id="{618747CB-D9B1-4AD7-AFD0-84CB850987B5}" type="slidenum">
              <a:rPr lang="en-US" smtClean="0"/>
              <a:t>‹#›</a:t>
            </a:fld>
            <a:endParaRPr lang="en-US"/>
          </a:p>
        </p:txBody>
      </p:sp>
    </p:spTree>
    <p:extLst>
      <p:ext uri="{BB962C8B-B14F-4D97-AF65-F5344CB8AC3E}">
        <p14:creationId xmlns:p14="http://schemas.microsoft.com/office/powerpoint/2010/main" val="4176950919"/>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E3BB5-1073-18B1-6B21-10E94187F1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EDFCEE-1C0C-7136-EDE6-14E4A9F255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B3BF59-67EF-D827-DB8D-10CC2C3B70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EA1672-0AE1-636A-DF3A-D751895FCBF9}"/>
              </a:ext>
            </a:extLst>
          </p:cNvPr>
          <p:cNvSpPr>
            <a:spLocks noGrp="1"/>
          </p:cNvSpPr>
          <p:nvPr>
            <p:ph type="dt" sz="half" idx="10"/>
          </p:nvPr>
        </p:nvSpPr>
        <p:spPr/>
        <p:txBody>
          <a:bodyPr/>
          <a:lstStyle/>
          <a:p>
            <a:fld id="{6109D911-030F-4671-9811-FFC1FAC7DBF3}" type="datetimeFigureOut">
              <a:rPr lang="en-US" smtClean="0"/>
              <a:t>9/26/2024</a:t>
            </a:fld>
            <a:endParaRPr lang="en-US"/>
          </a:p>
        </p:txBody>
      </p:sp>
      <p:sp>
        <p:nvSpPr>
          <p:cNvPr id="6" name="Footer Placeholder 5">
            <a:extLst>
              <a:ext uri="{FF2B5EF4-FFF2-40B4-BE49-F238E27FC236}">
                <a16:creationId xmlns:a16="http://schemas.microsoft.com/office/drawing/2014/main" id="{EF0B9C4B-90F6-B4F5-274C-675554F7F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80C22-A55D-298C-B1B5-1934C7654A4F}"/>
              </a:ext>
            </a:extLst>
          </p:cNvPr>
          <p:cNvSpPr>
            <a:spLocks noGrp="1"/>
          </p:cNvSpPr>
          <p:nvPr>
            <p:ph type="sldNum" sz="quarter" idx="12"/>
          </p:nvPr>
        </p:nvSpPr>
        <p:spPr/>
        <p:txBody>
          <a:bodyPr/>
          <a:lstStyle/>
          <a:p>
            <a:fld id="{618747CB-D9B1-4AD7-AFD0-84CB850987B5}" type="slidenum">
              <a:rPr lang="en-US" smtClean="0"/>
              <a:t>‹#›</a:t>
            </a:fld>
            <a:endParaRPr lang="en-US"/>
          </a:p>
        </p:txBody>
      </p:sp>
    </p:spTree>
    <p:extLst>
      <p:ext uri="{BB962C8B-B14F-4D97-AF65-F5344CB8AC3E}">
        <p14:creationId xmlns:p14="http://schemas.microsoft.com/office/powerpoint/2010/main" val="547002650"/>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9AC41-00FF-6F89-2C12-21AB3DD421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E83294-1A79-A7AF-64CE-CED8DDA77B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FB9B45-DD09-A1BF-A4CF-CF5CD977F8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C8B943-FCB5-8EDE-FA6C-7A6359B80E72}"/>
              </a:ext>
            </a:extLst>
          </p:cNvPr>
          <p:cNvSpPr>
            <a:spLocks noGrp="1"/>
          </p:cNvSpPr>
          <p:nvPr>
            <p:ph type="dt" sz="half" idx="10"/>
          </p:nvPr>
        </p:nvSpPr>
        <p:spPr/>
        <p:txBody>
          <a:bodyPr/>
          <a:lstStyle/>
          <a:p>
            <a:fld id="{6109D911-030F-4671-9811-FFC1FAC7DBF3}" type="datetimeFigureOut">
              <a:rPr lang="en-US" smtClean="0"/>
              <a:t>9/26/2024</a:t>
            </a:fld>
            <a:endParaRPr lang="en-US"/>
          </a:p>
        </p:txBody>
      </p:sp>
      <p:sp>
        <p:nvSpPr>
          <p:cNvPr id="6" name="Footer Placeholder 5">
            <a:extLst>
              <a:ext uri="{FF2B5EF4-FFF2-40B4-BE49-F238E27FC236}">
                <a16:creationId xmlns:a16="http://schemas.microsoft.com/office/drawing/2014/main" id="{6088C1D9-1948-A36A-ECDF-6398CE6E27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B02B53-741E-D9C4-19DF-6AAFBDF5AD8C}"/>
              </a:ext>
            </a:extLst>
          </p:cNvPr>
          <p:cNvSpPr>
            <a:spLocks noGrp="1"/>
          </p:cNvSpPr>
          <p:nvPr>
            <p:ph type="sldNum" sz="quarter" idx="12"/>
          </p:nvPr>
        </p:nvSpPr>
        <p:spPr/>
        <p:txBody>
          <a:bodyPr/>
          <a:lstStyle/>
          <a:p>
            <a:fld id="{618747CB-D9B1-4AD7-AFD0-84CB850987B5}" type="slidenum">
              <a:rPr lang="en-US" smtClean="0"/>
              <a:t>‹#›</a:t>
            </a:fld>
            <a:endParaRPr lang="en-US"/>
          </a:p>
        </p:txBody>
      </p:sp>
    </p:spTree>
    <p:extLst>
      <p:ext uri="{BB962C8B-B14F-4D97-AF65-F5344CB8AC3E}">
        <p14:creationId xmlns:p14="http://schemas.microsoft.com/office/powerpoint/2010/main" val="925270101"/>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F03B75-30A7-BCDA-061C-C0F3C287E0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E6F16-8B28-247E-6C19-EC9E0C2FD1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3A2AB-1391-DED0-5245-F7071CC1C0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09D911-030F-4671-9811-FFC1FAC7DBF3}" type="datetimeFigureOut">
              <a:rPr lang="en-US" smtClean="0"/>
              <a:t>9/26/2024</a:t>
            </a:fld>
            <a:endParaRPr lang="en-US"/>
          </a:p>
        </p:txBody>
      </p:sp>
      <p:sp>
        <p:nvSpPr>
          <p:cNvPr id="5" name="Footer Placeholder 4">
            <a:extLst>
              <a:ext uri="{FF2B5EF4-FFF2-40B4-BE49-F238E27FC236}">
                <a16:creationId xmlns:a16="http://schemas.microsoft.com/office/drawing/2014/main" id="{8C066C3D-7479-6F78-64BF-B56DA6A842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2DE3989-E025-09AB-9BB6-E13F7A19C6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8747CB-D9B1-4AD7-AFD0-84CB850987B5}" type="slidenum">
              <a:rPr lang="en-US" smtClean="0"/>
              <a:t>‹#›</a:t>
            </a:fld>
            <a:endParaRPr lang="en-US"/>
          </a:p>
        </p:txBody>
      </p:sp>
    </p:spTree>
    <p:extLst>
      <p:ext uri="{BB962C8B-B14F-4D97-AF65-F5344CB8AC3E}">
        <p14:creationId xmlns:p14="http://schemas.microsoft.com/office/powerpoint/2010/main" val="68201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hyperlink" Target="https://acglassdoor.co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jp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lewisbrisbois.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relliondbi.co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jp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acglassdoor.com/" TargetMode="Externa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lewisbrisbois.com/"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jp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lewisbrisbois.com/"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relliondbi.com/"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relliondbi.com/"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acglassdoor.com/" TargetMode="Externa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lewisbrisbois.com/" TargetMode="Externa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4">
            <a:extLst>
              <a:ext uri="{FF2B5EF4-FFF2-40B4-BE49-F238E27FC236}">
                <a16:creationId xmlns:a16="http://schemas.microsoft.com/office/drawing/2014/main" id="{7BA47859-F297-EBF9-0B53-A87ABE8D230E}"/>
              </a:ext>
            </a:extLst>
          </p:cNvPr>
          <p:cNvSpPr>
            <a:spLocks noGrp="1" noChangeAspect="1" noChangeArrowheads="1"/>
          </p:cNvSpPr>
          <p:nvPr>
            <p:ph type="ctrTitle"/>
          </p:nvPr>
        </p:nvSpPr>
        <p:spPr bwMode="auto">
          <a:xfrm>
            <a:off x="3328524" y="4547637"/>
            <a:ext cx="10592174" cy="708436"/>
          </a:xfrm>
          <a:prstGeom prst="rect">
            <a:avLst/>
          </a:prstGeom>
          <a:solidFill>
            <a:schemeClr val="tx2">
              <a:lumMod val="10000"/>
              <a:lumOff val="90000"/>
            </a:schemeClr>
          </a:solidFill>
          <a:scene3d>
            <a:camera prst="perspectiveHeroicExtremeRightFacing"/>
            <a:lightRig rig="threePt" dir="t"/>
          </a:scene3d>
        </p:spPr>
        <p:txBody>
          <a:bodyPr vert="horz" lIns="91440" tIns="45720" rIns="91440" bIns="45720" numCol="1" anchor="t" anchorCtr="0" compatLnSpc="1">
            <a:prstTxWarp prst="textNoShape">
              <a:avLst/>
            </a:prstTxWarp>
            <a:normAutofit fontScale="90000"/>
          </a:bodyPr>
          <a:lstStyle/>
          <a:p>
            <a:pPr algn="l"/>
            <a:r>
              <a:rPr lang="en-US" altLang="zh-CN" sz="5400" b="1" dirty="0">
                <a:solidFill>
                  <a:schemeClr val="tx2">
                    <a:lumMod val="75000"/>
                    <a:lumOff val="25000"/>
                  </a:schemeClr>
                </a:solidFill>
                <a:latin typeface="Script MT Bold" panose="03040602040607080904" pitchFamily="66" charset="0"/>
              </a:rPr>
              <a:t>2024</a:t>
            </a:r>
            <a:r>
              <a:rPr lang="zh-CN" altLang="en-US" sz="5400" b="1" dirty="0">
                <a:solidFill>
                  <a:schemeClr val="tx2">
                    <a:lumMod val="75000"/>
                    <a:lumOff val="25000"/>
                  </a:schemeClr>
                </a:solidFill>
                <a:latin typeface="Script MT Bold" panose="03040602040607080904" pitchFamily="66" charset="0"/>
              </a:rPr>
              <a:t>届年会</a:t>
            </a:r>
            <a:endParaRPr lang="en-US" sz="5400" b="1" dirty="0">
              <a:solidFill>
                <a:schemeClr val="tx2">
                  <a:lumMod val="75000"/>
                  <a:lumOff val="25000"/>
                </a:schemeClr>
              </a:solidFill>
              <a:latin typeface="Script MT Bold" panose="03040602040607080904" pitchFamily="66" charset="0"/>
            </a:endParaRPr>
          </a:p>
        </p:txBody>
      </p:sp>
      <p:pic>
        <p:nvPicPr>
          <p:cNvPr id="6" name="Picture 5" descr="A blue and white background with white text&#10;&#10;Description automatically generated">
            <a:extLst>
              <a:ext uri="{FF2B5EF4-FFF2-40B4-BE49-F238E27FC236}">
                <a16:creationId xmlns:a16="http://schemas.microsoft.com/office/drawing/2014/main" id="{91876408-BD32-E545-529D-3BB14CB4DE9A}"/>
              </a:ext>
            </a:extLst>
          </p:cNvPr>
          <p:cNvPicPr>
            <a:picLocks noChangeAspect="1"/>
          </p:cNvPicPr>
          <p:nvPr/>
        </p:nvPicPr>
        <p:blipFill>
          <a:blip r:embed="rId4"/>
          <a:srcRect t="8434" b="15828"/>
          <a:stretch/>
        </p:blipFill>
        <p:spPr>
          <a:xfrm>
            <a:off x="-1" y="10"/>
            <a:ext cx="12192001" cy="4201449"/>
          </a:xfrm>
          <a:prstGeom prst="rect">
            <a:avLst/>
          </a:prstGeom>
        </p:spPr>
      </p:pic>
      <p:grpSp>
        <p:nvGrpSpPr>
          <p:cNvPr id="13" name="Group 1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 name="Freeform: Shape 1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pic>
        <p:nvPicPr>
          <p:cNvPr id="7" name="共有的家2">
            <a:hlinkClick r:id="" action="ppaction://media"/>
            <a:extLst>
              <a:ext uri="{FF2B5EF4-FFF2-40B4-BE49-F238E27FC236}">
                <a16:creationId xmlns:a16="http://schemas.microsoft.com/office/drawing/2014/main" id="{C45FAB44-E070-5DA5-4431-1276B42EC3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5706" y="5706218"/>
            <a:ext cx="609600" cy="609600"/>
          </a:xfrm>
          <a:prstGeom prst="rect">
            <a:avLst/>
          </a:prstGeom>
        </p:spPr>
      </p:pic>
      <p:sp>
        <p:nvSpPr>
          <p:cNvPr id="8" name="TextBox 7">
            <a:extLst>
              <a:ext uri="{FF2B5EF4-FFF2-40B4-BE49-F238E27FC236}">
                <a16:creationId xmlns:a16="http://schemas.microsoft.com/office/drawing/2014/main" id="{728AF2D2-F4D5-8E91-578F-B1A949AB68DF}"/>
              </a:ext>
            </a:extLst>
          </p:cNvPr>
          <p:cNvSpPr txBox="1"/>
          <p:nvPr/>
        </p:nvSpPr>
        <p:spPr>
          <a:xfrm>
            <a:off x="8793107" y="5602251"/>
            <a:ext cx="2357246" cy="646331"/>
          </a:xfrm>
          <a:prstGeom prst="rect">
            <a:avLst/>
          </a:prstGeom>
          <a:noFill/>
        </p:spPr>
        <p:txBody>
          <a:bodyPr wrap="square" rtlCol="0">
            <a:spAutoFit/>
          </a:bodyPr>
          <a:lstStyle/>
          <a:p>
            <a:r>
              <a:rPr lang="en-US" dirty="0">
                <a:solidFill>
                  <a:schemeClr val="tx2">
                    <a:lumMod val="75000"/>
                    <a:lumOff val="25000"/>
                  </a:schemeClr>
                </a:solidFill>
              </a:rPr>
              <a:t>9.28.2024</a:t>
            </a:r>
          </a:p>
          <a:p>
            <a:r>
              <a:rPr lang="en-US" dirty="0">
                <a:solidFill>
                  <a:schemeClr val="tx2">
                    <a:lumMod val="75000"/>
                    <a:lumOff val="25000"/>
                  </a:schemeClr>
                </a:solidFill>
              </a:rPr>
              <a:t>www.tjuaasc.org</a:t>
            </a:r>
          </a:p>
        </p:txBody>
      </p:sp>
    </p:spTree>
    <p:extLst>
      <p:ext uri="{BB962C8B-B14F-4D97-AF65-F5344CB8AC3E}">
        <p14:creationId xmlns:p14="http://schemas.microsoft.com/office/powerpoint/2010/main" val="1145694991"/>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D42B9-6422-3849-3163-156B1442C794}"/>
              </a:ext>
            </a:extLst>
          </p:cNvPr>
          <p:cNvSpPr>
            <a:spLocks noGrp="1"/>
          </p:cNvSpPr>
          <p:nvPr>
            <p:ph type="title"/>
          </p:nvPr>
        </p:nvSpPr>
        <p:spPr>
          <a:xfrm>
            <a:off x="5140170" y="1155238"/>
            <a:ext cx="6310745" cy="1325563"/>
          </a:xfrm>
        </p:spPr>
        <p:txBody>
          <a:bodyPr/>
          <a:lstStyle/>
          <a:p>
            <a:r>
              <a:rPr lang="zh-CN" altLang="en-US" b="1" i="0" dirty="0">
                <a:solidFill>
                  <a:srgbClr val="1B1B1B"/>
                </a:solidFill>
                <a:effectLst/>
                <a:highlight>
                  <a:srgbClr val="EBF6F8"/>
                </a:highlight>
                <a:latin typeface="Source Sans Pro" panose="020B0503030403020204" pitchFamily="34" charset="0"/>
              </a:rPr>
              <a:t>闫淑娟</a:t>
            </a:r>
            <a:r>
              <a:rPr lang="zh-CN" altLang="en-US" b="0" i="0" dirty="0">
                <a:solidFill>
                  <a:srgbClr val="1B1B1B"/>
                </a:solidFill>
                <a:effectLst/>
                <a:highlight>
                  <a:srgbClr val="EBF6F8"/>
                </a:highlight>
                <a:latin typeface="Source Sans Pro" panose="020B0503030403020204" pitchFamily="34" charset="0"/>
              </a:rPr>
              <a:t>（</a:t>
            </a:r>
            <a:r>
              <a:rPr lang="en-US" b="0" i="0" dirty="0">
                <a:solidFill>
                  <a:srgbClr val="1B1B1B"/>
                </a:solidFill>
                <a:effectLst/>
                <a:highlight>
                  <a:srgbClr val="EBF6F8"/>
                </a:highlight>
                <a:latin typeface="Source Sans Pro" panose="020B0503030403020204" pitchFamily="34" charset="0"/>
              </a:rPr>
              <a:t>Sylvia）</a:t>
            </a:r>
            <a:r>
              <a:rPr lang="zh-CN" altLang="en-US" b="0" i="0" dirty="0">
                <a:solidFill>
                  <a:srgbClr val="1B1B1B"/>
                </a:solidFill>
                <a:effectLst/>
                <a:highlight>
                  <a:srgbClr val="EBF6F8"/>
                </a:highlight>
                <a:latin typeface="Source Sans Pro" panose="020B0503030403020204" pitchFamily="34" charset="0"/>
              </a:rPr>
              <a:t>理事 </a:t>
            </a:r>
            <a:r>
              <a:rPr lang="en-US" b="0" i="0" dirty="0">
                <a:solidFill>
                  <a:srgbClr val="1B1B1B"/>
                </a:solidFill>
                <a:effectLst/>
                <a:highlight>
                  <a:srgbClr val="EBF6F8"/>
                </a:highlight>
                <a:latin typeface="Source Sans Pro" panose="020B0503030403020204" pitchFamily="34" charset="0"/>
              </a:rPr>
              <a:t>Director</a:t>
            </a:r>
          </a:p>
        </p:txBody>
      </p:sp>
      <p:sp>
        <p:nvSpPr>
          <p:cNvPr id="3" name="Content Placeholder 2">
            <a:extLst>
              <a:ext uri="{FF2B5EF4-FFF2-40B4-BE49-F238E27FC236}">
                <a16:creationId xmlns:a16="http://schemas.microsoft.com/office/drawing/2014/main" id="{D9F1473E-22E8-4384-34C8-FE4BE991CDAB}"/>
              </a:ext>
            </a:extLst>
          </p:cNvPr>
          <p:cNvSpPr>
            <a:spLocks noGrp="1"/>
          </p:cNvSpPr>
          <p:nvPr>
            <p:ph idx="1"/>
          </p:nvPr>
        </p:nvSpPr>
        <p:spPr>
          <a:xfrm>
            <a:off x="5237286" y="2789806"/>
            <a:ext cx="6213629" cy="2747963"/>
          </a:xfrm>
        </p:spPr>
        <p:txBody>
          <a:bodyPr>
            <a:normAutofit fontScale="92500" lnSpcReduction="10000"/>
          </a:bodyPr>
          <a:lstStyle/>
          <a:p>
            <a:pPr marL="0" indent="0">
              <a:buNone/>
            </a:pPr>
            <a:r>
              <a:rPr lang="zh-CN" altLang="en-US" b="0" i="0" dirty="0">
                <a:solidFill>
                  <a:srgbClr val="5E5E5E"/>
                </a:solidFill>
                <a:effectLst/>
                <a:highlight>
                  <a:srgbClr val="EBF6F8"/>
                </a:highlight>
                <a:latin typeface="Source Sans Pro" panose="020B0503030403020204" pitchFamily="34" charset="0"/>
              </a:rPr>
              <a:t>闫淑娟理事是认证理财规划师（</a:t>
            </a:r>
            <a:r>
              <a:rPr lang="en-US" altLang="zh-CN" b="0" i="0" dirty="0">
                <a:solidFill>
                  <a:srgbClr val="5E5E5E"/>
                </a:solidFill>
                <a:effectLst/>
                <a:highlight>
                  <a:srgbClr val="EBF6F8"/>
                </a:highlight>
                <a:latin typeface="Source Sans Pro" panose="020B0503030403020204" pitchFamily="34" charset="0"/>
              </a:rPr>
              <a:t>Certified Financial Planner, CFP®), </a:t>
            </a:r>
            <a:r>
              <a:rPr lang="zh-CN" altLang="en-US" b="0" i="0" dirty="0">
                <a:solidFill>
                  <a:srgbClr val="5E5E5E"/>
                </a:solidFill>
                <a:effectLst/>
                <a:highlight>
                  <a:srgbClr val="EBF6F8"/>
                </a:highlight>
                <a:latin typeface="Source Sans Pro" panose="020B0503030403020204" pitchFamily="34" charset="0"/>
              </a:rPr>
              <a:t>现任职于美国知名理财公司 </a:t>
            </a:r>
            <a:r>
              <a:rPr lang="en-US" altLang="zh-CN" b="0" i="0" dirty="0">
                <a:solidFill>
                  <a:srgbClr val="5E5E5E"/>
                </a:solidFill>
                <a:effectLst/>
                <a:highlight>
                  <a:srgbClr val="EBF6F8"/>
                </a:highlight>
                <a:latin typeface="Source Sans Pro" panose="020B0503030403020204" pitchFamily="34" charset="0"/>
              </a:rPr>
              <a:t>Ameriprise Financial</a:t>
            </a:r>
            <a:r>
              <a:rPr lang="zh-CN" altLang="en-US" b="0" i="0" dirty="0">
                <a:solidFill>
                  <a:srgbClr val="5E5E5E"/>
                </a:solidFill>
                <a:effectLst/>
                <a:highlight>
                  <a:srgbClr val="EBF6F8"/>
                </a:highlight>
                <a:latin typeface="Source Sans Pro" panose="020B0503030403020204" pitchFamily="34" charset="0"/>
              </a:rPr>
              <a:t>，专注于为客户提供全面的财务规划服务。其</a:t>
            </a:r>
            <a:r>
              <a:rPr lang="en-US" altLang="zh-CN" b="0" i="0" dirty="0">
                <a:solidFill>
                  <a:srgbClr val="5E5E5E"/>
                </a:solidFill>
                <a:effectLst/>
                <a:highlight>
                  <a:srgbClr val="EBF6F8"/>
                </a:highlight>
                <a:latin typeface="Source Sans Pro" panose="020B0503030403020204" pitchFamily="34" charset="0"/>
              </a:rPr>
              <a:t>1996</a:t>
            </a:r>
            <a:r>
              <a:rPr lang="zh-CN" altLang="en-US" b="0" i="0" dirty="0">
                <a:solidFill>
                  <a:srgbClr val="5E5E5E"/>
                </a:solidFill>
                <a:effectLst/>
                <a:highlight>
                  <a:srgbClr val="EBF6F8"/>
                </a:highlight>
                <a:latin typeface="Source Sans Pro" panose="020B0503030403020204" pitchFamily="34" charset="0"/>
              </a:rPr>
              <a:t>年毕业于天津大学材料工程系，并于</a:t>
            </a:r>
            <a:r>
              <a:rPr lang="en-US" altLang="zh-CN" b="0" i="0" dirty="0">
                <a:solidFill>
                  <a:srgbClr val="5E5E5E"/>
                </a:solidFill>
                <a:effectLst/>
                <a:highlight>
                  <a:srgbClr val="EBF6F8"/>
                </a:highlight>
                <a:latin typeface="Source Sans Pro" panose="020B0503030403020204" pitchFamily="34" charset="0"/>
              </a:rPr>
              <a:t>2000</a:t>
            </a:r>
            <a:r>
              <a:rPr lang="zh-CN" altLang="en-US" b="0" i="0" dirty="0">
                <a:solidFill>
                  <a:srgbClr val="5E5E5E"/>
                </a:solidFill>
                <a:effectLst/>
                <a:highlight>
                  <a:srgbClr val="EBF6F8"/>
                </a:highlight>
                <a:latin typeface="Source Sans Pro" panose="020B0503030403020204" pitchFamily="34" charset="0"/>
              </a:rPr>
              <a:t>年赴美取得化工硕士学位，曾在汉高和联合利华等国际公司担任高级工程师，后转入金融业。 </a:t>
            </a:r>
            <a:endParaRPr lang="en-US" dirty="0"/>
          </a:p>
        </p:txBody>
      </p:sp>
      <p:pic>
        <p:nvPicPr>
          <p:cNvPr id="6146" name="Picture 2">
            <a:extLst>
              <a:ext uri="{FF2B5EF4-FFF2-40B4-BE49-F238E27FC236}">
                <a16:creationId xmlns:a16="http://schemas.microsoft.com/office/drawing/2014/main" id="{CD15A9E1-5228-C277-B0EC-4B8C7D1E3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66787"/>
            <a:ext cx="369570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318843"/>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AD75D-3B94-7732-8FEC-4AD6ACEC88E1}"/>
              </a:ext>
            </a:extLst>
          </p:cNvPr>
          <p:cNvSpPr>
            <a:spLocks noGrp="1"/>
          </p:cNvSpPr>
          <p:nvPr>
            <p:ph type="title"/>
          </p:nvPr>
        </p:nvSpPr>
        <p:spPr>
          <a:xfrm>
            <a:off x="4927107" y="1269893"/>
            <a:ext cx="6426693" cy="1325563"/>
          </a:xfrm>
        </p:spPr>
        <p:txBody>
          <a:bodyPr>
            <a:normAutofit fontScale="90000"/>
          </a:bodyPr>
          <a:lstStyle/>
          <a:p>
            <a:br>
              <a:rPr lang="en-US" altLang="zh-CN" b="0" i="0" dirty="0">
                <a:solidFill>
                  <a:srgbClr val="1B1B1B"/>
                </a:solidFill>
                <a:effectLst/>
                <a:highlight>
                  <a:srgbClr val="EBF6F8"/>
                </a:highlight>
                <a:latin typeface="Source Sans Pro" panose="020B0503030403020204" pitchFamily="34" charset="0"/>
              </a:rPr>
            </a:br>
            <a:r>
              <a:rPr lang="zh-CN" altLang="en-US" b="1" i="0" dirty="0">
                <a:solidFill>
                  <a:srgbClr val="1B1B1B"/>
                </a:solidFill>
                <a:effectLst/>
                <a:highlight>
                  <a:srgbClr val="EBF6F8"/>
                </a:highlight>
                <a:latin typeface="Source Sans Pro" panose="020B0503030403020204" pitchFamily="34" charset="0"/>
              </a:rPr>
              <a:t>任雪梅</a:t>
            </a:r>
            <a:r>
              <a:rPr lang="zh-CN" altLang="en-US" b="0" i="0" dirty="0">
                <a:solidFill>
                  <a:srgbClr val="1B1B1B"/>
                </a:solidFill>
                <a:effectLst/>
                <a:highlight>
                  <a:srgbClr val="EBF6F8"/>
                </a:highlight>
                <a:latin typeface="Source Sans Pro" panose="020B0503030403020204" pitchFamily="34" charset="0"/>
              </a:rPr>
              <a:t>（</a:t>
            </a:r>
            <a:r>
              <a:rPr lang="en-US" b="0" i="0" dirty="0">
                <a:solidFill>
                  <a:srgbClr val="1B1B1B"/>
                </a:solidFill>
                <a:effectLst/>
                <a:highlight>
                  <a:srgbClr val="EBF6F8"/>
                </a:highlight>
                <a:latin typeface="Source Sans Pro" panose="020B0503030403020204" pitchFamily="34" charset="0"/>
              </a:rPr>
              <a:t>Laura）</a:t>
            </a:r>
            <a:r>
              <a:rPr lang="zh-CN" altLang="en-US" b="0" i="0" dirty="0">
                <a:solidFill>
                  <a:srgbClr val="1B1B1B"/>
                </a:solidFill>
                <a:effectLst/>
                <a:highlight>
                  <a:srgbClr val="EBF6F8"/>
                </a:highlight>
                <a:latin typeface="Source Sans Pro" panose="020B0503030403020204" pitchFamily="34" charset="0"/>
              </a:rPr>
              <a:t>理事 </a:t>
            </a:r>
            <a:r>
              <a:rPr lang="en-US" b="0" i="0" dirty="0">
                <a:solidFill>
                  <a:srgbClr val="1B1B1B"/>
                </a:solidFill>
                <a:effectLst/>
                <a:highlight>
                  <a:srgbClr val="EBF6F8"/>
                </a:highlight>
                <a:latin typeface="Source Sans Pro" panose="020B0503030403020204" pitchFamily="34" charset="0"/>
              </a:rPr>
              <a:t>Director</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70789291-DA01-9A29-9D23-C12001902290}"/>
              </a:ext>
            </a:extLst>
          </p:cNvPr>
          <p:cNvSpPr>
            <a:spLocks noGrp="1"/>
          </p:cNvSpPr>
          <p:nvPr>
            <p:ph idx="1"/>
          </p:nvPr>
        </p:nvSpPr>
        <p:spPr>
          <a:xfrm>
            <a:off x="4927106" y="3142695"/>
            <a:ext cx="6426694" cy="1822898"/>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任理事负责天大南加州校友会网球俱乐部。</a:t>
            </a:r>
            <a:endParaRPr lang="en-US" dirty="0"/>
          </a:p>
        </p:txBody>
      </p:sp>
      <p:pic>
        <p:nvPicPr>
          <p:cNvPr id="7170" name="Picture 2">
            <a:extLst>
              <a:ext uri="{FF2B5EF4-FFF2-40B4-BE49-F238E27FC236}">
                <a16:creationId xmlns:a16="http://schemas.microsoft.com/office/drawing/2014/main" id="{6F5DC9A7-52D6-DC42-DF51-DE0681F53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69893"/>
            <a:ext cx="36957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205704"/>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6762-0F6D-AB7A-A2D7-74F5F40094F4}"/>
              </a:ext>
            </a:extLst>
          </p:cNvPr>
          <p:cNvSpPr>
            <a:spLocks noGrp="1"/>
          </p:cNvSpPr>
          <p:nvPr>
            <p:ph type="title"/>
          </p:nvPr>
        </p:nvSpPr>
        <p:spPr>
          <a:xfrm>
            <a:off x="5175681" y="1194001"/>
            <a:ext cx="6178118" cy="1325563"/>
          </a:xfrm>
        </p:spPr>
        <p:txBody>
          <a:bodyPr>
            <a:normAutofit fontScale="90000"/>
          </a:bodyPr>
          <a:lstStyle/>
          <a:p>
            <a:br>
              <a:rPr lang="en-US" altLang="zh-CN" dirty="0">
                <a:solidFill>
                  <a:srgbClr val="1B1B1B"/>
                </a:solidFill>
                <a:highlight>
                  <a:srgbClr val="EBF6F8"/>
                </a:highlight>
                <a:latin typeface="Source Sans Pro" panose="020B0503030403020204" pitchFamily="34" charset="0"/>
              </a:rPr>
            </a:br>
            <a:r>
              <a:rPr lang="zh-CN" altLang="en-US" b="1" i="0" dirty="0">
                <a:solidFill>
                  <a:srgbClr val="1B1B1B"/>
                </a:solidFill>
                <a:effectLst/>
                <a:highlight>
                  <a:srgbClr val="EBF6F8"/>
                </a:highlight>
                <a:latin typeface="Source Sans Pro" panose="020B0503030403020204" pitchFamily="34" charset="0"/>
              </a:rPr>
              <a:t>周迅</a:t>
            </a:r>
            <a:r>
              <a:rPr lang="zh-CN" altLang="en-US" b="0" i="0" dirty="0">
                <a:solidFill>
                  <a:srgbClr val="1B1B1B"/>
                </a:solidFill>
                <a:effectLst/>
                <a:highlight>
                  <a:srgbClr val="EBF6F8"/>
                </a:highlight>
                <a:latin typeface="Source Sans Pro" panose="020B0503030403020204" pitchFamily="34" charset="0"/>
              </a:rPr>
              <a:t>（</a:t>
            </a:r>
            <a:r>
              <a:rPr lang="en-US" b="0" i="0" dirty="0" err="1">
                <a:solidFill>
                  <a:srgbClr val="1B1B1B"/>
                </a:solidFill>
                <a:effectLst/>
                <a:highlight>
                  <a:srgbClr val="EBF6F8"/>
                </a:highlight>
                <a:latin typeface="Source Sans Pro" panose="020B0503030403020204" pitchFamily="34" charset="0"/>
              </a:rPr>
              <a:t>Xun</a:t>
            </a:r>
            <a:r>
              <a:rPr lang="en-US" b="0" i="0" dirty="0">
                <a:solidFill>
                  <a:srgbClr val="1B1B1B"/>
                </a:solidFill>
                <a:effectLst/>
                <a:highlight>
                  <a:srgbClr val="EBF6F8"/>
                </a:highlight>
                <a:latin typeface="Source Sans Pro" panose="020B0503030403020204" pitchFamily="34" charset="0"/>
              </a:rPr>
              <a:t>）</a:t>
            </a:r>
            <a:r>
              <a:rPr lang="zh-CN" altLang="en-US" b="0" i="0" dirty="0">
                <a:solidFill>
                  <a:srgbClr val="1B1B1B"/>
                </a:solidFill>
                <a:effectLst/>
                <a:highlight>
                  <a:srgbClr val="EBF6F8"/>
                </a:highlight>
                <a:latin typeface="Source Sans Pro" panose="020B0503030403020204" pitchFamily="34" charset="0"/>
              </a:rPr>
              <a:t>理事 </a:t>
            </a:r>
            <a:br>
              <a:rPr lang="en-US" altLang="zh-CN" b="0" i="0" dirty="0">
                <a:solidFill>
                  <a:srgbClr val="1B1B1B"/>
                </a:solidFill>
                <a:effectLst/>
                <a:highlight>
                  <a:srgbClr val="EBF6F8"/>
                </a:highlight>
                <a:latin typeface="Source Sans Pro" panose="020B0503030403020204" pitchFamily="34" charset="0"/>
              </a:rPr>
            </a:br>
            <a:r>
              <a:rPr lang="en-US" b="0" i="0" dirty="0">
                <a:solidFill>
                  <a:srgbClr val="1B1B1B"/>
                </a:solidFill>
                <a:effectLst/>
                <a:highlight>
                  <a:srgbClr val="EBF6F8"/>
                </a:highlight>
                <a:latin typeface="Source Sans Pro" panose="020B0503030403020204" pitchFamily="34" charset="0"/>
              </a:rPr>
              <a:t>Director</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86FD0C73-7AC1-AF24-FF7C-FC3EBC3234E6}"/>
              </a:ext>
            </a:extLst>
          </p:cNvPr>
          <p:cNvSpPr>
            <a:spLocks noGrp="1"/>
          </p:cNvSpPr>
          <p:nvPr>
            <p:ph idx="1"/>
          </p:nvPr>
        </p:nvSpPr>
        <p:spPr>
          <a:xfrm>
            <a:off x="5175680" y="3009529"/>
            <a:ext cx="6178119" cy="1908747"/>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周迅理事于</a:t>
            </a:r>
            <a:r>
              <a:rPr lang="en-US" altLang="zh-CN" b="0" i="0" dirty="0">
                <a:solidFill>
                  <a:srgbClr val="5E5E5E"/>
                </a:solidFill>
                <a:effectLst/>
                <a:highlight>
                  <a:srgbClr val="EBF6F8"/>
                </a:highlight>
                <a:latin typeface="Source Sans Pro" panose="020B0503030403020204" pitchFamily="34" charset="0"/>
              </a:rPr>
              <a:t>1986</a:t>
            </a:r>
            <a:r>
              <a:rPr lang="zh-CN" altLang="en-US" b="0" i="0" dirty="0">
                <a:solidFill>
                  <a:srgbClr val="5E5E5E"/>
                </a:solidFill>
                <a:effectLst/>
                <a:highlight>
                  <a:srgbClr val="EBF6F8"/>
                </a:highlight>
                <a:latin typeface="Source Sans Pro" panose="020B0503030403020204" pitchFamily="34" charset="0"/>
              </a:rPr>
              <a:t>年入学天大土木系环境工程，</a:t>
            </a:r>
            <a:r>
              <a:rPr lang="en-US" altLang="zh-CN" b="0" i="0" dirty="0">
                <a:solidFill>
                  <a:srgbClr val="5E5E5E"/>
                </a:solidFill>
                <a:effectLst/>
                <a:highlight>
                  <a:srgbClr val="EBF6F8"/>
                </a:highlight>
                <a:latin typeface="Source Sans Pro" panose="020B0503030403020204" pitchFamily="34" charset="0"/>
              </a:rPr>
              <a:t>97</a:t>
            </a:r>
            <a:r>
              <a:rPr lang="zh-CN" altLang="en-US" b="0" i="0" dirty="0">
                <a:solidFill>
                  <a:srgbClr val="5E5E5E"/>
                </a:solidFill>
                <a:effectLst/>
                <a:highlight>
                  <a:srgbClr val="EBF6F8"/>
                </a:highlight>
                <a:latin typeface="Source Sans Pro" panose="020B0503030403020204" pitchFamily="34" charset="0"/>
              </a:rPr>
              <a:t>年来美，是小企业主，曾任天大南加校友会</a:t>
            </a:r>
            <a:r>
              <a:rPr lang="en-US" altLang="zh-CN" b="0" i="0" dirty="0">
                <a:solidFill>
                  <a:srgbClr val="5E5E5E"/>
                </a:solidFill>
                <a:effectLst/>
                <a:highlight>
                  <a:srgbClr val="EBF6F8"/>
                </a:highlight>
                <a:latin typeface="Source Sans Pro" panose="020B0503030403020204" pitchFamily="34" charset="0"/>
              </a:rPr>
              <a:t>2019-2021</a:t>
            </a:r>
            <a:r>
              <a:rPr lang="zh-CN" altLang="en-US" b="0" i="0" dirty="0">
                <a:solidFill>
                  <a:srgbClr val="5E5E5E"/>
                </a:solidFill>
                <a:effectLst/>
                <a:highlight>
                  <a:srgbClr val="EBF6F8"/>
                </a:highlight>
                <a:latin typeface="Source Sans Pro" panose="020B0503030403020204" pitchFamily="34" charset="0"/>
              </a:rPr>
              <a:t>年会长，现负责乒乓球俱乐部。</a:t>
            </a:r>
            <a:endParaRPr lang="en-US" dirty="0"/>
          </a:p>
        </p:txBody>
      </p:sp>
      <p:pic>
        <p:nvPicPr>
          <p:cNvPr id="8194" name="Picture 2">
            <a:extLst>
              <a:ext uri="{FF2B5EF4-FFF2-40B4-BE49-F238E27FC236}">
                <a16:creationId xmlns:a16="http://schemas.microsoft.com/office/drawing/2014/main" id="{4F9D4047-E9F3-1B6A-FE7C-FFA01A186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94001"/>
            <a:ext cx="3695700" cy="372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278272"/>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4589E-953D-A1F8-7907-E262DBAF6898}"/>
              </a:ext>
            </a:extLst>
          </p:cNvPr>
          <p:cNvSpPr>
            <a:spLocks noGrp="1"/>
          </p:cNvSpPr>
          <p:nvPr>
            <p:ph type="title"/>
          </p:nvPr>
        </p:nvSpPr>
        <p:spPr>
          <a:xfrm>
            <a:off x="5181600" y="1322532"/>
            <a:ext cx="6172200" cy="1325563"/>
          </a:xfrm>
        </p:spPr>
        <p:txBody>
          <a:bodyPr>
            <a:normAutofit fontScale="90000"/>
          </a:bodyPr>
          <a:lstStyle/>
          <a:p>
            <a:br>
              <a:rPr lang="en-US" altLang="zh-CN" b="0" i="0" dirty="0">
                <a:solidFill>
                  <a:srgbClr val="1B1B1B"/>
                </a:solidFill>
                <a:effectLst/>
                <a:highlight>
                  <a:srgbClr val="EBF6F8"/>
                </a:highlight>
                <a:latin typeface="Source Sans Pro" panose="020B0503030403020204" pitchFamily="34" charset="0"/>
              </a:rPr>
            </a:br>
            <a:r>
              <a:rPr lang="zh-CN" altLang="en-US" b="1" i="0" dirty="0">
                <a:solidFill>
                  <a:srgbClr val="1B1B1B"/>
                </a:solidFill>
                <a:effectLst/>
                <a:highlight>
                  <a:srgbClr val="EBF6F8"/>
                </a:highlight>
                <a:latin typeface="Source Sans Pro" panose="020B0503030403020204" pitchFamily="34" charset="0"/>
              </a:rPr>
              <a:t>王冲</a:t>
            </a:r>
            <a:r>
              <a:rPr lang="zh-CN" altLang="en-US" b="0" i="0" dirty="0">
                <a:solidFill>
                  <a:srgbClr val="1B1B1B"/>
                </a:solidFill>
                <a:effectLst/>
                <a:highlight>
                  <a:srgbClr val="EBF6F8"/>
                </a:highlight>
                <a:latin typeface="Source Sans Pro" panose="020B0503030403020204" pitchFamily="34" charset="0"/>
              </a:rPr>
              <a:t>（</a:t>
            </a:r>
            <a:r>
              <a:rPr lang="en-US" b="0" i="0" dirty="0">
                <a:solidFill>
                  <a:srgbClr val="1B1B1B"/>
                </a:solidFill>
                <a:effectLst/>
                <a:highlight>
                  <a:srgbClr val="EBF6F8"/>
                </a:highlight>
                <a:latin typeface="Source Sans Pro" panose="020B0503030403020204" pitchFamily="34" charset="0"/>
              </a:rPr>
              <a:t>Chong）</a:t>
            </a:r>
            <a:r>
              <a:rPr lang="zh-CN" altLang="en-US" b="0" i="0" dirty="0">
                <a:solidFill>
                  <a:srgbClr val="1B1B1B"/>
                </a:solidFill>
                <a:effectLst/>
                <a:highlight>
                  <a:srgbClr val="EBF6F8"/>
                </a:highlight>
                <a:latin typeface="Source Sans Pro" panose="020B0503030403020204" pitchFamily="34" charset="0"/>
              </a:rPr>
              <a:t>理事 </a:t>
            </a:r>
            <a:r>
              <a:rPr lang="en-US" b="0" i="0" dirty="0">
                <a:solidFill>
                  <a:srgbClr val="1B1B1B"/>
                </a:solidFill>
                <a:effectLst/>
                <a:highlight>
                  <a:srgbClr val="EBF6F8"/>
                </a:highlight>
                <a:latin typeface="Source Sans Pro" panose="020B0503030403020204" pitchFamily="34" charset="0"/>
              </a:rPr>
              <a:t>Director</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98B39205-C33E-211D-987D-40F58EFAF9C0}"/>
              </a:ext>
            </a:extLst>
          </p:cNvPr>
          <p:cNvSpPr>
            <a:spLocks noGrp="1"/>
          </p:cNvSpPr>
          <p:nvPr>
            <p:ph idx="1"/>
          </p:nvPr>
        </p:nvSpPr>
        <p:spPr>
          <a:xfrm>
            <a:off x="5181600" y="3269673"/>
            <a:ext cx="6172200" cy="1748559"/>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王冲理事于</a:t>
            </a:r>
            <a:r>
              <a:rPr lang="en-US" altLang="zh-CN" b="0" i="0" dirty="0">
                <a:solidFill>
                  <a:srgbClr val="5E5E5E"/>
                </a:solidFill>
                <a:effectLst/>
                <a:highlight>
                  <a:srgbClr val="EBF6F8"/>
                </a:highlight>
                <a:latin typeface="Source Sans Pro" panose="020B0503030403020204" pitchFamily="34" charset="0"/>
              </a:rPr>
              <a:t>1986</a:t>
            </a:r>
            <a:r>
              <a:rPr lang="zh-CN" altLang="en-US" b="0" i="0" dirty="0">
                <a:solidFill>
                  <a:srgbClr val="5E5E5E"/>
                </a:solidFill>
                <a:effectLst/>
                <a:highlight>
                  <a:srgbClr val="EBF6F8"/>
                </a:highlight>
                <a:latin typeface="Source Sans Pro" panose="020B0503030403020204" pitchFamily="34" charset="0"/>
              </a:rPr>
              <a:t>年入学天大自动化系，现负责筹备天大南加州校友会板桨</a:t>
            </a:r>
            <a:r>
              <a:rPr lang="en-US" altLang="zh-CN" b="0" i="0" dirty="0">
                <a:solidFill>
                  <a:srgbClr val="5E5E5E"/>
                </a:solidFill>
                <a:effectLst/>
                <a:highlight>
                  <a:srgbClr val="EBF6F8"/>
                </a:highlight>
                <a:latin typeface="Source Sans Pro" panose="020B0503030403020204" pitchFamily="34" charset="0"/>
              </a:rPr>
              <a:t>/</a:t>
            </a:r>
            <a:r>
              <a:rPr lang="zh-CN" altLang="en-US" b="0" i="0" dirty="0">
                <a:solidFill>
                  <a:srgbClr val="5E5E5E"/>
                </a:solidFill>
                <a:effectLst/>
                <a:highlight>
                  <a:srgbClr val="EBF6F8"/>
                </a:highlight>
                <a:latin typeface="Source Sans Pro" panose="020B0503030403020204" pitchFamily="34" charset="0"/>
              </a:rPr>
              <a:t>冲浪俱乐部。</a:t>
            </a:r>
            <a:endParaRPr lang="en-US" dirty="0"/>
          </a:p>
        </p:txBody>
      </p:sp>
      <p:pic>
        <p:nvPicPr>
          <p:cNvPr id="9218" name="Picture 2">
            <a:extLst>
              <a:ext uri="{FF2B5EF4-FFF2-40B4-BE49-F238E27FC236}">
                <a16:creationId xmlns:a16="http://schemas.microsoft.com/office/drawing/2014/main" id="{E131F711-AA31-9607-0D1B-C8FE74167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22532"/>
            <a:ext cx="36957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518364"/>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4874E-BFDE-966A-25AC-CF6D3B24E103}"/>
              </a:ext>
            </a:extLst>
          </p:cNvPr>
          <p:cNvSpPr>
            <a:spLocks noGrp="1"/>
          </p:cNvSpPr>
          <p:nvPr>
            <p:ph type="title"/>
          </p:nvPr>
        </p:nvSpPr>
        <p:spPr>
          <a:xfrm>
            <a:off x="5459764" y="1553591"/>
            <a:ext cx="5840767" cy="870013"/>
          </a:xfrm>
        </p:spPr>
        <p:txBody>
          <a:bodyPr>
            <a:normAutofit fontScale="90000"/>
          </a:bodyPr>
          <a:lstStyle/>
          <a:p>
            <a:r>
              <a:rPr lang="zh-CN" altLang="en-US" sz="3600" b="1" i="0" dirty="0">
                <a:solidFill>
                  <a:srgbClr val="1B1B1B"/>
                </a:solidFill>
                <a:effectLst/>
                <a:highlight>
                  <a:srgbClr val="EBF6F8"/>
                </a:highlight>
                <a:latin typeface="Source Sans Pro" panose="020B0503030403020204" pitchFamily="34" charset="0"/>
              </a:rPr>
              <a:t>陈一鸣</a:t>
            </a:r>
            <a:r>
              <a:rPr lang="zh-CN" altLang="en-US" sz="3600" b="0" i="0" dirty="0">
                <a:solidFill>
                  <a:srgbClr val="1B1B1B"/>
                </a:solidFill>
                <a:effectLst/>
                <a:highlight>
                  <a:srgbClr val="EBF6F8"/>
                </a:highlight>
                <a:latin typeface="Source Sans Pro" panose="020B0503030403020204" pitchFamily="34" charset="0"/>
              </a:rPr>
              <a:t>（</a:t>
            </a:r>
            <a:r>
              <a:rPr lang="en-US" sz="3600" b="0" i="0" dirty="0" err="1">
                <a:solidFill>
                  <a:srgbClr val="1B1B1B"/>
                </a:solidFill>
                <a:effectLst/>
                <a:highlight>
                  <a:srgbClr val="EBF6F8"/>
                </a:highlight>
                <a:latin typeface="Source Sans Pro" panose="020B0503030403020204" pitchFamily="34" charset="0"/>
              </a:rPr>
              <a:t>Yiming</a:t>
            </a:r>
            <a:r>
              <a:rPr lang="en-US" sz="3600" b="0" i="0" dirty="0">
                <a:solidFill>
                  <a:srgbClr val="1B1B1B"/>
                </a:solidFill>
                <a:effectLst/>
                <a:highlight>
                  <a:srgbClr val="EBF6F8"/>
                </a:highlight>
                <a:latin typeface="Source Sans Pro" panose="020B0503030403020204" pitchFamily="34" charset="0"/>
              </a:rPr>
              <a:t>）</a:t>
            </a:r>
            <a:r>
              <a:rPr lang="zh-CN" altLang="en-US" sz="3600" b="0" i="0" dirty="0">
                <a:solidFill>
                  <a:srgbClr val="1B1B1B"/>
                </a:solidFill>
                <a:effectLst/>
                <a:highlight>
                  <a:srgbClr val="EBF6F8"/>
                </a:highlight>
                <a:latin typeface="Source Sans Pro" panose="020B0503030403020204" pitchFamily="34" charset="0"/>
              </a:rPr>
              <a:t>理事 </a:t>
            </a:r>
            <a:br>
              <a:rPr lang="en-US" altLang="zh-CN" sz="3600" b="0" i="0" dirty="0">
                <a:solidFill>
                  <a:srgbClr val="1B1B1B"/>
                </a:solidFill>
                <a:effectLst/>
                <a:highlight>
                  <a:srgbClr val="EBF6F8"/>
                </a:highlight>
                <a:latin typeface="Source Sans Pro" panose="020B0503030403020204" pitchFamily="34" charset="0"/>
              </a:rPr>
            </a:br>
            <a:r>
              <a:rPr lang="en-US" sz="3600" b="0" i="0" dirty="0">
                <a:solidFill>
                  <a:srgbClr val="1B1B1B"/>
                </a:solidFill>
                <a:effectLst/>
                <a:highlight>
                  <a:srgbClr val="EBF6F8"/>
                </a:highlight>
                <a:latin typeface="Source Sans Pro" panose="020B0503030403020204" pitchFamily="34" charset="0"/>
              </a:rPr>
              <a:t>Director</a:t>
            </a:r>
          </a:p>
        </p:txBody>
      </p:sp>
      <p:sp>
        <p:nvSpPr>
          <p:cNvPr id="3" name="Content Placeholder 2">
            <a:extLst>
              <a:ext uri="{FF2B5EF4-FFF2-40B4-BE49-F238E27FC236}">
                <a16:creationId xmlns:a16="http://schemas.microsoft.com/office/drawing/2014/main" id="{6CCE8D16-39F6-5786-A9D2-1687B092995B}"/>
              </a:ext>
            </a:extLst>
          </p:cNvPr>
          <p:cNvSpPr>
            <a:spLocks noGrp="1"/>
          </p:cNvSpPr>
          <p:nvPr>
            <p:ph idx="1"/>
          </p:nvPr>
        </p:nvSpPr>
        <p:spPr>
          <a:xfrm>
            <a:off x="5459764" y="2629621"/>
            <a:ext cx="5947299" cy="3000652"/>
          </a:xfrm>
        </p:spPr>
        <p:txBody>
          <a:bodyPr>
            <a:normAutofit fontScale="25000" lnSpcReduction="20000"/>
          </a:bodyPr>
          <a:lstStyle/>
          <a:p>
            <a:pPr marL="0" indent="0">
              <a:lnSpc>
                <a:spcPct val="120000"/>
              </a:lnSpc>
              <a:buNone/>
            </a:pPr>
            <a:r>
              <a:rPr lang="zh-CN" altLang="en-US" sz="8000" b="0" i="0" dirty="0">
                <a:solidFill>
                  <a:srgbClr val="5E5E5E"/>
                </a:solidFill>
                <a:effectLst/>
                <a:highlight>
                  <a:srgbClr val="EBF6F8"/>
                </a:highlight>
                <a:latin typeface="Source Sans Pro" panose="020B0503030403020204" pitchFamily="34" charset="0"/>
              </a:rPr>
              <a:t>陈一鸣理事本科毕业于天津大学自动化系（</a:t>
            </a:r>
            <a:r>
              <a:rPr lang="en-US" altLang="zh-CN" sz="8000" b="0" i="0" dirty="0">
                <a:solidFill>
                  <a:srgbClr val="5E5E5E"/>
                </a:solidFill>
                <a:effectLst/>
                <a:highlight>
                  <a:srgbClr val="EBF6F8"/>
                </a:highlight>
                <a:latin typeface="Source Sans Pro" panose="020B0503030403020204" pitchFamily="34" charset="0"/>
              </a:rPr>
              <a:t>2009</a:t>
            </a:r>
            <a:r>
              <a:rPr lang="zh-CN" altLang="en-US" sz="8000" b="0" i="0" dirty="0">
                <a:solidFill>
                  <a:srgbClr val="5E5E5E"/>
                </a:solidFill>
                <a:effectLst/>
                <a:highlight>
                  <a:srgbClr val="EBF6F8"/>
                </a:highlight>
                <a:latin typeface="Source Sans Pro" panose="020B0503030403020204" pitchFamily="34" charset="0"/>
              </a:rPr>
              <a:t>届优秀毕业生），博士毕业于加州大学河滨分校 </a:t>
            </a:r>
            <a:r>
              <a:rPr lang="en-US" altLang="zh-CN" sz="8000" b="0" i="0" dirty="0">
                <a:solidFill>
                  <a:srgbClr val="5E5E5E"/>
                </a:solidFill>
                <a:effectLst/>
                <a:highlight>
                  <a:srgbClr val="EBF6F8"/>
                </a:highlight>
                <a:latin typeface="Source Sans Pro" panose="020B0503030403020204" pitchFamily="34" charset="0"/>
              </a:rPr>
              <a:t>(UC Riverside) </a:t>
            </a:r>
            <a:r>
              <a:rPr lang="zh-CN" altLang="en-US" sz="8000" b="0" i="0" dirty="0">
                <a:solidFill>
                  <a:srgbClr val="5E5E5E"/>
                </a:solidFill>
                <a:effectLst/>
                <a:highlight>
                  <a:srgbClr val="EBF6F8"/>
                </a:highlight>
                <a:latin typeface="Source Sans Pro" panose="020B0503030403020204" pitchFamily="34" charset="0"/>
              </a:rPr>
              <a:t>电子工程系，现任</a:t>
            </a:r>
            <a:r>
              <a:rPr lang="en-US" altLang="zh-CN" sz="8000" b="0" i="0" dirty="0">
                <a:solidFill>
                  <a:srgbClr val="5E5E5E"/>
                </a:solidFill>
                <a:effectLst/>
                <a:highlight>
                  <a:srgbClr val="EBF6F8"/>
                </a:highlight>
                <a:latin typeface="Source Sans Pro" panose="020B0503030403020204" pitchFamily="34" charset="0"/>
              </a:rPr>
              <a:t>Meta</a:t>
            </a:r>
            <a:r>
              <a:rPr lang="zh-CN" altLang="en-US" sz="8000" b="0" i="0" dirty="0">
                <a:solidFill>
                  <a:srgbClr val="5E5E5E"/>
                </a:solidFill>
                <a:effectLst/>
                <a:highlight>
                  <a:srgbClr val="EBF6F8"/>
                </a:highlight>
                <a:latin typeface="Source Sans Pro" panose="020B0503030403020204" pitchFamily="34" charset="0"/>
              </a:rPr>
              <a:t>公司资深主任工程师 </a:t>
            </a:r>
            <a:r>
              <a:rPr lang="en-US" altLang="zh-CN" sz="8000" b="0" i="0" dirty="0">
                <a:solidFill>
                  <a:srgbClr val="5E5E5E"/>
                </a:solidFill>
                <a:effectLst/>
                <a:highlight>
                  <a:srgbClr val="EBF6F8"/>
                </a:highlight>
                <a:latin typeface="Source Sans Pro" panose="020B0503030403020204" pitchFamily="34" charset="0"/>
              </a:rPr>
              <a:t>(Senior Staff Engineer</a:t>
            </a:r>
            <a:r>
              <a:rPr lang="en-US" altLang="zh-CN" sz="8000" dirty="0">
                <a:solidFill>
                  <a:srgbClr val="5E5E5E"/>
                </a:solidFill>
                <a:highlight>
                  <a:srgbClr val="EBF6F8"/>
                </a:highlight>
                <a:latin typeface="Source Sans Pro" panose="020B0503030403020204" pitchFamily="34" charset="0"/>
              </a:rPr>
              <a:t>)</a:t>
            </a:r>
            <a:r>
              <a:rPr lang="zh-CN" altLang="en-US" sz="8000" b="0" i="0" dirty="0">
                <a:solidFill>
                  <a:srgbClr val="5E5E5E"/>
                </a:solidFill>
                <a:effectLst/>
                <a:highlight>
                  <a:srgbClr val="EBF6F8"/>
                </a:highlight>
                <a:latin typeface="Source Sans Pro" panose="020B0503030403020204" pitchFamily="34" charset="0"/>
              </a:rPr>
              <a:t>。陈博士是知名的空间计算、机器感知理论和技术专家，曾于高通、</a:t>
            </a:r>
            <a:r>
              <a:rPr lang="en-US" altLang="zh-CN" sz="8000" b="0" i="0" dirty="0">
                <a:solidFill>
                  <a:srgbClr val="5E5E5E"/>
                </a:solidFill>
                <a:effectLst/>
                <a:highlight>
                  <a:srgbClr val="EBF6F8"/>
                </a:highlight>
                <a:latin typeface="Source Sans Pro" panose="020B0503030403020204" pitchFamily="34" charset="0"/>
              </a:rPr>
              <a:t>Snap</a:t>
            </a:r>
            <a:r>
              <a:rPr lang="zh-CN" altLang="en-US" sz="8000" b="0" i="0" dirty="0">
                <a:solidFill>
                  <a:srgbClr val="5E5E5E"/>
                </a:solidFill>
                <a:effectLst/>
                <a:highlight>
                  <a:srgbClr val="EBF6F8"/>
                </a:highlight>
                <a:latin typeface="Source Sans Pro" panose="020B0503030403020204" pitchFamily="34" charset="0"/>
              </a:rPr>
              <a:t>公司担任核心研发职位。在加入</a:t>
            </a:r>
            <a:r>
              <a:rPr lang="en-US" altLang="zh-CN" sz="8000" b="0" i="0" dirty="0">
                <a:solidFill>
                  <a:srgbClr val="5E5E5E"/>
                </a:solidFill>
                <a:effectLst/>
                <a:highlight>
                  <a:srgbClr val="EBF6F8"/>
                </a:highlight>
                <a:latin typeface="Source Sans Pro" panose="020B0503030403020204" pitchFamily="34" charset="0"/>
              </a:rPr>
              <a:t>Meta</a:t>
            </a:r>
            <a:r>
              <a:rPr lang="zh-CN" altLang="en-US" sz="8000" b="0" i="0" dirty="0">
                <a:solidFill>
                  <a:srgbClr val="5E5E5E"/>
                </a:solidFill>
                <a:effectLst/>
                <a:highlight>
                  <a:srgbClr val="EBF6F8"/>
                </a:highlight>
                <a:latin typeface="Source Sans Pro" panose="020B0503030403020204" pitchFamily="34" charset="0"/>
              </a:rPr>
              <a:t>前，陈博士于</a:t>
            </a:r>
            <a:r>
              <a:rPr lang="en-US" altLang="zh-CN" sz="8000" b="0" i="0" dirty="0">
                <a:solidFill>
                  <a:srgbClr val="5E5E5E"/>
                </a:solidFill>
                <a:effectLst/>
                <a:highlight>
                  <a:srgbClr val="EBF6F8"/>
                </a:highlight>
                <a:latin typeface="Source Sans Pro" panose="020B0503030403020204" pitchFamily="34" charset="0"/>
              </a:rPr>
              <a:t>2017</a:t>
            </a:r>
            <a:r>
              <a:rPr lang="zh-CN" altLang="en-US" sz="8000" b="0" i="0" dirty="0">
                <a:solidFill>
                  <a:srgbClr val="5E5E5E"/>
                </a:solidFill>
                <a:effectLst/>
                <a:highlight>
                  <a:srgbClr val="EBF6F8"/>
                </a:highlight>
                <a:latin typeface="Source Sans Pro" panose="020B0503030403020204" pitchFamily="34" charset="0"/>
              </a:rPr>
              <a:t>年入选杭州</a:t>
            </a:r>
            <a:r>
              <a:rPr lang="en-US" altLang="zh-CN" sz="8000" b="0" i="0" dirty="0">
                <a:solidFill>
                  <a:srgbClr val="5E5E5E"/>
                </a:solidFill>
                <a:effectLst/>
                <a:highlight>
                  <a:srgbClr val="EBF6F8"/>
                </a:highlight>
                <a:latin typeface="Source Sans Pro" panose="020B0503030403020204" pitchFamily="34" charset="0"/>
              </a:rPr>
              <a:t>521</a:t>
            </a:r>
            <a:r>
              <a:rPr lang="zh-CN" altLang="en-US" sz="8000" b="0" i="0" dirty="0">
                <a:solidFill>
                  <a:srgbClr val="5E5E5E"/>
                </a:solidFill>
                <a:effectLst/>
                <a:highlight>
                  <a:srgbClr val="EBF6F8"/>
                </a:highlight>
                <a:latin typeface="Source Sans Pro" panose="020B0503030403020204" pitchFamily="34" charset="0"/>
              </a:rPr>
              <a:t>人才计划引进回国，历任阿里巴巴达摩院高级算法专家、阿里云智能机器人事业部高级经理等职位。 </a:t>
            </a:r>
          </a:p>
          <a:p>
            <a:pPr marL="0" indent="0">
              <a:buNone/>
            </a:pPr>
            <a:endParaRPr lang="en-US" dirty="0"/>
          </a:p>
        </p:txBody>
      </p:sp>
      <p:pic>
        <p:nvPicPr>
          <p:cNvPr id="10242" name="Picture 2">
            <a:extLst>
              <a:ext uri="{FF2B5EF4-FFF2-40B4-BE49-F238E27FC236}">
                <a16:creationId xmlns:a16="http://schemas.microsoft.com/office/drawing/2014/main" id="{884C5574-2D6B-55D9-FF1D-9D462B638B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304058"/>
            <a:ext cx="4173463" cy="417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240687"/>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2FF80-3F21-D931-0050-1C271EA57394}"/>
              </a:ext>
            </a:extLst>
          </p:cNvPr>
          <p:cNvSpPr>
            <a:spLocks noGrp="1"/>
          </p:cNvSpPr>
          <p:nvPr>
            <p:ph type="title"/>
          </p:nvPr>
        </p:nvSpPr>
        <p:spPr>
          <a:xfrm>
            <a:off x="4959926" y="1124569"/>
            <a:ext cx="6393873" cy="1325563"/>
          </a:xfrm>
        </p:spPr>
        <p:txBody>
          <a:bodyPr/>
          <a:lstStyle/>
          <a:p>
            <a:r>
              <a:rPr lang="zh-CN" altLang="en-US" b="1" i="0" dirty="0">
                <a:solidFill>
                  <a:srgbClr val="5E5E5E"/>
                </a:solidFill>
                <a:effectLst/>
                <a:highlight>
                  <a:srgbClr val="EBF6F8"/>
                </a:highlight>
                <a:latin typeface="Source Sans Pro" panose="020B0503030403020204" pitchFamily="34" charset="0"/>
              </a:rPr>
              <a:t>陈永强 </a:t>
            </a:r>
            <a:r>
              <a:rPr lang="en-US" altLang="zh-CN" b="0" i="0" dirty="0">
                <a:solidFill>
                  <a:srgbClr val="5E5E5E"/>
                </a:solidFill>
                <a:effectLst/>
                <a:highlight>
                  <a:srgbClr val="EBF6F8"/>
                </a:highlight>
                <a:latin typeface="Source Sans Pro" panose="020B0503030403020204" pitchFamily="34" charset="0"/>
              </a:rPr>
              <a:t>(Kevin) </a:t>
            </a:r>
            <a:r>
              <a:rPr lang="zh-CN" altLang="en-US" b="0" i="0" dirty="0">
                <a:solidFill>
                  <a:srgbClr val="5E5E5E"/>
                </a:solidFill>
                <a:effectLst/>
                <a:highlight>
                  <a:srgbClr val="EBF6F8"/>
                </a:highlight>
                <a:latin typeface="Source Sans Pro" panose="020B0503030403020204" pitchFamily="34" charset="0"/>
              </a:rPr>
              <a:t>理事</a:t>
            </a:r>
            <a:br>
              <a:rPr lang="en-US" altLang="zh-CN" b="0" i="0" dirty="0">
                <a:solidFill>
                  <a:srgbClr val="5E5E5E"/>
                </a:solidFill>
                <a:effectLst/>
                <a:highlight>
                  <a:srgbClr val="EBF6F8"/>
                </a:highlight>
                <a:latin typeface="Source Sans Pro" panose="020B0503030403020204" pitchFamily="34" charset="0"/>
              </a:rPr>
            </a:br>
            <a:r>
              <a:rPr lang="en-US" altLang="zh-CN" b="0" i="0" dirty="0">
                <a:solidFill>
                  <a:srgbClr val="5E5E5E"/>
                </a:solidFill>
                <a:effectLst/>
                <a:highlight>
                  <a:srgbClr val="EBF6F8"/>
                </a:highlight>
                <a:latin typeface="Source Sans Pro" panose="020B0503030403020204" pitchFamily="34" charset="0"/>
              </a:rPr>
              <a:t>Director</a:t>
            </a:r>
            <a:endParaRPr lang="en-US" dirty="0"/>
          </a:p>
        </p:txBody>
      </p:sp>
      <p:sp>
        <p:nvSpPr>
          <p:cNvPr id="3" name="Content Placeholder 2">
            <a:extLst>
              <a:ext uri="{FF2B5EF4-FFF2-40B4-BE49-F238E27FC236}">
                <a16:creationId xmlns:a16="http://schemas.microsoft.com/office/drawing/2014/main" id="{6B6B7E82-38EF-13BA-6F31-D5C046E9DC76}"/>
              </a:ext>
            </a:extLst>
          </p:cNvPr>
          <p:cNvSpPr>
            <a:spLocks noGrp="1"/>
          </p:cNvSpPr>
          <p:nvPr>
            <p:ph idx="1"/>
          </p:nvPr>
        </p:nvSpPr>
        <p:spPr>
          <a:xfrm>
            <a:off x="4959926" y="2863273"/>
            <a:ext cx="6393874" cy="3313690"/>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陈永强理事自从辞去花旗集团的</a:t>
            </a:r>
            <a:r>
              <a:rPr lang="en-US" altLang="zh-CN" b="0" i="0" dirty="0">
                <a:solidFill>
                  <a:srgbClr val="5E5E5E"/>
                </a:solidFill>
                <a:effectLst/>
                <a:highlight>
                  <a:srgbClr val="EBF6F8"/>
                </a:highlight>
                <a:latin typeface="Source Sans Pro" panose="020B0503030403020204" pitchFamily="34" charset="0"/>
              </a:rPr>
              <a:t>IT</a:t>
            </a:r>
            <a:r>
              <a:rPr lang="zh-CN" altLang="en-US" b="0" i="0" dirty="0">
                <a:solidFill>
                  <a:srgbClr val="5E5E5E"/>
                </a:solidFill>
                <a:effectLst/>
                <a:highlight>
                  <a:srgbClr val="EBF6F8"/>
                </a:highlight>
                <a:latin typeface="Source Sans Pro" panose="020B0503030403020204" pitchFamily="34" charset="0"/>
              </a:rPr>
              <a:t>工作以后，十多年来一直兢兢业业从事中美青少年的文化交流与素质教育方面的工作，目前正在努力创办在海内外华人中普及幸福人生哲学的学校与课程，期望在这个充满挑战与动荡的时代能够为更多华人提供成长与提升的阶梯。</a:t>
            </a:r>
            <a:endParaRPr lang="en-US" dirty="0"/>
          </a:p>
        </p:txBody>
      </p:sp>
      <p:pic>
        <p:nvPicPr>
          <p:cNvPr id="1026" name="Picture 2">
            <a:extLst>
              <a:ext uri="{FF2B5EF4-FFF2-40B4-BE49-F238E27FC236}">
                <a16:creationId xmlns:a16="http://schemas.microsoft.com/office/drawing/2014/main" id="{1F0967D5-7997-359F-BA3B-9B29F7F7D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71211"/>
            <a:ext cx="3686175"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779280"/>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3E2B-0B5F-B491-A07F-3746837DDC4F}"/>
              </a:ext>
            </a:extLst>
          </p:cNvPr>
          <p:cNvSpPr>
            <a:spLocks noGrp="1"/>
          </p:cNvSpPr>
          <p:nvPr>
            <p:ph type="title"/>
          </p:nvPr>
        </p:nvSpPr>
        <p:spPr>
          <a:xfrm>
            <a:off x="5052290" y="1177925"/>
            <a:ext cx="6301509" cy="1325563"/>
          </a:xfrm>
        </p:spPr>
        <p:txBody>
          <a:bodyPr>
            <a:normAutofit fontScale="90000"/>
          </a:bodyPr>
          <a:lstStyle/>
          <a:p>
            <a:br>
              <a:rPr lang="en-US" altLang="zh-CN" dirty="0">
                <a:solidFill>
                  <a:srgbClr val="1B1B1B"/>
                </a:solidFill>
                <a:highlight>
                  <a:srgbClr val="EBF6F8"/>
                </a:highlight>
                <a:latin typeface="Source Sans Pro" panose="020B0503030403020204" pitchFamily="34" charset="0"/>
              </a:rPr>
            </a:br>
            <a:r>
              <a:rPr lang="zh-CN" altLang="en-US" b="1" i="0" dirty="0">
                <a:solidFill>
                  <a:srgbClr val="1B1B1B"/>
                </a:solidFill>
                <a:effectLst/>
                <a:highlight>
                  <a:srgbClr val="EBF6F8"/>
                </a:highlight>
                <a:latin typeface="Source Sans Pro" panose="020B0503030403020204" pitchFamily="34" charset="0"/>
              </a:rPr>
              <a:t>朱晓宇</a:t>
            </a:r>
            <a:r>
              <a:rPr lang="zh-CN" altLang="en-US" b="0" i="0" dirty="0">
                <a:solidFill>
                  <a:srgbClr val="1B1B1B"/>
                </a:solidFill>
                <a:effectLst/>
                <a:highlight>
                  <a:srgbClr val="EBF6F8"/>
                </a:highlight>
                <a:latin typeface="Source Sans Pro" panose="020B0503030403020204" pitchFamily="34" charset="0"/>
              </a:rPr>
              <a:t>（</a:t>
            </a:r>
            <a:r>
              <a:rPr lang="en-US" b="0" i="0" dirty="0">
                <a:solidFill>
                  <a:srgbClr val="1B1B1B"/>
                </a:solidFill>
                <a:effectLst/>
                <a:highlight>
                  <a:srgbClr val="EBF6F8"/>
                </a:highlight>
                <a:latin typeface="Source Sans Pro" panose="020B0503030403020204" pitchFamily="34" charset="0"/>
              </a:rPr>
              <a:t>Sherri）</a:t>
            </a:r>
            <a:r>
              <a:rPr lang="zh-CN" altLang="en-US" b="0" i="0" dirty="0">
                <a:solidFill>
                  <a:srgbClr val="1B1B1B"/>
                </a:solidFill>
                <a:effectLst/>
                <a:highlight>
                  <a:srgbClr val="EBF6F8"/>
                </a:highlight>
                <a:latin typeface="Source Sans Pro" panose="020B0503030403020204" pitchFamily="34" charset="0"/>
              </a:rPr>
              <a:t>理事 </a:t>
            </a:r>
            <a:r>
              <a:rPr lang="en-US" b="0" i="0" dirty="0">
                <a:solidFill>
                  <a:srgbClr val="1B1B1B"/>
                </a:solidFill>
                <a:effectLst/>
                <a:highlight>
                  <a:srgbClr val="EBF6F8"/>
                </a:highlight>
                <a:latin typeface="Source Sans Pro" panose="020B0503030403020204" pitchFamily="34" charset="0"/>
              </a:rPr>
              <a:t>Director</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88001B2B-4211-D9DA-7DAC-FDF88F653BB7}"/>
              </a:ext>
            </a:extLst>
          </p:cNvPr>
          <p:cNvSpPr>
            <a:spLocks noGrp="1"/>
          </p:cNvSpPr>
          <p:nvPr>
            <p:ph idx="1"/>
          </p:nvPr>
        </p:nvSpPr>
        <p:spPr>
          <a:xfrm>
            <a:off x="5052290" y="2983345"/>
            <a:ext cx="6301510" cy="2696730"/>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朱晓宇理事自天大建筑系毕业后转而学习西方哲学，曾先后获得中国与加拿大的哲学硕士以及美国南加州大学的哲学博士学位，现任加州羚羊谷学院的西方哲学终身教授。</a:t>
            </a:r>
            <a:endParaRPr lang="en-US" dirty="0"/>
          </a:p>
        </p:txBody>
      </p:sp>
      <p:pic>
        <p:nvPicPr>
          <p:cNvPr id="2050" name="Picture 2">
            <a:extLst>
              <a:ext uri="{FF2B5EF4-FFF2-40B4-BE49-F238E27FC236}">
                <a16:creationId xmlns:a16="http://schemas.microsoft.com/office/drawing/2014/main" id="{A993A646-4D54-D2C5-0351-74C4649FC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727" y="800533"/>
            <a:ext cx="369570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755075"/>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768DD9-231D-EDC4-B30C-886BB3C22F2E}"/>
              </a:ext>
            </a:extLst>
          </p:cNvPr>
          <p:cNvSpPr>
            <a:spLocks noGrp="1"/>
          </p:cNvSpPr>
          <p:nvPr/>
        </p:nvSpPr>
        <p:spPr bwMode="auto">
          <a:xfrm>
            <a:off x="5149878" y="1276513"/>
            <a:ext cx="6199909" cy="1032822"/>
          </a:xfrm>
          <a:prstGeom prst="rect">
            <a:avLst/>
          </a:prstGeom>
          <a:noFill/>
          <a:ln w="9525">
            <a:noFill/>
            <a:miter lim="800000"/>
          </a:ln>
        </p:spPr>
        <p:txBody>
          <a:bodyPr vert="horz" wrap="square" lIns="91440" tIns="45720" rIns="91440" bIns="45720" numCol="1" rtlCol="0" anchor="ctr" anchorCtr="0" compatLnSpc="1">
            <a:norm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ptos Display"/>
              </a:defRPr>
            </a:lvl2pPr>
            <a:lvl3pPr algn="l" rtl="0" fontAlgn="base">
              <a:lnSpc>
                <a:spcPct val="90000"/>
              </a:lnSpc>
              <a:spcBef>
                <a:spcPct val="0"/>
              </a:spcBef>
              <a:spcAft>
                <a:spcPct val="0"/>
              </a:spcAft>
              <a:defRPr sz="4400">
                <a:solidFill>
                  <a:schemeClr val="tx1"/>
                </a:solidFill>
                <a:latin typeface="Aptos Display"/>
              </a:defRPr>
            </a:lvl3pPr>
            <a:lvl4pPr algn="l" rtl="0" fontAlgn="base">
              <a:lnSpc>
                <a:spcPct val="90000"/>
              </a:lnSpc>
              <a:spcBef>
                <a:spcPct val="0"/>
              </a:spcBef>
              <a:spcAft>
                <a:spcPct val="0"/>
              </a:spcAft>
              <a:defRPr sz="4400">
                <a:solidFill>
                  <a:schemeClr val="tx1"/>
                </a:solidFill>
                <a:latin typeface="Aptos Display"/>
              </a:defRPr>
            </a:lvl4pPr>
            <a:lvl5pPr algn="l" rtl="0" fontAlgn="base">
              <a:lnSpc>
                <a:spcPct val="90000"/>
              </a:lnSpc>
              <a:spcBef>
                <a:spcPct val="0"/>
              </a:spcBef>
              <a:spcAft>
                <a:spcPct val="0"/>
              </a:spcAft>
              <a:defRPr sz="4400">
                <a:solidFill>
                  <a:schemeClr val="tx1"/>
                </a:solidFill>
                <a:latin typeface="Aptos Display"/>
              </a:defRPr>
            </a:lvl5pPr>
            <a:lvl6pPr marL="457200" algn="l" rtl="0" fontAlgn="base">
              <a:lnSpc>
                <a:spcPct val="90000"/>
              </a:lnSpc>
              <a:spcBef>
                <a:spcPct val="0"/>
              </a:spcBef>
              <a:spcAft>
                <a:spcPct val="0"/>
              </a:spcAft>
              <a:defRPr sz="4400">
                <a:solidFill>
                  <a:schemeClr val="tx1"/>
                </a:solidFill>
                <a:latin typeface="Aptos Display"/>
              </a:defRPr>
            </a:lvl6pPr>
            <a:lvl7pPr marL="914400" algn="l" rtl="0" fontAlgn="base">
              <a:lnSpc>
                <a:spcPct val="90000"/>
              </a:lnSpc>
              <a:spcBef>
                <a:spcPct val="0"/>
              </a:spcBef>
              <a:spcAft>
                <a:spcPct val="0"/>
              </a:spcAft>
              <a:defRPr sz="4400">
                <a:solidFill>
                  <a:schemeClr val="tx1"/>
                </a:solidFill>
                <a:latin typeface="Aptos Display"/>
              </a:defRPr>
            </a:lvl7pPr>
            <a:lvl8pPr marL="1371600" algn="l" rtl="0" fontAlgn="base">
              <a:lnSpc>
                <a:spcPct val="90000"/>
              </a:lnSpc>
              <a:spcBef>
                <a:spcPct val="0"/>
              </a:spcBef>
              <a:spcAft>
                <a:spcPct val="0"/>
              </a:spcAft>
              <a:defRPr sz="4400">
                <a:solidFill>
                  <a:schemeClr val="tx1"/>
                </a:solidFill>
                <a:latin typeface="Aptos Display"/>
              </a:defRPr>
            </a:lvl8pPr>
            <a:lvl9pPr marL="1828800" algn="l" rtl="0" fontAlgn="base">
              <a:lnSpc>
                <a:spcPct val="90000"/>
              </a:lnSpc>
              <a:spcBef>
                <a:spcPct val="0"/>
              </a:spcBef>
              <a:spcAft>
                <a:spcPct val="0"/>
              </a:spcAft>
              <a:defRPr sz="4400">
                <a:solidFill>
                  <a:schemeClr val="tx1"/>
                </a:solidFill>
                <a:latin typeface="Aptos Display"/>
              </a:defRPr>
            </a:lvl9pPr>
          </a:lstStyle>
          <a:p>
            <a:pPr fontAlgn="auto">
              <a:spcAft>
                <a:spcPts val="0"/>
              </a:spcAft>
              <a:defRPr/>
            </a:pPr>
            <a:r>
              <a:rPr lang="zh-CN" altLang="en-US" sz="4000" b="1" dirty="0">
                <a:solidFill>
                  <a:srgbClr val="5E5E5E"/>
                </a:solidFill>
                <a:highlight>
                  <a:srgbClr val="EBF6F8"/>
                </a:highlight>
                <a:latin typeface="Source Sans Pro" panose="020B0503030403020204" pitchFamily="34" charset="0"/>
              </a:rPr>
              <a:t>林兴央 </a:t>
            </a:r>
            <a:r>
              <a:rPr lang="en-US" altLang="zh-CN" sz="4000" dirty="0">
                <a:solidFill>
                  <a:srgbClr val="5E5E5E"/>
                </a:solidFill>
                <a:highlight>
                  <a:srgbClr val="EBF6F8"/>
                </a:highlight>
                <a:latin typeface="Source Sans Pro" panose="020B0503030403020204" pitchFamily="34" charset="0"/>
              </a:rPr>
              <a:t>(Shawn)</a:t>
            </a:r>
            <a:endParaRPr lang="zh-CN" altLang="en-US" sz="4000"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D637DAAF-8988-5EB3-6CE4-59B2A1203771}"/>
              </a:ext>
            </a:extLst>
          </p:cNvPr>
          <p:cNvSpPr>
            <a:spLocks noGrp="1"/>
          </p:cNvSpPr>
          <p:nvPr/>
        </p:nvSpPr>
        <p:spPr bwMode="auto">
          <a:xfrm>
            <a:off x="5149878" y="2698812"/>
            <a:ext cx="6052127" cy="3175416"/>
          </a:xfrm>
          <a:prstGeom prst="rect">
            <a:avLst/>
          </a:prstGeom>
          <a:noFill/>
          <a:ln w="9525">
            <a:noFill/>
            <a:miter lim="800000"/>
          </a:ln>
        </p:spPr>
        <p:txBody>
          <a:bodyPr vert="horz" wrap="square" lIns="91440" tIns="45720" rIns="91440" bIns="45720" numCol="1" rtlCol="0" anchor="t" anchorCtr="0" compatLnSpc="1">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r>
              <a:rPr lang="en-US" altLang="zh-CN" sz="2400" dirty="0">
                <a:solidFill>
                  <a:srgbClr val="5E5E5E"/>
                </a:solidFill>
                <a:highlight>
                  <a:srgbClr val="EBF6F8"/>
                </a:highlight>
                <a:latin typeface="Source Sans Pro" panose="020B0503030403020204" pitchFamily="34" charset="0"/>
              </a:rPr>
              <a:t>林先生1989</a:t>
            </a:r>
            <a:r>
              <a:rPr lang="zh-CN" altLang="en-US" sz="2400" dirty="0">
                <a:solidFill>
                  <a:srgbClr val="5E5E5E"/>
                </a:solidFill>
                <a:highlight>
                  <a:srgbClr val="EBF6F8"/>
                </a:highlight>
                <a:latin typeface="Source Sans Pro" panose="020B0503030403020204" pitchFamily="34" charset="0"/>
              </a:rPr>
              <a:t>年毕业于天大内燃机专业，曾在国内上市企业担任高级工程师、高级经济师，</a:t>
            </a:r>
            <a:r>
              <a:rPr lang="zh-CN" altLang="en-US" sz="2400" dirty="0">
                <a:solidFill>
                  <a:srgbClr val="5E5E5E"/>
                </a:solidFill>
                <a:highlight>
                  <a:srgbClr val="EBF6F8"/>
                </a:highlight>
                <a:latin typeface="Source Sans Pro" panose="020B0503030403020204" pitchFamily="34" charset="0"/>
                <a:sym typeface="+mn-ea"/>
              </a:rPr>
              <a:t>先后</a:t>
            </a:r>
            <a:r>
              <a:rPr lang="zh-CN" altLang="en-US" sz="2400" dirty="0">
                <a:solidFill>
                  <a:srgbClr val="5E5E5E"/>
                </a:solidFill>
                <a:highlight>
                  <a:srgbClr val="EBF6F8"/>
                </a:highlight>
                <a:latin typeface="Source Sans Pro" panose="020B0503030403020204" pitchFamily="34" charset="0"/>
              </a:rPr>
              <a:t>从事研发、销售和管理工作</a:t>
            </a:r>
            <a:r>
              <a:rPr lang="en-US" altLang="zh-CN" sz="2400" dirty="0">
                <a:solidFill>
                  <a:srgbClr val="5E5E5E"/>
                </a:solidFill>
                <a:highlight>
                  <a:srgbClr val="EBF6F8"/>
                </a:highlight>
                <a:latin typeface="Source Sans Pro" panose="020B0503030403020204" pitchFamily="34" charset="0"/>
              </a:rPr>
              <a:t>30</a:t>
            </a:r>
            <a:r>
              <a:rPr lang="zh-CN" altLang="en-US" sz="2400" dirty="0">
                <a:solidFill>
                  <a:srgbClr val="5E5E5E"/>
                </a:solidFill>
                <a:highlight>
                  <a:srgbClr val="EBF6F8"/>
                </a:highlight>
                <a:latin typeface="Source Sans Pro" panose="020B0503030403020204" pitchFamily="34" charset="0"/>
              </a:rPr>
              <a:t>年。</a:t>
            </a:r>
            <a:r>
              <a:rPr lang="en-US" altLang="zh-CN" sz="2400" dirty="0">
                <a:solidFill>
                  <a:srgbClr val="5E5E5E"/>
                </a:solidFill>
                <a:highlight>
                  <a:srgbClr val="EBF6F8"/>
                </a:highlight>
                <a:latin typeface="Source Sans Pro" panose="020B0503030403020204" pitchFamily="34" charset="0"/>
              </a:rPr>
              <a:t>2019</a:t>
            </a:r>
            <a:r>
              <a:rPr lang="zh-CN" altLang="en-US" sz="2400" dirty="0">
                <a:solidFill>
                  <a:srgbClr val="5E5E5E"/>
                </a:solidFill>
                <a:highlight>
                  <a:srgbClr val="EBF6F8"/>
                </a:highlight>
                <a:latin typeface="Source Sans Pro" panose="020B0503030403020204" pitchFamily="34" charset="0"/>
              </a:rPr>
              <a:t>年来美，现为小企业主。擅长维修，爱好音乐，推崇植物性饮食。目前关注饮食与健康的相关理论和前沿研究，希望能成为健康饮食和品质生活的推广者。</a:t>
            </a:r>
            <a:endParaRPr lang="en-US" sz="2400" dirty="0"/>
          </a:p>
        </p:txBody>
      </p:sp>
      <p:pic>
        <p:nvPicPr>
          <p:cNvPr id="6" name="Picture 5">
            <a:extLst>
              <a:ext uri="{FF2B5EF4-FFF2-40B4-BE49-F238E27FC236}">
                <a16:creationId xmlns:a16="http://schemas.microsoft.com/office/drawing/2014/main" id="{372FF23F-CD2E-AA5B-CDC6-6D4BCEAE8314}"/>
              </a:ext>
            </a:extLst>
          </p:cNvPr>
          <p:cNvPicPr>
            <a:picLocks noChangeAspect="1" noChangeArrowheads="1"/>
          </p:cNvPicPr>
          <p:nvPr/>
        </p:nvPicPr>
        <p:blipFill>
          <a:blip r:embed="rId2"/>
          <a:srcRect/>
          <a:stretch>
            <a:fillRect/>
          </a:stretch>
        </p:blipFill>
        <p:spPr bwMode="auto">
          <a:xfrm>
            <a:off x="842213" y="1276513"/>
            <a:ext cx="3953910" cy="3819270"/>
          </a:xfrm>
          <a:prstGeom prst="rect">
            <a:avLst/>
          </a:prstGeom>
          <a:noFill/>
          <a:ln w="9525">
            <a:noFill/>
            <a:miter lim="800000"/>
            <a:headEnd/>
            <a:tailEnd/>
          </a:ln>
        </p:spPr>
      </p:pic>
    </p:spTree>
    <p:extLst>
      <p:ext uri="{BB962C8B-B14F-4D97-AF65-F5344CB8AC3E}">
        <p14:creationId xmlns:p14="http://schemas.microsoft.com/office/powerpoint/2010/main" val="4110786733"/>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4;p13">
            <a:extLst>
              <a:ext uri="{FF2B5EF4-FFF2-40B4-BE49-F238E27FC236}">
                <a16:creationId xmlns:a16="http://schemas.microsoft.com/office/drawing/2014/main" id="{B68785FE-F969-382D-90C0-0FE3A0FB96D0}"/>
              </a:ext>
            </a:extLst>
          </p:cNvPr>
          <p:cNvSpPr txBox="1">
            <a:spLocks noGrp="1"/>
          </p:cNvSpPr>
          <p:nvPr/>
        </p:nvSpPr>
        <p:spPr>
          <a:xfrm>
            <a:off x="5695909" y="894127"/>
            <a:ext cx="6248450" cy="738222"/>
          </a:xfrm>
          <a:prstGeom prst="rect">
            <a:avLst/>
          </a:prstGeom>
          <a:noFill/>
          <a:ln>
            <a:noFill/>
          </a:ln>
        </p:spPr>
        <p:txBody>
          <a:bodyPr spcFirstLastPara="1" vert="horz" wrap="square" lIns="91425" tIns="45700" rIns="91425" bIns="457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lvl="0" indent="0" algn="l" rtl="0">
              <a:lnSpc>
                <a:spcPct val="90000"/>
              </a:lnSpc>
              <a:spcBef>
                <a:spcPts val="0"/>
              </a:spcBef>
              <a:spcAft>
                <a:spcPts val="0"/>
              </a:spcAft>
              <a:buClr>
                <a:srgbClr val="1B1B1B"/>
              </a:buClr>
              <a:buSzPts val="4000"/>
              <a:buFont typeface="Arial"/>
              <a:buNone/>
            </a:pPr>
            <a:r>
              <a:rPr lang="zh-CN" altLang="en-US" sz="4000" i="0" dirty="0">
                <a:solidFill>
                  <a:srgbClr val="1B1B1B"/>
                </a:solidFill>
                <a:highlight>
                  <a:srgbClr val="EBF6F8"/>
                </a:highlight>
                <a:latin typeface="+mj-lt"/>
                <a:ea typeface="黑体" panose="02010609060101010101" pitchFamily="49" charset="-122"/>
                <a:cs typeface="Arial"/>
                <a:sym typeface="Arial"/>
              </a:rPr>
              <a:t>马耀武 博士</a:t>
            </a:r>
            <a:br>
              <a:rPr lang="en-US" altLang="zh-CN" sz="4000" i="0" dirty="0">
                <a:solidFill>
                  <a:srgbClr val="1B1B1B"/>
                </a:solidFill>
                <a:highlight>
                  <a:srgbClr val="EBF6F8"/>
                </a:highlight>
                <a:latin typeface="+mj-lt"/>
                <a:ea typeface="黑体" panose="02010609060101010101" pitchFamily="49" charset="-122"/>
                <a:cs typeface="Arial"/>
                <a:sym typeface="Arial"/>
              </a:rPr>
            </a:br>
            <a:endParaRPr sz="2400" dirty="0">
              <a:latin typeface="+mj-lt"/>
              <a:ea typeface="黑体" panose="02010609060101010101" pitchFamily="49" charset="-122"/>
            </a:endParaRPr>
          </a:p>
        </p:txBody>
      </p:sp>
      <p:sp>
        <p:nvSpPr>
          <p:cNvPr id="8" name="TextBox 8">
            <a:extLst>
              <a:ext uri="{FF2B5EF4-FFF2-40B4-BE49-F238E27FC236}">
                <a16:creationId xmlns:a16="http://schemas.microsoft.com/office/drawing/2014/main" id="{EC4A0CC7-3D1F-BD28-52C8-8803597CEF81}"/>
              </a:ext>
            </a:extLst>
          </p:cNvPr>
          <p:cNvSpPr txBox="1"/>
          <p:nvPr/>
        </p:nvSpPr>
        <p:spPr>
          <a:xfrm>
            <a:off x="5696996" y="2600392"/>
            <a:ext cx="5656804" cy="31393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olidFill>
                  <a:srgbClr val="5E5E5E"/>
                </a:solidFill>
                <a:highlight>
                  <a:srgbClr val="EBF6F8"/>
                </a:highlight>
                <a:latin typeface="黑体" panose="02010609060101010101" pitchFamily="49" charset="-122"/>
                <a:ea typeface="黑体" panose="02010609060101010101" pitchFamily="49" charset="-122"/>
              </a:rPr>
              <a:t>1982</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年郑州工学院（现郑州大学）土木建筑学士，</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1985</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年天大力学硕士，中国科学技术大学力学博士生，</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1994</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年日本长冈技术科学大学材料博士学位。</a:t>
            </a:r>
            <a:endParaRPr lang="en-US" altLang="zh-CN" sz="1800" dirty="0">
              <a:solidFill>
                <a:srgbClr val="5E5E5E"/>
              </a:solidFill>
              <a:highlight>
                <a:srgbClr val="EBF6F8"/>
              </a:highlight>
              <a:latin typeface="黑体" panose="02010609060101010101" pitchFamily="49" charset="-122"/>
              <a:ea typeface="黑体" panose="02010609060101010101" pitchFamily="49" charset="-122"/>
            </a:endParaRPr>
          </a:p>
          <a:p>
            <a:endParaRPr lang="en-US" altLang="zh-CN" sz="1800" dirty="0">
              <a:solidFill>
                <a:srgbClr val="5E5E5E"/>
              </a:solidFill>
              <a:highlight>
                <a:srgbClr val="EBF6F8"/>
              </a:highlight>
              <a:latin typeface="黑体" panose="02010609060101010101" pitchFamily="49" charset="-122"/>
              <a:ea typeface="黑体" panose="02010609060101010101" pitchFamily="49" charset="-122"/>
            </a:endParaRPr>
          </a:p>
          <a:p>
            <a:r>
              <a:rPr lang="zh-CN" altLang="en-US" dirty="0">
                <a:solidFill>
                  <a:srgbClr val="5E5E5E"/>
                </a:solidFill>
                <a:highlight>
                  <a:srgbClr val="EBF6F8"/>
                </a:highlight>
                <a:latin typeface="黑体" panose="02010609060101010101" pitchFamily="49" charset="-122"/>
                <a:ea typeface="黑体" panose="02010609060101010101" pitchFamily="49" charset="-122"/>
              </a:rPr>
              <a:t>马博士在日本学习工作</a:t>
            </a:r>
            <a:r>
              <a:rPr lang="en-US" altLang="zh-CN" dirty="0">
                <a:solidFill>
                  <a:srgbClr val="5E5E5E"/>
                </a:solidFill>
                <a:highlight>
                  <a:srgbClr val="EBF6F8"/>
                </a:highlight>
                <a:latin typeface="黑体" panose="02010609060101010101" pitchFamily="49" charset="-122"/>
                <a:ea typeface="黑体" panose="02010609060101010101" pitchFamily="49" charset="-122"/>
              </a:rPr>
              <a:t>16</a:t>
            </a:r>
            <a:r>
              <a:rPr lang="zh-CN" altLang="en-US" dirty="0">
                <a:solidFill>
                  <a:srgbClr val="5E5E5E"/>
                </a:solidFill>
                <a:highlight>
                  <a:srgbClr val="EBF6F8"/>
                </a:highlight>
                <a:latin typeface="黑体" panose="02010609060101010101" pitchFamily="49" charset="-122"/>
                <a:ea typeface="黑体" panose="02010609060101010101" pitchFamily="49" charset="-122"/>
              </a:rPr>
              <a:t>年，美国工作</a:t>
            </a:r>
            <a:r>
              <a:rPr lang="en-US" altLang="zh-CN" dirty="0">
                <a:solidFill>
                  <a:srgbClr val="5E5E5E"/>
                </a:solidFill>
                <a:highlight>
                  <a:srgbClr val="EBF6F8"/>
                </a:highlight>
                <a:latin typeface="黑体" panose="02010609060101010101" pitchFamily="49" charset="-122"/>
                <a:ea typeface="黑体" panose="02010609060101010101" pitchFamily="49" charset="-122"/>
              </a:rPr>
              <a:t>19</a:t>
            </a:r>
            <a:r>
              <a:rPr lang="zh-CN" altLang="en-US" dirty="0">
                <a:solidFill>
                  <a:srgbClr val="5E5E5E"/>
                </a:solidFill>
                <a:highlight>
                  <a:srgbClr val="EBF6F8"/>
                </a:highlight>
                <a:latin typeface="黑体" panose="02010609060101010101" pitchFamily="49" charset="-122"/>
                <a:ea typeface="黑体" panose="02010609060101010101" pitchFamily="49" charset="-122"/>
              </a:rPr>
              <a:t>年。</a:t>
            </a:r>
            <a:r>
              <a:rPr lang="en-US" altLang="zh-CN" dirty="0">
                <a:solidFill>
                  <a:srgbClr val="5E5E5E"/>
                </a:solidFill>
                <a:highlight>
                  <a:srgbClr val="EBF6F8"/>
                </a:highlight>
                <a:latin typeface="黑体" panose="02010609060101010101" pitchFamily="49" charset="-122"/>
                <a:ea typeface="黑体" panose="02010609060101010101" pitchFamily="49" charset="-122"/>
              </a:rPr>
              <a:t>30多</a:t>
            </a:r>
            <a:r>
              <a:rPr lang="zh-CN" altLang="en-US" dirty="0">
                <a:solidFill>
                  <a:srgbClr val="5E5E5E"/>
                </a:solidFill>
                <a:highlight>
                  <a:srgbClr val="EBF6F8"/>
                </a:highlight>
                <a:latin typeface="黑体" panose="02010609060101010101" pitchFamily="49" charset="-122"/>
                <a:ea typeface="黑体" panose="02010609060101010101" pitchFamily="49" charset="-122"/>
              </a:rPr>
              <a:t>年来从事机械、电子、光学、土木、材料、通讯、半导体、汽车、火车的高科技新产品开发，众多产品销售。</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近年来</a:t>
            </a:r>
            <a:r>
              <a:rPr lang="zh-CN" altLang="en-US" dirty="0">
                <a:solidFill>
                  <a:srgbClr val="5E5E5E"/>
                </a:solidFill>
                <a:highlight>
                  <a:srgbClr val="EBF6F8"/>
                </a:highlight>
                <a:latin typeface="黑体" panose="02010609060101010101" pitchFamily="49" charset="-122"/>
                <a:ea typeface="黑体" panose="02010609060101010101" pitchFamily="49" charset="-122"/>
              </a:rPr>
              <a:t>在</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开发新型铁路，使高速客运列车、重载货运列车、地铁列车在同一条铁路上运营。铁路车辆比公路车辆具有更短的制动距离和更快的加速度，这将产生重大社会变革，持续</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50</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年或</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100</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年以上。</a:t>
            </a:r>
            <a:endParaRPr lang="en-US" altLang="zh-CN" sz="1800" dirty="0">
              <a:solidFill>
                <a:srgbClr val="5E5E5E"/>
              </a:solidFill>
              <a:highlight>
                <a:srgbClr val="EBF6F8"/>
              </a:highlight>
              <a:latin typeface="黑体" panose="02010609060101010101" pitchFamily="49" charset="-122"/>
              <a:ea typeface="黑体" panose="02010609060101010101" pitchFamily="49" charset="-122"/>
            </a:endParaRPr>
          </a:p>
        </p:txBody>
      </p:sp>
      <p:sp>
        <p:nvSpPr>
          <p:cNvPr id="9" name="TextBox 9">
            <a:extLst>
              <a:ext uri="{FF2B5EF4-FFF2-40B4-BE49-F238E27FC236}">
                <a16:creationId xmlns:a16="http://schemas.microsoft.com/office/drawing/2014/main" id="{6FAB45F9-255E-14B7-F4F5-C078D37B78BD}"/>
              </a:ext>
            </a:extLst>
          </p:cNvPr>
          <p:cNvSpPr txBox="1"/>
          <p:nvPr/>
        </p:nvSpPr>
        <p:spPr>
          <a:xfrm>
            <a:off x="5695909" y="1757569"/>
            <a:ext cx="5253811"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i="0" dirty="0">
                <a:solidFill>
                  <a:srgbClr val="1B1B1B"/>
                </a:solidFill>
                <a:highlight>
                  <a:srgbClr val="EBF6F8"/>
                </a:highlight>
                <a:latin typeface="+mj-lt"/>
                <a:ea typeface="黑体" panose="02010609060101010101" pitchFamily="49" charset="-122"/>
                <a:cs typeface="Arial"/>
                <a:sym typeface="Arial"/>
              </a:rPr>
              <a:t>天津大学力学系</a:t>
            </a:r>
            <a:r>
              <a:rPr lang="en-US" altLang="zh-CN" sz="2000" i="0" dirty="0">
                <a:solidFill>
                  <a:srgbClr val="1B1B1B"/>
                </a:solidFill>
                <a:highlight>
                  <a:srgbClr val="EBF6F8"/>
                </a:highlight>
                <a:latin typeface="+mj-lt"/>
                <a:ea typeface="黑体" panose="02010609060101010101" pitchFamily="49" charset="-122"/>
                <a:cs typeface="Arial"/>
                <a:sym typeface="Arial"/>
              </a:rPr>
              <a:t>85</a:t>
            </a:r>
            <a:r>
              <a:rPr lang="zh-CN" altLang="en-US" sz="2000" i="0" dirty="0">
                <a:solidFill>
                  <a:srgbClr val="1B1B1B"/>
                </a:solidFill>
                <a:highlight>
                  <a:srgbClr val="EBF6F8"/>
                </a:highlight>
                <a:latin typeface="+mj-lt"/>
                <a:ea typeface="黑体" panose="02010609060101010101" pitchFamily="49" charset="-122"/>
                <a:cs typeface="Arial"/>
                <a:sym typeface="Arial"/>
              </a:rPr>
              <a:t>年</a:t>
            </a:r>
            <a:r>
              <a:rPr lang="zh-CN" altLang="en-US" sz="2000" dirty="0">
                <a:solidFill>
                  <a:srgbClr val="5E5E5E"/>
                </a:solidFill>
                <a:highlight>
                  <a:srgbClr val="EBF6F8"/>
                </a:highlight>
                <a:latin typeface="黑体" panose="02010609060101010101" pitchFamily="49" charset="-122"/>
                <a:ea typeface="黑体" panose="02010609060101010101" pitchFamily="49" charset="-122"/>
              </a:rPr>
              <a:t>硕士学位</a:t>
            </a:r>
            <a:br>
              <a:rPr lang="en-US" altLang="zh-CN" sz="2000" i="0" dirty="0">
                <a:solidFill>
                  <a:srgbClr val="1B1B1B"/>
                </a:solidFill>
                <a:highlight>
                  <a:srgbClr val="EBF6F8"/>
                </a:highlight>
                <a:latin typeface="+mj-lt"/>
                <a:ea typeface="黑体" panose="02010609060101010101" pitchFamily="49" charset="-122"/>
                <a:cs typeface="Arial"/>
                <a:sym typeface="Arial"/>
              </a:rPr>
            </a:br>
            <a:r>
              <a:rPr lang="en-US" altLang="zh-CN" sz="2000" i="0" dirty="0">
                <a:solidFill>
                  <a:srgbClr val="1B1B1B"/>
                </a:solidFill>
                <a:highlight>
                  <a:srgbClr val="EBF6F8"/>
                </a:highlight>
                <a:latin typeface="+mj-lt"/>
                <a:ea typeface="黑体" panose="02010609060101010101" pitchFamily="49" charset="-122"/>
                <a:cs typeface="Arial"/>
                <a:sym typeface="Arial"/>
              </a:rPr>
              <a:t>Founder and President of High-Speed Rail Society</a:t>
            </a:r>
            <a:endParaRPr lang="en-US" sz="2000" dirty="0">
              <a:latin typeface="+mj-lt"/>
            </a:endParaRPr>
          </a:p>
        </p:txBody>
      </p:sp>
      <p:pic>
        <p:nvPicPr>
          <p:cNvPr id="10" name="Picture 9">
            <a:extLst>
              <a:ext uri="{FF2B5EF4-FFF2-40B4-BE49-F238E27FC236}">
                <a16:creationId xmlns:a16="http://schemas.microsoft.com/office/drawing/2014/main" id="{BC779F88-04CC-9918-0657-3F72B492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94127"/>
            <a:ext cx="4389120" cy="4389120"/>
          </a:xfrm>
          <a:prstGeom prst="rect">
            <a:avLst/>
          </a:prstGeom>
        </p:spPr>
      </p:pic>
    </p:spTree>
    <p:extLst>
      <p:ext uri="{BB962C8B-B14F-4D97-AF65-F5344CB8AC3E}">
        <p14:creationId xmlns:p14="http://schemas.microsoft.com/office/powerpoint/2010/main" val="3132130418"/>
      </p:ext>
    </p:extLst>
  </p:cSld>
  <p:clrMapOvr>
    <a:masterClrMapping/>
  </p:clrMapOvr>
  <mc:AlternateContent xmlns:mc="http://schemas.openxmlformats.org/markup-compatibility/2006" xmlns:p14="http://schemas.microsoft.com/office/powerpoint/2010/main">
    <mc:Choice Requires="p14">
      <p:transition spd="slow" p14:dur="3750" advClick="0" advTm="5000"/>
    </mc:Choice>
    <mc:Fallback xmlns="">
      <p:transition spd="slow"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4;p13">
            <a:extLst>
              <a:ext uri="{FF2B5EF4-FFF2-40B4-BE49-F238E27FC236}">
                <a16:creationId xmlns:a16="http://schemas.microsoft.com/office/drawing/2014/main" id="{B68785FE-F969-382D-90C0-0FE3A0FB96D0}"/>
              </a:ext>
            </a:extLst>
          </p:cNvPr>
          <p:cNvSpPr txBox="1">
            <a:spLocks noGrp="1"/>
          </p:cNvSpPr>
          <p:nvPr/>
        </p:nvSpPr>
        <p:spPr>
          <a:xfrm>
            <a:off x="5590204" y="1456240"/>
            <a:ext cx="5211483" cy="677360"/>
          </a:xfrm>
          <a:prstGeom prst="rect">
            <a:avLst/>
          </a:prstGeom>
          <a:noFill/>
          <a:ln>
            <a:noFill/>
          </a:ln>
        </p:spPr>
        <p:txBody>
          <a:bodyPr spcFirstLastPara="1" vert="horz" wrap="square" lIns="91425" tIns="45700" rIns="91425" bIns="457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lvl="0" indent="0" algn="l" rtl="0">
              <a:lnSpc>
                <a:spcPct val="90000"/>
              </a:lnSpc>
              <a:spcBef>
                <a:spcPts val="0"/>
              </a:spcBef>
              <a:spcAft>
                <a:spcPts val="0"/>
              </a:spcAft>
              <a:buClr>
                <a:srgbClr val="1B1B1B"/>
              </a:buClr>
              <a:buSzPts val="4000"/>
              <a:buFont typeface="Arial"/>
              <a:buNone/>
            </a:pPr>
            <a:r>
              <a:rPr lang="en-US" sz="4000" i="0" dirty="0" err="1">
                <a:solidFill>
                  <a:srgbClr val="1B1B1B"/>
                </a:solidFill>
                <a:highlight>
                  <a:srgbClr val="EBF6F8"/>
                </a:highlight>
                <a:latin typeface="+mj-lt"/>
                <a:ea typeface="黑体" panose="02010609060101010101" pitchFamily="49" charset="-122"/>
                <a:cs typeface="Arial"/>
                <a:sym typeface="Arial"/>
              </a:rPr>
              <a:t>陈欣</a:t>
            </a:r>
            <a:r>
              <a:rPr lang="en-US" sz="4000" dirty="0">
                <a:solidFill>
                  <a:srgbClr val="1B1B1B"/>
                </a:solidFill>
                <a:highlight>
                  <a:srgbClr val="EBF6F8"/>
                </a:highlight>
                <a:ea typeface="黑体" panose="02010609060101010101" pitchFamily="49" charset="-122"/>
                <a:cs typeface="Arial"/>
                <a:sym typeface="Arial"/>
              </a:rPr>
              <a:t> </a:t>
            </a:r>
            <a:r>
              <a:rPr lang="zh-CN" altLang="en-US" sz="4000" i="0" dirty="0">
                <a:solidFill>
                  <a:srgbClr val="1B1B1B"/>
                </a:solidFill>
                <a:highlight>
                  <a:srgbClr val="EBF6F8"/>
                </a:highlight>
                <a:latin typeface="+mj-lt"/>
                <a:ea typeface="黑体" panose="02010609060101010101" pitchFamily="49" charset="-122"/>
                <a:cs typeface="Arial"/>
                <a:sym typeface="Arial"/>
              </a:rPr>
              <a:t>博士</a:t>
            </a:r>
            <a:br>
              <a:rPr lang="en-US" altLang="zh-CN" sz="4000" i="0" dirty="0">
                <a:solidFill>
                  <a:srgbClr val="1B1B1B"/>
                </a:solidFill>
                <a:highlight>
                  <a:srgbClr val="EBF6F8"/>
                </a:highlight>
                <a:latin typeface="+mj-lt"/>
                <a:ea typeface="黑体" panose="02010609060101010101" pitchFamily="49" charset="-122"/>
                <a:cs typeface="Arial"/>
                <a:sym typeface="Arial"/>
              </a:rPr>
            </a:br>
            <a:endParaRPr sz="2400" dirty="0">
              <a:latin typeface="+mj-lt"/>
              <a:ea typeface="黑体" panose="02010609060101010101" pitchFamily="49" charset="-122"/>
            </a:endParaRPr>
          </a:p>
        </p:txBody>
      </p:sp>
      <p:sp>
        <p:nvSpPr>
          <p:cNvPr id="5" name="TextBox 8">
            <a:extLst>
              <a:ext uri="{FF2B5EF4-FFF2-40B4-BE49-F238E27FC236}">
                <a16:creationId xmlns:a16="http://schemas.microsoft.com/office/drawing/2014/main" id="{EC4A0CC7-3D1F-BD28-52C8-8803597CEF81}"/>
              </a:ext>
            </a:extLst>
          </p:cNvPr>
          <p:cNvSpPr txBox="1"/>
          <p:nvPr/>
        </p:nvSpPr>
        <p:spPr>
          <a:xfrm>
            <a:off x="5675665" y="2274838"/>
            <a:ext cx="5678135" cy="286232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olidFill>
                  <a:srgbClr val="5E5E5E"/>
                </a:solidFill>
                <a:highlight>
                  <a:srgbClr val="EBF6F8"/>
                </a:highlight>
                <a:latin typeface="黑体" panose="02010609060101010101" pitchFamily="49" charset="-122"/>
                <a:ea typeface="黑体" panose="02010609060101010101" pitchFamily="49" charset="-122"/>
              </a:rPr>
              <a:t>陈欣博士2006</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年获得天津大学计算机学士学位，在校期间加入求实</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BBS/TWT</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做技术站务，</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2006-2011</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在美国密苏里大学哥伦比亚分校从事声学模型</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语音识别</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机器学习方面研究，获得博士学位，</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2011-2016</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年在</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Pearson(Palo</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 </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Alto, CA)</a:t>
            </a:r>
            <a:r>
              <a:rPr lang="en-US" altLang="zh-CN" dirty="0">
                <a:solidFill>
                  <a:srgbClr val="5E5E5E"/>
                </a:solidFill>
                <a:highlight>
                  <a:srgbClr val="EBF6F8"/>
                </a:highlight>
                <a:latin typeface="黑体" panose="02010609060101010101" pitchFamily="49" charset="-122"/>
                <a:ea typeface="黑体" panose="02010609060101010101" pitchFamily="49" charset="-122"/>
              </a:rPr>
              <a:t> </a:t>
            </a:r>
            <a:r>
              <a:rPr lang="zh-CN" altLang="en-US" dirty="0">
                <a:solidFill>
                  <a:srgbClr val="5E5E5E"/>
                </a:solidFill>
                <a:highlight>
                  <a:srgbClr val="EBF6F8"/>
                </a:highlight>
                <a:latin typeface="黑体" panose="02010609060101010101" pitchFamily="49" charset="-122"/>
                <a:ea typeface="黑体" panose="02010609060101010101" pitchFamily="49" charset="-122"/>
              </a:rPr>
              <a:t>从事自动口语</a:t>
            </a:r>
            <a:r>
              <a:rPr lang="en-US" altLang="zh-CN" dirty="0">
                <a:solidFill>
                  <a:srgbClr val="5E5E5E"/>
                </a:solidFill>
                <a:highlight>
                  <a:srgbClr val="EBF6F8"/>
                </a:highlight>
                <a:latin typeface="黑体" panose="02010609060101010101" pitchFamily="49" charset="-122"/>
                <a:ea typeface="黑体" panose="02010609060101010101" pitchFamily="49" charset="-122"/>
              </a:rPr>
              <a:t>/</a:t>
            </a:r>
            <a:r>
              <a:rPr lang="zh-CN" altLang="en-US" dirty="0">
                <a:solidFill>
                  <a:srgbClr val="5E5E5E"/>
                </a:solidFill>
                <a:highlight>
                  <a:srgbClr val="EBF6F8"/>
                </a:highlight>
                <a:latin typeface="黑体" panose="02010609060101010101" pitchFamily="49" charset="-122"/>
                <a:ea typeface="黑体" panose="02010609060101010101" pitchFamily="49" charset="-122"/>
              </a:rPr>
              <a:t>作文考试系统。</a:t>
            </a:r>
            <a:endParaRPr lang="en-US" altLang="zh-CN" dirty="0">
              <a:solidFill>
                <a:srgbClr val="5E5E5E"/>
              </a:solidFill>
              <a:highlight>
                <a:srgbClr val="EBF6F8"/>
              </a:highlight>
              <a:latin typeface="黑体" panose="02010609060101010101" pitchFamily="49" charset="-122"/>
              <a:ea typeface="黑体" panose="02010609060101010101" pitchFamily="49" charset="-122"/>
            </a:endParaRPr>
          </a:p>
          <a:p>
            <a:endParaRPr lang="en-US" altLang="zh-CN" dirty="0">
              <a:solidFill>
                <a:srgbClr val="5E5E5E"/>
              </a:solidFill>
              <a:highlight>
                <a:srgbClr val="EBF6F8"/>
              </a:highlight>
              <a:latin typeface="黑体" panose="02010609060101010101" pitchFamily="49" charset="-122"/>
              <a:ea typeface="黑体" panose="02010609060101010101" pitchFamily="49" charset="-122"/>
            </a:endParaRPr>
          </a:p>
          <a:p>
            <a:r>
              <a:rPr lang="zh-CN" altLang="en-US" dirty="0">
                <a:solidFill>
                  <a:srgbClr val="5E5E5E"/>
                </a:solidFill>
                <a:highlight>
                  <a:srgbClr val="EBF6F8"/>
                </a:highlight>
                <a:latin typeface="黑体" panose="02010609060101010101" pitchFamily="49" charset="-122"/>
                <a:ea typeface="黑体" panose="02010609060101010101" pitchFamily="49" charset="-122"/>
              </a:rPr>
              <a:t>自</a:t>
            </a:r>
            <a:r>
              <a:rPr lang="en-US" altLang="zh-CN" dirty="0">
                <a:solidFill>
                  <a:srgbClr val="5E5E5E"/>
                </a:solidFill>
                <a:highlight>
                  <a:srgbClr val="EBF6F8"/>
                </a:highlight>
                <a:latin typeface="黑体" panose="02010609060101010101" pitchFamily="49" charset="-122"/>
                <a:ea typeface="黑体" panose="02010609060101010101" pitchFamily="49" charset="-122"/>
              </a:rPr>
              <a:t>2016</a:t>
            </a:r>
            <a:r>
              <a:rPr lang="zh-CN" altLang="en-US" dirty="0">
                <a:solidFill>
                  <a:srgbClr val="5E5E5E"/>
                </a:solidFill>
                <a:highlight>
                  <a:srgbClr val="EBF6F8"/>
                </a:highlight>
                <a:latin typeface="黑体" panose="02010609060101010101" pitchFamily="49" charset="-122"/>
                <a:ea typeface="黑体" panose="02010609060101010101" pitchFamily="49" charset="-122"/>
              </a:rPr>
              <a:t>年至今，陈博士为</a:t>
            </a:r>
            <a:r>
              <a:rPr lang="en-US" altLang="zh-CN" dirty="0">
                <a:solidFill>
                  <a:srgbClr val="5E5E5E"/>
                </a:solidFill>
                <a:highlight>
                  <a:srgbClr val="EBF6F8"/>
                </a:highlight>
                <a:latin typeface="黑体" panose="02010609060101010101" pitchFamily="49" charset="-122"/>
                <a:ea typeface="黑体" panose="02010609060101010101" pitchFamily="49" charset="-122"/>
              </a:rPr>
              <a:t>Snapchat(Santa </a:t>
            </a:r>
            <a:r>
              <a:rPr lang="en-US" altLang="zh-CN" dirty="0" err="1">
                <a:solidFill>
                  <a:srgbClr val="5E5E5E"/>
                </a:solidFill>
                <a:highlight>
                  <a:srgbClr val="EBF6F8"/>
                </a:highlight>
                <a:latin typeface="黑体" panose="02010609060101010101" pitchFamily="49" charset="-122"/>
                <a:ea typeface="黑体" panose="02010609060101010101" pitchFamily="49" charset="-122"/>
              </a:rPr>
              <a:t>Monica,CA</a:t>
            </a:r>
            <a:r>
              <a:rPr lang="en-US" altLang="zh-CN" dirty="0">
                <a:solidFill>
                  <a:srgbClr val="5E5E5E"/>
                </a:solidFill>
                <a:highlight>
                  <a:srgbClr val="EBF6F8"/>
                </a:highlight>
                <a:latin typeface="黑体" panose="02010609060101010101" pitchFamily="49" charset="-122"/>
                <a:ea typeface="黑体" panose="02010609060101010101" pitchFamily="49" charset="-122"/>
              </a:rPr>
              <a:t>)</a:t>
            </a:r>
            <a:r>
              <a:rPr lang="zh-CN" altLang="en-US" dirty="0">
                <a:solidFill>
                  <a:srgbClr val="5E5E5E"/>
                </a:solidFill>
                <a:highlight>
                  <a:srgbClr val="EBF6F8"/>
                </a:highlight>
                <a:latin typeface="黑体" panose="02010609060101010101" pitchFamily="49" charset="-122"/>
                <a:ea typeface="黑体" panose="02010609060101010101" pitchFamily="49" charset="-122"/>
              </a:rPr>
              <a:t>从事</a:t>
            </a:r>
            <a:r>
              <a:rPr lang="en-US" altLang="zh-CN" dirty="0">
                <a:solidFill>
                  <a:srgbClr val="5E5E5E"/>
                </a:solidFill>
                <a:highlight>
                  <a:srgbClr val="EBF6F8"/>
                </a:highlight>
                <a:latin typeface="黑体" panose="02010609060101010101" pitchFamily="49" charset="-122"/>
                <a:ea typeface="黑体" panose="02010609060101010101" pitchFamily="49" charset="-122"/>
              </a:rPr>
              <a:t>AI/</a:t>
            </a:r>
            <a:r>
              <a:rPr lang="zh-CN" altLang="en-US" dirty="0">
                <a:solidFill>
                  <a:srgbClr val="5E5E5E"/>
                </a:solidFill>
                <a:highlight>
                  <a:srgbClr val="EBF6F8"/>
                </a:highlight>
                <a:latin typeface="黑体" panose="02010609060101010101" pitchFamily="49" charset="-122"/>
                <a:ea typeface="黑体" panose="02010609060101010101" pitchFamily="49" charset="-122"/>
              </a:rPr>
              <a:t>推荐系统方面的工作，现居南加州</a:t>
            </a:r>
            <a:r>
              <a:rPr lang="en-US" altLang="zh-CN" dirty="0">
                <a:solidFill>
                  <a:srgbClr val="5E5E5E"/>
                </a:solidFill>
                <a:highlight>
                  <a:srgbClr val="EBF6F8"/>
                </a:highlight>
                <a:latin typeface="黑体" panose="02010609060101010101" pitchFamily="49" charset="-122"/>
                <a:ea typeface="黑体" panose="02010609060101010101" pitchFamily="49" charset="-122"/>
              </a:rPr>
              <a:t>Torrance，</a:t>
            </a:r>
            <a:r>
              <a:rPr lang="zh-CN" altLang="en-US" dirty="0">
                <a:solidFill>
                  <a:srgbClr val="5E5E5E"/>
                </a:solidFill>
                <a:highlight>
                  <a:srgbClr val="EBF6F8"/>
                </a:highlight>
                <a:latin typeface="黑体" panose="02010609060101010101" pitchFamily="49" charset="-122"/>
                <a:ea typeface="黑体" panose="02010609060101010101" pitchFamily="49" charset="-122"/>
              </a:rPr>
              <a:t>业余爱好包括游戏、摄影、旅游。</a:t>
            </a:r>
            <a:endParaRPr lang="en-US" altLang="zh-CN" sz="1800" dirty="0">
              <a:solidFill>
                <a:srgbClr val="5E5E5E"/>
              </a:solidFill>
              <a:highlight>
                <a:srgbClr val="EBF6F8"/>
              </a:highlight>
              <a:latin typeface="黑体" panose="02010609060101010101" pitchFamily="49" charset="-122"/>
              <a:ea typeface="黑体" panose="02010609060101010101" pitchFamily="49" charset="-122"/>
            </a:endParaRPr>
          </a:p>
          <a:p>
            <a:endParaRPr lang="en-US" altLang="zh-CN" sz="1800" dirty="0">
              <a:solidFill>
                <a:srgbClr val="5E5E5E"/>
              </a:solidFill>
              <a:highlight>
                <a:srgbClr val="EBF6F8"/>
              </a:highlight>
              <a:latin typeface="黑体" panose="02010609060101010101" pitchFamily="49" charset="-122"/>
              <a:ea typeface="黑体" panose="02010609060101010101" pitchFamily="49" charset="-122"/>
            </a:endParaRPr>
          </a:p>
        </p:txBody>
      </p:sp>
      <p:pic>
        <p:nvPicPr>
          <p:cNvPr id="7" name="Picture 6">
            <a:extLst>
              <a:ext uri="{FF2B5EF4-FFF2-40B4-BE49-F238E27FC236}">
                <a16:creationId xmlns:a16="http://schemas.microsoft.com/office/drawing/2014/main" id="{693F96AC-AD53-5CA2-7775-AA291FC6E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12" y="1373044"/>
            <a:ext cx="4672181" cy="3200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144809"/>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0" name="Rectangle 205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DECF45BD-8D77-4D42-9536-36BB818F26A6" descr="1c295b8b60b331be1b89192edf1b327b.JPG">
            <a:extLst>
              <a:ext uri="{FF2B5EF4-FFF2-40B4-BE49-F238E27FC236}">
                <a16:creationId xmlns:a16="http://schemas.microsoft.com/office/drawing/2014/main" id="{6909ADB7-9877-667A-5D8B-C0267DDB02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9208" b="199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B1B0E1D-C1CC-FFBC-DEBE-FE59081BC59C}"/>
              </a:ext>
            </a:extLst>
          </p:cNvPr>
          <p:cNvSpPr txBox="1"/>
          <p:nvPr/>
        </p:nvSpPr>
        <p:spPr>
          <a:xfrm>
            <a:off x="5932526" y="4468426"/>
            <a:ext cx="1810327" cy="707886"/>
          </a:xfrm>
          <a:prstGeom prst="rect">
            <a:avLst/>
          </a:prstGeom>
          <a:blipFill>
            <a:blip r:embed="rId3"/>
            <a:tile tx="0" ty="0" sx="100000" sy="100000" flip="none" algn="tl"/>
          </a:blipFill>
          <a:effectLst>
            <a:glow rad="228600">
              <a:schemeClr val="accent1">
                <a:satMod val="175000"/>
                <a:alpha val="40000"/>
              </a:schemeClr>
            </a:glow>
          </a:effectLst>
        </p:spPr>
        <p:txBody>
          <a:bodyPr wrap="square" rtlCol="0">
            <a:spAutoFit/>
          </a:bodyPr>
          <a:lstStyle/>
          <a:p>
            <a:r>
              <a:rPr lang="en-US" sz="4000" dirty="0" err="1">
                <a:solidFill>
                  <a:schemeClr val="tx2">
                    <a:lumMod val="75000"/>
                    <a:lumOff val="25000"/>
                  </a:schemeClr>
                </a:solidFill>
              </a:rPr>
              <a:t>理事会</a:t>
            </a:r>
            <a:endParaRPr lang="en-US" sz="4000" dirty="0">
              <a:solidFill>
                <a:schemeClr val="tx2">
                  <a:lumMod val="75000"/>
                  <a:lumOff val="25000"/>
                </a:schemeClr>
              </a:solidFill>
            </a:endParaRPr>
          </a:p>
        </p:txBody>
      </p:sp>
    </p:spTree>
    <p:extLst>
      <p:ext uri="{BB962C8B-B14F-4D97-AF65-F5344CB8AC3E}">
        <p14:creationId xmlns:p14="http://schemas.microsoft.com/office/powerpoint/2010/main" val="212531761"/>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3EEDE-6898-D600-B086-32A976430F61}"/>
              </a:ext>
            </a:extLst>
          </p:cNvPr>
          <p:cNvSpPr>
            <a:spLocks noGrp="1"/>
          </p:cNvSpPr>
          <p:nvPr>
            <p:ph type="ctrTitle"/>
          </p:nvPr>
        </p:nvSpPr>
        <p:spPr>
          <a:xfrm>
            <a:off x="5230367" y="1483672"/>
            <a:ext cx="5864353" cy="1694534"/>
          </a:xfrm>
        </p:spPr>
        <p:txBody>
          <a:bodyPr>
            <a:normAutofit fontScale="90000"/>
          </a:bodyPr>
          <a:lstStyle/>
          <a:p>
            <a:pPr>
              <a:lnSpc>
                <a:spcPct val="150000"/>
              </a:lnSpc>
              <a:spcAft>
                <a:spcPts val="1800"/>
              </a:spcAft>
            </a:pPr>
            <a:r>
              <a:rPr lang="zh-CN" sz="4400" b="1" kern="800" dirty="0">
                <a:effectLst/>
                <a:ea typeface="SimSun" panose="02010600030101010101" pitchFamily="2" charset="-122"/>
                <a:cs typeface="Times New Roman" panose="02020603050405020304" pitchFamily="18" charset="0"/>
              </a:rPr>
              <a:t>陈岳云</a:t>
            </a:r>
            <a:br>
              <a:rPr lang="en-US" altLang="zh-CN" sz="4000" b="0" i="0" dirty="0">
                <a:solidFill>
                  <a:srgbClr val="1B1B1B"/>
                </a:solidFill>
                <a:effectLst/>
                <a:highlight>
                  <a:srgbClr val="EBF6F8"/>
                </a:highlight>
                <a:latin typeface="Source Sans Pro" panose="020B0503030403020204" pitchFamily="34" charset="0"/>
              </a:rPr>
            </a:br>
            <a:r>
              <a:rPr lang="en-US" altLang="zh-CN" sz="4000" dirty="0">
                <a:solidFill>
                  <a:srgbClr val="1B1B1B"/>
                </a:solidFill>
                <a:highlight>
                  <a:srgbClr val="EBF6F8"/>
                </a:highlight>
                <a:latin typeface="Source Sans Pro" panose="020B0503030403020204" pitchFamily="34" charset="0"/>
              </a:rPr>
              <a:t>Bill Y. Chen</a:t>
            </a:r>
            <a:endParaRPr lang="en-US" sz="4000" b="0" i="0" dirty="0">
              <a:solidFill>
                <a:srgbClr val="1B1B1B"/>
              </a:solidFill>
              <a:effectLst/>
              <a:highlight>
                <a:srgbClr val="EBF6F8"/>
              </a:highlight>
              <a:latin typeface="Source Sans Pro" panose="020B0503030403020204" pitchFamily="34" charset="0"/>
            </a:endParaRPr>
          </a:p>
        </p:txBody>
      </p:sp>
      <p:sp>
        <p:nvSpPr>
          <p:cNvPr id="3" name="Subtitle 2">
            <a:extLst>
              <a:ext uri="{FF2B5EF4-FFF2-40B4-BE49-F238E27FC236}">
                <a16:creationId xmlns:a16="http://schemas.microsoft.com/office/drawing/2014/main" id="{D234CAFA-A9D8-C247-DB4D-80298B16F8B9}"/>
              </a:ext>
            </a:extLst>
          </p:cNvPr>
          <p:cNvSpPr>
            <a:spLocks noGrp="1"/>
          </p:cNvSpPr>
          <p:nvPr>
            <p:ph type="subTitle" idx="1"/>
          </p:nvPr>
        </p:nvSpPr>
        <p:spPr>
          <a:xfrm>
            <a:off x="5315712" y="3291840"/>
            <a:ext cx="6035040" cy="1835833"/>
          </a:xfrm>
        </p:spPr>
        <p:txBody>
          <a:bodyPr>
            <a:normAutofit/>
          </a:bodyPr>
          <a:lstStyle/>
          <a:p>
            <a:pPr marL="0" marR="0" algn="ctr">
              <a:lnSpc>
                <a:spcPct val="107000"/>
              </a:lnSpc>
              <a:spcBef>
                <a:spcPts val="0"/>
              </a:spcBef>
              <a:spcAft>
                <a:spcPts val="800"/>
              </a:spcAft>
            </a:pPr>
            <a:r>
              <a:rPr lang="zh-CN" sz="2000" b="1" dirty="0">
                <a:solidFill>
                  <a:srgbClr val="000000"/>
                </a:solidFill>
                <a:effectLst/>
                <a:latin typeface="Verdana" panose="020B0604030504040204" pitchFamily="34" charset="0"/>
                <a:ea typeface="SimSun" panose="02010600030101010101" pitchFamily="2" charset="-122"/>
                <a:cs typeface="Times New Roman" panose="02020603050405020304" pitchFamily="18" charset="0"/>
              </a:rPr>
              <a:t>美国洛杉矶西来大学</a:t>
            </a:r>
            <a:endParaRPr lang="en-US" sz="2000" b="1"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lnSpc>
                <a:spcPct val="107000"/>
              </a:lnSpc>
              <a:spcBef>
                <a:spcPts val="0"/>
              </a:spcBef>
              <a:spcAft>
                <a:spcPts val="800"/>
              </a:spcAft>
            </a:pPr>
            <a:r>
              <a:rPr lang="zh-CN" sz="2000" b="1" dirty="0">
                <a:solidFill>
                  <a:srgbClr val="000000"/>
                </a:solidFill>
                <a:effectLst/>
                <a:latin typeface="Verdana" panose="020B0604030504040204" pitchFamily="34" charset="0"/>
                <a:ea typeface="SimSun" panose="02010600030101010101" pitchFamily="2" charset="-122"/>
                <a:cs typeface="Times New Roman" panose="02020603050405020304" pitchFamily="18" charset="0"/>
              </a:rPr>
              <a:t>工商管理系主任</a:t>
            </a:r>
            <a:r>
              <a:rPr lang="en-US" sz="2000" b="1" dirty="0">
                <a:solidFill>
                  <a:srgbClr val="000000"/>
                </a:solidFill>
                <a:effectLst/>
                <a:latin typeface="Verdana" panose="020B0604030504040204" pitchFamily="34" charset="0"/>
                <a:ea typeface="SimSun" panose="02010600030101010101" pitchFamily="2" charset="-122"/>
                <a:cs typeface="Times New Roman" panose="02020603050405020304" pitchFamily="18" charset="0"/>
              </a:rPr>
              <a:t>,</a:t>
            </a:r>
            <a:r>
              <a:rPr lang="en-US" sz="2000" b="1" dirty="0">
                <a:effectLst/>
                <a:latin typeface="Calibri" panose="020F0502020204030204" pitchFamily="34" charset="0"/>
                <a:ea typeface="SimSun" panose="02010600030101010101" pitchFamily="2" charset="-122"/>
                <a:cs typeface="Times New Roman" panose="02020603050405020304" pitchFamily="18" charset="0"/>
              </a:rPr>
              <a:t> </a:t>
            </a:r>
            <a:r>
              <a:rPr lang="zh-CN" sz="2000" b="1" dirty="0">
                <a:solidFill>
                  <a:srgbClr val="000000"/>
                </a:solidFill>
                <a:effectLst/>
                <a:latin typeface="Verdana" panose="020B0604030504040204" pitchFamily="34" charset="0"/>
                <a:ea typeface="SimSun" panose="02010600030101010101" pitchFamily="2" charset="-122"/>
                <a:cs typeface="Times New Roman" panose="02020603050405020304" pitchFamily="18" charset="0"/>
              </a:rPr>
              <a:t>终身教授</a:t>
            </a:r>
            <a:endParaRPr lang="en-US" altLang="zh-CN" sz="2000" b="1" dirty="0">
              <a:solidFill>
                <a:srgbClr val="000000"/>
              </a:solidFill>
              <a:latin typeface="Verdana" panose="020B0604030504040204" pitchFamily="34" charset="0"/>
              <a:ea typeface="SimSun" panose="02010600030101010101" pitchFamily="2" charset="-122"/>
              <a:cs typeface="Times New Roman" panose="02020603050405020304" pitchFamily="18" charset="0"/>
            </a:endParaRPr>
          </a:p>
          <a:p>
            <a:pPr marL="0" marR="0" algn="ctr">
              <a:lnSpc>
                <a:spcPct val="107000"/>
              </a:lnSpc>
              <a:spcBef>
                <a:spcPts val="0"/>
              </a:spcBef>
              <a:spcAft>
                <a:spcPts val="800"/>
              </a:spcAft>
            </a:pPr>
            <a:r>
              <a:rPr lang="en-US" sz="2000" b="1" dirty="0">
                <a:solidFill>
                  <a:srgbClr val="000000"/>
                </a:solidFill>
                <a:latin typeface="Verdana" panose="020B0604030504040204" pitchFamily="34" charset="0"/>
                <a:ea typeface="SimSun" panose="02010600030101010101" pitchFamily="2" charset="-122"/>
                <a:cs typeface="Times New Roman" panose="02020603050405020304" pitchFamily="18" charset="0"/>
              </a:rPr>
              <a:t>University of the West, Los Angeles</a:t>
            </a:r>
          </a:p>
          <a:p>
            <a:pPr marL="0" marR="0" algn="ctr">
              <a:lnSpc>
                <a:spcPct val="107000"/>
              </a:lnSpc>
              <a:spcBef>
                <a:spcPts val="0"/>
              </a:spcBef>
              <a:spcAft>
                <a:spcPts val="800"/>
              </a:spcAft>
            </a:pPr>
            <a:r>
              <a:rPr lang="en-US" sz="2000" b="1" dirty="0">
                <a:solidFill>
                  <a:srgbClr val="000000"/>
                </a:solidFill>
                <a:effectLst/>
                <a:latin typeface="Verdana" panose="020B0604030504040204" pitchFamily="34" charset="0"/>
                <a:ea typeface="SimSun" panose="02010600030101010101" pitchFamily="2" charset="-122"/>
                <a:cs typeface="Times New Roman" panose="02020603050405020304" pitchFamily="18" charset="0"/>
              </a:rPr>
              <a:t>Dept. Chair and Tenured Full Professor</a:t>
            </a:r>
            <a:endParaRPr lang="en-US" sz="2000" b="1"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5" name="Picture 4" descr="A person in a suit and tie&#10;&#10;Description automatically generated">
            <a:extLst>
              <a:ext uri="{FF2B5EF4-FFF2-40B4-BE49-F238E27FC236}">
                <a16:creationId xmlns:a16="http://schemas.microsoft.com/office/drawing/2014/main" id="{7966D9D0-8D58-CD85-B8F8-A68B79468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946" y="1448972"/>
            <a:ext cx="3678701" cy="3678701"/>
          </a:xfrm>
          <a:prstGeom prst="rect">
            <a:avLst/>
          </a:prstGeom>
        </p:spPr>
      </p:pic>
    </p:spTree>
    <p:extLst>
      <p:ext uri="{BB962C8B-B14F-4D97-AF65-F5344CB8AC3E}">
        <p14:creationId xmlns:p14="http://schemas.microsoft.com/office/powerpoint/2010/main" val="208085035"/>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Shape 51">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E5550D3E-00CC-FE29-B67F-DA9B372A8DE9}"/>
              </a:ext>
            </a:extLst>
          </p:cNvPr>
          <p:cNvPicPr>
            <a:picLocks noChangeAspect="1"/>
          </p:cNvPicPr>
          <p:nvPr/>
        </p:nvPicPr>
        <p:blipFill>
          <a:blip r:embed="rId3">
            <a:extLst>
              <a:ext uri="{28A0092B-C50C-407E-A947-70E740481C1C}">
                <a14:useLocalDpi xmlns:a14="http://schemas.microsoft.com/office/drawing/2010/main" val="0"/>
              </a:ext>
            </a:extLst>
          </a:blip>
          <a:srcRect r="-1" b="13093"/>
          <a:stretch/>
        </p:blipFill>
        <p:spPr>
          <a:xfrm>
            <a:off x="637376" y="1099905"/>
            <a:ext cx="3343202" cy="3761098"/>
          </a:xfrm>
          <a:prstGeom prst="rect">
            <a:avLst/>
          </a:prstGeom>
        </p:spPr>
      </p:pic>
      <p:sp>
        <p:nvSpPr>
          <p:cNvPr id="54" name="Freeform: Shape 53">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lose-up of a business card">
            <a:extLst>
              <a:ext uri="{FF2B5EF4-FFF2-40B4-BE49-F238E27FC236}">
                <a16:creationId xmlns:a16="http://schemas.microsoft.com/office/drawing/2014/main" id="{DE9C762F-9872-E6D5-EE10-77CD81860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1056" y="3710157"/>
            <a:ext cx="4169698" cy="2242304"/>
          </a:xfrm>
          <a:prstGeom prst="rect">
            <a:avLst/>
          </a:prstGeom>
        </p:spPr>
      </p:pic>
      <p:pic>
        <p:nvPicPr>
          <p:cNvPr id="9" name="Picture 8" descr="A person smiling at the camera&#10;&#10;Description automatically generated">
            <a:extLst>
              <a:ext uri="{FF2B5EF4-FFF2-40B4-BE49-F238E27FC236}">
                <a16:creationId xmlns:a16="http://schemas.microsoft.com/office/drawing/2014/main" id="{5D87C099-50FE-E4B6-73F6-FF07A3B431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8568" y="1355632"/>
            <a:ext cx="2053598" cy="2124108"/>
          </a:xfrm>
          <a:prstGeom prst="rect">
            <a:avLst/>
          </a:prstGeom>
        </p:spPr>
      </p:pic>
    </p:spTree>
    <p:extLst>
      <p:ext uri="{BB962C8B-B14F-4D97-AF65-F5344CB8AC3E}">
        <p14:creationId xmlns:p14="http://schemas.microsoft.com/office/powerpoint/2010/main" val="1539154583"/>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uilding with a lot of windows&#10;&#10;Description automatically generated with medium confidence">
            <a:extLst>
              <a:ext uri="{FF2B5EF4-FFF2-40B4-BE49-F238E27FC236}">
                <a16:creationId xmlns:a16="http://schemas.microsoft.com/office/drawing/2014/main" id="{7A7146AE-C760-205D-4973-D85E7FD3859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765"/>
          <a:stretch/>
        </p:blipFill>
        <p:spPr>
          <a:xfrm>
            <a:off x="20" y="1282"/>
            <a:ext cx="12191980" cy="6856718"/>
          </a:xfrm>
          <a:prstGeom prst="rect">
            <a:avLst/>
          </a:prstGeom>
        </p:spPr>
      </p:pic>
    </p:spTree>
    <p:extLst>
      <p:ext uri="{BB962C8B-B14F-4D97-AF65-F5344CB8AC3E}">
        <p14:creationId xmlns:p14="http://schemas.microsoft.com/office/powerpoint/2010/main" val="1159930144"/>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104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6" name="Freeform: Shape 104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 name="Rectangle 104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104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Freeform: Shape 105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54" name="Isosceles Triangle 105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BF02CBA5-0F50-4609-BC11-E9D8F33235A0" descr="1956f5411e53fc7aceee68fd3da8a13d.JPG">
            <a:extLst>
              <a:ext uri="{FF2B5EF4-FFF2-40B4-BE49-F238E27FC236}">
                <a16:creationId xmlns:a16="http://schemas.microsoft.com/office/drawing/2014/main" id="{6A4F33C8-2999-DCA8-FCCA-08F3435395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055597" y="643467"/>
            <a:ext cx="4080805" cy="557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6" name="Isosceles Triangle 105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E9ACE00-B4A1-B064-BF4F-D572193295A6}"/>
              </a:ext>
            </a:extLst>
          </p:cNvPr>
          <p:cNvPicPr>
            <a:picLocks noChangeAspect="1"/>
          </p:cNvPicPr>
          <p:nvPr/>
        </p:nvPicPr>
        <p:blipFill>
          <a:blip r:embed="rId3"/>
          <a:stretch>
            <a:fillRect/>
          </a:stretch>
        </p:blipFill>
        <p:spPr>
          <a:xfrm>
            <a:off x="618837" y="2118234"/>
            <a:ext cx="3250628" cy="782559"/>
          </a:xfrm>
          <a:prstGeom prst="rect">
            <a:avLst/>
          </a:prstGeom>
        </p:spPr>
      </p:pic>
      <p:sp>
        <p:nvSpPr>
          <p:cNvPr id="3" name="TextBox 2">
            <a:extLst>
              <a:ext uri="{FF2B5EF4-FFF2-40B4-BE49-F238E27FC236}">
                <a16:creationId xmlns:a16="http://schemas.microsoft.com/office/drawing/2014/main" id="{9E144AC7-88C3-8243-BA3C-4463351D44D9}"/>
              </a:ext>
            </a:extLst>
          </p:cNvPr>
          <p:cNvSpPr txBox="1"/>
          <p:nvPr/>
        </p:nvSpPr>
        <p:spPr>
          <a:xfrm>
            <a:off x="8322535" y="4114935"/>
            <a:ext cx="3683332" cy="830997"/>
          </a:xfrm>
          <a:prstGeom prst="rect">
            <a:avLst/>
          </a:prstGeom>
          <a:noFill/>
        </p:spPr>
        <p:txBody>
          <a:bodyPr wrap="square" rtlCol="0">
            <a:spAutoFit/>
          </a:bodyPr>
          <a:lstStyle/>
          <a:p>
            <a:r>
              <a:rPr lang="en-US" sz="2400" b="1" dirty="0">
                <a:solidFill>
                  <a:srgbClr val="FFC000"/>
                </a:solidFill>
                <a:hlinkClick r:id="rId4"/>
              </a:rPr>
              <a:t>https://acglassdoor.com</a:t>
            </a:r>
            <a:endParaRPr lang="en-US" sz="2400" b="1" dirty="0">
              <a:solidFill>
                <a:srgbClr val="FFC000"/>
              </a:solidFill>
            </a:endParaRPr>
          </a:p>
          <a:p>
            <a:r>
              <a:rPr lang="en-US" sz="2400" b="1" dirty="0">
                <a:solidFill>
                  <a:srgbClr val="FFC000"/>
                </a:solidFill>
              </a:rPr>
              <a:t>CEO: 张春波 (Sam）</a:t>
            </a:r>
          </a:p>
        </p:txBody>
      </p:sp>
      <p:sp>
        <p:nvSpPr>
          <p:cNvPr id="4" name="TextBox 3">
            <a:extLst>
              <a:ext uri="{FF2B5EF4-FFF2-40B4-BE49-F238E27FC236}">
                <a16:creationId xmlns:a16="http://schemas.microsoft.com/office/drawing/2014/main" id="{52F97C53-AD64-E4FF-FA03-F38928CCD49B}"/>
              </a:ext>
            </a:extLst>
          </p:cNvPr>
          <p:cNvSpPr txBox="1"/>
          <p:nvPr/>
        </p:nvSpPr>
        <p:spPr>
          <a:xfrm>
            <a:off x="544625" y="3078816"/>
            <a:ext cx="1926971" cy="584775"/>
          </a:xfrm>
          <a:prstGeom prst="rect">
            <a:avLst/>
          </a:prstGeom>
          <a:noFill/>
        </p:spPr>
        <p:txBody>
          <a:bodyPr wrap="square" rtlCol="0">
            <a:spAutoFit/>
          </a:bodyPr>
          <a:lstStyle/>
          <a:p>
            <a:r>
              <a:rPr lang="en-US" sz="1600" dirty="0">
                <a:solidFill>
                  <a:srgbClr val="FF6600"/>
                </a:solidFill>
              </a:rPr>
              <a:t>https</a:t>
            </a:r>
            <a:r>
              <a:rPr lang="en-US" sz="1600" dirty="0">
                <a:solidFill>
                  <a:srgbClr val="FF6600"/>
                </a:solidFill>
                <a:latin typeface="Baskerville Old Face" panose="02020602080505020303" pitchFamily="18" charset="0"/>
              </a:rPr>
              <a:t>://</a:t>
            </a:r>
            <a:r>
              <a:rPr lang="en-US" sz="1600" dirty="0">
                <a:solidFill>
                  <a:srgbClr val="FF6600"/>
                </a:solidFill>
              </a:rPr>
              <a:t>shhag.com/</a:t>
            </a:r>
          </a:p>
          <a:p>
            <a:r>
              <a:rPr lang="en-US" sz="1600" dirty="0" err="1">
                <a:solidFill>
                  <a:srgbClr val="FF6600"/>
                </a:solidFill>
              </a:rPr>
              <a:t>山东华晶集团公司</a:t>
            </a:r>
            <a:endParaRPr lang="en-US" sz="1600" dirty="0">
              <a:solidFill>
                <a:srgbClr val="FF6600"/>
              </a:solidFill>
            </a:endParaRPr>
          </a:p>
        </p:txBody>
      </p:sp>
    </p:spTree>
    <p:extLst>
      <p:ext uri="{BB962C8B-B14F-4D97-AF65-F5344CB8AC3E}">
        <p14:creationId xmlns:p14="http://schemas.microsoft.com/office/powerpoint/2010/main" val="2586707981"/>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with a blue shirt&#10;&#10;Description automatically generated with medium confidence">
            <a:extLst>
              <a:ext uri="{FF2B5EF4-FFF2-40B4-BE49-F238E27FC236}">
                <a16:creationId xmlns:a16="http://schemas.microsoft.com/office/drawing/2014/main" id="{C8C3D11F-1678-49BC-427F-2518921593D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861" b="22337"/>
          <a:stretch/>
        </p:blipFill>
        <p:spPr>
          <a:xfrm>
            <a:off x="1888835" y="1062908"/>
            <a:ext cx="8414329" cy="4732183"/>
          </a:xfrm>
          <a:prstGeom prst="rect">
            <a:avLst/>
          </a:prstGeom>
        </p:spPr>
      </p:pic>
    </p:spTree>
    <p:extLst>
      <p:ext uri="{BB962C8B-B14F-4D97-AF65-F5344CB8AC3E}">
        <p14:creationId xmlns:p14="http://schemas.microsoft.com/office/powerpoint/2010/main" val="712091633"/>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7BA47859-F297-EBF9-0B53-A87ABE8D230E}"/>
              </a:ext>
            </a:extLst>
          </p:cNvPr>
          <p:cNvSpPr>
            <a:spLocks noGrp="1" noChangeAspect="1" noChangeArrowheads="1"/>
          </p:cNvSpPr>
          <p:nvPr>
            <p:ph type="ctrTitle"/>
          </p:nvPr>
        </p:nvSpPr>
        <p:spPr bwMode="auto">
          <a:xfrm>
            <a:off x="3328524" y="4547637"/>
            <a:ext cx="10592174" cy="708436"/>
          </a:xfrm>
          <a:prstGeom prst="rect">
            <a:avLst/>
          </a:prstGeom>
          <a:solidFill>
            <a:schemeClr val="tx2">
              <a:lumMod val="10000"/>
              <a:lumOff val="90000"/>
            </a:schemeClr>
          </a:solidFill>
          <a:scene3d>
            <a:camera prst="perspectiveHeroicExtremeRightFacing"/>
            <a:lightRig rig="threePt" dir="t"/>
          </a:scene3d>
        </p:spPr>
        <p:txBody>
          <a:bodyPr vert="horz" lIns="91440" tIns="45720" rIns="91440" bIns="45720" numCol="1" anchor="t" anchorCtr="0" compatLnSpc="1">
            <a:prstTxWarp prst="textNoShape">
              <a:avLst/>
            </a:prstTxWarp>
            <a:normAutofit fontScale="90000"/>
          </a:bodyPr>
          <a:lstStyle/>
          <a:p>
            <a:pPr algn="l"/>
            <a:r>
              <a:rPr lang="en-US" altLang="zh-CN" sz="5400" b="1" dirty="0">
                <a:solidFill>
                  <a:schemeClr val="tx2">
                    <a:lumMod val="75000"/>
                    <a:lumOff val="25000"/>
                  </a:schemeClr>
                </a:solidFill>
                <a:latin typeface="Script MT Bold" panose="03040602040607080904" pitchFamily="66" charset="0"/>
              </a:rPr>
              <a:t>2024</a:t>
            </a:r>
            <a:r>
              <a:rPr lang="zh-CN" altLang="en-US" sz="5400" b="1" dirty="0">
                <a:solidFill>
                  <a:schemeClr val="tx2">
                    <a:lumMod val="75000"/>
                    <a:lumOff val="25000"/>
                  </a:schemeClr>
                </a:solidFill>
                <a:latin typeface="Script MT Bold" panose="03040602040607080904" pitchFamily="66" charset="0"/>
              </a:rPr>
              <a:t>届年会</a:t>
            </a:r>
            <a:endParaRPr lang="en-US" sz="5400" b="1" dirty="0">
              <a:solidFill>
                <a:schemeClr val="tx2">
                  <a:lumMod val="75000"/>
                  <a:lumOff val="25000"/>
                </a:schemeClr>
              </a:solidFill>
              <a:latin typeface="Script MT Bold" panose="03040602040607080904" pitchFamily="66" charset="0"/>
            </a:endParaRPr>
          </a:p>
        </p:txBody>
      </p:sp>
      <p:pic>
        <p:nvPicPr>
          <p:cNvPr id="6" name="Picture 5" descr="A blue and white background with white text&#10;&#10;Description automatically generated">
            <a:extLst>
              <a:ext uri="{FF2B5EF4-FFF2-40B4-BE49-F238E27FC236}">
                <a16:creationId xmlns:a16="http://schemas.microsoft.com/office/drawing/2014/main" id="{91876408-BD32-E545-529D-3BB14CB4DE9A}"/>
              </a:ext>
            </a:extLst>
          </p:cNvPr>
          <p:cNvPicPr>
            <a:picLocks noChangeAspect="1"/>
          </p:cNvPicPr>
          <p:nvPr/>
        </p:nvPicPr>
        <p:blipFill>
          <a:blip r:embed="rId2"/>
          <a:srcRect t="8434" b="15828"/>
          <a:stretch/>
        </p:blipFill>
        <p:spPr>
          <a:xfrm>
            <a:off x="-1" y="10"/>
            <a:ext cx="12192001" cy="4201449"/>
          </a:xfrm>
          <a:prstGeom prst="rect">
            <a:avLst/>
          </a:prstGeom>
        </p:spPr>
      </p:pic>
      <p:sp>
        <p:nvSpPr>
          <p:cNvPr id="8" name="TextBox 7">
            <a:extLst>
              <a:ext uri="{FF2B5EF4-FFF2-40B4-BE49-F238E27FC236}">
                <a16:creationId xmlns:a16="http://schemas.microsoft.com/office/drawing/2014/main" id="{728AF2D2-F4D5-8E91-578F-B1A949AB68DF}"/>
              </a:ext>
            </a:extLst>
          </p:cNvPr>
          <p:cNvSpPr txBox="1"/>
          <p:nvPr/>
        </p:nvSpPr>
        <p:spPr>
          <a:xfrm>
            <a:off x="8793107" y="5842529"/>
            <a:ext cx="2357246" cy="369332"/>
          </a:xfrm>
          <a:prstGeom prst="rect">
            <a:avLst/>
          </a:prstGeom>
          <a:noFill/>
        </p:spPr>
        <p:txBody>
          <a:bodyPr wrap="square" rtlCol="0">
            <a:spAutoFit/>
          </a:bodyPr>
          <a:lstStyle/>
          <a:p>
            <a:r>
              <a:rPr lang="en-US" dirty="0">
                <a:solidFill>
                  <a:schemeClr val="tx2">
                    <a:lumMod val="75000"/>
                    <a:lumOff val="25000"/>
                  </a:schemeClr>
                </a:solidFill>
              </a:rPr>
              <a:t>www.tjuaasc.org</a:t>
            </a:r>
          </a:p>
        </p:txBody>
      </p:sp>
    </p:spTree>
    <p:extLst>
      <p:ext uri="{BB962C8B-B14F-4D97-AF65-F5344CB8AC3E}">
        <p14:creationId xmlns:p14="http://schemas.microsoft.com/office/powerpoint/2010/main" val="3371467753"/>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DECF45BD-8D77-4D42-9536-36BB818F26A6" descr="1c295b8b60b331be1b89192edf1b327b.JPG">
            <a:extLst>
              <a:ext uri="{FF2B5EF4-FFF2-40B4-BE49-F238E27FC236}">
                <a16:creationId xmlns:a16="http://schemas.microsoft.com/office/drawing/2014/main" id="{6909ADB7-9877-667A-5D8B-C0267DDB02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9208" b="199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B1B0E1D-C1CC-FFBC-DEBE-FE59081BC59C}"/>
              </a:ext>
            </a:extLst>
          </p:cNvPr>
          <p:cNvSpPr txBox="1"/>
          <p:nvPr/>
        </p:nvSpPr>
        <p:spPr>
          <a:xfrm>
            <a:off x="5932526" y="4468426"/>
            <a:ext cx="1810327" cy="707886"/>
          </a:xfrm>
          <a:prstGeom prst="rect">
            <a:avLst/>
          </a:prstGeom>
          <a:blipFill>
            <a:blip r:embed="rId3"/>
            <a:tile tx="0" ty="0" sx="100000" sy="100000" flip="none" algn="tl"/>
          </a:blipFill>
          <a:effectLst>
            <a:glow rad="228600">
              <a:schemeClr val="accent1">
                <a:satMod val="175000"/>
                <a:alpha val="40000"/>
              </a:schemeClr>
            </a:glow>
          </a:effectLst>
        </p:spPr>
        <p:txBody>
          <a:bodyPr wrap="square" rtlCol="0">
            <a:spAutoFit/>
          </a:bodyPr>
          <a:lstStyle/>
          <a:p>
            <a:r>
              <a:rPr lang="en-US" sz="4000" dirty="0" err="1">
                <a:solidFill>
                  <a:schemeClr val="tx2">
                    <a:lumMod val="75000"/>
                    <a:lumOff val="25000"/>
                  </a:schemeClr>
                </a:solidFill>
              </a:rPr>
              <a:t>理事会</a:t>
            </a:r>
            <a:endParaRPr lang="en-US" sz="4000" dirty="0">
              <a:solidFill>
                <a:schemeClr val="tx2">
                  <a:lumMod val="75000"/>
                  <a:lumOff val="25000"/>
                </a:schemeClr>
              </a:solidFill>
            </a:endParaRPr>
          </a:p>
        </p:txBody>
      </p:sp>
    </p:spTree>
    <p:extLst>
      <p:ext uri="{BB962C8B-B14F-4D97-AF65-F5344CB8AC3E}">
        <p14:creationId xmlns:p14="http://schemas.microsoft.com/office/powerpoint/2010/main" val="2776595774"/>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68C5A-C954-78DB-4D12-8B0BF7DCE6C4}"/>
              </a:ext>
            </a:extLst>
          </p:cNvPr>
          <p:cNvSpPr>
            <a:spLocks noGrp="1"/>
          </p:cNvSpPr>
          <p:nvPr>
            <p:ph type="title"/>
          </p:nvPr>
        </p:nvSpPr>
        <p:spPr>
          <a:xfrm>
            <a:off x="358367" y="681037"/>
            <a:ext cx="10515600" cy="1221509"/>
          </a:xfrm>
          <a:effectLst>
            <a:outerShdw blurRad="50800" dist="38100" dir="2700000" algn="tl" rotWithShape="0">
              <a:prstClr val="black">
                <a:alpha val="40000"/>
              </a:prstClr>
            </a:outerShdw>
          </a:effectLst>
          <a:scene3d>
            <a:camera prst="isometricOffAxis1Top"/>
            <a:lightRig rig="threePt" dir="t"/>
          </a:scene3d>
        </p:spPr>
        <p:txBody>
          <a:bodyPr>
            <a:normAutofit/>
          </a:bodyPr>
          <a:lstStyle/>
          <a:p>
            <a:r>
              <a:rPr lang="en-US" sz="3200" b="0" i="0" dirty="0">
                <a:solidFill>
                  <a:schemeClr val="tx2">
                    <a:lumMod val="75000"/>
                    <a:lumOff val="25000"/>
                  </a:schemeClr>
                </a:solidFill>
                <a:effectLst/>
                <a:highlight>
                  <a:srgbClr val="FFFFFF"/>
                </a:highlight>
                <a:latin typeface="Source Sans Pro" panose="020B0503030403020204" pitchFamily="34" charset="0"/>
              </a:rPr>
              <a:t>Tianjin University Alumni Association of Southern California: Connecting Communities</a:t>
            </a:r>
            <a:endParaRPr lang="en-US" sz="3200" dirty="0">
              <a:solidFill>
                <a:schemeClr val="tx2">
                  <a:lumMod val="75000"/>
                  <a:lumOff val="25000"/>
                </a:schemeClr>
              </a:solidFill>
            </a:endParaRPr>
          </a:p>
        </p:txBody>
      </p:sp>
      <p:sp>
        <p:nvSpPr>
          <p:cNvPr id="3" name="Content Placeholder 2">
            <a:extLst>
              <a:ext uri="{FF2B5EF4-FFF2-40B4-BE49-F238E27FC236}">
                <a16:creationId xmlns:a16="http://schemas.microsoft.com/office/drawing/2014/main" id="{19C9076D-728D-04A9-3B2A-70686EAFD868}"/>
              </a:ext>
            </a:extLst>
          </p:cNvPr>
          <p:cNvSpPr>
            <a:spLocks noGrp="1"/>
          </p:cNvSpPr>
          <p:nvPr>
            <p:ph idx="1"/>
          </p:nvPr>
        </p:nvSpPr>
        <p:spPr>
          <a:xfrm>
            <a:off x="838200" y="2126597"/>
            <a:ext cx="10515600" cy="3842136"/>
          </a:xfrm>
          <a:noFill/>
          <a:ln>
            <a:solidFill>
              <a:schemeClr val="accent4"/>
            </a:solidFill>
          </a:ln>
          <a:effectLst>
            <a:glow rad="139700">
              <a:schemeClr val="accent1">
                <a:satMod val="175000"/>
                <a:alpha val="40000"/>
              </a:schemeClr>
            </a:glow>
          </a:effectLst>
        </p:spPr>
        <p:txBody>
          <a:bodyPr>
            <a:normAutofit fontScale="85000" lnSpcReduction="10000"/>
          </a:bodyPr>
          <a:lstStyle/>
          <a:p>
            <a:pPr marL="0" indent="0">
              <a:lnSpc>
                <a:spcPct val="120000"/>
              </a:lnSpc>
              <a:spcBef>
                <a:spcPts val="0"/>
              </a:spcBef>
              <a:buNone/>
            </a:pPr>
            <a:r>
              <a:rPr lang="zh-CN" altLang="en-US" b="0" i="0" dirty="0">
                <a:solidFill>
                  <a:schemeClr val="tx2">
                    <a:lumMod val="75000"/>
                    <a:lumOff val="25000"/>
                  </a:schemeClr>
                </a:solidFill>
                <a:effectLst/>
                <a:highlight>
                  <a:srgbClr val="FFFFFF"/>
                </a:highlight>
                <a:latin typeface="Source Sans Pro" panose="020B0503030403020204" pitchFamily="34" charset="0"/>
              </a:rPr>
              <a:t>天津大学南加州校友会（</a:t>
            </a:r>
            <a:r>
              <a:rPr lang="en-US" b="0" i="0" dirty="0">
                <a:solidFill>
                  <a:schemeClr val="tx2">
                    <a:lumMod val="75000"/>
                    <a:lumOff val="25000"/>
                  </a:schemeClr>
                </a:solidFill>
                <a:effectLst/>
                <a:highlight>
                  <a:srgbClr val="FFFFFF"/>
                </a:highlight>
                <a:latin typeface="Source Sans Pro" panose="020B0503030403020204" pitchFamily="34" charset="0"/>
              </a:rPr>
              <a:t>Tianjin University Alumni Association of Southern California，</a:t>
            </a:r>
            <a:r>
              <a:rPr lang="zh-CN" altLang="en-US" b="0" i="0" dirty="0">
                <a:solidFill>
                  <a:schemeClr val="tx2">
                    <a:lumMod val="75000"/>
                    <a:lumOff val="25000"/>
                  </a:schemeClr>
                </a:solidFill>
                <a:effectLst/>
                <a:highlight>
                  <a:srgbClr val="FFFFFF"/>
                </a:highlight>
                <a:latin typeface="Source Sans Pro" panose="020B0503030403020204" pitchFamily="34" charset="0"/>
              </a:rPr>
              <a:t>简称</a:t>
            </a:r>
            <a:r>
              <a:rPr lang="en-US" b="0" i="0" dirty="0" err="1">
                <a:solidFill>
                  <a:schemeClr val="tx2">
                    <a:lumMod val="75000"/>
                    <a:lumOff val="25000"/>
                  </a:schemeClr>
                </a:solidFill>
                <a:effectLst/>
                <a:highlight>
                  <a:srgbClr val="FFFFFF"/>
                </a:highlight>
                <a:latin typeface="Source Sans Pro" panose="020B0503030403020204" pitchFamily="34" charset="0"/>
              </a:rPr>
              <a:t>TJUAASC</a:t>
            </a:r>
            <a:r>
              <a:rPr lang="en-US" b="0" i="0" dirty="0">
                <a:solidFill>
                  <a:schemeClr val="tx2">
                    <a:lumMod val="75000"/>
                    <a:lumOff val="25000"/>
                  </a:schemeClr>
                </a:solidFill>
                <a:effectLst/>
                <a:highlight>
                  <a:srgbClr val="FFFFFF"/>
                </a:highlight>
                <a:latin typeface="Source Sans Pro" panose="020B0503030403020204" pitchFamily="34" charset="0"/>
              </a:rPr>
              <a:t>）</a:t>
            </a:r>
            <a:r>
              <a:rPr lang="zh-CN" altLang="en-US" b="0" i="0" dirty="0">
                <a:solidFill>
                  <a:schemeClr val="tx2">
                    <a:lumMod val="75000"/>
                    <a:lumOff val="25000"/>
                  </a:schemeClr>
                </a:solidFill>
                <a:effectLst/>
                <a:highlight>
                  <a:srgbClr val="FFFFFF"/>
                </a:highlight>
                <a:latin typeface="Source Sans Pro" panose="020B0503030403020204" pitchFamily="34" charset="0"/>
              </a:rPr>
              <a:t>成立于</a:t>
            </a:r>
            <a:r>
              <a:rPr lang="en-US" altLang="zh-CN" b="0" i="0" dirty="0">
                <a:solidFill>
                  <a:schemeClr val="tx2">
                    <a:lumMod val="75000"/>
                    <a:lumOff val="25000"/>
                  </a:schemeClr>
                </a:solidFill>
                <a:effectLst/>
                <a:highlight>
                  <a:srgbClr val="FFFFFF"/>
                </a:highlight>
                <a:latin typeface="Source Sans Pro" panose="020B0503030403020204" pitchFamily="34" charset="0"/>
              </a:rPr>
              <a:t>2015</a:t>
            </a:r>
            <a:r>
              <a:rPr lang="zh-CN" altLang="en-US" b="0" i="0" dirty="0">
                <a:solidFill>
                  <a:schemeClr val="tx2">
                    <a:lumMod val="75000"/>
                    <a:lumOff val="25000"/>
                  </a:schemeClr>
                </a:solidFill>
                <a:effectLst/>
                <a:highlight>
                  <a:srgbClr val="FFFFFF"/>
                </a:highlight>
                <a:latin typeface="Source Sans Pro" panose="020B0503030403020204" pitchFamily="34" charset="0"/>
              </a:rPr>
              <a:t>年</a:t>
            </a:r>
            <a:r>
              <a:rPr lang="en-US" altLang="zh-CN" b="0" i="0" dirty="0">
                <a:solidFill>
                  <a:schemeClr val="tx2">
                    <a:lumMod val="75000"/>
                    <a:lumOff val="25000"/>
                  </a:schemeClr>
                </a:solidFill>
                <a:effectLst/>
                <a:highlight>
                  <a:srgbClr val="FFFFFF"/>
                </a:highlight>
                <a:latin typeface="Source Sans Pro" panose="020B0503030403020204" pitchFamily="34" charset="0"/>
              </a:rPr>
              <a:t>10</a:t>
            </a:r>
            <a:r>
              <a:rPr lang="zh-CN" altLang="en-US" b="0" i="0" dirty="0">
                <a:solidFill>
                  <a:schemeClr val="tx2">
                    <a:lumMod val="75000"/>
                    <a:lumOff val="25000"/>
                  </a:schemeClr>
                </a:solidFill>
                <a:effectLst/>
                <a:highlight>
                  <a:srgbClr val="FFFFFF"/>
                </a:highlight>
                <a:latin typeface="Source Sans Pro" panose="020B0503030403020204" pitchFamily="34" charset="0"/>
              </a:rPr>
              <a:t>月，发展至今已有众多会员，由广泛涉足工业、学术、商业、金融、法律等各行各业的精英人士组成。</a:t>
            </a:r>
            <a:br>
              <a:rPr lang="zh-CN" altLang="en-US" b="0" i="0" dirty="0">
                <a:solidFill>
                  <a:schemeClr val="tx2">
                    <a:lumMod val="75000"/>
                    <a:lumOff val="25000"/>
                  </a:schemeClr>
                </a:solidFill>
                <a:effectLst/>
                <a:highlight>
                  <a:srgbClr val="FFFFFF"/>
                </a:highlight>
                <a:latin typeface="Source Sans Pro" panose="020B0503030403020204" pitchFamily="34" charset="0"/>
              </a:rPr>
            </a:br>
            <a:endParaRPr lang="zh-CN" altLang="en-US" b="0" i="0" dirty="0">
              <a:solidFill>
                <a:schemeClr val="tx2">
                  <a:lumMod val="75000"/>
                  <a:lumOff val="25000"/>
                </a:schemeClr>
              </a:solidFill>
              <a:effectLst/>
              <a:highlight>
                <a:srgbClr val="FFFFFF"/>
              </a:highlight>
              <a:latin typeface="Source Sans Pro" panose="020B0503030403020204" pitchFamily="34" charset="0"/>
            </a:endParaRPr>
          </a:p>
          <a:p>
            <a:pPr marL="0" indent="0">
              <a:lnSpc>
                <a:spcPct val="120000"/>
              </a:lnSpc>
              <a:spcBef>
                <a:spcPts val="0"/>
              </a:spcBef>
              <a:buNone/>
            </a:pPr>
            <a:r>
              <a:rPr lang="zh-CN" altLang="en-US" b="0" i="0" dirty="0">
                <a:solidFill>
                  <a:schemeClr val="tx2">
                    <a:lumMod val="75000"/>
                    <a:lumOff val="25000"/>
                  </a:schemeClr>
                </a:solidFill>
                <a:effectLst/>
                <a:highlight>
                  <a:srgbClr val="FFFFFF"/>
                </a:highlight>
                <a:latin typeface="Source Sans Pro" panose="020B0503030403020204" pitchFamily="34" charset="0"/>
              </a:rPr>
              <a:t>在此衷心感谢现有会员一路走来的支持与厚爱，同时诚邀各界校友的持续加入。让我们共同凝聚校友力量，提升母校的国际声誉与形象以及在海内外的影响力和号召力。</a:t>
            </a:r>
            <a:br>
              <a:rPr lang="zh-CN" altLang="en-US" b="0" i="0" dirty="0">
                <a:solidFill>
                  <a:schemeClr val="tx2">
                    <a:lumMod val="75000"/>
                    <a:lumOff val="25000"/>
                  </a:schemeClr>
                </a:solidFill>
                <a:effectLst/>
                <a:highlight>
                  <a:srgbClr val="FFFFFF"/>
                </a:highlight>
                <a:latin typeface="Source Sans Pro" panose="020B0503030403020204" pitchFamily="34" charset="0"/>
              </a:rPr>
            </a:br>
            <a:endParaRPr lang="zh-CN" altLang="en-US" b="0" i="0" dirty="0">
              <a:solidFill>
                <a:schemeClr val="tx2">
                  <a:lumMod val="75000"/>
                  <a:lumOff val="25000"/>
                </a:schemeClr>
              </a:solidFill>
              <a:effectLst/>
              <a:highlight>
                <a:srgbClr val="FFFFFF"/>
              </a:highlight>
              <a:latin typeface="Source Sans Pro" panose="020B0503030403020204" pitchFamily="34" charset="0"/>
            </a:endParaRPr>
          </a:p>
          <a:p>
            <a:pPr marL="0" indent="0">
              <a:lnSpc>
                <a:spcPct val="120000"/>
              </a:lnSpc>
              <a:spcBef>
                <a:spcPts val="0"/>
              </a:spcBef>
              <a:buNone/>
            </a:pPr>
            <a:r>
              <a:rPr lang="zh-CN" altLang="en-US" b="0" i="0" dirty="0">
                <a:solidFill>
                  <a:schemeClr val="tx2">
                    <a:lumMod val="75000"/>
                    <a:lumOff val="25000"/>
                  </a:schemeClr>
                </a:solidFill>
                <a:effectLst/>
                <a:highlight>
                  <a:srgbClr val="FFFFFF"/>
                </a:highlight>
                <a:latin typeface="Source Sans Pro" panose="020B0503030403020204" pitchFamily="34" charset="0"/>
              </a:rPr>
              <a:t>加油，天大学子们，</a:t>
            </a:r>
            <a:r>
              <a:rPr lang="en-US" b="0" i="0" dirty="0">
                <a:solidFill>
                  <a:schemeClr val="tx2">
                    <a:lumMod val="75000"/>
                    <a:lumOff val="25000"/>
                  </a:schemeClr>
                </a:solidFill>
                <a:effectLst/>
                <a:highlight>
                  <a:srgbClr val="FFFFFF"/>
                </a:highlight>
                <a:latin typeface="Source Sans Pro" panose="020B0503030403020204" pitchFamily="34" charset="0"/>
              </a:rPr>
              <a:t>the sky is the limit！</a:t>
            </a:r>
          </a:p>
          <a:p>
            <a:endParaRPr lang="en-US" dirty="0"/>
          </a:p>
        </p:txBody>
      </p:sp>
    </p:spTree>
    <p:extLst>
      <p:ext uri="{BB962C8B-B14F-4D97-AF65-F5344CB8AC3E}">
        <p14:creationId xmlns:p14="http://schemas.microsoft.com/office/powerpoint/2010/main" val="125109421"/>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64886-04A6-7B73-89C6-3C968B090C80}"/>
              </a:ext>
            </a:extLst>
          </p:cNvPr>
          <p:cNvSpPr>
            <a:spLocks noGrp="1"/>
          </p:cNvSpPr>
          <p:nvPr>
            <p:ph type="title"/>
          </p:nvPr>
        </p:nvSpPr>
        <p:spPr>
          <a:xfrm>
            <a:off x="838200" y="498382"/>
            <a:ext cx="10515600" cy="1325563"/>
          </a:xfrm>
        </p:spPr>
        <p:txBody>
          <a:bodyPr/>
          <a:lstStyle/>
          <a:p>
            <a:pPr algn="ctr"/>
            <a:r>
              <a:rPr lang="zh-CN" altLang="en-US" b="0" i="0" dirty="0">
                <a:solidFill>
                  <a:schemeClr val="tx2">
                    <a:lumMod val="75000"/>
                    <a:lumOff val="25000"/>
                  </a:schemeClr>
                </a:solidFill>
                <a:effectLst/>
                <a:highlight>
                  <a:srgbClr val="FFFFFF"/>
                </a:highlight>
                <a:latin typeface="+mn-ea"/>
                <a:ea typeface="+mn-ea"/>
              </a:rPr>
              <a:t>合作伙伴</a:t>
            </a:r>
            <a:endParaRPr lang="en-US" dirty="0">
              <a:solidFill>
                <a:schemeClr val="tx2">
                  <a:lumMod val="75000"/>
                  <a:lumOff val="25000"/>
                </a:schemeClr>
              </a:solidFill>
              <a:latin typeface="+mn-ea"/>
              <a:ea typeface="+mn-ea"/>
            </a:endParaRPr>
          </a:p>
        </p:txBody>
      </p:sp>
      <p:pic>
        <p:nvPicPr>
          <p:cNvPr id="5" name="Content Placeholder 4">
            <a:extLst>
              <a:ext uri="{FF2B5EF4-FFF2-40B4-BE49-F238E27FC236}">
                <a16:creationId xmlns:a16="http://schemas.microsoft.com/office/drawing/2014/main" id="{7A14CAAE-D9DD-0ABE-DA4C-93FCFCAAA4E9}"/>
              </a:ext>
            </a:extLst>
          </p:cNvPr>
          <p:cNvPicPr>
            <a:picLocks noGrp="1" noChangeAspect="1"/>
          </p:cNvPicPr>
          <p:nvPr>
            <p:ph idx="1"/>
          </p:nvPr>
        </p:nvPicPr>
        <p:blipFill>
          <a:blip r:embed="rId2"/>
          <a:stretch>
            <a:fillRect/>
          </a:stretch>
        </p:blipFill>
        <p:spPr>
          <a:xfrm>
            <a:off x="4959564" y="3689840"/>
            <a:ext cx="1819275" cy="952500"/>
          </a:xfrm>
          <a:prstGeom prst="rect">
            <a:avLst/>
          </a:prstGeom>
        </p:spPr>
      </p:pic>
      <p:pic>
        <p:nvPicPr>
          <p:cNvPr id="6" name="Picture 5">
            <a:extLst>
              <a:ext uri="{FF2B5EF4-FFF2-40B4-BE49-F238E27FC236}">
                <a16:creationId xmlns:a16="http://schemas.microsoft.com/office/drawing/2014/main" id="{1191DCFD-CD97-CECF-4797-0C4B4C0F54B1}"/>
              </a:ext>
            </a:extLst>
          </p:cNvPr>
          <p:cNvPicPr>
            <a:picLocks noChangeAspect="1"/>
          </p:cNvPicPr>
          <p:nvPr/>
        </p:nvPicPr>
        <p:blipFill>
          <a:blip r:embed="rId3"/>
          <a:stretch>
            <a:fillRect/>
          </a:stretch>
        </p:blipFill>
        <p:spPr>
          <a:xfrm>
            <a:off x="5776622" y="4948067"/>
            <a:ext cx="1476375" cy="952500"/>
          </a:xfrm>
          <a:prstGeom prst="rect">
            <a:avLst/>
          </a:prstGeom>
        </p:spPr>
      </p:pic>
      <p:pic>
        <p:nvPicPr>
          <p:cNvPr id="8" name="Picture 7">
            <a:extLst>
              <a:ext uri="{FF2B5EF4-FFF2-40B4-BE49-F238E27FC236}">
                <a16:creationId xmlns:a16="http://schemas.microsoft.com/office/drawing/2014/main" id="{ED903C46-9270-CE29-EA59-E8AB32F9FA34}"/>
              </a:ext>
            </a:extLst>
          </p:cNvPr>
          <p:cNvPicPr>
            <a:picLocks noChangeAspect="1"/>
          </p:cNvPicPr>
          <p:nvPr/>
        </p:nvPicPr>
        <p:blipFill>
          <a:blip r:embed="rId4"/>
          <a:stretch>
            <a:fillRect/>
          </a:stretch>
        </p:blipFill>
        <p:spPr>
          <a:xfrm>
            <a:off x="9151360" y="2200959"/>
            <a:ext cx="1666875" cy="952500"/>
          </a:xfrm>
          <a:prstGeom prst="rect">
            <a:avLst/>
          </a:prstGeom>
        </p:spPr>
      </p:pic>
      <p:pic>
        <p:nvPicPr>
          <p:cNvPr id="9" name="Picture 8">
            <a:extLst>
              <a:ext uri="{FF2B5EF4-FFF2-40B4-BE49-F238E27FC236}">
                <a16:creationId xmlns:a16="http://schemas.microsoft.com/office/drawing/2014/main" id="{CB0E5503-4538-7433-A929-E785245BF1FC}"/>
              </a:ext>
            </a:extLst>
          </p:cNvPr>
          <p:cNvPicPr>
            <a:picLocks noChangeAspect="1"/>
          </p:cNvPicPr>
          <p:nvPr/>
        </p:nvPicPr>
        <p:blipFill>
          <a:blip r:embed="rId5"/>
          <a:stretch>
            <a:fillRect/>
          </a:stretch>
        </p:blipFill>
        <p:spPr>
          <a:xfrm>
            <a:off x="9625528" y="3655482"/>
            <a:ext cx="1895475" cy="952500"/>
          </a:xfrm>
          <a:prstGeom prst="rect">
            <a:avLst/>
          </a:prstGeom>
        </p:spPr>
      </p:pic>
      <p:pic>
        <p:nvPicPr>
          <p:cNvPr id="10" name="Picture 9">
            <a:extLst>
              <a:ext uri="{FF2B5EF4-FFF2-40B4-BE49-F238E27FC236}">
                <a16:creationId xmlns:a16="http://schemas.microsoft.com/office/drawing/2014/main" id="{A19F1F78-9A42-49F5-DC88-3A6F5ED33F0C}"/>
              </a:ext>
            </a:extLst>
          </p:cNvPr>
          <p:cNvPicPr>
            <a:picLocks noChangeAspect="1"/>
          </p:cNvPicPr>
          <p:nvPr/>
        </p:nvPicPr>
        <p:blipFill>
          <a:blip r:embed="rId6"/>
          <a:stretch>
            <a:fillRect/>
          </a:stretch>
        </p:blipFill>
        <p:spPr>
          <a:xfrm>
            <a:off x="7149671" y="3655482"/>
            <a:ext cx="2105025" cy="952500"/>
          </a:xfrm>
          <a:prstGeom prst="rect">
            <a:avLst/>
          </a:prstGeom>
        </p:spPr>
      </p:pic>
      <p:pic>
        <p:nvPicPr>
          <p:cNvPr id="12" name="Picture 11">
            <a:extLst>
              <a:ext uri="{FF2B5EF4-FFF2-40B4-BE49-F238E27FC236}">
                <a16:creationId xmlns:a16="http://schemas.microsoft.com/office/drawing/2014/main" id="{46A1C287-B3DA-8F70-2695-99C7F39E85F2}"/>
              </a:ext>
            </a:extLst>
          </p:cNvPr>
          <p:cNvPicPr>
            <a:picLocks noChangeAspect="1"/>
          </p:cNvPicPr>
          <p:nvPr/>
        </p:nvPicPr>
        <p:blipFill>
          <a:blip r:embed="rId7"/>
          <a:stretch>
            <a:fillRect/>
          </a:stretch>
        </p:blipFill>
        <p:spPr>
          <a:xfrm>
            <a:off x="4200247" y="4970617"/>
            <a:ext cx="1323975" cy="952500"/>
          </a:xfrm>
          <a:prstGeom prst="rect">
            <a:avLst/>
          </a:prstGeom>
        </p:spPr>
      </p:pic>
      <p:pic>
        <p:nvPicPr>
          <p:cNvPr id="14" name="Picture 13">
            <a:extLst>
              <a:ext uri="{FF2B5EF4-FFF2-40B4-BE49-F238E27FC236}">
                <a16:creationId xmlns:a16="http://schemas.microsoft.com/office/drawing/2014/main" id="{7B0D53AB-466E-FBE6-4FCA-CECCFD593F87}"/>
              </a:ext>
            </a:extLst>
          </p:cNvPr>
          <p:cNvPicPr>
            <a:picLocks noChangeAspect="1"/>
          </p:cNvPicPr>
          <p:nvPr/>
        </p:nvPicPr>
        <p:blipFill>
          <a:blip r:embed="rId8"/>
          <a:stretch>
            <a:fillRect/>
          </a:stretch>
        </p:blipFill>
        <p:spPr>
          <a:xfrm>
            <a:off x="119161" y="4991224"/>
            <a:ext cx="4351482" cy="952500"/>
          </a:xfrm>
          <a:prstGeom prst="rect">
            <a:avLst/>
          </a:prstGeom>
        </p:spPr>
      </p:pic>
      <p:pic>
        <p:nvPicPr>
          <p:cNvPr id="15" name="Picture 14">
            <a:extLst>
              <a:ext uri="{FF2B5EF4-FFF2-40B4-BE49-F238E27FC236}">
                <a16:creationId xmlns:a16="http://schemas.microsoft.com/office/drawing/2014/main" id="{AAC012D1-A925-1295-7C6A-5FF92E63764F}"/>
              </a:ext>
            </a:extLst>
          </p:cNvPr>
          <p:cNvPicPr>
            <a:picLocks noChangeAspect="1"/>
          </p:cNvPicPr>
          <p:nvPr/>
        </p:nvPicPr>
        <p:blipFill>
          <a:blip r:embed="rId9"/>
          <a:stretch>
            <a:fillRect/>
          </a:stretch>
        </p:blipFill>
        <p:spPr>
          <a:xfrm>
            <a:off x="1242218" y="2225171"/>
            <a:ext cx="2532375" cy="539952"/>
          </a:xfrm>
          <a:prstGeom prst="rect">
            <a:avLst/>
          </a:prstGeom>
        </p:spPr>
      </p:pic>
      <p:pic>
        <p:nvPicPr>
          <p:cNvPr id="16" name="Picture 15">
            <a:extLst>
              <a:ext uri="{FF2B5EF4-FFF2-40B4-BE49-F238E27FC236}">
                <a16:creationId xmlns:a16="http://schemas.microsoft.com/office/drawing/2014/main" id="{0504F6CC-C4D6-ED3E-D7B1-70119D080CF8}"/>
              </a:ext>
            </a:extLst>
          </p:cNvPr>
          <p:cNvPicPr>
            <a:picLocks noChangeAspect="1"/>
          </p:cNvPicPr>
          <p:nvPr/>
        </p:nvPicPr>
        <p:blipFill>
          <a:blip r:embed="rId10"/>
          <a:stretch>
            <a:fillRect/>
          </a:stretch>
        </p:blipFill>
        <p:spPr>
          <a:xfrm>
            <a:off x="3040283" y="3678032"/>
            <a:ext cx="1676400" cy="952500"/>
          </a:xfrm>
          <a:prstGeom prst="rect">
            <a:avLst/>
          </a:prstGeom>
        </p:spPr>
      </p:pic>
      <p:pic>
        <p:nvPicPr>
          <p:cNvPr id="17" name="Picture 16">
            <a:extLst>
              <a:ext uri="{FF2B5EF4-FFF2-40B4-BE49-F238E27FC236}">
                <a16:creationId xmlns:a16="http://schemas.microsoft.com/office/drawing/2014/main" id="{4411EEEB-987C-CA77-ACEE-9C4AE99D6430}"/>
              </a:ext>
            </a:extLst>
          </p:cNvPr>
          <p:cNvPicPr>
            <a:picLocks noChangeAspect="1"/>
          </p:cNvPicPr>
          <p:nvPr/>
        </p:nvPicPr>
        <p:blipFill>
          <a:blip r:embed="rId11"/>
          <a:stretch>
            <a:fillRect/>
          </a:stretch>
        </p:blipFill>
        <p:spPr>
          <a:xfrm>
            <a:off x="4205113" y="2133550"/>
            <a:ext cx="1790700" cy="952500"/>
          </a:xfrm>
          <a:prstGeom prst="rect">
            <a:avLst/>
          </a:prstGeom>
        </p:spPr>
      </p:pic>
      <p:pic>
        <p:nvPicPr>
          <p:cNvPr id="18" name="Picture 17">
            <a:extLst>
              <a:ext uri="{FF2B5EF4-FFF2-40B4-BE49-F238E27FC236}">
                <a16:creationId xmlns:a16="http://schemas.microsoft.com/office/drawing/2014/main" id="{A624D7B6-323A-C5F2-E3ED-B7DE823E9229}"/>
              </a:ext>
            </a:extLst>
          </p:cNvPr>
          <p:cNvPicPr>
            <a:picLocks noChangeAspect="1"/>
          </p:cNvPicPr>
          <p:nvPr/>
        </p:nvPicPr>
        <p:blipFill>
          <a:blip r:embed="rId12"/>
          <a:stretch>
            <a:fillRect/>
          </a:stretch>
        </p:blipFill>
        <p:spPr>
          <a:xfrm>
            <a:off x="6385210" y="2164030"/>
            <a:ext cx="2152650" cy="952500"/>
          </a:xfrm>
          <a:prstGeom prst="rect">
            <a:avLst/>
          </a:prstGeom>
        </p:spPr>
      </p:pic>
      <p:pic>
        <p:nvPicPr>
          <p:cNvPr id="19" name="Picture 18">
            <a:extLst>
              <a:ext uri="{FF2B5EF4-FFF2-40B4-BE49-F238E27FC236}">
                <a16:creationId xmlns:a16="http://schemas.microsoft.com/office/drawing/2014/main" id="{F7BB38C1-EEB4-DF67-2B7E-DFF19895D341}"/>
              </a:ext>
            </a:extLst>
          </p:cNvPr>
          <p:cNvPicPr>
            <a:picLocks noChangeAspect="1"/>
          </p:cNvPicPr>
          <p:nvPr/>
        </p:nvPicPr>
        <p:blipFill>
          <a:blip r:embed="rId13"/>
          <a:stretch>
            <a:fillRect/>
          </a:stretch>
        </p:blipFill>
        <p:spPr>
          <a:xfrm>
            <a:off x="7461535" y="4984996"/>
            <a:ext cx="4238625" cy="952500"/>
          </a:xfrm>
          <a:prstGeom prst="rect">
            <a:avLst/>
          </a:prstGeom>
        </p:spPr>
      </p:pic>
      <p:pic>
        <p:nvPicPr>
          <p:cNvPr id="20" name="Picture 19">
            <a:extLst>
              <a:ext uri="{FF2B5EF4-FFF2-40B4-BE49-F238E27FC236}">
                <a16:creationId xmlns:a16="http://schemas.microsoft.com/office/drawing/2014/main" id="{77349C8F-87BE-9071-C540-372F900DEE47}"/>
              </a:ext>
            </a:extLst>
          </p:cNvPr>
          <p:cNvPicPr>
            <a:picLocks noChangeAspect="1"/>
          </p:cNvPicPr>
          <p:nvPr/>
        </p:nvPicPr>
        <p:blipFill>
          <a:blip r:embed="rId14"/>
          <a:stretch>
            <a:fillRect/>
          </a:stretch>
        </p:blipFill>
        <p:spPr>
          <a:xfrm>
            <a:off x="3878483" y="631266"/>
            <a:ext cx="1070391" cy="1059793"/>
          </a:xfrm>
          <a:prstGeom prst="rect">
            <a:avLst/>
          </a:prstGeom>
        </p:spPr>
      </p:pic>
      <p:pic>
        <p:nvPicPr>
          <p:cNvPr id="4" name="Picture 3" descr="A black and white logo with a fish and letters&#10;&#10;Description automatically generated">
            <a:extLst>
              <a:ext uri="{FF2B5EF4-FFF2-40B4-BE49-F238E27FC236}">
                <a16:creationId xmlns:a16="http://schemas.microsoft.com/office/drawing/2014/main" id="{6E820774-BF22-C8AA-ADE1-B7B5BDB297F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4928" y="3270831"/>
            <a:ext cx="2532376" cy="1380308"/>
          </a:xfrm>
          <a:prstGeom prst="rect">
            <a:avLst/>
          </a:prstGeom>
        </p:spPr>
      </p:pic>
    </p:spTree>
    <p:extLst>
      <p:ext uri="{BB962C8B-B14F-4D97-AF65-F5344CB8AC3E}">
        <p14:creationId xmlns:p14="http://schemas.microsoft.com/office/powerpoint/2010/main" val="1539839312"/>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3EEDE-6898-D600-B086-32A976430F61}"/>
              </a:ext>
            </a:extLst>
          </p:cNvPr>
          <p:cNvSpPr>
            <a:spLocks noGrp="1"/>
          </p:cNvSpPr>
          <p:nvPr>
            <p:ph type="ctrTitle"/>
          </p:nvPr>
        </p:nvSpPr>
        <p:spPr>
          <a:xfrm>
            <a:off x="5521910" y="878888"/>
            <a:ext cx="6010183" cy="1992899"/>
          </a:xfrm>
        </p:spPr>
        <p:txBody>
          <a:bodyPr>
            <a:normAutofit/>
          </a:bodyPr>
          <a:lstStyle/>
          <a:p>
            <a:pPr algn="l"/>
            <a:r>
              <a:rPr lang="zh-CN" altLang="en-US" sz="4000" b="1" i="0" dirty="0">
                <a:solidFill>
                  <a:srgbClr val="1B1B1B"/>
                </a:solidFill>
                <a:effectLst/>
                <a:highlight>
                  <a:srgbClr val="EBF6F8"/>
                </a:highlight>
                <a:latin typeface="Source Sans Pro" panose="020B0503030403020204" pitchFamily="34" charset="0"/>
              </a:rPr>
              <a:t>吕宏（</a:t>
            </a:r>
            <a:r>
              <a:rPr lang="en-US" sz="4000" b="0" i="0" dirty="0">
                <a:solidFill>
                  <a:srgbClr val="1B1B1B"/>
                </a:solidFill>
                <a:effectLst/>
                <a:highlight>
                  <a:srgbClr val="EBF6F8"/>
                </a:highlight>
                <a:latin typeface="Source Sans Pro" panose="020B0503030403020204" pitchFamily="34" charset="0"/>
              </a:rPr>
              <a:t>Cindy） </a:t>
            </a:r>
            <a:r>
              <a:rPr lang="zh-CN" altLang="en-US" sz="4000" b="0" i="0" dirty="0">
                <a:solidFill>
                  <a:srgbClr val="1B1B1B"/>
                </a:solidFill>
                <a:effectLst/>
                <a:highlight>
                  <a:srgbClr val="EBF6F8"/>
                </a:highlight>
                <a:latin typeface="Source Sans Pro" panose="020B0503030403020204" pitchFamily="34" charset="0"/>
              </a:rPr>
              <a:t>会长</a:t>
            </a:r>
            <a:br>
              <a:rPr lang="en-US" altLang="zh-CN" sz="4000" b="0" i="0" dirty="0">
                <a:solidFill>
                  <a:srgbClr val="1B1B1B"/>
                </a:solidFill>
                <a:effectLst/>
                <a:highlight>
                  <a:srgbClr val="EBF6F8"/>
                </a:highlight>
                <a:latin typeface="Source Sans Pro" panose="020B0503030403020204" pitchFamily="34" charset="0"/>
              </a:rPr>
            </a:br>
            <a:br>
              <a:rPr lang="en-US" altLang="zh-CN" sz="4000" b="0" i="0" dirty="0">
                <a:solidFill>
                  <a:srgbClr val="1B1B1B"/>
                </a:solidFill>
                <a:effectLst/>
                <a:highlight>
                  <a:srgbClr val="EBF6F8"/>
                </a:highlight>
                <a:latin typeface="Source Sans Pro" panose="020B0503030403020204" pitchFamily="34" charset="0"/>
              </a:rPr>
            </a:br>
            <a:r>
              <a:rPr lang="en-US" sz="4000" b="0" i="0" dirty="0">
                <a:solidFill>
                  <a:srgbClr val="1B1B1B"/>
                </a:solidFill>
                <a:effectLst/>
                <a:highlight>
                  <a:srgbClr val="EBF6F8"/>
                </a:highlight>
                <a:latin typeface="Source Sans Pro" panose="020B0503030403020204" pitchFamily="34" charset="0"/>
              </a:rPr>
              <a:t>President</a:t>
            </a:r>
          </a:p>
        </p:txBody>
      </p:sp>
      <p:sp>
        <p:nvSpPr>
          <p:cNvPr id="3" name="Subtitle 2">
            <a:extLst>
              <a:ext uri="{FF2B5EF4-FFF2-40B4-BE49-F238E27FC236}">
                <a16:creationId xmlns:a16="http://schemas.microsoft.com/office/drawing/2014/main" id="{D234CAFA-A9D8-C247-DB4D-80298B16F8B9}"/>
              </a:ext>
            </a:extLst>
          </p:cNvPr>
          <p:cNvSpPr>
            <a:spLocks noGrp="1"/>
          </p:cNvSpPr>
          <p:nvPr>
            <p:ph type="subTitle" idx="1"/>
          </p:nvPr>
        </p:nvSpPr>
        <p:spPr>
          <a:xfrm>
            <a:off x="5521910" y="3602038"/>
            <a:ext cx="5261499" cy="1655762"/>
          </a:xfrm>
        </p:spPr>
        <p:txBody>
          <a:bodyPr/>
          <a:lstStyle/>
          <a:p>
            <a:pPr algn="l"/>
            <a:r>
              <a:rPr lang="zh-CN" altLang="en-US" b="0" i="0" dirty="0">
                <a:solidFill>
                  <a:srgbClr val="5E5E5E"/>
                </a:solidFill>
                <a:effectLst/>
                <a:highlight>
                  <a:srgbClr val="EBF6F8"/>
                </a:highlight>
                <a:latin typeface="Source Sans Pro" panose="020B0503030403020204" pitchFamily="34" charset="0"/>
              </a:rPr>
              <a:t>会长</a:t>
            </a:r>
            <a:r>
              <a:rPr lang="zh-CN" altLang="en-US" b="0" i="0">
                <a:solidFill>
                  <a:srgbClr val="5E5E5E"/>
                </a:solidFill>
                <a:effectLst/>
                <a:highlight>
                  <a:srgbClr val="EBF6F8"/>
                </a:highlight>
                <a:latin typeface="Source Sans Pro" panose="020B0503030403020204" pitchFamily="34" charset="0"/>
              </a:rPr>
              <a:t>吕宏律师是</a:t>
            </a:r>
            <a:r>
              <a:rPr lang="zh-CN" altLang="en-US" b="0" i="0" dirty="0">
                <a:solidFill>
                  <a:srgbClr val="5E5E5E"/>
                </a:solidFill>
                <a:effectLst/>
                <a:highlight>
                  <a:srgbClr val="EBF6F8"/>
                </a:highlight>
                <a:latin typeface="Source Sans Pro" panose="020B0503030403020204" pitchFamily="34" charset="0"/>
              </a:rPr>
              <a:t>路博百思律师事务所（</a:t>
            </a:r>
            <a:r>
              <a:rPr lang="en-US" b="0" i="0" dirty="0">
                <a:solidFill>
                  <a:srgbClr val="5E5E5E"/>
                </a:solidFill>
                <a:effectLst/>
                <a:highlight>
                  <a:srgbClr val="EBF6F8"/>
                </a:highlight>
                <a:latin typeface="Source Sans Pro" panose="020B0503030403020204" pitchFamily="34" charset="0"/>
              </a:rPr>
              <a:t>Lewis Brisbois </a:t>
            </a:r>
            <a:r>
              <a:rPr lang="en-US" b="0" i="0" dirty="0" err="1">
                <a:solidFill>
                  <a:srgbClr val="5E5E5E"/>
                </a:solidFill>
                <a:effectLst/>
                <a:highlight>
                  <a:srgbClr val="EBF6F8"/>
                </a:highlight>
                <a:latin typeface="Source Sans Pro" panose="020B0503030403020204" pitchFamily="34" charset="0"/>
              </a:rPr>
              <a:t>Bisggard</a:t>
            </a:r>
            <a:r>
              <a:rPr lang="en-US" b="0" i="0" dirty="0">
                <a:solidFill>
                  <a:srgbClr val="5E5E5E"/>
                </a:solidFill>
                <a:effectLst/>
                <a:highlight>
                  <a:srgbClr val="EBF6F8"/>
                </a:highlight>
                <a:latin typeface="Source Sans Pro" panose="020B0503030403020204" pitchFamily="34" charset="0"/>
              </a:rPr>
              <a:t> &amp; Smith LLP: </a:t>
            </a:r>
            <a:r>
              <a:rPr lang="en-US" b="0" i="0" u="sng" dirty="0">
                <a:solidFill>
                  <a:srgbClr val="5A7C82"/>
                </a:solidFill>
                <a:effectLst/>
                <a:highlight>
                  <a:srgbClr val="EBF6F8"/>
                </a:highlight>
                <a:latin typeface="Source Sans Pro" panose="020B0503030403020204" pitchFamily="34" charset="0"/>
                <a:hlinkClick r:id="rId2"/>
              </a:rPr>
              <a:t>www.lewisbrisbois.com</a:t>
            </a:r>
            <a:r>
              <a:rPr lang="en-US" b="0" i="0" dirty="0">
                <a:solidFill>
                  <a:srgbClr val="5E5E5E"/>
                </a:solidFill>
                <a:effectLst/>
                <a:highlight>
                  <a:srgbClr val="EBF6F8"/>
                </a:highlight>
                <a:latin typeface="Source Sans Pro" panose="020B0503030403020204" pitchFamily="34" charset="0"/>
              </a:rPr>
              <a:t> ) </a:t>
            </a:r>
            <a:r>
              <a:rPr lang="zh-CN" altLang="en-US" b="0" i="0" dirty="0">
                <a:solidFill>
                  <a:srgbClr val="5E5E5E"/>
                </a:solidFill>
                <a:effectLst/>
                <a:highlight>
                  <a:srgbClr val="EBF6F8"/>
                </a:highlight>
                <a:latin typeface="Source Sans Pro" panose="020B0503030403020204" pitchFamily="34" charset="0"/>
              </a:rPr>
              <a:t>的合伙人，负责全所在整个北美的中国业务。</a:t>
            </a:r>
            <a:endParaRPr lang="en-US" dirty="0"/>
          </a:p>
        </p:txBody>
      </p:sp>
      <p:pic>
        <p:nvPicPr>
          <p:cNvPr id="1028" name="Picture 4">
            <a:extLst>
              <a:ext uri="{FF2B5EF4-FFF2-40B4-BE49-F238E27FC236}">
                <a16:creationId xmlns:a16="http://schemas.microsoft.com/office/drawing/2014/main" id="{8411486E-58B0-F447-3D20-539C9D1A1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793" y="696712"/>
            <a:ext cx="369570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809200"/>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68C5A-C954-78DB-4D12-8B0BF7DCE6C4}"/>
              </a:ext>
            </a:extLst>
          </p:cNvPr>
          <p:cNvSpPr>
            <a:spLocks noGrp="1"/>
          </p:cNvSpPr>
          <p:nvPr>
            <p:ph type="title"/>
          </p:nvPr>
        </p:nvSpPr>
        <p:spPr>
          <a:xfrm>
            <a:off x="-1665839" y="1009264"/>
            <a:ext cx="11298726" cy="1325563"/>
          </a:xfrm>
          <a:effectLst>
            <a:outerShdw blurRad="50800" dist="38100" dir="2700000" algn="tl" rotWithShape="0">
              <a:prstClr val="black">
                <a:alpha val="40000"/>
              </a:prstClr>
            </a:outerShdw>
          </a:effectLst>
          <a:scene3d>
            <a:camera prst="perspectiveHeroicExtremeLeftFacing"/>
            <a:lightRig rig="threePt" dir="t"/>
          </a:scene3d>
        </p:spPr>
        <p:txBody>
          <a:bodyPr>
            <a:normAutofit/>
          </a:bodyPr>
          <a:lstStyle/>
          <a:p>
            <a:r>
              <a:rPr lang="en-US" sz="3600" b="0" i="0" dirty="0">
                <a:solidFill>
                  <a:schemeClr val="tx2">
                    <a:lumMod val="75000"/>
                    <a:lumOff val="25000"/>
                  </a:schemeClr>
                </a:solidFill>
                <a:effectLst/>
                <a:highlight>
                  <a:srgbClr val="FFFFFF"/>
                </a:highlight>
                <a:latin typeface="Source Sans Pro" panose="020B0503030403020204" pitchFamily="34" charset="0"/>
              </a:rPr>
              <a:t>Tianjin University Alumni Association of Southern California: Connecting Communities</a:t>
            </a:r>
            <a:endParaRPr lang="en-US" sz="3600" dirty="0">
              <a:solidFill>
                <a:schemeClr val="tx2">
                  <a:lumMod val="75000"/>
                  <a:lumOff val="25000"/>
                </a:schemeClr>
              </a:solidFill>
            </a:endParaRPr>
          </a:p>
        </p:txBody>
      </p:sp>
      <p:sp>
        <p:nvSpPr>
          <p:cNvPr id="3" name="Content Placeholder 2">
            <a:extLst>
              <a:ext uri="{FF2B5EF4-FFF2-40B4-BE49-F238E27FC236}">
                <a16:creationId xmlns:a16="http://schemas.microsoft.com/office/drawing/2014/main" id="{19C9076D-728D-04A9-3B2A-70686EAFD868}"/>
              </a:ext>
            </a:extLst>
          </p:cNvPr>
          <p:cNvSpPr>
            <a:spLocks noGrp="1"/>
          </p:cNvSpPr>
          <p:nvPr>
            <p:ph idx="1"/>
          </p:nvPr>
        </p:nvSpPr>
        <p:spPr>
          <a:xfrm>
            <a:off x="838200" y="2334827"/>
            <a:ext cx="10515600" cy="3842136"/>
          </a:xfrm>
          <a:effectLst>
            <a:glow rad="228600">
              <a:schemeClr val="accent1">
                <a:satMod val="175000"/>
                <a:alpha val="40000"/>
              </a:schemeClr>
            </a:glow>
          </a:effectLst>
        </p:spPr>
        <p:style>
          <a:lnRef idx="2">
            <a:schemeClr val="accent4"/>
          </a:lnRef>
          <a:fillRef idx="1">
            <a:schemeClr val="lt1"/>
          </a:fillRef>
          <a:effectRef idx="0">
            <a:schemeClr val="accent4"/>
          </a:effectRef>
          <a:fontRef idx="minor">
            <a:schemeClr val="dk1"/>
          </a:fontRef>
        </p:style>
        <p:txBody>
          <a:bodyPr>
            <a:normAutofit fontScale="85000" lnSpcReduction="10000"/>
          </a:bodyPr>
          <a:lstStyle/>
          <a:p>
            <a:pPr marL="0" indent="0">
              <a:lnSpc>
                <a:spcPct val="120000"/>
              </a:lnSpc>
              <a:spcBef>
                <a:spcPts val="0"/>
              </a:spcBef>
              <a:buNone/>
            </a:pPr>
            <a:r>
              <a:rPr lang="zh-CN" altLang="en-US" b="0" i="0" dirty="0">
                <a:solidFill>
                  <a:schemeClr val="tx2">
                    <a:lumMod val="75000"/>
                    <a:lumOff val="25000"/>
                  </a:schemeClr>
                </a:solidFill>
                <a:effectLst/>
                <a:highlight>
                  <a:srgbClr val="FFFFFF"/>
                </a:highlight>
                <a:latin typeface="Source Sans Pro" panose="020B0503030403020204" pitchFamily="34" charset="0"/>
              </a:rPr>
              <a:t>天津大学南加州校友会（</a:t>
            </a:r>
            <a:r>
              <a:rPr lang="en-US" b="0" i="0" dirty="0">
                <a:solidFill>
                  <a:schemeClr val="tx2">
                    <a:lumMod val="75000"/>
                    <a:lumOff val="25000"/>
                  </a:schemeClr>
                </a:solidFill>
                <a:effectLst/>
                <a:highlight>
                  <a:srgbClr val="FFFFFF"/>
                </a:highlight>
                <a:latin typeface="Source Sans Pro" panose="020B0503030403020204" pitchFamily="34" charset="0"/>
              </a:rPr>
              <a:t>Tianjin University Alumni Association of Southern California，</a:t>
            </a:r>
            <a:r>
              <a:rPr lang="zh-CN" altLang="en-US" b="0" i="0" dirty="0">
                <a:solidFill>
                  <a:schemeClr val="tx2">
                    <a:lumMod val="75000"/>
                    <a:lumOff val="25000"/>
                  </a:schemeClr>
                </a:solidFill>
                <a:effectLst/>
                <a:highlight>
                  <a:srgbClr val="FFFFFF"/>
                </a:highlight>
                <a:latin typeface="Source Sans Pro" panose="020B0503030403020204" pitchFamily="34" charset="0"/>
              </a:rPr>
              <a:t>简称</a:t>
            </a:r>
            <a:r>
              <a:rPr lang="en-US" b="0" i="0" dirty="0" err="1">
                <a:solidFill>
                  <a:schemeClr val="tx2">
                    <a:lumMod val="75000"/>
                    <a:lumOff val="25000"/>
                  </a:schemeClr>
                </a:solidFill>
                <a:effectLst/>
                <a:highlight>
                  <a:srgbClr val="FFFFFF"/>
                </a:highlight>
                <a:latin typeface="Source Sans Pro" panose="020B0503030403020204" pitchFamily="34" charset="0"/>
              </a:rPr>
              <a:t>TJUAASC</a:t>
            </a:r>
            <a:r>
              <a:rPr lang="en-US" b="0" i="0" dirty="0">
                <a:solidFill>
                  <a:schemeClr val="tx2">
                    <a:lumMod val="75000"/>
                    <a:lumOff val="25000"/>
                  </a:schemeClr>
                </a:solidFill>
                <a:effectLst/>
                <a:highlight>
                  <a:srgbClr val="FFFFFF"/>
                </a:highlight>
                <a:latin typeface="Source Sans Pro" panose="020B0503030403020204" pitchFamily="34" charset="0"/>
              </a:rPr>
              <a:t>）</a:t>
            </a:r>
            <a:r>
              <a:rPr lang="zh-CN" altLang="en-US" b="0" i="0" dirty="0">
                <a:solidFill>
                  <a:schemeClr val="tx2">
                    <a:lumMod val="75000"/>
                    <a:lumOff val="25000"/>
                  </a:schemeClr>
                </a:solidFill>
                <a:effectLst/>
                <a:highlight>
                  <a:srgbClr val="FFFFFF"/>
                </a:highlight>
                <a:latin typeface="Source Sans Pro" panose="020B0503030403020204" pitchFamily="34" charset="0"/>
              </a:rPr>
              <a:t>成立于</a:t>
            </a:r>
            <a:r>
              <a:rPr lang="en-US" altLang="zh-CN" b="0" i="0" dirty="0">
                <a:solidFill>
                  <a:schemeClr val="tx2">
                    <a:lumMod val="75000"/>
                    <a:lumOff val="25000"/>
                  </a:schemeClr>
                </a:solidFill>
                <a:effectLst/>
                <a:highlight>
                  <a:srgbClr val="FFFFFF"/>
                </a:highlight>
                <a:latin typeface="Source Sans Pro" panose="020B0503030403020204" pitchFamily="34" charset="0"/>
              </a:rPr>
              <a:t>2015</a:t>
            </a:r>
            <a:r>
              <a:rPr lang="zh-CN" altLang="en-US" b="0" i="0" dirty="0">
                <a:solidFill>
                  <a:schemeClr val="tx2">
                    <a:lumMod val="75000"/>
                    <a:lumOff val="25000"/>
                  </a:schemeClr>
                </a:solidFill>
                <a:effectLst/>
                <a:highlight>
                  <a:srgbClr val="FFFFFF"/>
                </a:highlight>
                <a:latin typeface="Source Sans Pro" panose="020B0503030403020204" pitchFamily="34" charset="0"/>
              </a:rPr>
              <a:t>年</a:t>
            </a:r>
            <a:r>
              <a:rPr lang="en-US" altLang="zh-CN" b="0" i="0" dirty="0">
                <a:solidFill>
                  <a:schemeClr val="tx2">
                    <a:lumMod val="75000"/>
                    <a:lumOff val="25000"/>
                  </a:schemeClr>
                </a:solidFill>
                <a:effectLst/>
                <a:highlight>
                  <a:srgbClr val="FFFFFF"/>
                </a:highlight>
                <a:latin typeface="Source Sans Pro" panose="020B0503030403020204" pitchFamily="34" charset="0"/>
              </a:rPr>
              <a:t>10</a:t>
            </a:r>
            <a:r>
              <a:rPr lang="zh-CN" altLang="en-US" b="0" i="0" dirty="0">
                <a:solidFill>
                  <a:schemeClr val="tx2">
                    <a:lumMod val="75000"/>
                    <a:lumOff val="25000"/>
                  </a:schemeClr>
                </a:solidFill>
                <a:effectLst/>
                <a:highlight>
                  <a:srgbClr val="FFFFFF"/>
                </a:highlight>
                <a:latin typeface="Source Sans Pro" panose="020B0503030403020204" pitchFamily="34" charset="0"/>
              </a:rPr>
              <a:t>月，发展至今已有众多会员，由广泛涉足工业、学术、商业、金融、法律等各行各业的精英人士组成。</a:t>
            </a:r>
            <a:br>
              <a:rPr lang="zh-CN" altLang="en-US" b="0" i="0" dirty="0">
                <a:solidFill>
                  <a:schemeClr val="tx2">
                    <a:lumMod val="75000"/>
                    <a:lumOff val="25000"/>
                  </a:schemeClr>
                </a:solidFill>
                <a:effectLst/>
                <a:highlight>
                  <a:srgbClr val="FFFFFF"/>
                </a:highlight>
                <a:latin typeface="Source Sans Pro" panose="020B0503030403020204" pitchFamily="34" charset="0"/>
              </a:rPr>
            </a:br>
            <a:endParaRPr lang="zh-CN" altLang="en-US" b="0" i="0" dirty="0">
              <a:solidFill>
                <a:schemeClr val="tx2">
                  <a:lumMod val="75000"/>
                  <a:lumOff val="25000"/>
                </a:schemeClr>
              </a:solidFill>
              <a:effectLst/>
              <a:highlight>
                <a:srgbClr val="FFFFFF"/>
              </a:highlight>
              <a:latin typeface="Source Sans Pro" panose="020B0503030403020204" pitchFamily="34" charset="0"/>
            </a:endParaRPr>
          </a:p>
          <a:p>
            <a:pPr marL="0" indent="0">
              <a:lnSpc>
                <a:spcPct val="120000"/>
              </a:lnSpc>
              <a:spcBef>
                <a:spcPts val="0"/>
              </a:spcBef>
              <a:buNone/>
            </a:pPr>
            <a:r>
              <a:rPr lang="zh-CN" altLang="en-US" b="0" i="0" dirty="0">
                <a:solidFill>
                  <a:schemeClr val="tx2">
                    <a:lumMod val="75000"/>
                    <a:lumOff val="25000"/>
                  </a:schemeClr>
                </a:solidFill>
                <a:effectLst/>
                <a:highlight>
                  <a:srgbClr val="FFFFFF"/>
                </a:highlight>
                <a:latin typeface="Source Sans Pro" panose="020B0503030403020204" pitchFamily="34" charset="0"/>
              </a:rPr>
              <a:t>在此衷心感谢现有会员一路走来的支持与厚爱，同时诚邀各界校友的持续加入。让我们共同凝聚校友力量，提升母校的国际声誉与形象以及在海内外的影响力和号召力。</a:t>
            </a:r>
            <a:br>
              <a:rPr lang="zh-CN" altLang="en-US" b="0" i="0" dirty="0">
                <a:solidFill>
                  <a:schemeClr val="tx2">
                    <a:lumMod val="75000"/>
                    <a:lumOff val="25000"/>
                  </a:schemeClr>
                </a:solidFill>
                <a:effectLst/>
                <a:highlight>
                  <a:srgbClr val="FFFFFF"/>
                </a:highlight>
                <a:latin typeface="Source Sans Pro" panose="020B0503030403020204" pitchFamily="34" charset="0"/>
              </a:rPr>
            </a:br>
            <a:endParaRPr lang="zh-CN" altLang="en-US" b="0" i="0" dirty="0">
              <a:solidFill>
                <a:schemeClr val="tx2">
                  <a:lumMod val="75000"/>
                  <a:lumOff val="25000"/>
                </a:schemeClr>
              </a:solidFill>
              <a:effectLst/>
              <a:highlight>
                <a:srgbClr val="FFFFFF"/>
              </a:highlight>
              <a:latin typeface="Source Sans Pro" panose="020B0503030403020204" pitchFamily="34" charset="0"/>
            </a:endParaRPr>
          </a:p>
          <a:p>
            <a:pPr marL="0" indent="0">
              <a:lnSpc>
                <a:spcPct val="120000"/>
              </a:lnSpc>
              <a:spcBef>
                <a:spcPts val="0"/>
              </a:spcBef>
              <a:buNone/>
            </a:pPr>
            <a:r>
              <a:rPr lang="zh-CN" altLang="en-US" b="0" i="0" dirty="0">
                <a:solidFill>
                  <a:schemeClr val="tx2">
                    <a:lumMod val="75000"/>
                    <a:lumOff val="25000"/>
                  </a:schemeClr>
                </a:solidFill>
                <a:effectLst/>
                <a:highlight>
                  <a:srgbClr val="FFFFFF"/>
                </a:highlight>
                <a:latin typeface="Source Sans Pro" panose="020B0503030403020204" pitchFamily="34" charset="0"/>
              </a:rPr>
              <a:t>加油，天大学子们，</a:t>
            </a:r>
            <a:r>
              <a:rPr lang="en-US" b="0" i="0" dirty="0">
                <a:solidFill>
                  <a:schemeClr val="tx2">
                    <a:lumMod val="75000"/>
                    <a:lumOff val="25000"/>
                  </a:schemeClr>
                </a:solidFill>
                <a:effectLst/>
                <a:highlight>
                  <a:srgbClr val="FFFFFF"/>
                </a:highlight>
                <a:latin typeface="Source Sans Pro" panose="020B0503030403020204" pitchFamily="34" charset="0"/>
              </a:rPr>
              <a:t>the sky is the limit！</a:t>
            </a:r>
          </a:p>
          <a:p>
            <a:endParaRPr lang="en-US" dirty="0"/>
          </a:p>
        </p:txBody>
      </p:sp>
    </p:spTree>
    <p:extLst>
      <p:ext uri="{BB962C8B-B14F-4D97-AF65-F5344CB8AC3E}">
        <p14:creationId xmlns:p14="http://schemas.microsoft.com/office/powerpoint/2010/main" val="3940735877"/>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E4FEB-E1B2-69F3-7AFC-88432C8689AA}"/>
              </a:ext>
            </a:extLst>
          </p:cNvPr>
          <p:cNvSpPr>
            <a:spLocks noGrp="1"/>
          </p:cNvSpPr>
          <p:nvPr>
            <p:ph type="title"/>
          </p:nvPr>
        </p:nvSpPr>
        <p:spPr>
          <a:xfrm>
            <a:off x="4978400" y="1190748"/>
            <a:ext cx="6375400" cy="1325563"/>
          </a:xfrm>
        </p:spPr>
        <p:txBody>
          <a:bodyPr>
            <a:normAutofit fontScale="90000"/>
          </a:bodyPr>
          <a:lstStyle/>
          <a:p>
            <a:r>
              <a:rPr lang="zh-CN" altLang="en-US" b="1" i="0" dirty="0">
                <a:solidFill>
                  <a:srgbClr val="5E5E5E"/>
                </a:solidFill>
                <a:effectLst/>
                <a:highlight>
                  <a:srgbClr val="EBF6F8"/>
                </a:highlight>
                <a:latin typeface="Source Sans Pro" panose="020B0503030403020204" pitchFamily="34" charset="0"/>
              </a:rPr>
              <a:t>李尚浩 </a:t>
            </a:r>
            <a:r>
              <a:rPr lang="zh-CN" altLang="en-US" b="0" i="0" dirty="0">
                <a:solidFill>
                  <a:srgbClr val="1B1B1B"/>
                </a:solidFill>
                <a:effectLst/>
                <a:highlight>
                  <a:srgbClr val="EBF6F8"/>
                </a:highlight>
                <a:latin typeface="Source Sans Pro" panose="020B0503030403020204" pitchFamily="34" charset="0"/>
              </a:rPr>
              <a:t>理事长 </a:t>
            </a:r>
            <a:br>
              <a:rPr lang="en-US" altLang="zh-CN" b="0" i="0" dirty="0">
                <a:solidFill>
                  <a:srgbClr val="1B1B1B"/>
                </a:solidFill>
                <a:effectLst/>
                <a:highlight>
                  <a:srgbClr val="EBF6F8"/>
                </a:highlight>
                <a:latin typeface="Source Sans Pro" panose="020B0503030403020204" pitchFamily="34" charset="0"/>
              </a:rPr>
            </a:br>
            <a:br>
              <a:rPr lang="en-US" altLang="zh-CN" b="0" i="0" dirty="0">
                <a:solidFill>
                  <a:srgbClr val="1B1B1B"/>
                </a:solidFill>
                <a:effectLst/>
                <a:highlight>
                  <a:srgbClr val="EBF6F8"/>
                </a:highlight>
                <a:latin typeface="Source Sans Pro" panose="020B0503030403020204" pitchFamily="34" charset="0"/>
              </a:rPr>
            </a:br>
            <a:r>
              <a:rPr lang="en-US" b="0" i="0" dirty="0">
                <a:solidFill>
                  <a:srgbClr val="1B1B1B"/>
                </a:solidFill>
                <a:effectLst/>
                <a:highlight>
                  <a:srgbClr val="EBF6F8"/>
                </a:highlight>
                <a:latin typeface="Source Sans Pro" panose="020B0503030403020204" pitchFamily="34" charset="0"/>
              </a:rPr>
              <a:t>Chairman</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915E3840-3109-D0D3-388B-171F86BF9401}"/>
              </a:ext>
            </a:extLst>
          </p:cNvPr>
          <p:cNvSpPr>
            <a:spLocks noGrp="1"/>
          </p:cNvSpPr>
          <p:nvPr>
            <p:ph idx="1"/>
          </p:nvPr>
        </p:nvSpPr>
        <p:spPr>
          <a:xfrm>
            <a:off x="4978400" y="3266982"/>
            <a:ext cx="6310745" cy="3833258"/>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李尚浩博士在生命科学行业的产品管理、商业发展、市场营销及研发领域拥有超过八年的经验，目前担任</a:t>
            </a:r>
            <a:r>
              <a:rPr lang="en-US" altLang="zh-CN" b="0" i="0" dirty="0" err="1">
                <a:solidFill>
                  <a:srgbClr val="5E5E5E"/>
                </a:solidFill>
                <a:effectLst/>
                <a:highlight>
                  <a:srgbClr val="EBF6F8"/>
                </a:highlight>
                <a:latin typeface="Source Sans Pro" panose="020B0503030403020204" pitchFamily="34" charset="0"/>
              </a:rPr>
              <a:t>WuXi</a:t>
            </a:r>
            <a:r>
              <a:rPr lang="en-US" altLang="zh-CN" b="0" i="0" dirty="0">
                <a:solidFill>
                  <a:srgbClr val="5E5E5E"/>
                </a:solidFill>
                <a:effectLst/>
                <a:highlight>
                  <a:srgbClr val="EBF6F8"/>
                </a:highlight>
                <a:latin typeface="Source Sans Pro" panose="020B0503030403020204" pitchFamily="34" charset="0"/>
              </a:rPr>
              <a:t> </a:t>
            </a:r>
            <a:r>
              <a:rPr lang="en-US" altLang="zh-CN" b="0" i="0" dirty="0" err="1">
                <a:solidFill>
                  <a:srgbClr val="5E5E5E"/>
                </a:solidFill>
                <a:effectLst/>
                <a:highlight>
                  <a:srgbClr val="EBF6F8"/>
                </a:highlight>
                <a:latin typeface="Source Sans Pro" panose="020B0503030403020204" pitchFamily="34" charset="0"/>
              </a:rPr>
              <a:t>AppTec</a:t>
            </a:r>
            <a:r>
              <a:rPr lang="zh-CN" altLang="en-US" b="0" i="0" dirty="0">
                <a:solidFill>
                  <a:srgbClr val="5E5E5E"/>
                </a:solidFill>
                <a:effectLst/>
                <a:highlight>
                  <a:srgbClr val="EBF6F8"/>
                </a:highlight>
                <a:latin typeface="Source Sans Pro" panose="020B0503030403020204" pitchFamily="34" charset="0"/>
              </a:rPr>
              <a:t>的高级产品经理，专注于临床前药物代谢动力学（</a:t>
            </a:r>
            <a:r>
              <a:rPr lang="en-US" altLang="zh-CN" b="0" i="0" dirty="0" err="1">
                <a:solidFill>
                  <a:srgbClr val="5E5E5E"/>
                </a:solidFill>
                <a:effectLst/>
                <a:highlight>
                  <a:srgbClr val="EBF6F8"/>
                </a:highlight>
                <a:latin typeface="Source Sans Pro" panose="020B0503030403020204" pitchFamily="34" charset="0"/>
              </a:rPr>
              <a:t>DMPK</a:t>
            </a:r>
            <a:r>
              <a:rPr lang="zh-CN" altLang="en-US" b="0" i="0" dirty="0">
                <a:solidFill>
                  <a:srgbClr val="5E5E5E"/>
                </a:solidFill>
                <a:effectLst/>
                <a:highlight>
                  <a:srgbClr val="EBF6F8"/>
                </a:highlight>
                <a:latin typeface="Source Sans Pro" panose="020B0503030403020204" pitchFamily="34" charset="0"/>
              </a:rPr>
              <a:t>）的国际市场开发。</a:t>
            </a:r>
            <a:endParaRPr lang="en-US" dirty="0"/>
          </a:p>
        </p:txBody>
      </p:sp>
      <p:pic>
        <p:nvPicPr>
          <p:cNvPr id="2050" name="Picture 2">
            <a:extLst>
              <a:ext uri="{FF2B5EF4-FFF2-40B4-BE49-F238E27FC236}">
                <a16:creationId xmlns:a16="http://schemas.microsoft.com/office/drawing/2014/main" id="{E0A458FE-BE3C-E585-1BBF-0B1A01F4A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369570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750478"/>
      </p:ext>
    </p:extLst>
  </p:cSld>
  <p:clrMapOvr>
    <a:masterClrMapping/>
  </p:clrMapOvr>
  <mc:AlternateContent xmlns:mc="http://schemas.openxmlformats.org/markup-compatibility/2006" xmlns:p14="http://schemas.microsoft.com/office/powerpoint/2010/main">
    <mc:Choice Requires="p14">
      <p:transition spd="slow" p14:dur="4000" advClick="0" advTm="3000"/>
    </mc:Choice>
    <mc:Fallback xmlns="">
      <p:transition spd="slow" advClick="0" advTm="3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EA106-A229-1BE3-3FB4-4741D1224A26}"/>
              </a:ext>
            </a:extLst>
          </p:cNvPr>
          <p:cNvSpPr>
            <a:spLocks noGrp="1"/>
          </p:cNvSpPr>
          <p:nvPr>
            <p:ph type="title"/>
          </p:nvPr>
        </p:nvSpPr>
        <p:spPr>
          <a:xfrm>
            <a:off x="5015345" y="730758"/>
            <a:ext cx="6338455" cy="1325563"/>
          </a:xfrm>
        </p:spPr>
        <p:txBody>
          <a:bodyPr>
            <a:normAutofit/>
          </a:bodyPr>
          <a:lstStyle/>
          <a:p>
            <a:r>
              <a:rPr lang="zh-CN" altLang="en-US" sz="4000" b="1" i="0" dirty="0">
                <a:solidFill>
                  <a:srgbClr val="5E5E5E"/>
                </a:solidFill>
                <a:effectLst/>
                <a:highlight>
                  <a:srgbClr val="EBF6F8"/>
                </a:highlight>
                <a:latin typeface="Source Sans Pro" panose="020B0503030403020204" pitchFamily="34" charset="0"/>
              </a:rPr>
              <a:t>何林 </a:t>
            </a:r>
            <a:r>
              <a:rPr lang="zh-CN" altLang="en-US" sz="4000" b="0" i="0" dirty="0">
                <a:solidFill>
                  <a:srgbClr val="5E5E5E"/>
                </a:solidFill>
                <a:effectLst/>
                <a:highlight>
                  <a:srgbClr val="EBF6F8"/>
                </a:highlight>
                <a:latin typeface="Source Sans Pro" panose="020B0503030403020204" pitchFamily="34" charset="0"/>
              </a:rPr>
              <a:t>理事 </a:t>
            </a:r>
            <a:br>
              <a:rPr lang="en-US" altLang="zh-CN" sz="4000" b="0" i="0" dirty="0">
                <a:solidFill>
                  <a:srgbClr val="5E5E5E"/>
                </a:solidFill>
                <a:effectLst/>
                <a:highlight>
                  <a:srgbClr val="EBF6F8"/>
                </a:highlight>
                <a:latin typeface="Source Sans Pro" panose="020B0503030403020204" pitchFamily="34" charset="0"/>
              </a:rPr>
            </a:br>
            <a:r>
              <a:rPr lang="en-US" altLang="zh-CN" sz="4000" b="0" i="0" dirty="0">
                <a:solidFill>
                  <a:srgbClr val="5E5E5E"/>
                </a:solidFill>
                <a:effectLst/>
                <a:highlight>
                  <a:srgbClr val="EBF6F8"/>
                </a:highlight>
                <a:latin typeface="Source Sans Pro" panose="020B0503030403020204" pitchFamily="34" charset="0"/>
              </a:rPr>
              <a:t>Director</a:t>
            </a:r>
            <a:endParaRPr lang="en-US" sz="4000" dirty="0"/>
          </a:p>
        </p:txBody>
      </p:sp>
      <p:sp>
        <p:nvSpPr>
          <p:cNvPr id="3" name="Content Placeholder 2">
            <a:extLst>
              <a:ext uri="{FF2B5EF4-FFF2-40B4-BE49-F238E27FC236}">
                <a16:creationId xmlns:a16="http://schemas.microsoft.com/office/drawing/2014/main" id="{FC07C969-C184-AEA5-0CD0-720D43B77245}"/>
              </a:ext>
            </a:extLst>
          </p:cNvPr>
          <p:cNvSpPr>
            <a:spLocks noGrp="1"/>
          </p:cNvSpPr>
          <p:nvPr>
            <p:ph idx="1"/>
          </p:nvPr>
        </p:nvSpPr>
        <p:spPr>
          <a:xfrm>
            <a:off x="5015345" y="2269509"/>
            <a:ext cx="6338456" cy="4351338"/>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何林博士是南加州的资深地产投资人，着重于豪宅开发，不良房贷款，不良地产，和短期过桥贷款。他已经投资过数百个项目</a:t>
            </a:r>
            <a:r>
              <a:rPr lang="en-US" altLang="zh-CN" b="0" i="0" dirty="0">
                <a:solidFill>
                  <a:srgbClr val="5E5E5E"/>
                </a:solidFill>
                <a:effectLst/>
                <a:highlight>
                  <a:srgbClr val="EBF6F8"/>
                </a:highlight>
                <a:latin typeface="Source Sans Pro" panose="020B0503030403020204" pitchFamily="34" charset="0"/>
              </a:rPr>
              <a:t>, </a:t>
            </a:r>
            <a:r>
              <a:rPr lang="zh-CN" altLang="en-US" b="0" i="0" dirty="0">
                <a:solidFill>
                  <a:srgbClr val="5E5E5E"/>
                </a:solidFill>
                <a:effectLst/>
                <a:highlight>
                  <a:srgbClr val="EBF6F8"/>
                </a:highlight>
                <a:latin typeface="Source Sans Pro" panose="020B0503030403020204" pitchFamily="34" charset="0"/>
              </a:rPr>
              <a:t>并取得较高的回报率。其所创立的瑞林公司 </a:t>
            </a:r>
            <a:r>
              <a:rPr lang="en-US" altLang="zh-CN" b="0" i="0" dirty="0">
                <a:solidFill>
                  <a:srgbClr val="5E5E5E"/>
                </a:solidFill>
                <a:effectLst/>
                <a:highlight>
                  <a:srgbClr val="EBF6F8"/>
                </a:highlight>
                <a:latin typeface="Source Sans Pro" panose="020B0503030403020204" pitchFamily="34" charset="0"/>
              </a:rPr>
              <a:t>(</a:t>
            </a:r>
            <a:r>
              <a:rPr lang="en-US" altLang="zh-CN" b="0" i="0" dirty="0" err="1">
                <a:solidFill>
                  <a:srgbClr val="5E5E5E"/>
                </a:solidFill>
                <a:effectLst/>
                <a:highlight>
                  <a:srgbClr val="EBF6F8"/>
                </a:highlight>
                <a:latin typeface="Source Sans Pro" panose="020B0503030403020204" pitchFamily="34" charset="0"/>
              </a:rPr>
              <a:t>Rellion</a:t>
            </a:r>
            <a:r>
              <a:rPr lang="en-US" altLang="zh-CN" b="0" i="0" dirty="0">
                <a:solidFill>
                  <a:srgbClr val="5E5E5E"/>
                </a:solidFill>
                <a:effectLst/>
                <a:highlight>
                  <a:srgbClr val="EBF6F8"/>
                </a:highlight>
                <a:latin typeface="Source Sans Pro" panose="020B0503030403020204" pitchFamily="34" charset="0"/>
              </a:rPr>
              <a:t> Inc.:   </a:t>
            </a:r>
            <a:r>
              <a:rPr lang="en-US" altLang="zh-CN" b="0" i="0" u="sng" dirty="0">
                <a:solidFill>
                  <a:srgbClr val="5A7C82"/>
                </a:solidFill>
                <a:effectLst/>
                <a:highlight>
                  <a:srgbClr val="EBF6F8"/>
                </a:highlight>
                <a:latin typeface="Source Sans Pro" panose="020B0503030403020204" pitchFamily="34" charset="0"/>
                <a:hlinkClick r:id="rId2"/>
              </a:rPr>
              <a:t>www.RellionDBI.com</a:t>
            </a:r>
            <a:r>
              <a:rPr lang="en-US" altLang="zh-CN" b="0" i="0" dirty="0">
                <a:solidFill>
                  <a:srgbClr val="5E5E5E"/>
                </a:solidFill>
                <a:effectLst/>
                <a:highlight>
                  <a:srgbClr val="EBF6F8"/>
                </a:highlight>
                <a:latin typeface="Source Sans Pro" panose="020B0503030403020204" pitchFamily="34" charset="0"/>
              </a:rPr>
              <a:t>) </a:t>
            </a:r>
            <a:r>
              <a:rPr lang="zh-CN" altLang="en-US" b="0" i="0" dirty="0">
                <a:solidFill>
                  <a:srgbClr val="5E5E5E"/>
                </a:solidFill>
                <a:effectLst/>
                <a:highlight>
                  <a:srgbClr val="EBF6F8"/>
                </a:highlight>
                <a:latin typeface="Source Sans Pro" panose="020B0503030403020204" pitchFamily="34" charset="0"/>
              </a:rPr>
              <a:t>是一家房地产设计建筑投资的综合公司。 何博士的作品曾数次获得设计奖并在专业设计杂志发表。他曾被</a:t>
            </a:r>
            <a:r>
              <a:rPr lang="en-US" altLang="zh-CN" b="0" i="0" dirty="0">
                <a:solidFill>
                  <a:srgbClr val="5E5E5E"/>
                </a:solidFill>
                <a:effectLst/>
                <a:highlight>
                  <a:srgbClr val="EBF6F8"/>
                </a:highlight>
                <a:latin typeface="Source Sans Pro" panose="020B0503030403020204" pitchFamily="34" charset="0"/>
              </a:rPr>
              <a:t>CNN, </a:t>
            </a:r>
            <a:r>
              <a:rPr lang="zh-CN" altLang="en-US" b="0" i="0" dirty="0">
                <a:solidFill>
                  <a:srgbClr val="5E5E5E"/>
                </a:solidFill>
                <a:effectLst/>
                <a:highlight>
                  <a:srgbClr val="EBF6F8"/>
                </a:highlight>
                <a:latin typeface="Source Sans Pro" panose="020B0503030403020204" pitchFamily="34" charset="0"/>
              </a:rPr>
              <a:t>路透社</a:t>
            </a:r>
            <a:r>
              <a:rPr lang="en-US" altLang="zh-CN" b="0" i="0" dirty="0">
                <a:solidFill>
                  <a:srgbClr val="5E5E5E"/>
                </a:solidFill>
                <a:effectLst/>
                <a:highlight>
                  <a:srgbClr val="EBF6F8"/>
                </a:highlight>
                <a:latin typeface="Source Sans Pro" panose="020B0503030403020204" pitchFamily="34" charset="0"/>
              </a:rPr>
              <a:t>, </a:t>
            </a:r>
            <a:r>
              <a:rPr lang="zh-CN" altLang="en-US" b="0" i="0" dirty="0">
                <a:solidFill>
                  <a:srgbClr val="5E5E5E"/>
                </a:solidFill>
                <a:effectLst/>
                <a:highlight>
                  <a:srgbClr val="EBF6F8"/>
                </a:highlight>
                <a:latin typeface="Source Sans Pro" panose="020B0503030403020204" pitchFamily="34" charset="0"/>
              </a:rPr>
              <a:t>彭博社</a:t>
            </a:r>
            <a:r>
              <a:rPr lang="en-US" altLang="zh-CN" b="0" i="0" dirty="0">
                <a:solidFill>
                  <a:srgbClr val="5E5E5E"/>
                </a:solidFill>
                <a:effectLst/>
                <a:highlight>
                  <a:srgbClr val="EBF6F8"/>
                </a:highlight>
                <a:latin typeface="Source Sans Pro" panose="020B0503030403020204" pitchFamily="34" charset="0"/>
              </a:rPr>
              <a:t>, </a:t>
            </a:r>
            <a:r>
              <a:rPr lang="zh-CN" altLang="en-US" b="0" i="0" dirty="0">
                <a:solidFill>
                  <a:srgbClr val="5E5E5E"/>
                </a:solidFill>
                <a:effectLst/>
                <a:highlight>
                  <a:srgbClr val="EBF6F8"/>
                </a:highlight>
                <a:latin typeface="Source Sans Pro" panose="020B0503030403020204" pitchFamily="34" charset="0"/>
              </a:rPr>
              <a:t>洛杉矶时报等广泛报道。 </a:t>
            </a:r>
            <a:endParaRPr lang="en-US" dirty="0"/>
          </a:p>
        </p:txBody>
      </p:sp>
      <p:pic>
        <p:nvPicPr>
          <p:cNvPr id="3074" name="Picture 2">
            <a:extLst>
              <a:ext uri="{FF2B5EF4-FFF2-40B4-BE49-F238E27FC236}">
                <a16:creationId xmlns:a16="http://schemas.microsoft.com/office/drawing/2014/main" id="{3D07B508-ABE8-2E17-C881-6D3AB77F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30758"/>
            <a:ext cx="4039534" cy="5396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788288"/>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60AA-AD32-238A-2E57-EDA78337D46C}"/>
              </a:ext>
            </a:extLst>
          </p:cNvPr>
          <p:cNvSpPr>
            <a:spLocks noGrp="1"/>
          </p:cNvSpPr>
          <p:nvPr>
            <p:ph type="title"/>
          </p:nvPr>
        </p:nvSpPr>
        <p:spPr>
          <a:xfrm>
            <a:off x="5227780" y="1137482"/>
            <a:ext cx="6199909" cy="1325563"/>
          </a:xfrm>
        </p:spPr>
        <p:txBody>
          <a:bodyPr>
            <a:normAutofit fontScale="90000"/>
          </a:bodyPr>
          <a:lstStyle/>
          <a:p>
            <a:r>
              <a:rPr lang="zh-CN" altLang="en-US" sz="4000" b="1" i="0" dirty="0">
                <a:solidFill>
                  <a:srgbClr val="5E5E5E"/>
                </a:solidFill>
                <a:effectLst/>
                <a:highlight>
                  <a:srgbClr val="EBF6F8"/>
                </a:highlight>
                <a:latin typeface="Source Sans Pro" panose="020B0503030403020204" pitchFamily="34" charset="0"/>
              </a:rPr>
              <a:t>肖永中</a:t>
            </a:r>
            <a:r>
              <a:rPr lang="zh-CN" altLang="en-US" sz="4000" i="0" dirty="0">
                <a:solidFill>
                  <a:srgbClr val="5E5E5E"/>
                </a:solidFill>
                <a:effectLst/>
                <a:highlight>
                  <a:srgbClr val="EBF6F8"/>
                </a:highlight>
                <a:latin typeface="Source Sans Pro" panose="020B0503030403020204" pitchFamily="34" charset="0"/>
              </a:rPr>
              <a:t>（</a:t>
            </a:r>
            <a:r>
              <a:rPr lang="en-US" altLang="zh-CN" sz="4000" i="0" dirty="0">
                <a:solidFill>
                  <a:srgbClr val="5E5E5E"/>
                </a:solidFill>
                <a:effectLst/>
                <a:highlight>
                  <a:srgbClr val="EBF6F8"/>
                </a:highlight>
                <a:latin typeface="Source Sans Pro" panose="020B0503030403020204" pitchFamily="34" charset="0"/>
              </a:rPr>
              <a:t>John</a:t>
            </a:r>
            <a:r>
              <a:rPr lang="zh-CN" altLang="en-US" sz="4000" i="0" dirty="0">
                <a:solidFill>
                  <a:srgbClr val="5E5E5E"/>
                </a:solidFill>
                <a:effectLst/>
                <a:highlight>
                  <a:srgbClr val="EBF6F8"/>
                </a:highlight>
                <a:latin typeface="Source Sans Pro" panose="020B0503030403020204" pitchFamily="34" charset="0"/>
              </a:rPr>
              <a:t>）前任会长、现任理事 </a:t>
            </a:r>
            <a:r>
              <a:rPr lang="en-US" altLang="zh-CN" sz="4000" i="0" dirty="0">
                <a:solidFill>
                  <a:srgbClr val="5E5E5E"/>
                </a:solidFill>
                <a:effectLst/>
                <a:highlight>
                  <a:srgbClr val="EBF6F8"/>
                </a:highlight>
                <a:latin typeface="Source Sans Pro" panose="020B0503030403020204" pitchFamily="34" charset="0"/>
              </a:rPr>
              <a:t>Director/Last President</a:t>
            </a:r>
            <a:endParaRPr lang="en-US" sz="4000" dirty="0"/>
          </a:p>
        </p:txBody>
      </p:sp>
      <p:sp>
        <p:nvSpPr>
          <p:cNvPr id="3" name="Content Placeholder 2">
            <a:extLst>
              <a:ext uri="{FF2B5EF4-FFF2-40B4-BE49-F238E27FC236}">
                <a16:creationId xmlns:a16="http://schemas.microsoft.com/office/drawing/2014/main" id="{3A770BA3-8C49-1AC6-C39D-945DF0A9CFAC}"/>
              </a:ext>
            </a:extLst>
          </p:cNvPr>
          <p:cNvSpPr>
            <a:spLocks noGrp="1"/>
          </p:cNvSpPr>
          <p:nvPr>
            <p:ph idx="1"/>
          </p:nvPr>
        </p:nvSpPr>
        <p:spPr>
          <a:xfrm>
            <a:off x="5227780" y="2663424"/>
            <a:ext cx="6052127" cy="3367812"/>
          </a:xfrm>
        </p:spPr>
        <p:txBody>
          <a:bodyPr>
            <a:normAutofit/>
          </a:bodyPr>
          <a:lstStyle/>
          <a:p>
            <a:pPr marL="0" indent="0">
              <a:buNone/>
            </a:pPr>
            <a:r>
              <a:rPr lang="zh-CN" altLang="en-US" sz="2400" b="0" i="0" dirty="0">
                <a:solidFill>
                  <a:srgbClr val="5E5E5E"/>
                </a:solidFill>
                <a:effectLst/>
                <a:highlight>
                  <a:srgbClr val="EBF6F8"/>
                </a:highlight>
                <a:latin typeface="Source Sans Pro" panose="020B0503030403020204" pitchFamily="34" charset="0"/>
              </a:rPr>
              <a:t>肖永中理事</a:t>
            </a:r>
            <a:r>
              <a:rPr lang="en-US" altLang="zh-CN" sz="2400" b="0" i="0" dirty="0">
                <a:solidFill>
                  <a:srgbClr val="5E5E5E"/>
                </a:solidFill>
                <a:effectLst/>
                <a:highlight>
                  <a:srgbClr val="EBF6F8"/>
                </a:highlight>
                <a:latin typeface="Source Sans Pro" panose="020B0503030403020204" pitchFamily="34" charset="0"/>
              </a:rPr>
              <a:t>1986</a:t>
            </a:r>
            <a:r>
              <a:rPr lang="zh-CN" altLang="en-US" sz="2400" b="0" i="0" dirty="0">
                <a:solidFill>
                  <a:srgbClr val="5E5E5E"/>
                </a:solidFill>
                <a:effectLst/>
                <a:highlight>
                  <a:srgbClr val="EBF6F8"/>
                </a:highlight>
                <a:latin typeface="Source Sans Pro" panose="020B0503030403020204" pitchFamily="34" charset="0"/>
              </a:rPr>
              <a:t>年入学天大精密仪器系，</a:t>
            </a:r>
            <a:r>
              <a:rPr lang="en-US" altLang="zh-CN" sz="2400" b="0" i="0" dirty="0">
                <a:solidFill>
                  <a:srgbClr val="5E5E5E"/>
                </a:solidFill>
                <a:effectLst/>
                <a:highlight>
                  <a:srgbClr val="EBF6F8"/>
                </a:highlight>
                <a:latin typeface="Source Sans Pro" panose="020B0503030403020204" pitchFamily="34" charset="0"/>
              </a:rPr>
              <a:t>90</a:t>
            </a:r>
            <a:r>
              <a:rPr lang="zh-CN" altLang="en-US" sz="2400" b="0" i="0" dirty="0">
                <a:solidFill>
                  <a:srgbClr val="5E5E5E"/>
                </a:solidFill>
                <a:effectLst/>
                <a:highlight>
                  <a:srgbClr val="EBF6F8"/>
                </a:highlight>
                <a:latin typeface="Source Sans Pro" panose="020B0503030403020204" pitchFamily="34" charset="0"/>
              </a:rPr>
              <a:t>年获光电子技术专业学士学位，</a:t>
            </a:r>
            <a:r>
              <a:rPr lang="en-US" altLang="zh-CN" sz="2400" b="0" i="0" dirty="0">
                <a:solidFill>
                  <a:srgbClr val="5E5E5E"/>
                </a:solidFill>
                <a:effectLst/>
                <a:highlight>
                  <a:srgbClr val="EBF6F8"/>
                </a:highlight>
                <a:latin typeface="Source Sans Pro" panose="020B0503030403020204" pitchFamily="34" charset="0"/>
              </a:rPr>
              <a:t>98</a:t>
            </a:r>
            <a:r>
              <a:rPr lang="zh-CN" altLang="en-US" sz="2400" b="0" i="0" dirty="0">
                <a:solidFill>
                  <a:srgbClr val="5E5E5E"/>
                </a:solidFill>
                <a:effectLst/>
                <a:highlight>
                  <a:srgbClr val="EBF6F8"/>
                </a:highlight>
                <a:latin typeface="Source Sans Pro" panose="020B0503030403020204" pitchFamily="34" charset="0"/>
              </a:rPr>
              <a:t>年获得</a:t>
            </a:r>
            <a:r>
              <a:rPr lang="en-US" altLang="zh-CN" sz="2400" b="0" i="0" dirty="0">
                <a:solidFill>
                  <a:srgbClr val="5E5E5E"/>
                </a:solidFill>
                <a:effectLst/>
                <a:highlight>
                  <a:srgbClr val="EBF6F8"/>
                </a:highlight>
                <a:latin typeface="Source Sans Pro" panose="020B0503030403020204" pitchFamily="34" charset="0"/>
              </a:rPr>
              <a:t>UNIVERSITY OF HARTFORD MBA</a:t>
            </a:r>
            <a:r>
              <a:rPr lang="zh-CN" altLang="en-US" sz="2400" b="0" i="0" dirty="0">
                <a:solidFill>
                  <a:srgbClr val="5E5E5E"/>
                </a:solidFill>
                <a:effectLst/>
                <a:highlight>
                  <a:srgbClr val="EBF6F8"/>
                </a:highlight>
                <a:latin typeface="Source Sans Pro" panose="020B0503030403020204" pitchFamily="34" charset="0"/>
              </a:rPr>
              <a:t>。毕业后先后在</a:t>
            </a:r>
            <a:r>
              <a:rPr lang="en-US" altLang="zh-CN" sz="2400" b="0" i="0" dirty="0">
                <a:solidFill>
                  <a:srgbClr val="5E5E5E"/>
                </a:solidFill>
                <a:effectLst/>
                <a:highlight>
                  <a:srgbClr val="EBF6F8"/>
                </a:highlight>
                <a:latin typeface="Source Sans Pro" panose="020B0503030403020204" pitchFamily="34" charset="0"/>
              </a:rPr>
              <a:t>OTIS, JOHNSON CONTROLS </a:t>
            </a:r>
            <a:r>
              <a:rPr lang="zh-CN" altLang="en-US" sz="2400" b="0" i="0" dirty="0">
                <a:solidFill>
                  <a:srgbClr val="5E5E5E"/>
                </a:solidFill>
                <a:effectLst/>
                <a:highlight>
                  <a:srgbClr val="EBF6F8"/>
                </a:highlight>
                <a:latin typeface="Source Sans Pro" panose="020B0503030403020204" pitchFamily="34" charset="0"/>
              </a:rPr>
              <a:t>等外资企业服务</a:t>
            </a:r>
            <a:r>
              <a:rPr lang="en-US" altLang="zh-CN" sz="2400" b="0" i="0" dirty="0">
                <a:solidFill>
                  <a:srgbClr val="5E5E5E"/>
                </a:solidFill>
                <a:effectLst/>
                <a:highlight>
                  <a:srgbClr val="EBF6F8"/>
                </a:highlight>
                <a:latin typeface="Source Sans Pro" panose="020B0503030403020204" pitchFamily="34" charset="0"/>
              </a:rPr>
              <a:t>20</a:t>
            </a:r>
            <a:r>
              <a:rPr lang="zh-CN" altLang="en-US" sz="2400" b="0" i="0" dirty="0">
                <a:solidFill>
                  <a:srgbClr val="5E5E5E"/>
                </a:solidFill>
                <a:effectLst/>
                <a:highlight>
                  <a:srgbClr val="EBF6F8"/>
                </a:highlight>
                <a:latin typeface="Source Sans Pro" panose="020B0503030403020204" pitchFamily="34" charset="0"/>
              </a:rPr>
              <a:t>多年，负责市场、销售和综合管理工作；近年在海康威视服务，负责北美市场的全球大客户和市场开发，同时积极参与和组织了天大南加州校友会的各项活动，曾任</a:t>
            </a:r>
            <a:r>
              <a:rPr lang="en-US" altLang="zh-CN" sz="2400" b="0" i="0" dirty="0">
                <a:solidFill>
                  <a:srgbClr val="5E5E5E"/>
                </a:solidFill>
                <a:effectLst/>
                <a:highlight>
                  <a:srgbClr val="EBF6F8"/>
                </a:highlight>
                <a:latin typeface="Source Sans Pro" panose="020B0503030403020204" pitchFamily="34" charset="0"/>
              </a:rPr>
              <a:t>2022-2023</a:t>
            </a:r>
            <a:r>
              <a:rPr lang="zh-CN" altLang="en-US" sz="2400" b="0" i="0" dirty="0">
                <a:solidFill>
                  <a:srgbClr val="5E5E5E"/>
                </a:solidFill>
                <a:effectLst/>
                <a:highlight>
                  <a:srgbClr val="EBF6F8"/>
                </a:highlight>
                <a:latin typeface="Source Sans Pro" panose="020B0503030403020204" pitchFamily="34" charset="0"/>
              </a:rPr>
              <a:t>届会长。</a:t>
            </a:r>
            <a:endParaRPr lang="en-US" sz="2400" dirty="0"/>
          </a:p>
        </p:txBody>
      </p:sp>
      <p:pic>
        <p:nvPicPr>
          <p:cNvPr id="4098" name="Picture 2">
            <a:extLst>
              <a:ext uri="{FF2B5EF4-FFF2-40B4-BE49-F238E27FC236}">
                <a16:creationId xmlns:a16="http://schemas.microsoft.com/office/drawing/2014/main" id="{95C8C9B4-A1AE-119D-1F0A-BB7326D7E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093" y="1489545"/>
            <a:ext cx="3745236" cy="374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301866"/>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6A897-4ADF-4741-7A5F-847B46951D8D}"/>
              </a:ext>
            </a:extLst>
          </p:cNvPr>
          <p:cNvSpPr>
            <a:spLocks noGrp="1"/>
          </p:cNvSpPr>
          <p:nvPr>
            <p:ph type="title"/>
          </p:nvPr>
        </p:nvSpPr>
        <p:spPr>
          <a:xfrm>
            <a:off x="4969163" y="1027906"/>
            <a:ext cx="6384636" cy="1008310"/>
          </a:xfrm>
        </p:spPr>
        <p:txBody>
          <a:bodyPr>
            <a:normAutofit fontScale="90000"/>
          </a:bodyPr>
          <a:lstStyle/>
          <a:p>
            <a:br>
              <a:rPr lang="en-US" altLang="zh-CN" sz="3600" b="0" i="0" dirty="0">
                <a:solidFill>
                  <a:srgbClr val="1B1B1B"/>
                </a:solidFill>
                <a:effectLst/>
                <a:highlight>
                  <a:srgbClr val="EBF6F8"/>
                </a:highlight>
                <a:latin typeface="Source Sans Pro" panose="020B0503030403020204" pitchFamily="34" charset="0"/>
              </a:rPr>
            </a:br>
            <a:r>
              <a:rPr lang="zh-CN" altLang="en-US" sz="3600" b="1" i="0" dirty="0">
                <a:solidFill>
                  <a:srgbClr val="1B1B1B"/>
                </a:solidFill>
                <a:effectLst/>
                <a:highlight>
                  <a:srgbClr val="EBF6F8"/>
                </a:highlight>
                <a:latin typeface="Source Sans Pro" panose="020B0503030403020204" pitchFamily="34" charset="0"/>
              </a:rPr>
              <a:t>阚晶</a:t>
            </a:r>
            <a:r>
              <a:rPr lang="zh-CN" altLang="en-US" sz="3600" b="0" i="0" dirty="0">
                <a:solidFill>
                  <a:srgbClr val="1B1B1B"/>
                </a:solidFill>
                <a:effectLst/>
                <a:highlight>
                  <a:srgbClr val="EBF6F8"/>
                </a:highlight>
                <a:latin typeface="Source Sans Pro" panose="020B0503030403020204" pitchFamily="34" charset="0"/>
              </a:rPr>
              <a:t>（</a:t>
            </a:r>
            <a:r>
              <a:rPr lang="en-US" sz="3600" b="0" i="0" dirty="0">
                <a:solidFill>
                  <a:srgbClr val="1B1B1B"/>
                </a:solidFill>
                <a:effectLst/>
                <a:highlight>
                  <a:srgbClr val="EBF6F8"/>
                </a:highlight>
                <a:latin typeface="Source Sans Pro" panose="020B0503030403020204" pitchFamily="34" charset="0"/>
              </a:rPr>
              <a:t>Cathy）</a:t>
            </a:r>
            <a:r>
              <a:rPr lang="zh-CN" altLang="en-US" sz="3600" b="0" i="0" dirty="0">
                <a:solidFill>
                  <a:srgbClr val="1B1B1B"/>
                </a:solidFill>
                <a:effectLst/>
                <a:highlight>
                  <a:srgbClr val="EBF6F8"/>
                </a:highlight>
                <a:latin typeface="Source Sans Pro" panose="020B0503030403020204" pitchFamily="34" charset="0"/>
              </a:rPr>
              <a:t>前任理事长、现任理事 </a:t>
            </a:r>
            <a:r>
              <a:rPr lang="en-US" sz="3600" b="0" i="0" dirty="0">
                <a:solidFill>
                  <a:srgbClr val="1B1B1B"/>
                </a:solidFill>
                <a:effectLst/>
                <a:highlight>
                  <a:srgbClr val="EBF6F8"/>
                </a:highlight>
                <a:latin typeface="Source Sans Pro" panose="020B0503030403020204" pitchFamily="34" charset="0"/>
              </a:rPr>
              <a:t>Director/Last Chairmen</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9AB02337-75F4-8A35-F95F-CE208AFB0FDD}"/>
              </a:ext>
            </a:extLst>
          </p:cNvPr>
          <p:cNvSpPr>
            <a:spLocks noGrp="1"/>
          </p:cNvSpPr>
          <p:nvPr>
            <p:ph idx="1"/>
          </p:nvPr>
        </p:nvSpPr>
        <p:spPr>
          <a:xfrm>
            <a:off x="4969163" y="2343705"/>
            <a:ext cx="6384637" cy="3266982"/>
          </a:xfrm>
        </p:spPr>
        <p:txBody>
          <a:bodyPr>
            <a:normAutofit/>
          </a:bodyPr>
          <a:lstStyle/>
          <a:p>
            <a:pPr marL="0" indent="0">
              <a:buNone/>
            </a:pPr>
            <a:r>
              <a:rPr lang="zh-CN" altLang="en-US" sz="2400" b="0" i="0" dirty="0">
                <a:solidFill>
                  <a:srgbClr val="5E5E5E"/>
                </a:solidFill>
                <a:effectLst/>
                <a:highlight>
                  <a:srgbClr val="EBF6F8"/>
                </a:highlight>
                <a:latin typeface="Source Sans Pro" panose="020B0503030403020204" pitchFamily="34" charset="0"/>
              </a:rPr>
              <a:t>阚晶理事荣获天大科技英语系学士和美国坡尔大学管理学硕士，在南加州尔湾工作三十余年。先十几年是在一家国际会计软件公司顾客服务部做技术指导和管理，而后成为加州房地产经纪人，专精各种住宅、公寓买卖投资，</a:t>
            </a:r>
            <a:r>
              <a:rPr lang="en-US" altLang="zh-CN" sz="2400" b="0" i="0" dirty="0">
                <a:solidFill>
                  <a:srgbClr val="5E5E5E"/>
                </a:solidFill>
                <a:effectLst/>
                <a:highlight>
                  <a:srgbClr val="EBF6F8"/>
                </a:highlight>
                <a:latin typeface="Source Sans Pro" panose="020B0503030403020204" pitchFamily="34" charset="0"/>
              </a:rPr>
              <a:t>1031</a:t>
            </a:r>
            <a:r>
              <a:rPr lang="zh-CN" altLang="en-US" sz="2400" b="0" i="0" dirty="0">
                <a:solidFill>
                  <a:srgbClr val="5E5E5E"/>
                </a:solidFill>
                <a:effectLst/>
                <a:highlight>
                  <a:srgbClr val="EBF6F8"/>
                </a:highlight>
                <a:latin typeface="Source Sans Pro" panose="020B0503030403020204" pitchFamily="34" charset="0"/>
              </a:rPr>
              <a:t>交换，</a:t>
            </a:r>
            <a:r>
              <a:rPr lang="en-US" altLang="zh-CN" sz="2400" b="0" i="0" dirty="0">
                <a:solidFill>
                  <a:srgbClr val="5E5E5E"/>
                </a:solidFill>
                <a:effectLst/>
                <a:highlight>
                  <a:srgbClr val="EBF6F8"/>
                </a:highlight>
                <a:latin typeface="Source Sans Pro" panose="020B0503030403020204" pitchFamily="34" charset="0"/>
              </a:rPr>
              <a:t>55 </a:t>
            </a:r>
            <a:r>
              <a:rPr lang="zh-CN" altLang="en-US" sz="2400" b="0" i="0" dirty="0">
                <a:solidFill>
                  <a:srgbClr val="5E5E5E"/>
                </a:solidFill>
                <a:effectLst/>
                <a:highlight>
                  <a:srgbClr val="EBF6F8"/>
                </a:highlight>
                <a:latin typeface="Source Sans Pro" panose="020B0503030403020204" pitchFamily="34" charset="0"/>
              </a:rPr>
              <a:t>岁以上客户房产买卖，房产税转移等。本人擅长各项文艺并积极参与组织了天大南加州校友会的各项活动。曾任两界理事长。 </a:t>
            </a:r>
            <a:endParaRPr lang="en-US" sz="2400" dirty="0"/>
          </a:p>
        </p:txBody>
      </p:sp>
      <p:pic>
        <p:nvPicPr>
          <p:cNvPr id="5122" name="Picture 2">
            <a:extLst>
              <a:ext uri="{FF2B5EF4-FFF2-40B4-BE49-F238E27FC236}">
                <a16:creationId xmlns:a16="http://schemas.microsoft.com/office/drawing/2014/main" id="{1679A37F-5324-A1F4-AA04-4A66A5637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27906"/>
            <a:ext cx="3908078" cy="390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34252"/>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D42B9-6422-3849-3163-156B1442C794}"/>
              </a:ext>
            </a:extLst>
          </p:cNvPr>
          <p:cNvSpPr>
            <a:spLocks noGrp="1"/>
          </p:cNvSpPr>
          <p:nvPr>
            <p:ph type="title"/>
          </p:nvPr>
        </p:nvSpPr>
        <p:spPr>
          <a:xfrm>
            <a:off x="5140170" y="1155238"/>
            <a:ext cx="6310745" cy="1325563"/>
          </a:xfrm>
        </p:spPr>
        <p:txBody>
          <a:bodyPr/>
          <a:lstStyle/>
          <a:p>
            <a:r>
              <a:rPr lang="zh-CN" altLang="en-US" b="1" i="0" dirty="0">
                <a:solidFill>
                  <a:srgbClr val="1B1B1B"/>
                </a:solidFill>
                <a:effectLst/>
                <a:highlight>
                  <a:srgbClr val="EBF6F8"/>
                </a:highlight>
                <a:latin typeface="Source Sans Pro" panose="020B0503030403020204" pitchFamily="34" charset="0"/>
              </a:rPr>
              <a:t>闫淑娟</a:t>
            </a:r>
            <a:r>
              <a:rPr lang="zh-CN" altLang="en-US" b="0" i="0" dirty="0">
                <a:solidFill>
                  <a:srgbClr val="1B1B1B"/>
                </a:solidFill>
                <a:effectLst/>
                <a:highlight>
                  <a:srgbClr val="EBF6F8"/>
                </a:highlight>
                <a:latin typeface="Source Sans Pro" panose="020B0503030403020204" pitchFamily="34" charset="0"/>
              </a:rPr>
              <a:t>（</a:t>
            </a:r>
            <a:r>
              <a:rPr lang="en-US" b="0" i="0" dirty="0">
                <a:solidFill>
                  <a:srgbClr val="1B1B1B"/>
                </a:solidFill>
                <a:effectLst/>
                <a:highlight>
                  <a:srgbClr val="EBF6F8"/>
                </a:highlight>
                <a:latin typeface="Source Sans Pro" panose="020B0503030403020204" pitchFamily="34" charset="0"/>
              </a:rPr>
              <a:t>Sylvia）</a:t>
            </a:r>
            <a:r>
              <a:rPr lang="zh-CN" altLang="en-US" b="0" i="0" dirty="0">
                <a:solidFill>
                  <a:srgbClr val="1B1B1B"/>
                </a:solidFill>
                <a:effectLst/>
                <a:highlight>
                  <a:srgbClr val="EBF6F8"/>
                </a:highlight>
                <a:latin typeface="Source Sans Pro" panose="020B0503030403020204" pitchFamily="34" charset="0"/>
              </a:rPr>
              <a:t>理事 </a:t>
            </a:r>
            <a:r>
              <a:rPr lang="en-US" b="0" i="0" dirty="0">
                <a:solidFill>
                  <a:srgbClr val="1B1B1B"/>
                </a:solidFill>
                <a:effectLst/>
                <a:highlight>
                  <a:srgbClr val="EBF6F8"/>
                </a:highlight>
                <a:latin typeface="Source Sans Pro" panose="020B0503030403020204" pitchFamily="34" charset="0"/>
              </a:rPr>
              <a:t>Director</a:t>
            </a:r>
          </a:p>
        </p:txBody>
      </p:sp>
      <p:sp>
        <p:nvSpPr>
          <p:cNvPr id="3" name="Content Placeholder 2">
            <a:extLst>
              <a:ext uri="{FF2B5EF4-FFF2-40B4-BE49-F238E27FC236}">
                <a16:creationId xmlns:a16="http://schemas.microsoft.com/office/drawing/2014/main" id="{D9F1473E-22E8-4384-34C8-FE4BE991CDAB}"/>
              </a:ext>
            </a:extLst>
          </p:cNvPr>
          <p:cNvSpPr>
            <a:spLocks noGrp="1"/>
          </p:cNvSpPr>
          <p:nvPr>
            <p:ph idx="1"/>
          </p:nvPr>
        </p:nvSpPr>
        <p:spPr>
          <a:xfrm>
            <a:off x="5237286" y="2789806"/>
            <a:ext cx="6213629" cy="2747963"/>
          </a:xfrm>
        </p:spPr>
        <p:txBody>
          <a:bodyPr>
            <a:normAutofit fontScale="92500" lnSpcReduction="10000"/>
          </a:bodyPr>
          <a:lstStyle/>
          <a:p>
            <a:pPr marL="0" indent="0">
              <a:buNone/>
            </a:pPr>
            <a:r>
              <a:rPr lang="zh-CN" altLang="en-US" b="0" i="0" dirty="0">
                <a:solidFill>
                  <a:srgbClr val="5E5E5E"/>
                </a:solidFill>
                <a:effectLst/>
                <a:highlight>
                  <a:srgbClr val="EBF6F8"/>
                </a:highlight>
                <a:latin typeface="Source Sans Pro" panose="020B0503030403020204" pitchFamily="34" charset="0"/>
              </a:rPr>
              <a:t>闫淑娟理事是认证理财规划师（</a:t>
            </a:r>
            <a:r>
              <a:rPr lang="en-US" altLang="zh-CN" b="0" i="0" dirty="0">
                <a:solidFill>
                  <a:srgbClr val="5E5E5E"/>
                </a:solidFill>
                <a:effectLst/>
                <a:highlight>
                  <a:srgbClr val="EBF6F8"/>
                </a:highlight>
                <a:latin typeface="Source Sans Pro" panose="020B0503030403020204" pitchFamily="34" charset="0"/>
              </a:rPr>
              <a:t>Certified Financial Planner, CFP®), </a:t>
            </a:r>
            <a:r>
              <a:rPr lang="zh-CN" altLang="en-US" b="0" i="0" dirty="0">
                <a:solidFill>
                  <a:srgbClr val="5E5E5E"/>
                </a:solidFill>
                <a:effectLst/>
                <a:highlight>
                  <a:srgbClr val="EBF6F8"/>
                </a:highlight>
                <a:latin typeface="Source Sans Pro" panose="020B0503030403020204" pitchFamily="34" charset="0"/>
              </a:rPr>
              <a:t>现任职于美国知名理财公司 </a:t>
            </a:r>
            <a:r>
              <a:rPr lang="en-US" altLang="zh-CN" b="0" i="0" dirty="0">
                <a:solidFill>
                  <a:srgbClr val="5E5E5E"/>
                </a:solidFill>
                <a:effectLst/>
                <a:highlight>
                  <a:srgbClr val="EBF6F8"/>
                </a:highlight>
                <a:latin typeface="Source Sans Pro" panose="020B0503030403020204" pitchFamily="34" charset="0"/>
              </a:rPr>
              <a:t>Ameriprise Financial</a:t>
            </a:r>
            <a:r>
              <a:rPr lang="zh-CN" altLang="en-US" b="0" i="0" dirty="0">
                <a:solidFill>
                  <a:srgbClr val="5E5E5E"/>
                </a:solidFill>
                <a:effectLst/>
                <a:highlight>
                  <a:srgbClr val="EBF6F8"/>
                </a:highlight>
                <a:latin typeface="Source Sans Pro" panose="020B0503030403020204" pitchFamily="34" charset="0"/>
              </a:rPr>
              <a:t>，专注于为客户提供全面的财务规划服务。其</a:t>
            </a:r>
            <a:r>
              <a:rPr lang="en-US" altLang="zh-CN" b="0" i="0" dirty="0">
                <a:solidFill>
                  <a:srgbClr val="5E5E5E"/>
                </a:solidFill>
                <a:effectLst/>
                <a:highlight>
                  <a:srgbClr val="EBF6F8"/>
                </a:highlight>
                <a:latin typeface="Source Sans Pro" panose="020B0503030403020204" pitchFamily="34" charset="0"/>
              </a:rPr>
              <a:t>1996</a:t>
            </a:r>
            <a:r>
              <a:rPr lang="zh-CN" altLang="en-US" b="0" i="0" dirty="0">
                <a:solidFill>
                  <a:srgbClr val="5E5E5E"/>
                </a:solidFill>
                <a:effectLst/>
                <a:highlight>
                  <a:srgbClr val="EBF6F8"/>
                </a:highlight>
                <a:latin typeface="Source Sans Pro" panose="020B0503030403020204" pitchFamily="34" charset="0"/>
              </a:rPr>
              <a:t>年毕业于天津大学材料工程系，并于</a:t>
            </a:r>
            <a:r>
              <a:rPr lang="en-US" altLang="zh-CN" b="0" i="0" dirty="0">
                <a:solidFill>
                  <a:srgbClr val="5E5E5E"/>
                </a:solidFill>
                <a:effectLst/>
                <a:highlight>
                  <a:srgbClr val="EBF6F8"/>
                </a:highlight>
                <a:latin typeface="Source Sans Pro" panose="020B0503030403020204" pitchFamily="34" charset="0"/>
              </a:rPr>
              <a:t>2000</a:t>
            </a:r>
            <a:r>
              <a:rPr lang="zh-CN" altLang="en-US" b="0" i="0" dirty="0">
                <a:solidFill>
                  <a:srgbClr val="5E5E5E"/>
                </a:solidFill>
                <a:effectLst/>
                <a:highlight>
                  <a:srgbClr val="EBF6F8"/>
                </a:highlight>
                <a:latin typeface="Source Sans Pro" panose="020B0503030403020204" pitchFamily="34" charset="0"/>
              </a:rPr>
              <a:t>年赴美取得化工硕士学位，曾在汉高和联合利华等国际公司担任高级工程师，后转入金融业。 </a:t>
            </a:r>
            <a:endParaRPr lang="en-US" dirty="0"/>
          </a:p>
        </p:txBody>
      </p:sp>
      <p:pic>
        <p:nvPicPr>
          <p:cNvPr id="6146" name="Picture 2">
            <a:extLst>
              <a:ext uri="{FF2B5EF4-FFF2-40B4-BE49-F238E27FC236}">
                <a16:creationId xmlns:a16="http://schemas.microsoft.com/office/drawing/2014/main" id="{CD15A9E1-5228-C277-B0EC-4B8C7D1E3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66787"/>
            <a:ext cx="369570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422482"/>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AD75D-3B94-7732-8FEC-4AD6ACEC88E1}"/>
              </a:ext>
            </a:extLst>
          </p:cNvPr>
          <p:cNvSpPr>
            <a:spLocks noGrp="1"/>
          </p:cNvSpPr>
          <p:nvPr>
            <p:ph type="title"/>
          </p:nvPr>
        </p:nvSpPr>
        <p:spPr>
          <a:xfrm>
            <a:off x="4927107" y="1269893"/>
            <a:ext cx="6426693" cy="1325563"/>
          </a:xfrm>
        </p:spPr>
        <p:txBody>
          <a:bodyPr>
            <a:normAutofit fontScale="90000"/>
          </a:bodyPr>
          <a:lstStyle/>
          <a:p>
            <a:br>
              <a:rPr lang="en-US" altLang="zh-CN" b="0" i="0" dirty="0">
                <a:solidFill>
                  <a:srgbClr val="1B1B1B"/>
                </a:solidFill>
                <a:effectLst/>
                <a:highlight>
                  <a:srgbClr val="EBF6F8"/>
                </a:highlight>
                <a:latin typeface="Source Sans Pro" panose="020B0503030403020204" pitchFamily="34" charset="0"/>
              </a:rPr>
            </a:br>
            <a:r>
              <a:rPr lang="zh-CN" altLang="en-US" b="1" i="0" dirty="0">
                <a:solidFill>
                  <a:srgbClr val="1B1B1B"/>
                </a:solidFill>
                <a:effectLst/>
                <a:highlight>
                  <a:srgbClr val="EBF6F8"/>
                </a:highlight>
                <a:latin typeface="Source Sans Pro" panose="020B0503030403020204" pitchFamily="34" charset="0"/>
              </a:rPr>
              <a:t>任雪梅</a:t>
            </a:r>
            <a:r>
              <a:rPr lang="zh-CN" altLang="en-US" b="0" i="0" dirty="0">
                <a:solidFill>
                  <a:srgbClr val="1B1B1B"/>
                </a:solidFill>
                <a:effectLst/>
                <a:highlight>
                  <a:srgbClr val="EBF6F8"/>
                </a:highlight>
                <a:latin typeface="Source Sans Pro" panose="020B0503030403020204" pitchFamily="34" charset="0"/>
              </a:rPr>
              <a:t>（</a:t>
            </a:r>
            <a:r>
              <a:rPr lang="en-US" b="0" i="0" dirty="0">
                <a:solidFill>
                  <a:srgbClr val="1B1B1B"/>
                </a:solidFill>
                <a:effectLst/>
                <a:highlight>
                  <a:srgbClr val="EBF6F8"/>
                </a:highlight>
                <a:latin typeface="Source Sans Pro" panose="020B0503030403020204" pitchFamily="34" charset="0"/>
              </a:rPr>
              <a:t>Laura）</a:t>
            </a:r>
            <a:r>
              <a:rPr lang="zh-CN" altLang="en-US" b="0" i="0" dirty="0">
                <a:solidFill>
                  <a:srgbClr val="1B1B1B"/>
                </a:solidFill>
                <a:effectLst/>
                <a:highlight>
                  <a:srgbClr val="EBF6F8"/>
                </a:highlight>
                <a:latin typeface="Source Sans Pro" panose="020B0503030403020204" pitchFamily="34" charset="0"/>
              </a:rPr>
              <a:t>理事 </a:t>
            </a:r>
            <a:r>
              <a:rPr lang="en-US" b="0" i="0" dirty="0">
                <a:solidFill>
                  <a:srgbClr val="1B1B1B"/>
                </a:solidFill>
                <a:effectLst/>
                <a:highlight>
                  <a:srgbClr val="EBF6F8"/>
                </a:highlight>
                <a:latin typeface="Source Sans Pro" panose="020B0503030403020204" pitchFamily="34" charset="0"/>
              </a:rPr>
              <a:t>Director</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70789291-DA01-9A29-9D23-C12001902290}"/>
              </a:ext>
            </a:extLst>
          </p:cNvPr>
          <p:cNvSpPr>
            <a:spLocks noGrp="1"/>
          </p:cNvSpPr>
          <p:nvPr>
            <p:ph idx="1"/>
          </p:nvPr>
        </p:nvSpPr>
        <p:spPr>
          <a:xfrm>
            <a:off x="4927106" y="3142695"/>
            <a:ext cx="6426694" cy="1822898"/>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任理事负责天大南加州校友会网球俱乐部。</a:t>
            </a:r>
            <a:endParaRPr lang="en-US" dirty="0"/>
          </a:p>
        </p:txBody>
      </p:sp>
      <p:pic>
        <p:nvPicPr>
          <p:cNvPr id="7170" name="Picture 2">
            <a:extLst>
              <a:ext uri="{FF2B5EF4-FFF2-40B4-BE49-F238E27FC236}">
                <a16:creationId xmlns:a16="http://schemas.microsoft.com/office/drawing/2014/main" id="{6F5DC9A7-52D6-DC42-DF51-DE0681F53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69893"/>
            <a:ext cx="36957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589677"/>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6762-0F6D-AB7A-A2D7-74F5F40094F4}"/>
              </a:ext>
            </a:extLst>
          </p:cNvPr>
          <p:cNvSpPr>
            <a:spLocks noGrp="1"/>
          </p:cNvSpPr>
          <p:nvPr>
            <p:ph type="title"/>
          </p:nvPr>
        </p:nvSpPr>
        <p:spPr>
          <a:xfrm>
            <a:off x="5175681" y="1194001"/>
            <a:ext cx="6178118" cy="1325563"/>
          </a:xfrm>
        </p:spPr>
        <p:txBody>
          <a:bodyPr>
            <a:normAutofit fontScale="90000"/>
          </a:bodyPr>
          <a:lstStyle/>
          <a:p>
            <a:br>
              <a:rPr lang="en-US" altLang="zh-CN" dirty="0">
                <a:solidFill>
                  <a:srgbClr val="1B1B1B"/>
                </a:solidFill>
                <a:highlight>
                  <a:srgbClr val="EBF6F8"/>
                </a:highlight>
                <a:latin typeface="Source Sans Pro" panose="020B0503030403020204" pitchFamily="34" charset="0"/>
              </a:rPr>
            </a:br>
            <a:r>
              <a:rPr lang="zh-CN" altLang="en-US" b="1" i="0" dirty="0">
                <a:solidFill>
                  <a:srgbClr val="1B1B1B"/>
                </a:solidFill>
                <a:effectLst/>
                <a:highlight>
                  <a:srgbClr val="EBF6F8"/>
                </a:highlight>
                <a:latin typeface="Source Sans Pro" panose="020B0503030403020204" pitchFamily="34" charset="0"/>
              </a:rPr>
              <a:t>周迅</a:t>
            </a:r>
            <a:r>
              <a:rPr lang="zh-CN" altLang="en-US" b="0" i="0" dirty="0">
                <a:solidFill>
                  <a:srgbClr val="1B1B1B"/>
                </a:solidFill>
                <a:effectLst/>
                <a:highlight>
                  <a:srgbClr val="EBF6F8"/>
                </a:highlight>
                <a:latin typeface="Source Sans Pro" panose="020B0503030403020204" pitchFamily="34" charset="0"/>
              </a:rPr>
              <a:t>（</a:t>
            </a:r>
            <a:r>
              <a:rPr lang="en-US" b="0" i="0" dirty="0" err="1">
                <a:solidFill>
                  <a:srgbClr val="1B1B1B"/>
                </a:solidFill>
                <a:effectLst/>
                <a:highlight>
                  <a:srgbClr val="EBF6F8"/>
                </a:highlight>
                <a:latin typeface="Source Sans Pro" panose="020B0503030403020204" pitchFamily="34" charset="0"/>
              </a:rPr>
              <a:t>Xun</a:t>
            </a:r>
            <a:r>
              <a:rPr lang="en-US" b="0" i="0" dirty="0">
                <a:solidFill>
                  <a:srgbClr val="1B1B1B"/>
                </a:solidFill>
                <a:effectLst/>
                <a:highlight>
                  <a:srgbClr val="EBF6F8"/>
                </a:highlight>
                <a:latin typeface="Source Sans Pro" panose="020B0503030403020204" pitchFamily="34" charset="0"/>
              </a:rPr>
              <a:t>）</a:t>
            </a:r>
            <a:r>
              <a:rPr lang="zh-CN" altLang="en-US" b="0" i="0" dirty="0">
                <a:solidFill>
                  <a:srgbClr val="1B1B1B"/>
                </a:solidFill>
                <a:effectLst/>
                <a:highlight>
                  <a:srgbClr val="EBF6F8"/>
                </a:highlight>
                <a:latin typeface="Source Sans Pro" panose="020B0503030403020204" pitchFamily="34" charset="0"/>
              </a:rPr>
              <a:t>理事 </a:t>
            </a:r>
            <a:br>
              <a:rPr lang="en-US" altLang="zh-CN" b="0" i="0" dirty="0">
                <a:solidFill>
                  <a:srgbClr val="1B1B1B"/>
                </a:solidFill>
                <a:effectLst/>
                <a:highlight>
                  <a:srgbClr val="EBF6F8"/>
                </a:highlight>
                <a:latin typeface="Source Sans Pro" panose="020B0503030403020204" pitchFamily="34" charset="0"/>
              </a:rPr>
            </a:br>
            <a:r>
              <a:rPr lang="en-US" b="0" i="0" dirty="0">
                <a:solidFill>
                  <a:srgbClr val="1B1B1B"/>
                </a:solidFill>
                <a:effectLst/>
                <a:highlight>
                  <a:srgbClr val="EBF6F8"/>
                </a:highlight>
                <a:latin typeface="Source Sans Pro" panose="020B0503030403020204" pitchFamily="34" charset="0"/>
              </a:rPr>
              <a:t>Director</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86FD0C73-7AC1-AF24-FF7C-FC3EBC3234E6}"/>
              </a:ext>
            </a:extLst>
          </p:cNvPr>
          <p:cNvSpPr>
            <a:spLocks noGrp="1"/>
          </p:cNvSpPr>
          <p:nvPr>
            <p:ph idx="1"/>
          </p:nvPr>
        </p:nvSpPr>
        <p:spPr>
          <a:xfrm>
            <a:off x="5175680" y="3009529"/>
            <a:ext cx="6178119" cy="1908747"/>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周迅理事于</a:t>
            </a:r>
            <a:r>
              <a:rPr lang="en-US" altLang="zh-CN" b="0" i="0" dirty="0">
                <a:solidFill>
                  <a:srgbClr val="5E5E5E"/>
                </a:solidFill>
                <a:effectLst/>
                <a:highlight>
                  <a:srgbClr val="EBF6F8"/>
                </a:highlight>
                <a:latin typeface="Source Sans Pro" panose="020B0503030403020204" pitchFamily="34" charset="0"/>
              </a:rPr>
              <a:t>1986</a:t>
            </a:r>
            <a:r>
              <a:rPr lang="zh-CN" altLang="en-US" b="0" i="0" dirty="0">
                <a:solidFill>
                  <a:srgbClr val="5E5E5E"/>
                </a:solidFill>
                <a:effectLst/>
                <a:highlight>
                  <a:srgbClr val="EBF6F8"/>
                </a:highlight>
                <a:latin typeface="Source Sans Pro" panose="020B0503030403020204" pitchFamily="34" charset="0"/>
              </a:rPr>
              <a:t>年入学天大土木系环境工程，</a:t>
            </a:r>
            <a:r>
              <a:rPr lang="en-US" altLang="zh-CN" b="0" i="0" dirty="0">
                <a:solidFill>
                  <a:srgbClr val="5E5E5E"/>
                </a:solidFill>
                <a:effectLst/>
                <a:highlight>
                  <a:srgbClr val="EBF6F8"/>
                </a:highlight>
                <a:latin typeface="Source Sans Pro" panose="020B0503030403020204" pitchFamily="34" charset="0"/>
              </a:rPr>
              <a:t>97</a:t>
            </a:r>
            <a:r>
              <a:rPr lang="zh-CN" altLang="en-US" b="0" i="0" dirty="0">
                <a:solidFill>
                  <a:srgbClr val="5E5E5E"/>
                </a:solidFill>
                <a:effectLst/>
                <a:highlight>
                  <a:srgbClr val="EBF6F8"/>
                </a:highlight>
                <a:latin typeface="Source Sans Pro" panose="020B0503030403020204" pitchFamily="34" charset="0"/>
              </a:rPr>
              <a:t>年来美，是小企业主，曾任天大南加校友会</a:t>
            </a:r>
            <a:r>
              <a:rPr lang="en-US" altLang="zh-CN" b="0" i="0" dirty="0">
                <a:solidFill>
                  <a:srgbClr val="5E5E5E"/>
                </a:solidFill>
                <a:effectLst/>
                <a:highlight>
                  <a:srgbClr val="EBF6F8"/>
                </a:highlight>
                <a:latin typeface="Source Sans Pro" panose="020B0503030403020204" pitchFamily="34" charset="0"/>
              </a:rPr>
              <a:t>2019-2021</a:t>
            </a:r>
            <a:r>
              <a:rPr lang="zh-CN" altLang="en-US" b="0" i="0" dirty="0">
                <a:solidFill>
                  <a:srgbClr val="5E5E5E"/>
                </a:solidFill>
                <a:effectLst/>
                <a:highlight>
                  <a:srgbClr val="EBF6F8"/>
                </a:highlight>
                <a:latin typeface="Source Sans Pro" panose="020B0503030403020204" pitchFamily="34" charset="0"/>
              </a:rPr>
              <a:t>年会长，现负责乒乓球俱乐部。</a:t>
            </a:r>
            <a:endParaRPr lang="en-US" dirty="0"/>
          </a:p>
        </p:txBody>
      </p:sp>
      <p:pic>
        <p:nvPicPr>
          <p:cNvPr id="8194" name="Picture 2">
            <a:extLst>
              <a:ext uri="{FF2B5EF4-FFF2-40B4-BE49-F238E27FC236}">
                <a16:creationId xmlns:a16="http://schemas.microsoft.com/office/drawing/2014/main" id="{4F9D4047-E9F3-1B6A-FE7C-FFA01A186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94001"/>
            <a:ext cx="3695700" cy="372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405835"/>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4589E-953D-A1F8-7907-E262DBAF6898}"/>
              </a:ext>
            </a:extLst>
          </p:cNvPr>
          <p:cNvSpPr>
            <a:spLocks noGrp="1"/>
          </p:cNvSpPr>
          <p:nvPr>
            <p:ph type="title"/>
          </p:nvPr>
        </p:nvSpPr>
        <p:spPr>
          <a:xfrm>
            <a:off x="5181600" y="1322532"/>
            <a:ext cx="6172200" cy="1325563"/>
          </a:xfrm>
        </p:spPr>
        <p:txBody>
          <a:bodyPr>
            <a:normAutofit fontScale="90000"/>
          </a:bodyPr>
          <a:lstStyle/>
          <a:p>
            <a:br>
              <a:rPr lang="en-US" altLang="zh-CN" b="0" i="0" dirty="0">
                <a:solidFill>
                  <a:srgbClr val="1B1B1B"/>
                </a:solidFill>
                <a:effectLst/>
                <a:highlight>
                  <a:srgbClr val="EBF6F8"/>
                </a:highlight>
                <a:latin typeface="Source Sans Pro" panose="020B0503030403020204" pitchFamily="34" charset="0"/>
              </a:rPr>
            </a:br>
            <a:r>
              <a:rPr lang="zh-CN" altLang="en-US" b="0" i="0" dirty="0">
                <a:solidFill>
                  <a:srgbClr val="1B1B1B"/>
                </a:solidFill>
                <a:effectLst/>
                <a:highlight>
                  <a:srgbClr val="EBF6F8"/>
                </a:highlight>
                <a:latin typeface="Source Sans Pro" panose="020B0503030403020204" pitchFamily="34" charset="0"/>
              </a:rPr>
              <a:t>王冲（</a:t>
            </a:r>
            <a:r>
              <a:rPr lang="en-US" b="0" i="0" dirty="0">
                <a:solidFill>
                  <a:srgbClr val="1B1B1B"/>
                </a:solidFill>
                <a:effectLst/>
                <a:highlight>
                  <a:srgbClr val="EBF6F8"/>
                </a:highlight>
                <a:latin typeface="Source Sans Pro" panose="020B0503030403020204" pitchFamily="34" charset="0"/>
              </a:rPr>
              <a:t>Chong）</a:t>
            </a:r>
            <a:r>
              <a:rPr lang="zh-CN" altLang="en-US" b="0" i="0" dirty="0">
                <a:solidFill>
                  <a:srgbClr val="1B1B1B"/>
                </a:solidFill>
                <a:effectLst/>
                <a:highlight>
                  <a:srgbClr val="EBF6F8"/>
                </a:highlight>
                <a:latin typeface="Source Sans Pro" panose="020B0503030403020204" pitchFamily="34" charset="0"/>
              </a:rPr>
              <a:t>理事 </a:t>
            </a:r>
            <a:r>
              <a:rPr lang="en-US" b="0" i="0" dirty="0">
                <a:solidFill>
                  <a:srgbClr val="1B1B1B"/>
                </a:solidFill>
                <a:effectLst/>
                <a:highlight>
                  <a:srgbClr val="EBF6F8"/>
                </a:highlight>
                <a:latin typeface="Source Sans Pro" panose="020B0503030403020204" pitchFamily="34" charset="0"/>
              </a:rPr>
              <a:t>Director</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98B39205-C33E-211D-987D-40F58EFAF9C0}"/>
              </a:ext>
            </a:extLst>
          </p:cNvPr>
          <p:cNvSpPr>
            <a:spLocks noGrp="1"/>
          </p:cNvSpPr>
          <p:nvPr>
            <p:ph idx="1"/>
          </p:nvPr>
        </p:nvSpPr>
        <p:spPr>
          <a:xfrm>
            <a:off x="5181600" y="3269673"/>
            <a:ext cx="6172200" cy="1748559"/>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王冲理事于</a:t>
            </a:r>
            <a:r>
              <a:rPr lang="en-US" altLang="zh-CN" b="0" i="0" dirty="0">
                <a:solidFill>
                  <a:srgbClr val="5E5E5E"/>
                </a:solidFill>
                <a:effectLst/>
                <a:highlight>
                  <a:srgbClr val="EBF6F8"/>
                </a:highlight>
                <a:latin typeface="Source Sans Pro" panose="020B0503030403020204" pitchFamily="34" charset="0"/>
              </a:rPr>
              <a:t>1986</a:t>
            </a:r>
            <a:r>
              <a:rPr lang="zh-CN" altLang="en-US" b="0" i="0" dirty="0">
                <a:solidFill>
                  <a:srgbClr val="5E5E5E"/>
                </a:solidFill>
                <a:effectLst/>
                <a:highlight>
                  <a:srgbClr val="EBF6F8"/>
                </a:highlight>
                <a:latin typeface="Source Sans Pro" panose="020B0503030403020204" pitchFamily="34" charset="0"/>
              </a:rPr>
              <a:t>年入学天大自动化系，现负责筹备天大南加州校友会板桨</a:t>
            </a:r>
            <a:r>
              <a:rPr lang="en-US" altLang="zh-CN" b="0" i="0" dirty="0">
                <a:solidFill>
                  <a:srgbClr val="5E5E5E"/>
                </a:solidFill>
                <a:effectLst/>
                <a:highlight>
                  <a:srgbClr val="EBF6F8"/>
                </a:highlight>
                <a:latin typeface="Source Sans Pro" panose="020B0503030403020204" pitchFamily="34" charset="0"/>
              </a:rPr>
              <a:t>/</a:t>
            </a:r>
            <a:r>
              <a:rPr lang="zh-CN" altLang="en-US" b="0" i="0" dirty="0">
                <a:solidFill>
                  <a:srgbClr val="5E5E5E"/>
                </a:solidFill>
                <a:effectLst/>
                <a:highlight>
                  <a:srgbClr val="EBF6F8"/>
                </a:highlight>
                <a:latin typeface="Source Sans Pro" panose="020B0503030403020204" pitchFamily="34" charset="0"/>
              </a:rPr>
              <a:t>冲浪俱乐部。</a:t>
            </a:r>
            <a:endParaRPr lang="en-US" dirty="0"/>
          </a:p>
        </p:txBody>
      </p:sp>
      <p:pic>
        <p:nvPicPr>
          <p:cNvPr id="9218" name="Picture 2">
            <a:extLst>
              <a:ext uri="{FF2B5EF4-FFF2-40B4-BE49-F238E27FC236}">
                <a16:creationId xmlns:a16="http://schemas.microsoft.com/office/drawing/2014/main" id="{E131F711-AA31-9607-0D1B-C8FE74167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22532"/>
            <a:ext cx="36957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66621"/>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4874E-BFDE-966A-25AC-CF6D3B24E103}"/>
              </a:ext>
            </a:extLst>
          </p:cNvPr>
          <p:cNvSpPr>
            <a:spLocks noGrp="1"/>
          </p:cNvSpPr>
          <p:nvPr>
            <p:ph type="title"/>
          </p:nvPr>
        </p:nvSpPr>
        <p:spPr>
          <a:xfrm>
            <a:off x="5459764" y="1553591"/>
            <a:ext cx="5840767" cy="870013"/>
          </a:xfrm>
        </p:spPr>
        <p:txBody>
          <a:bodyPr>
            <a:normAutofit fontScale="90000"/>
          </a:bodyPr>
          <a:lstStyle/>
          <a:p>
            <a:r>
              <a:rPr lang="zh-CN" altLang="en-US" sz="3600" b="1" i="0" dirty="0">
                <a:solidFill>
                  <a:srgbClr val="1B1B1B"/>
                </a:solidFill>
                <a:effectLst/>
                <a:highlight>
                  <a:srgbClr val="EBF6F8"/>
                </a:highlight>
                <a:latin typeface="Source Sans Pro" panose="020B0503030403020204" pitchFamily="34" charset="0"/>
              </a:rPr>
              <a:t>陈一鸣</a:t>
            </a:r>
            <a:r>
              <a:rPr lang="zh-CN" altLang="en-US" sz="3600" b="0" i="0" dirty="0">
                <a:solidFill>
                  <a:srgbClr val="1B1B1B"/>
                </a:solidFill>
                <a:effectLst/>
                <a:highlight>
                  <a:srgbClr val="EBF6F8"/>
                </a:highlight>
                <a:latin typeface="Source Sans Pro" panose="020B0503030403020204" pitchFamily="34" charset="0"/>
              </a:rPr>
              <a:t>（</a:t>
            </a:r>
            <a:r>
              <a:rPr lang="en-US" sz="3600" b="0" i="0" dirty="0" err="1">
                <a:solidFill>
                  <a:srgbClr val="1B1B1B"/>
                </a:solidFill>
                <a:effectLst/>
                <a:highlight>
                  <a:srgbClr val="EBF6F8"/>
                </a:highlight>
                <a:latin typeface="Source Sans Pro" panose="020B0503030403020204" pitchFamily="34" charset="0"/>
              </a:rPr>
              <a:t>Yiming</a:t>
            </a:r>
            <a:r>
              <a:rPr lang="en-US" sz="3600" b="0" i="0" dirty="0">
                <a:solidFill>
                  <a:srgbClr val="1B1B1B"/>
                </a:solidFill>
                <a:effectLst/>
                <a:highlight>
                  <a:srgbClr val="EBF6F8"/>
                </a:highlight>
                <a:latin typeface="Source Sans Pro" panose="020B0503030403020204" pitchFamily="34" charset="0"/>
              </a:rPr>
              <a:t>）</a:t>
            </a:r>
            <a:r>
              <a:rPr lang="zh-CN" altLang="en-US" sz="3600" b="0" i="0" dirty="0">
                <a:solidFill>
                  <a:srgbClr val="1B1B1B"/>
                </a:solidFill>
                <a:effectLst/>
                <a:highlight>
                  <a:srgbClr val="EBF6F8"/>
                </a:highlight>
                <a:latin typeface="Source Sans Pro" panose="020B0503030403020204" pitchFamily="34" charset="0"/>
              </a:rPr>
              <a:t>理事 </a:t>
            </a:r>
            <a:br>
              <a:rPr lang="en-US" altLang="zh-CN" sz="3600" b="0" i="0" dirty="0">
                <a:solidFill>
                  <a:srgbClr val="1B1B1B"/>
                </a:solidFill>
                <a:effectLst/>
                <a:highlight>
                  <a:srgbClr val="EBF6F8"/>
                </a:highlight>
                <a:latin typeface="Source Sans Pro" panose="020B0503030403020204" pitchFamily="34" charset="0"/>
              </a:rPr>
            </a:br>
            <a:r>
              <a:rPr lang="en-US" sz="3600" b="0" i="0" dirty="0">
                <a:solidFill>
                  <a:srgbClr val="1B1B1B"/>
                </a:solidFill>
                <a:effectLst/>
                <a:highlight>
                  <a:srgbClr val="EBF6F8"/>
                </a:highlight>
                <a:latin typeface="Source Sans Pro" panose="020B0503030403020204" pitchFamily="34" charset="0"/>
              </a:rPr>
              <a:t>Director</a:t>
            </a:r>
          </a:p>
        </p:txBody>
      </p:sp>
      <p:sp>
        <p:nvSpPr>
          <p:cNvPr id="3" name="Content Placeholder 2">
            <a:extLst>
              <a:ext uri="{FF2B5EF4-FFF2-40B4-BE49-F238E27FC236}">
                <a16:creationId xmlns:a16="http://schemas.microsoft.com/office/drawing/2014/main" id="{6CCE8D16-39F6-5786-A9D2-1687B092995B}"/>
              </a:ext>
            </a:extLst>
          </p:cNvPr>
          <p:cNvSpPr>
            <a:spLocks noGrp="1"/>
          </p:cNvSpPr>
          <p:nvPr>
            <p:ph idx="1"/>
          </p:nvPr>
        </p:nvSpPr>
        <p:spPr>
          <a:xfrm>
            <a:off x="5459764" y="2629621"/>
            <a:ext cx="5947299" cy="3000652"/>
          </a:xfrm>
        </p:spPr>
        <p:txBody>
          <a:bodyPr>
            <a:normAutofit fontScale="25000" lnSpcReduction="20000"/>
          </a:bodyPr>
          <a:lstStyle/>
          <a:p>
            <a:pPr marL="0" indent="0">
              <a:lnSpc>
                <a:spcPct val="120000"/>
              </a:lnSpc>
              <a:buNone/>
            </a:pPr>
            <a:r>
              <a:rPr lang="zh-CN" altLang="en-US" sz="8000" b="0" i="0" dirty="0">
                <a:solidFill>
                  <a:srgbClr val="5E5E5E"/>
                </a:solidFill>
                <a:effectLst/>
                <a:highlight>
                  <a:srgbClr val="EBF6F8"/>
                </a:highlight>
                <a:latin typeface="Source Sans Pro" panose="020B0503030403020204" pitchFamily="34" charset="0"/>
              </a:rPr>
              <a:t>陈一鸣理事本科毕业于天津大学自动化系（</a:t>
            </a:r>
            <a:r>
              <a:rPr lang="en-US" altLang="zh-CN" sz="8000" b="0" i="0" dirty="0">
                <a:solidFill>
                  <a:srgbClr val="5E5E5E"/>
                </a:solidFill>
                <a:effectLst/>
                <a:highlight>
                  <a:srgbClr val="EBF6F8"/>
                </a:highlight>
                <a:latin typeface="Source Sans Pro" panose="020B0503030403020204" pitchFamily="34" charset="0"/>
              </a:rPr>
              <a:t>2009</a:t>
            </a:r>
            <a:r>
              <a:rPr lang="zh-CN" altLang="en-US" sz="8000" b="0" i="0" dirty="0">
                <a:solidFill>
                  <a:srgbClr val="5E5E5E"/>
                </a:solidFill>
                <a:effectLst/>
                <a:highlight>
                  <a:srgbClr val="EBF6F8"/>
                </a:highlight>
                <a:latin typeface="Source Sans Pro" panose="020B0503030403020204" pitchFamily="34" charset="0"/>
              </a:rPr>
              <a:t>届优秀毕业生），博士毕业于加州大学河滨分校 </a:t>
            </a:r>
            <a:r>
              <a:rPr lang="en-US" altLang="zh-CN" sz="8000" b="0" i="0" dirty="0">
                <a:solidFill>
                  <a:srgbClr val="5E5E5E"/>
                </a:solidFill>
                <a:effectLst/>
                <a:highlight>
                  <a:srgbClr val="EBF6F8"/>
                </a:highlight>
                <a:latin typeface="Source Sans Pro" panose="020B0503030403020204" pitchFamily="34" charset="0"/>
              </a:rPr>
              <a:t>(UC Riverside) </a:t>
            </a:r>
            <a:r>
              <a:rPr lang="zh-CN" altLang="en-US" sz="8000" b="0" i="0" dirty="0">
                <a:solidFill>
                  <a:srgbClr val="5E5E5E"/>
                </a:solidFill>
                <a:effectLst/>
                <a:highlight>
                  <a:srgbClr val="EBF6F8"/>
                </a:highlight>
                <a:latin typeface="Source Sans Pro" panose="020B0503030403020204" pitchFamily="34" charset="0"/>
              </a:rPr>
              <a:t>电子工程系，现任</a:t>
            </a:r>
            <a:r>
              <a:rPr lang="en-US" altLang="zh-CN" sz="8000" b="0" i="0" dirty="0">
                <a:solidFill>
                  <a:srgbClr val="5E5E5E"/>
                </a:solidFill>
                <a:effectLst/>
                <a:highlight>
                  <a:srgbClr val="EBF6F8"/>
                </a:highlight>
                <a:latin typeface="Source Sans Pro" panose="020B0503030403020204" pitchFamily="34" charset="0"/>
              </a:rPr>
              <a:t>Meta</a:t>
            </a:r>
            <a:r>
              <a:rPr lang="zh-CN" altLang="en-US" sz="8000" b="0" i="0" dirty="0">
                <a:solidFill>
                  <a:srgbClr val="5E5E5E"/>
                </a:solidFill>
                <a:effectLst/>
                <a:highlight>
                  <a:srgbClr val="EBF6F8"/>
                </a:highlight>
                <a:latin typeface="Source Sans Pro" panose="020B0503030403020204" pitchFamily="34" charset="0"/>
              </a:rPr>
              <a:t>公司资深主任工程师 </a:t>
            </a:r>
            <a:r>
              <a:rPr lang="en-US" altLang="zh-CN" sz="8000" b="0" i="0" dirty="0">
                <a:solidFill>
                  <a:srgbClr val="5E5E5E"/>
                </a:solidFill>
                <a:effectLst/>
                <a:highlight>
                  <a:srgbClr val="EBF6F8"/>
                </a:highlight>
                <a:latin typeface="Source Sans Pro" panose="020B0503030403020204" pitchFamily="34" charset="0"/>
              </a:rPr>
              <a:t>(Senior Staff Engineer</a:t>
            </a:r>
            <a:r>
              <a:rPr lang="en-US" altLang="zh-CN" sz="8000" dirty="0">
                <a:solidFill>
                  <a:srgbClr val="5E5E5E"/>
                </a:solidFill>
                <a:highlight>
                  <a:srgbClr val="EBF6F8"/>
                </a:highlight>
                <a:latin typeface="Source Sans Pro" panose="020B0503030403020204" pitchFamily="34" charset="0"/>
              </a:rPr>
              <a:t>)</a:t>
            </a:r>
            <a:r>
              <a:rPr lang="zh-CN" altLang="en-US" sz="8000" b="0" i="0" dirty="0">
                <a:solidFill>
                  <a:srgbClr val="5E5E5E"/>
                </a:solidFill>
                <a:effectLst/>
                <a:highlight>
                  <a:srgbClr val="EBF6F8"/>
                </a:highlight>
                <a:latin typeface="Source Sans Pro" panose="020B0503030403020204" pitchFamily="34" charset="0"/>
              </a:rPr>
              <a:t>。陈博士是知名的空间计算、机器感知理论和技术专家，曾于高通、</a:t>
            </a:r>
            <a:r>
              <a:rPr lang="en-US" altLang="zh-CN" sz="8000" b="0" i="0" dirty="0">
                <a:solidFill>
                  <a:srgbClr val="5E5E5E"/>
                </a:solidFill>
                <a:effectLst/>
                <a:highlight>
                  <a:srgbClr val="EBF6F8"/>
                </a:highlight>
                <a:latin typeface="Source Sans Pro" panose="020B0503030403020204" pitchFamily="34" charset="0"/>
              </a:rPr>
              <a:t>Snap</a:t>
            </a:r>
            <a:r>
              <a:rPr lang="zh-CN" altLang="en-US" sz="8000" b="0" i="0" dirty="0">
                <a:solidFill>
                  <a:srgbClr val="5E5E5E"/>
                </a:solidFill>
                <a:effectLst/>
                <a:highlight>
                  <a:srgbClr val="EBF6F8"/>
                </a:highlight>
                <a:latin typeface="Source Sans Pro" panose="020B0503030403020204" pitchFamily="34" charset="0"/>
              </a:rPr>
              <a:t>公司担任核心研发职位。在加入</a:t>
            </a:r>
            <a:r>
              <a:rPr lang="en-US" altLang="zh-CN" sz="8000" b="0" i="0" dirty="0">
                <a:solidFill>
                  <a:srgbClr val="5E5E5E"/>
                </a:solidFill>
                <a:effectLst/>
                <a:highlight>
                  <a:srgbClr val="EBF6F8"/>
                </a:highlight>
                <a:latin typeface="Source Sans Pro" panose="020B0503030403020204" pitchFamily="34" charset="0"/>
              </a:rPr>
              <a:t>Meta</a:t>
            </a:r>
            <a:r>
              <a:rPr lang="zh-CN" altLang="en-US" sz="8000" b="0" i="0" dirty="0">
                <a:solidFill>
                  <a:srgbClr val="5E5E5E"/>
                </a:solidFill>
                <a:effectLst/>
                <a:highlight>
                  <a:srgbClr val="EBF6F8"/>
                </a:highlight>
                <a:latin typeface="Source Sans Pro" panose="020B0503030403020204" pitchFamily="34" charset="0"/>
              </a:rPr>
              <a:t>前，陈博士于</a:t>
            </a:r>
            <a:r>
              <a:rPr lang="en-US" altLang="zh-CN" sz="8000" b="0" i="0" dirty="0">
                <a:solidFill>
                  <a:srgbClr val="5E5E5E"/>
                </a:solidFill>
                <a:effectLst/>
                <a:highlight>
                  <a:srgbClr val="EBF6F8"/>
                </a:highlight>
                <a:latin typeface="Source Sans Pro" panose="020B0503030403020204" pitchFamily="34" charset="0"/>
              </a:rPr>
              <a:t>2017</a:t>
            </a:r>
            <a:r>
              <a:rPr lang="zh-CN" altLang="en-US" sz="8000" b="0" i="0" dirty="0">
                <a:solidFill>
                  <a:srgbClr val="5E5E5E"/>
                </a:solidFill>
                <a:effectLst/>
                <a:highlight>
                  <a:srgbClr val="EBF6F8"/>
                </a:highlight>
                <a:latin typeface="Source Sans Pro" panose="020B0503030403020204" pitchFamily="34" charset="0"/>
              </a:rPr>
              <a:t>年入选杭州</a:t>
            </a:r>
            <a:r>
              <a:rPr lang="en-US" altLang="zh-CN" sz="8000" b="0" i="0" dirty="0">
                <a:solidFill>
                  <a:srgbClr val="5E5E5E"/>
                </a:solidFill>
                <a:effectLst/>
                <a:highlight>
                  <a:srgbClr val="EBF6F8"/>
                </a:highlight>
                <a:latin typeface="Source Sans Pro" panose="020B0503030403020204" pitchFamily="34" charset="0"/>
              </a:rPr>
              <a:t>521</a:t>
            </a:r>
            <a:r>
              <a:rPr lang="zh-CN" altLang="en-US" sz="8000" b="0" i="0" dirty="0">
                <a:solidFill>
                  <a:srgbClr val="5E5E5E"/>
                </a:solidFill>
                <a:effectLst/>
                <a:highlight>
                  <a:srgbClr val="EBF6F8"/>
                </a:highlight>
                <a:latin typeface="Source Sans Pro" panose="020B0503030403020204" pitchFamily="34" charset="0"/>
              </a:rPr>
              <a:t>人才计划引进回国，历任阿里巴巴达摩院高级算法专家、阿里云智能机器人事业部高级经理等职位。 </a:t>
            </a:r>
          </a:p>
          <a:p>
            <a:pPr marL="0" indent="0">
              <a:buNone/>
            </a:pPr>
            <a:endParaRPr lang="en-US" dirty="0"/>
          </a:p>
        </p:txBody>
      </p:sp>
      <p:pic>
        <p:nvPicPr>
          <p:cNvPr id="10242" name="Picture 2">
            <a:extLst>
              <a:ext uri="{FF2B5EF4-FFF2-40B4-BE49-F238E27FC236}">
                <a16:creationId xmlns:a16="http://schemas.microsoft.com/office/drawing/2014/main" id="{884C5574-2D6B-55D9-FF1D-9D462B638B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304058"/>
            <a:ext cx="4173463" cy="417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813388"/>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2FF80-3F21-D931-0050-1C271EA57394}"/>
              </a:ext>
            </a:extLst>
          </p:cNvPr>
          <p:cNvSpPr>
            <a:spLocks noGrp="1"/>
          </p:cNvSpPr>
          <p:nvPr>
            <p:ph type="title"/>
          </p:nvPr>
        </p:nvSpPr>
        <p:spPr>
          <a:xfrm>
            <a:off x="4959926" y="1124569"/>
            <a:ext cx="6393873" cy="1325563"/>
          </a:xfrm>
        </p:spPr>
        <p:txBody>
          <a:bodyPr/>
          <a:lstStyle/>
          <a:p>
            <a:r>
              <a:rPr lang="zh-CN" altLang="en-US" b="1" i="0" dirty="0">
                <a:solidFill>
                  <a:srgbClr val="5E5E5E"/>
                </a:solidFill>
                <a:effectLst/>
                <a:highlight>
                  <a:srgbClr val="EBF6F8"/>
                </a:highlight>
                <a:latin typeface="Source Sans Pro" panose="020B0503030403020204" pitchFamily="34" charset="0"/>
              </a:rPr>
              <a:t>陈永强</a:t>
            </a:r>
            <a:r>
              <a:rPr lang="en-US" altLang="zh-CN" b="0" i="0" dirty="0">
                <a:solidFill>
                  <a:srgbClr val="5E5E5E"/>
                </a:solidFill>
                <a:effectLst/>
                <a:highlight>
                  <a:srgbClr val="EBF6F8"/>
                </a:highlight>
                <a:latin typeface="Source Sans Pro" panose="020B0503030403020204" pitchFamily="34" charset="0"/>
              </a:rPr>
              <a:t>(Kevin) </a:t>
            </a:r>
            <a:r>
              <a:rPr lang="zh-CN" altLang="en-US" b="0" i="0" dirty="0">
                <a:solidFill>
                  <a:srgbClr val="5E5E5E"/>
                </a:solidFill>
                <a:effectLst/>
                <a:highlight>
                  <a:srgbClr val="EBF6F8"/>
                </a:highlight>
                <a:latin typeface="Source Sans Pro" panose="020B0503030403020204" pitchFamily="34" charset="0"/>
              </a:rPr>
              <a:t>理事</a:t>
            </a:r>
            <a:br>
              <a:rPr lang="en-US" altLang="zh-CN" b="0" i="0" dirty="0">
                <a:solidFill>
                  <a:srgbClr val="5E5E5E"/>
                </a:solidFill>
                <a:effectLst/>
                <a:highlight>
                  <a:srgbClr val="EBF6F8"/>
                </a:highlight>
                <a:latin typeface="Source Sans Pro" panose="020B0503030403020204" pitchFamily="34" charset="0"/>
              </a:rPr>
            </a:br>
            <a:r>
              <a:rPr lang="en-US" altLang="zh-CN" b="0" i="0" dirty="0">
                <a:solidFill>
                  <a:srgbClr val="5E5E5E"/>
                </a:solidFill>
                <a:effectLst/>
                <a:highlight>
                  <a:srgbClr val="EBF6F8"/>
                </a:highlight>
                <a:latin typeface="Source Sans Pro" panose="020B0503030403020204" pitchFamily="34" charset="0"/>
              </a:rPr>
              <a:t>Director</a:t>
            </a:r>
            <a:endParaRPr lang="en-US" dirty="0"/>
          </a:p>
        </p:txBody>
      </p:sp>
      <p:sp>
        <p:nvSpPr>
          <p:cNvPr id="3" name="Content Placeholder 2">
            <a:extLst>
              <a:ext uri="{FF2B5EF4-FFF2-40B4-BE49-F238E27FC236}">
                <a16:creationId xmlns:a16="http://schemas.microsoft.com/office/drawing/2014/main" id="{6B6B7E82-38EF-13BA-6F31-D5C046E9DC76}"/>
              </a:ext>
            </a:extLst>
          </p:cNvPr>
          <p:cNvSpPr>
            <a:spLocks noGrp="1"/>
          </p:cNvSpPr>
          <p:nvPr>
            <p:ph idx="1"/>
          </p:nvPr>
        </p:nvSpPr>
        <p:spPr>
          <a:xfrm>
            <a:off x="4959926" y="2863273"/>
            <a:ext cx="6393874" cy="3313690"/>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陈永强理事自从辞去花旗集团的</a:t>
            </a:r>
            <a:r>
              <a:rPr lang="en-US" altLang="zh-CN" b="0" i="0" dirty="0">
                <a:solidFill>
                  <a:srgbClr val="5E5E5E"/>
                </a:solidFill>
                <a:effectLst/>
                <a:highlight>
                  <a:srgbClr val="EBF6F8"/>
                </a:highlight>
                <a:latin typeface="Source Sans Pro" panose="020B0503030403020204" pitchFamily="34" charset="0"/>
              </a:rPr>
              <a:t>IT</a:t>
            </a:r>
            <a:r>
              <a:rPr lang="zh-CN" altLang="en-US" b="0" i="0" dirty="0">
                <a:solidFill>
                  <a:srgbClr val="5E5E5E"/>
                </a:solidFill>
                <a:effectLst/>
                <a:highlight>
                  <a:srgbClr val="EBF6F8"/>
                </a:highlight>
                <a:latin typeface="Source Sans Pro" panose="020B0503030403020204" pitchFamily="34" charset="0"/>
              </a:rPr>
              <a:t>工作以后，十多年来一直兢兢业业从事中美青少年的文化交流与素质教育方面的工作，目前正在努力创办在海内外华人中普及幸福人生哲学的学校与课程，期望在这个充满挑战与动荡的时代能够为更多华人提供成长与提升的阶梯。</a:t>
            </a:r>
            <a:endParaRPr lang="en-US" dirty="0"/>
          </a:p>
        </p:txBody>
      </p:sp>
      <p:pic>
        <p:nvPicPr>
          <p:cNvPr id="1026" name="Picture 2">
            <a:extLst>
              <a:ext uri="{FF2B5EF4-FFF2-40B4-BE49-F238E27FC236}">
                <a16:creationId xmlns:a16="http://schemas.microsoft.com/office/drawing/2014/main" id="{1F0967D5-7997-359F-BA3B-9B29F7F7D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71211"/>
            <a:ext cx="3686175"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083510"/>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64886-04A6-7B73-89C6-3C968B090C80}"/>
              </a:ext>
            </a:extLst>
          </p:cNvPr>
          <p:cNvSpPr>
            <a:spLocks noGrp="1"/>
          </p:cNvSpPr>
          <p:nvPr>
            <p:ph type="title"/>
          </p:nvPr>
        </p:nvSpPr>
        <p:spPr>
          <a:xfrm>
            <a:off x="838200" y="498382"/>
            <a:ext cx="10515600" cy="1325563"/>
          </a:xfrm>
        </p:spPr>
        <p:txBody>
          <a:bodyPr/>
          <a:lstStyle/>
          <a:p>
            <a:pPr algn="ctr"/>
            <a:r>
              <a:rPr lang="zh-CN" altLang="en-US" b="0" i="0" dirty="0">
                <a:solidFill>
                  <a:schemeClr val="tx2">
                    <a:lumMod val="75000"/>
                    <a:lumOff val="25000"/>
                  </a:schemeClr>
                </a:solidFill>
                <a:effectLst/>
                <a:highlight>
                  <a:srgbClr val="FFFFFF"/>
                </a:highlight>
                <a:latin typeface="+mn-ea"/>
                <a:ea typeface="+mn-ea"/>
              </a:rPr>
              <a:t>合作伙伴</a:t>
            </a:r>
            <a:endParaRPr lang="en-US" dirty="0">
              <a:solidFill>
                <a:schemeClr val="tx2">
                  <a:lumMod val="75000"/>
                  <a:lumOff val="25000"/>
                </a:schemeClr>
              </a:solidFill>
              <a:latin typeface="+mn-ea"/>
              <a:ea typeface="+mn-ea"/>
            </a:endParaRPr>
          </a:p>
        </p:txBody>
      </p:sp>
      <p:pic>
        <p:nvPicPr>
          <p:cNvPr id="5" name="Content Placeholder 4">
            <a:extLst>
              <a:ext uri="{FF2B5EF4-FFF2-40B4-BE49-F238E27FC236}">
                <a16:creationId xmlns:a16="http://schemas.microsoft.com/office/drawing/2014/main" id="{7A14CAAE-D9DD-0ABE-DA4C-93FCFCAAA4E9}"/>
              </a:ext>
            </a:extLst>
          </p:cNvPr>
          <p:cNvPicPr>
            <a:picLocks noGrp="1" noChangeAspect="1"/>
          </p:cNvPicPr>
          <p:nvPr>
            <p:ph idx="1"/>
          </p:nvPr>
        </p:nvPicPr>
        <p:blipFill>
          <a:blip r:embed="rId2"/>
          <a:stretch>
            <a:fillRect/>
          </a:stretch>
        </p:blipFill>
        <p:spPr>
          <a:xfrm>
            <a:off x="4959564" y="3689840"/>
            <a:ext cx="1819275" cy="952500"/>
          </a:xfrm>
          <a:prstGeom prst="rect">
            <a:avLst/>
          </a:prstGeom>
        </p:spPr>
      </p:pic>
      <p:pic>
        <p:nvPicPr>
          <p:cNvPr id="6" name="Picture 5">
            <a:extLst>
              <a:ext uri="{FF2B5EF4-FFF2-40B4-BE49-F238E27FC236}">
                <a16:creationId xmlns:a16="http://schemas.microsoft.com/office/drawing/2014/main" id="{1191DCFD-CD97-CECF-4797-0C4B4C0F54B1}"/>
              </a:ext>
            </a:extLst>
          </p:cNvPr>
          <p:cNvPicPr>
            <a:picLocks noChangeAspect="1"/>
          </p:cNvPicPr>
          <p:nvPr/>
        </p:nvPicPr>
        <p:blipFill>
          <a:blip r:embed="rId3"/>
          <a:stretch>
            <a:fillRect/>
          </a:stretch>
        </p:blipFill>
        <p:spPr>
          <a:xfrm>
            <a:off x="5776622" y="4948067"/>
            <a:ext cx="1476375" cy="952500"/>
          </a:xfrm>
          <a:prstGeom prst="rect">
            <a:avLst/>
          </a:prstGeom>
        </p:spPr>
      </p:pic>
      <p:pic>
        <p:nvPicPr>
          <p:cNvPr id="8" name="Picture 7">
            <a:extLst>
              <a:ext uri="{FF2B5EF4-FFF2-40B4-BE49-F238E27FC236}">
                <a16:creationId xmlns:a16="http://schemas.microsoft.com/office/drawing/2014/main" id="{ED903C46-9270-CE29-EA59-E8AB32F9FA34}"/>
              </a:ext>
            </a:extLst>
          </p:cNvPr>
          <p:cNvPicPr>
            <a:picLocks noChangeAspect="1"/>
          </p:cNvPicPr>
          <p:nvPr/>
        </p:nvPicPr>
        <p:blipFill>
          <a:blip r:embed="rId4"/>
          <a:stretch>
            <a:fillRect/>
          </a:stretch>
        </p:blipFill>
        <p:spPr>
          <a:xfrm>
            <a:off x="9151360" y="2200959"/>
            <a:ext cx="1666875" cy="952500"/>
          </a:xfrm>
          <a:prstGeom prst="rect">
            <a:avLst/>
          </a:prstGeom>
        </p:spPr>
      </p:pic>
      <p:pic>
        <p:nvPicPr>
          <p:cNvPr id="9" name="Picture 8">
            <a:extLst>
              <a:ext uri="{FF2B5EF4-FFF2-40B4-BE49-F238E27FC236}">
                <a16:creationId xmlns:a16="http://schemas.microsoft.com/office/drawing/2014/main" id="{CB0E5503-4538-7433-A929-E785245BF1FC}"/>
              </a:ext>
            </a:extLst>
          </p:cNvPr>
          <p:cNvPicPr>
            <a:picLocks noChangeAspect="1"/>
          </p:cNvPicPr>
          <p:nvPr/>
        </p:nvPicPr>
        <p:blipFill>
          <a:blip r:embed="rId5"/>
          <a:stretch>
            <a:fillRect/>
          </a:stretch>
        </p:blipFill>
        <p:spPr>
          <a:xfrm>
            <a:off x="9625528" y="3655482"/>
            <a:ext cx="1895475" cy="952500"/>
          </a:xfrm>
          <a:prstGeom prst="rect">
            <a:avLst/>
          </a:prstGeom>
        </p:spPr>
      </p:pic>
      <p:pic>
        <p:nvPicPr>
          <p:cNvPr id="10" name="Picture 9">
            <a:extLst>
              <a:ext uri="{FF2B5EF4-FFF2-40B4-BE49-F238E27FC236}">
                <a16:creationId xmlns:a16="http://schemas.microsoft.com/office/drawing/2014/main" id="{A19F1F78-9A42-49F5-DC88-3A6F5ED33F0C}"/>
              </a:ext>
            </a:extLst>
          </p:cNvPr>
          <p:cNvPicPr>
            <a:picLocks noChangeAspect="1"/>
          </p:cNvPicPr>
          <p:nvPr/>
        </p:nvPicPr>
        <p:blipFill>
          <a:blip r:embed="rId6"/>
          <a:stretch>
            <a:fillRect/>
          </a:stretch>
        </p:blipFill>
        <p:spPr>
          <a:xfrm>
            <a:off x="7149671" y="3655482"/>
            <a:ext cx="2105025" cy="952500"/>
          </a:xfrm>
          <a:prstGeom prst="rect">
            <a:avLst/>
          </a:prstGeom>
        </p:spPr>
      </p:pic>
      <p:pic>
        <p:nvPicPr>
          <p:cNvPr id="12" name="Picture 11">
            <a:extLst>
              <a:ext uri="{FF2B5EF4-FFF2-40B4-BE49-F238E27FC236}">
                <a16:creationId xmlns:a16="http://schemas.microsoft.com/office/drawing/2014/main" id="{46A1C287-B3DA-8F70-2695-99C7F39E85F2}"/>
              </a:ext>
            </a:extLst>
          </p:cNvPr>
          <p:cNvPicPr>
            <a:picLocks noChangeAspect="1"/>
          </p:cNvPicPr>
          <p:nvPr/>
        </p:nvPicPr>
        <p:blipFill>
          <a:blip r:embed="rId7"/>
          <a:stretch>
            <a:fillRect/>
          </a:stretch>
        </p:blipFill>
        <p:spPr>
          <a:xfrm>
            <a:off x="4200247" y="4970617"/>
            <a:ext cx="1323975" cy="952500"/>
          </a:xfrm>
          <a:prstGeom prst="rect">
            <a:avLst/>
          </a:prstGeom>
        </p:spPr>
      </p:pic>
      <p:pic>
        <p:nvPicPr>
          <p:cNvPr id="14" name="Picture 13">
            <a:extLst>
              <a:ext uri="{FF2B5EF4-FFF2-40B4-BE49-F238E27FC236}">
                <a16:creationId xmlns:a16="http://schemas.microsoft.com/office/drawing/2014/main" id="{7B0D53AB-466E-FBE6-4FCA-CECCFD593F87}"/>
              </a:ext>
            </a:extLst>
          </p:cNvPr>
          <p:cNvPicPr>
            <a:picLocks noChangeAspect="1"/>
          </p:cNvPicPr>
          <p:nvPr/>
        </p:nvPicPr>
        <p:blipFill>
          <a:blip r:embed="rId8"/>
          <a:stretch>
            <a:fillRect/>
          </a:stretch>
        </p:blipFill>
        <p:spPr>
          <a:xfrm>
            <a:off x="119161" y="4991224"/>
            <a:ext cx="4351482" cy="952500"/>
          </a:xfrm>
          <a:prstGeom prst="rect">
            <a:avLst/>
          </a:prstGeom>
        </p:spPr>
      </p:pic>
      <p:pic>
        <p:nvPicPr>
          <p:cNvPr id="15" name="Picture 14">
            <a:extLst>
              <a:ext uri="{FF2B5EF4-FFF2-40B4-BE49-F238E27FC236}">
                <a16:creationId xmlns:a16="http://schemas.microsoft.com/office/drawing/2014/main" id="{AAC012D1-A925-1295-7C6A-5FF92E63764F}"/>
              </a:ext>
            </a:extLst>
          </p:cNvPr>
          <p:cNvPicPr>
            <a:picLocks noChangeAspect="1"/>
          </p:cNvPicPr>
          <p:nvPr/>
        </p:nvPicPr>
        <p:blipFill>
          <a:blip r:embed="rId9"/>
          <a:stretch>
            <a:fillRect/>
          </a:stretch>
        </p:blipFill>
        <p:spPr>
          <a:xfrm>
            <a:off x="1242218" y="2225171"/>
            <a:ext cx="2532375" cy="539952"/>
          </a:xfrm>
          <a:prstGeom prst="rect">
            <a:avLst/>
          </a:prstGeom>
        </p:spPr>
      </p:pic>
      <p:pic>
        <p:nvPicPr>
          <p:cNvPr id="16" name="Picture 15">
            <a:extLst>
              <a:ext uri="{FF2B5EF4-FFF2-40B4-BE49-F238E27FC236}">
                <a16:creationId xmlns:a16="http://schemas.microsoft.com/office/drawing/2014/main" id="{0504F6CC-C4D6-ED3E-D7B1-70119D080CF8}"/>
              </a:ext>
            </a:extLst>
          </p:cNvPr>
          <p:cNvPicPr>
            <a:picLocks noChangeAspect="1"/>
          </p:cNvPicPr>
          <p:nvPr/>
        </p:nvPicPr>
        <p:blipFill>
          <a:blip r:embed="rId10"/>
          <a:stretch>
            <a:fillRect/>
          </a:stretch>
        </p:blipFill>
        <p:spPr>
          <a:xfrm>
            <a:off x="3040283" y="3678032"/>
            <a:ext cx="1676400" cy="952500"/>
          </a:xfrm>
          <a:prstGeom prst="rect">
            <a:avLst/>
          </a:prstGeom>
        </p:spPr>
      </p:pic>
      <p:pic>
        <p:nvPicPr>
          <p:cNvPr id="17" name="Picture 16">
            <a:extLst>
              <a:ext uri="{FF2B5EF4-FFF2-40B4-BE49-F238E27FC236}">
                <a16:creationId xmlns:a16="http://schemas.microsoft.com/office/drawing/2014/main" id="{4411EEEB-987C-CA77-ACEE-9C4AE99D6430}"/>
              </a:ext>
            </a:extLst>
          </p:cNvPr>
          <p:cNvPicPr>
            <a:picLocks noChangeAspect="1"/>
          </p:cNvPicPr>
          <p:nvPr/>
        </p:nvPicPr>
        <p:blipFill>
          <a:blip r:embed="rId11"/>
          <a:stretch>
            <a:fillRect/>
          </a:stretch>
        </p:blipFill>
        <p:spPr>
          <a:xfrm>
            <a:off x="4205113" y="2133550"/>
            <a:ext cx="1790700" cy="952500"/>
          </a:xfrm>
          <a:prstGeom prst="rect">
            <a:avLst/>
          </a:prstGeom>
        </p:spPr>
      </p:pic>
      <p:pic>
        <p:nvPicPr>
          <p:cNvPr id="18" name="Picture 17">
            <a:extLst>
              <a:ext uri="{FF2B5EF4-FFF2-40B4-BE49-F238E27FC236}">
                <a16:creationId xmlns:a16="http://schemas.microsoft.com/office/drawing/2014/main" id="{A624D7B6-323A-C5F2-E3ED-B7DE823E9229}"/>
              </a:ext>
            </a:extLst>
          </p:cNvPr>
          <p:cNvPicPr>
            <a:picLocks noChangeAspect="1"/>
          </p:cNvPicPr>
          <p:nvPr/>
        </p:nvPicPr>
        <p:blipFill>
          <a:blip r:embed="rId12"/>
          <a:stretch>
            <a:fillRect/>
          </a:stretch>
        </p:blipFill>
        <p:spPr>
          <a:xfrm>
            <a:off x="6385210" y="2164030"/>
            <a:ext cx="2152650" cy="952500"/>
          </a:xfrm>
          <a:prstGeom prst="rect">
            <a:avLst/>
          </a:prstGeom>
        </p:spPr>
      </p:pic>
      <p:pic>
        <p:nvPicPr>
          <p:cNvPr id="19" name="Picture 18">
            <a:extLst>
              <a:ext uri="{FF2B5EF4-FFF2-40B4-BE49-F238E27FC236}">
                <a16:creationId xmlns:a16="http://schemas.microsoft.com/office/drawing/2014/main" id="{F7BB38C1-EEB4-DF67-2B7E-DFF19895D341}"/>
              </a:ext>
            </a:extLst>
          </p:cNvPr>
          <p:cNvPicPr>
            <a:picLocks noChangeAspect="1"/>
          </p:cNvPicPr>
          <p:nvPr/>
        </p:nvPicPr>
        <p:blipFill>
          <a:blip r:embed="rId13"/>
          <a:stretch>
            <a:fillRect/>
          </a:stretch>
        </p:blipFill>
        <p:spPr>
          <a:xfrm>
            <a:off x="7461535" y="4984996"/>
            <a:ext cx="4238625" cy="952500"/>
          </a:xfrm>
          <a:prstGeom prst="rect">
            <a:avLst/>
          </a:prstGeom>
        </p:spPr>
      </p:pic>
      <p:pic>
        <p:nvPicPr>
          <p:cNvPr id="20" name="Picture 19">
            <a:extLst>
              <a:ext uri="{FF2B5EF4-FFF2-40B4-BE49-F238E27FC236}">
                <a16:creationId xmlns:a16="http://schemas.microsoft.com/office/drawing/2014/main" id="{77349C8F-87BE-9071-C540-372F900DEE47}"/>
              </a:ext>
            </a:extLst>
          </p:cNvPr>
          <p:cNvPicPr>
            <a:picLocks noChangeAspect="1"/>
          </p:cNvPicPr>
          <p:nvPr/>
        </p:nvPicPr>
        <p:blipFill>
          <a:blip r:embed="rId14"/>
          <a:stretch>
            <a:fillRect/>
          </a:stretch>
        </p:blipFill>
        <p:spPr>
          <a:xfrm>
            <a:off x="3878483" y="631266"/>
            <a:ext cx="1070391" cy="1059793"/>
          </a:xfrm>
          <a:prstGeom prst="rect">
            <a:avLst/>
          </a:prstGeom>
        </p:spPr>
      </p:pic>
      <p:pic>
        <p:nvPicPr>
          <p:cNvPr id="4" name="Picture 3" descr="A black and white logo with a fish and letters&#10;&#10;Description automatically generated">
            <a:extLst>
              <a:ext uri="{FF2B5EF4-FFF2-40B4-BE49-F238E27FC236}">
                <a16:creationId xmlns:a16="http://schemas.microsoft.com/office/drawing/2014/main" id="{6E820774-BF22-C8AA-ADE1-B7B5BDB297F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4928" y="3270831"/>
            <a:ext cx="2532376" cy="1380308"/>
          </a:xfrm>
          <a:prstGeom prst="rect">
            <a:avLst/>
          </a:prstGeom>
        </p:spPr>
      </p:pic>
    </p:spTree>
    <p:extLst>
      <p:ext uri="{BB962C8B-B14F-4D97-AF65-F5344CB8AC3E}">
        <p14:creationId xmlns:p14="http://schemas.microsoft.com/office/powerpoint/2010/main" val="484017986"/>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3E2B-0B5F-B491-A07F-3746837DDC4F}"/>
              </a:ext>
            </a:extLst>
          </p:cNvPr>
          <p:cNvSpPr>
            <a:spLocks noGrp="1"/>
          </p:cNvSpPr>
          <p:nvPr>
            <p:ph type="title"/>
          </p:nvPr>
        </p:nvSpPr>
        <p:spPr>
          <a:xfrm>
            <a:off x="5052290" y="1177925"/>
            <a:ext cx="6301509" cy="1325563"/>
          </a:xfrm>
        </p:spPr>
        <p:txBody>
          <a:bodyPr>
            <a:normAutofit fontScale="90000"/>
          </a:bodyPr>
          <a:lstStyle/>
          <a:p>
            <a:br>
              <a:rPr lang="en-US" altLang="zh-CN" dirty="0">
                <a:solidFill>
                  <a:srgbClr val="1B1B1B"/>
                </a:solidFill>
                <a:highlight>
                  <a:srgbClr val="EBF6F8"/>
                </a:highlight>
                <a:latin typeface="Source Sans Pro" panose="020B0503030403020204" pitchFamily="34" charset="0"/>
              </a:rPr>
            </a:br>
            <a:r>
              <a:rPr lang="zh-CN" altLang="en-US" b="1" i="0" dirty="0">
                <a:solidFill>
                  <a:srgbClr val="1B1B1B"/>
                </a:solidFill>
                <a:effectLst/>
                <a:highlight>
                  <a:srgbClr val="EBF6F8"/>
                </a:highlight>
                <a:latin typeface="Source Sans Pro" panose="020B0503030403020204" pitchFamily="34" charset="0"/>
              </a:rPr>
              <a:t>朱晓宇</a:t>
            </a:r>
            <a:r>
              <a:rPr lang="zh-CN" altLang="en-US" b="0" i="0" dirty="0">
                <a:solidFill>
                  <a:srgbClr val="1B1B1B"/>
                </a:solidFill>
                <a:effectLst/>
                <a:highlight>
                  <a:srgbClr val="EBF6F8"/>
                </a:highlight>
                <a:latin typeface="Source Sans Pro" panose="020B0503030403020204" pitchFamily="34" charset="0"/>
              </a:rPr>
              <a:t>（</a:t>
            </a:r>
            <a:r>
              <a:rPr lang="en-US" b="0" i="0" dirty="0">
                <a:solidFill>
                  <a:srgbClr val="1B1B1B"/>
                </a:solidFill>
                <a:effectLst/>
                <a:highlight>
                  <a:srgbClr val="EBF6F8"/>
                </a:highlight>
                <a:latin typeface="Source Sans Pro" panose="020B0503030403020204" pitchFamily="34" charset="0"/>
              </a:rPr>
              <a:t>Sherri）</a:t>
            </a:r>
            <a:r>
              <a:rPr lang="zh-CN" altLang="en-US" b="0" i="0" dirty="0">
                <a:solidFill>
                  <a:srgbClr val="1B1B1B"/>
                </a:solidFill>
                <a:effectLst/>
                <a:highlight>
                  <a:srgbClr val="EBF6F8"/>
                </a:highlight>
                <a:latin typeface="Source Sans Pro" panose="020B0503030403020204" pitchFamily="34" charset="0"/>
              </a:rPr>
              <a:t>理事 </a:t>
            </a:r>
            <a:r>
              <a:rPr lang="en-US" b="0" i="0" dirty="0">
                <a:solidFill>
                  <a:srgbClr val="1B1B1B"/>
                </a:solidFill>
                <a:effectLst/>
                <a:highlight>
                  <a:srgbClr val="EBF6F8"/>
                </a:highlight>
                <a:latin typeface="Source Sans Pro" panose="020B0503030403020204" pitchFamily="34" charset="0"/>
              </a:rPr>
              <a:t>Director</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88001B2B-4211-D9DA-7DAC-FDF88F653BB7}"/>
              </a:ext>
            </a:extLst>
          </p:cNvPr>
          <p:cNvSpPr>
            <a:spLocks noGrp="1"/>
          </p:cNvSpPr>
          <p:nvPr>
            <p:ph idx="1"/>
          </p:nvPr>
        </p:nvSpPr>
        <p:spPr>
          <a:xfrm>
            <a:off x="5052290" y="2983345"/>
            <a:ext cx="6301510" cy="2696730"/>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朱晓宇理事自天大建筑系毕业后转而学习西方哲学，曾先后获得中国与加拿大的哲学硕士以及美国南加州大学的哲学博士学位，现任加州羚羊谷学院的西方哲学终身教授。</a:t>
            </a:r>
            <a:endParaRPr lang="en-US" dirty="0"/>
          </a:p>
        </p:txBody>
      </p:sp>
      <p:pic>
        <p:nvPicPr>
          <p:cNvPr id="2050" name="Picture 2">
            <a:extLst>
              <a:ext uri="{FF2B5EF4-FFF2-40B4-BE49-F238E27FC236}">
                <a16:creationId xmlns:a16="http://schemas.microsoft.com/office/drawing/2014/main" id="{A993A646-4D54-D2C5-0351-74C4649FC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727" y="800533"/>
            <a:ext cx="369570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628608"/>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768DD9-231D-EDC4-B30C-886BB3C22F2E}"/>
              </a:ext>
            </a:extLst>
          </p:cNvPr>
          <p:cNvSpPr>
            <a:spLocks noGrp="1"/>
          </p:cNvSpPr>
          <p:nvPr/>
        </p:nvSpPr>
        <p:spPr bwMode="auto">
          <a:xfrm>
            <a:off x="5149878" y="1276513"/>
            <a:ext cx="6199909" cy="1032822"/>
          </a:xfrm>
          <a:prstGeom prst="rect">
            <a:avLst/>
          </a:prstGeom>
          <a:noFill/>
          <a:ln w="9525">
            <a:noFill/>
            <a:miter lim="800000"/>
          </a:ln>
        </p:spPr>
        <p:txBody>
          <a:bodyPr vert="horz" wrap="square" lIns="91440" tIns="45720" rIns="91440" bIns="45720" numCol="1" rtlCol="0" anchor="ctr" anchorCtr="0" compatLnSpc="1">
            <a:norm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ptos Display"/>
              </a:defRPr>
            </a:lvl2pPr>
            <a:lvl3pPr algn="l" rtl="0" fontAlgn="base">
              <a:lnSpc>
                <a:spcPct val="90000"/>
              </a:lnSpc>
              <a:spcBef>
                <a:spcPct val="0"/>
              </a:spcBef>
              <a:spcAft>
                <a:spcPct val="0"/>
              </a:spcAft>
              <a:defRPr sz="4400">
                <a:solidFill>
                  <a:schemeClr val="tx1"/>
                </a:solidFill>
                <a:latin typeface="Aptos Display"/>
              </a:defRPr>
            </a:lvl3pPr>
            <a:lvl4pPr algn="l" rtl="0" fontAlgn="base">
              <a:lnSpc>
                <a:spcPct val="90000"/>
              </a:lnSpc>
              <a:spcBef>
                <a:spcPct val="0"/>
              </a:spcBef>
              <a:spcAft>
                <a:spcPct val="0"/>
              </a:spcAft>
              <a:defRPr sz="4400">
                <a:solidFill>
                  <a:schemeClr val="tx1"/>
                </a:solidFill>
                <a:latin typeface="Aptos Display"/>
              </a:defRPr>
            </a:lvl4pPr>
            <a:lvl5pPr algn="l" rtl="0" fontAlgn="base">
              <a:lnSpc>
                <a:spcPct val="90000"/>
              </a:lnSpc>
              <a:spcBef>
                <a:spcPct val="0"/>
              </a:spcBef>
              <a:spcAft>
                <a:spcPct val="0"/>
              </a:spcAft>
              <a:defRPr sz="4400">
                <a:solidFill>
                  <a:schemeClr val="tx1"/>
                </a:solidFill>
                <a:latin typeface="Aptos Display"/>
              </a:defRPr>
            </a:lvl5pPr>
            <a:lvl6pPr marL="457200" algn="l" rtl="0" fontAlgn="base">
              <a:lnSpc>
                <a:spcPct val="90000"/>
              </a:lnSpc>
              <a:spcBef>
                <a:spcPct val="0"/>
              </a:spcBef>
              <a:spcAft>
                <a:spcPct val="0"/>
              </a:spcAft>
              <a:defRPr sz="4400">
                <a:solidFill>
                  <a:schemeClr val="tx1"/>
                </a:solidFill>
                <a:latin typeface="Aptos Display"/>
              </a:defRPr>
            </a:lvl6pPr>
            <a:lvl7pPr marL="914400" algn="l" rtl="0" fontAlgn="base">
              <a:lnSpc>
                <a:spcPct val="90000"/>
              </a:lnSpc>
              <a:spcBef>
                <a:spcPct val="0"/>
              </a:spcBef>
              <a:spcAft>
                <a:spcPct val="0"/>
              </a:spcAft>
              <a:defRPr sz="4400">
                <a:solidFill>
                  <a:schemeClr val="tx1"/>
                </a:solidFill>
                <a:latin typeface="Aptos Display"/>
              </a:defRPr>
            </a:lvl7pPr>
            <a:lvl8pPr marL="1371600" algn="l" rtl="0" fontAlgn="base">
              <a:lnSpc>
                <a:spcPct val="90000"/>
              </a:lnSpc>
              <a:spcBef>
                <a:spcPct val="0"/>
              </a:spcBef>
              <a:spcAft>
                <a:spcPct val="0"/>
              </a:spcAft>
              <a:defRPr sz="4400">
                <a:solidFill>
                  <a:schemeClr val="tx1"/>
                </a:solidFill>
                <a:latin typeface="Aptos Display"/>
              </a:defRPr>
            </a:lvl8pPr>
            <a:lvl9pPr marL="1828800" algn="l" rtl="0" fontAlgn="base">
              <a:lnSpc>
                <a:spcPct val="90000"/>
              </a:lnSpc>
              <a:spcBef>
                <a:spcPct val="0"/>
              </a:spcBef>
              <a:spcAft>
                <a:spcPct val="0"/>
              </a:spcAft>
              <a:defRPr sz="4400">
                <a:solidFill>
                  <a:schemeClr val="tx1"/>
                </a:solidFill>
                <a:latin typeface="Aptos Display"/>
              </a:defRPr>
            </a:lvl9pPr>
          </a:lstStyle>
          <a:p>
            <a:pPr fontAlgn="auto">
              <a:spcAft>
                <a:spcPts val="0"/>
              </a:spcAft>
              <a:defRPr/>
            </a:pPr>
            <a:r>
              <a:rPr lang="zh-CN" altLang="en-US" sz="4000" b="1" dirty="0">
                <a:solidFill>
                  <a:srgbClr val="5E5E5E"/>
                </a:solidFill>
                <a:highlight>
                  <a:srgbClr val="EBF6F8"/>
                </a:highlight>
                <a:latin typeface="Source Sans Pro" panose="020B0503030403020204" pitchFamily="34" charset="0"/>
              </a:rPr>
              <a:t>林兴央 </a:t>
            </a:r>
            <a:r>
              <a:rPr lang="en-US" altLang="zh-CN" sz="4000" dirty="0">
                <a:solidFill>
                  <a:srgbClr val="5E5E5E"/>
                </a:solidFill>
                <a:highlight>
                  <a:srgbClr val="EBF6F8"/>
                </a:highlight>
                <a:latin typeface="Source Sans Pro" panose="020B0503030403020204" pitchFamily="34" charset="0"/>
              </a:rPr>
              <a:t>(Shawn)</a:t>
            </a:r>
            <a:r>
              <a:rPr lang="zh-CN" altLang="en-US" sz="4000" dirty="0">
                <a:solidFill>
                  <a:srgbClr val="5E5E5E"/>
                </a:solidFill>
                <a:highlight>
                  <a:srgbClr val="EBF6F8"/>
                </a:highlight>
                <a:latin typeface="Source Sans Pro" panose="020B0503030403020204" pitchFamily="34" charset="0"/>
              </a:rPr>
              <a:t> </a:t>
            </a:r>
            <a:endParaRPr lang="zh-CN" altLang="en-US" sz="4000"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D637DAAF-8988-5EB3-6CE4-59B2A1203771}"/>
              </a:ext>
            </a:extLst>
          </p:cNvPr>
          <p:cNvSpPr>
            <a:spLocks noGrp="1"/>
          </p:cNvSpPr>
          <p:nvPr/>
        </p:nvSpPr>
        <p:spPr bwMode="auto">
          <a:xfrm>
            <a:off x="5149878" y="2698812"/>
            <a:ext cx="6052127" cy="3175416"/>
          </a:xfrm>
          <a:prstGeom prst="rect">
            <a:avLst/>
          </a:prstGeom>
          <a:noFill/>
          <a:ln w="9525">
            <a:noFill/>
            <a:miter lim="800000"/>
          </a:ln>
        </p:spPr>
        <p:txBody>
          <a:bodyPr vert="horz" wrap="square" lIns="91440" tIns="45720" rIns="91440" bIns="45720" numCol="1" rtlCol="0" anchor="t" anchorCtr="0" compatLnSpc="1">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r>
              <a:rPr lang="en-US" altLang="zh-CN" sz="2400" dirty="0">
                <a:solidFill>
                  <a:srgbClr val="5E5E5E"/>
                </a:solidFill>
                <a:highlight>
                  <a:srgbClr val="EBF6F8"/>
                </a:highlight>
                <a:latin typeface="Source Sans Pro" panose="020B0503030403020204" pitchFamily="34" charset="0"/>
              </a:rPr>
              <a:t>林先生1989</a:t>
            </a:r>
            <a:r>
              <a:rPr lang="zh-CN" altLang="en-US" sz="2400" dirty="0">
                <a:solidFill>
                  <a:srgbClr val="5E5E5E"/>
                </a:solidFill>
                <a:highlight>
                  <a:srgbClr val="EBF6F8"/>
                </a:highlight>
                <a:latin typeface="Source Sans Pro" panose="020B0503030403020204" pitchFamily="34" charset="0"/>
              </a:rPr>
              <a:t>年毕业于天大内燃机专业，曾在国内上市企业担任高级工程师、高级经济师，</a:t>
            </a:r>
            <a:r>
              <a:rPr lang="zh-CN" altLang="en-US" sz="2400" dirty="0">
                <a:solidFill>
                  <a:srgbClr val="5E5E5E"/>
                </a:solidFill>
                <a:highlight>
                  <a:srgbClr val="EBF6F8"/>
                </a:highlight>
                <a:latin typeface="Source Sans Pro" panose="020B0503030403020204" pitchFamily="34" charset="0"/>
                <a:sym typeface="+mn-ea"/>
              </a:rPr>
              <a:t>先后</a:t>
            </a:r>
            <a:r>
              <a:rPr lang="zh-CN" altLang="en-US" sz="2400" dirty="0">
                <a:solidFill>
                  <a:srgbClr val="5E5E5E"/>
                </a:solidFill>
                <a:highlight>
                  <a:srgbClr val="EBF6F8"/>
                </a:highlight>
                <a:latin typeface="Source Sans Pro" panose="020B0503030403020204" pitchFamily="34" charset="0"/>
              </a:rPr>
              <a:t>从事研发、销售和管理工作</a:t>
            </a:r>
            <a:r>
              <a:rPr lang="en-US" altLang="zh-CN" sz="2400" dirty="0">
                <a:solidFill>
                  <a:srgbClr val="5E5E5E"/>
                </a:solidFill>
                <a:highlight>
                  <a:srgbClr val="EBF6F8"/>
                </a:highlight>
                <a:latin typeface="Source Sans Pro" panose="020B0503030403020204" pitchFamily="34" charset="0"/>
              </a:rPr>
              <a:t>30</a:t>
            </a:r>
            <a:r>
              <a:rPr lang="zh-CN" altLang="en-US" sz="2400" dirty="0">
                <a:solidFill>
                  <a:srgbClr val="5E5E5E"/>
                </a:solidFill>
                <a:highlight>
                  <a:srgbClr val="EBF6F8"/>
                </a:highlight>
                <a:latin typeface="Source Sans Pro" panose="020B0503030403020204" pitchFamily="34" charset="0"/>
              </a:rPr>
              <a:t>年。</a:t>
            </a:r>
            <a:r>
              <a:rPr lang="en-US" altLang="zh-CN" sz="2400" dirty="0">
                <a:solidFill>
                  <a:srgbClr val="5E5E5E"/>
                </a:solidFill>
                <a:highlight>
                  <a:srgbClr val="EBF6F8"/>
                </a:highlight>
                <a:latin typeface="Source Sans Pro" panose="020B0503030403020204" pitchFamily="34" charset="0"/>
              </a:rPr>
              <a:t>2019</a:t>
            </a:r>
            <a:r>
              <a:rPr lang="zh-CN" altLang="en-US" sz="2400" dirty="0">
                <a:solidFill>
                  <a:srgbClr val="5E5E5E"/>
                </a:solidFill>
                <a:highlight>
                  <a:srgbClr val="EBF6F8"/>
                </a:highlight>
                <a:latin typeface="Source Sans Pro" panose="020B0503030403020204" pitchFamily="34" charset="0"/>
              </a:rPr>
              <a:t>年来美，现为小企业主。擅长维修，爱好音乐，推崇植物性饮食。目前关注饮食与健康的相关理论和前沿研究，希望能成为健康饮食和品质生活的推广者。</a:t>
            </a:r>
            <a:endParaRPr lang="en-US" sz="2400" dirty="0"/>
          </a:p>
        </p:txBody>
      </p:sp>
      <p:pic>
        <p:nvPicPr>
          <p:cNvPr id="6" name="Picture 5">
            <a:extLst>
              <a:ext uri="{FF2B5EF4-FFF2-40B4-BE49-F238E27FC236}">
                <a16:creationId xmlns:a16="http://schemas.microsoft.com/office/drawing/2014/main" id="{372FF23F-CD2E-AA5B-CDC6-6D4BCEAE8314}"/>
              </a:ext>
            </a:extLst>
          </p:cNvPr>
          <p:cNvPicPr>
            <a:picLocks noChangeAspect="1" noChangeArrowheads="1"/>
          </p:cNvPicPr>
          <p:nvPr/>
        </p:nvPicPr>
        <p:blipFill>
          <a:blip r:embed="rId2"/>
          <a:srcRect/>
          <a:stretch>
            <a:fillRect/>
          </a:stretch>
        </p:blipFill>
        <p:spPr bwMode="auto">
          <a:xfrm>
            <a:off x="842213" y="1276513"/>
            <a:ext cx="3953910" cy="3819270"/>
          </a:xfrm>
          <a:prstGeom prst="rect">
            <a:avLst/>
          </a:prstGeom>
          <a:noFill/>
          <a:ln w="9525">
            <a:noFill/>
            <a:miter lim="800000"/>
            <a:headEnd/>
            <a:tailEnd/>
          </a:ln>
        </p:spPr>
      </p:pic>
    </p:spTree>
    <p:extLst>
      <p:ext uri="{BB962C8B-B14F-4D97-AF65-F5344CB8AC3E}">
        <p14:creationId xmlns:p14="http://schemas.microsoft.com/office/powerpoint/2010/main" val="115701052"/>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4;p13">
            <a:extLst>
              <a:ext uri="{FF2B5EF4-FFF2-40B4-BE49-F238E27FC236}">
                <a16:creationId xmlns:a16="http://schemas.microsoft.com/office/drawing/2014/main" id="{B68785FE-F969-382D-90C0-0FE3A0FB96D0}"/>
              </a:ext>
            </a:extLst>
          </p:cNvPr>
          <p:cNvSpPr txBox="1">
            <a:spLocks noGrp="1"/>
          </p:cNvSpPr>
          <p:nvPr/>
        </p:nvSpPr>
        <p:spPr>
          <a:xfrm>
            <a:off x="5695909" y="894127"/>
            <a:ext cx="6248450" cy="738222"/>
          </a:xfrm>
          <a:prstGeom prst="rect">
            <a:avLst/>
          </a:prstGeom>
          <a:noFill/>
          <a:ln>
            <a:noFill/>
          </a:ln>
        </p:spPr>
        <p:txBody>
          <a:bodyPr spcFirstLastPara="1" vert="horz" wrap="square" lIns="91425" tIns="45700" rIns="91425" bIns="457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lvl="0" indent="0" algn="l" rtl="0">
              <a:lnSpc>
                <a:spcPct val="90000"/>
              </a:lnSpc>
              <a:spcBef>
                <a:spcPts val="0"/>
              </a:spcBef>
              <a:spcAft>
                <a:spcPts val="0"/>
              </a:spcAft>
              <a:buClr>
                <a:srgbClr val="1B1B1B"/>
              </a:buClr>
              <a:buSzPts val="4000"/>
              <a:buFont typeface="Arial"/>
              <a:buNone/>
            </a:pPr>
            <a:r>
              <a:rPr lang="zh-CN" altLang="en-US" sz="4000" i="0" dirty="0">
                <a:solidFill>
                  <a:srgbClr val="1B1B1B"/>
                </a:solidFill>
                <a:highlight>
                  <a:srgbClr val="EBF6F8"/>
                </a:highlight>
                <a:latin typeface="+mj-lt"/>
                <a:ea typeface="黑体" panose="02010609060101010101" pitchFamily="49" charset="-122"/>
                <a:cs typeface="Arial"/>
                <a:sym typeface="Arial"/>
              </a:rPr>
              <a:t>马耀武 博士</a:t>
            </a:r>
            <a:br>
              <a:rPr lang="en-US" altLang="zh-CN" sz="4000" i="0" dirty="0">
                <a:solidFill>
                  <a:srgbClr val="1B1B1B"/>
                </a:solidFill>
                <a:highlight>
                  <a:srgbClr val="EBF6F8"/>
                </a:highlight>
                <a:latin typeface="+mj-lt"/>
                <a:ea typeface="黑体" panose="02010609060101010101" pitchFamily="49" charset="-122"/>
                <a:cs typeface="Arial"/>
                <a:sym typeface="Arial"/>
              </a:rPr>
            </a:br>
            <a:endParaRPr sz="2400" dirty="0">
              <a:latin typeface="+mj-lt"/>
              <a:ea typeface="黑体" panose="02010609060101010101" pitchFamily="49" charset="-122"/>
            </a:endParaRPr>
          </a:p>
        </p:txBody>
      </p:sp>
      <p:sp>
        <p:nvSpPr>
          <p:cNvPr id="8" name="TextBox 8">
            <a:extLst>
              <a:ext uri="{FF2B5EF4-FFF2-40B4-BE49-F238E27FC236}">
                <a16:creationId xmlns:a16="http://schemas.microsoft.com/office/drawing/2014/main" id="{EC4A0CC7-3D1F-BD28-52C8-8803597CEF81}"/>
              </a:ext>
            </a:extLst>
          </p:cNvPr>
          <p:cNvSpPr txBox="1"/>
          <p:nvPr/>
        </p:nvSpPr>
        <p:spPr>
          <a:xfrm>
            <a:off x="5696996" y="2600392"/>
            <a:ext cx="5656804" cy="31393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olidFill>
                  <a:srgbClr val="5E5E5E"/>
                </a:solidFill>
                <a:highlight>
                  <a:srgbClr val="EBF6F8"/>
                </a:highlight>
                <a:latin typeface="黑体" panose="02010609060101010101" pitchFamily="49" charset="-122"/>
                <a:ea typeface="黑体" panose="02010609060101010101" pitchFamily="49" charset="-122"/>
              </a:rPr>
              <a:t>1982</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年郑州工学院（现郑州大学）土木建筑学士，</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1985</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年天大力学硕士，中国科学技术大学力学博士生，</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1994</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年日本长冈技术科学大学材料博士学位。</a:t>
            </a:r>
            <a:endParaRPr lang="en-US" altLang="zh-CN" sz="1800" dirty="0">
              <a:solidFill>
                <a:srgbClr val="5E5E5E"/>
              </a:solidFill>
              <a:highlight>
                <a:srgbClr val="EBF6F8"/>
              </a:highlight>
              <a:latin typeface="黑体" panose="02010609060101010101" pitchFamily="49" charset="-122"/>
              <a:ea typeface="黑体" panose="02010609060101010101" pitchFamily="49" charset="-122"/>
            </a:endParaRPr>
          </a:p>
          <a:p>
            <a:endParaRPr lang="en-US" altLang="zh-CN" sz="1800" dirty="0">
              <a:solidFill>
                <a:srgbClr val="5E5E5E"/>
              </a:solidFill>
              <a:highlight>
                <a:srgbClr val="EBF6F8"/>
              </a:highlight>
              <a:latin typeface="黑体" panose="02010609060101010101" pitchFamily="49" charset="-122"/>
              <a:ea typeface="黑体" panose="02010609060101010101" pitchFamily="49" charset="-122"/>
            </a:endParaRPr>
          </a:p>
          <a:p>
            <a:r>
              <a:rPr lang="zh-CN" altLang="en-US" dirty="0">
                <a:solidFill>
                  <a:srgbClr val="5E5E5E"/>
                </a:solidFill>
                <a:highlight>
                  <a:srgbClr val="EBF6F8"/>
                </a:highlight>
                <a:latin typeface="黑体" panose="02010609060101010101" pitchFamily="49" charset="-122"/>
                <a:ea typeface="黑体" panose="02010609060101010101" pitchFamily="49" charset="-122"/>
              </a:rPr>
              <a:t>马博士在日本学习工作</a:t>
            </a:r>
            <a:r>
              <a:rPr lang="en-US" altLang="zh-CN" dirty="0">
                <a:solidFill>
                  <a:srgbClr val="5E5E5E"/>
                </a:solidFill>
                <a:highlight>
                  <a:srgbClr val="EBF6F8"/>
                </a:highlight>
                <a:latin typeface="黑体" panose="02010609060101010101" pitchFamily="49" charset="-122"/>
                <a:ea typeface="黑体" panose="02010609060101010101" pitchFamily="49" charset="-122"/>
              </a:rPr>
              <a:t>16</a:t>
            </a:r>
            <a:r>
              <a:rPr lang="zh-CN" altLang="en-US" dirty="0">
                <a:solidFill>
                  <a:srgbClr val="5E5E5E"/>
                </a:solidFill>
                <a:highlight>
                  <a:srgbClr val="EBF6F8"/>
                </a:highlight>
                <a:latin typeface="黑体" panose="02010609060101010101" pitchFamily="49" charset="-122"/>
                <a:ea typeface="黑体" panose="02010609060101010101" pitchFamily="49" charset="-122"/>
              </a:rPr>
              <a:t>年，美国工作</a:t>
            </a:r>
            <a:r>
              <a:rPr lang="en-US" altLang="zh-CN" dirty="0">
                <a:solidFill>
                  <a:srgbClr val="5E5E5E"/>
                </a:solidFill>
                <a:highlight>
                  <a:srgbClr val="EBF6F8"/>
                </a:highlight>
                <a:latin typeface="黑体" panose="02010609060101010101" pitchFamily="49" charset="-122"/>
                <a:ea typeface="黑体" panose="02010609060101010101" pitchFamily="49" charset="-122"/>
              </a:rPr>
              <a:t>19</a:t>
            </a:r>
            <a:r>
              <a:rPr lang="zh-CN" altLang="en-US" dirty="0">
                <a:solidFill>
                  <a:srgbClr val="5E5E5E"/>
                </a:solidFill>
                <a:highlight>
                  <a:srgbClr val="EBF6F8"/>
                </a:highlight>
                <a:latin typeface="黑体" panose="02010609060101010101" pitchFamily="49" charset="-122"/>
                <a:ea typeface="黑体" panose="02010609060101010101" pitchFamily="49" charset="-122"/>
              </a:rPr>
              <a:t>年。</a:t>
            </a:r>
            <a:r>
              <a:rPr lang="en-US" altLang="zh-CN" dirty="0">
                <a:solidFill>
                  <a:srgbClr val="5E5E5E"/>
                </a:solidFill>
                <a:highlight>
                  <a:srgbClr val="EBF6F8"/>
                </a:highlight>
                <a:latin typeface="黑体" panose="02010609060101010101" pitchFamily="49" charset="-122"/>
                <a:ea typeface="黑体" panose="02010609060101010101" pitchFamily="49" charset="-122"/>
              </a:rPr>
              <a:t>30多</a:t>
            </a:r>
            <a:r>
              <a:rPr lang="zh-CN" altLang="en-US" dirty="0">
                <a:solidFill>
                  <a:srgbClr val="5E5E5E"/>
                </a:solidFill>
                <a:highlight>
                  <a:srgbClr val="EBF6F8"/>
                </a:highlight>
                <a:latin typeface="黑体" panose="02010609060101010101" pitchFamily="49" charset="-122"/>
                <a:ea typeface="黑体" panose="02010609060101010101" pitchFamily="49" charset="-122"/>
              </a:rPr>
              <a:t>年来从事机械、电子、光学、土木、材料、通讯、半导体、汽车、火车的高科技新产品开发，众多产品销售。</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近年来</a:t>
            </a:r>
            <a:r>
              <a:rPr lang="zh-CN" altLang="en-US" dirty="0">
                <a:solidFill>
                  <a:srgbClr val="5E5E5E"/>
                </a:solidFill>
                <a:highlight>
                  <a:srgbClr val="EBF6F8"/>
                </a:highlight>
                <a:latin typeface="黑体" panose="02010609060101010101" pitchFamily="49" charset="-122"/>
                <a:ea typeface="黑体" panose="02010609060101010101" pitchFamily="49" charset="-122"/>
              </a:rPr>
              <a:t>在</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开发新型铁路，使高速客运列车、重载货运列车、地铁列车在同一条铁路上运营。铁路车辆比公路车辆具有更短的制动距离和更快的加速度，这将产生重大社会变革，持续</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50</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年或</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100</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年以上。</a:t>
            </a:r>
            <a:endParaRPr lang="en-US" altLang="zh-CN" sz="1800" dirty="0">
              <a:solidFill>
                <a:srgbClr val="5E5E5E"/>
              </a:solidFill>
              <a:highlight>
                <a:srgbClr val="EBF6F8"/>
              </a:highlight>
              <a:latin typeface="黑体" panose="02010609060101010101" pitchFamily="49" charset="-122"/>
              <a:ea typeface="黑体" panose="02010609060101010101" pitchFamily="49" charset="-122"/>
            </a:endParaRPr>
          </a:p>
        </p:txBody>
      </p:sp>
      <p:sp>
        <p:nvSpPr>
          <p:cNvPr id="9" name="TextBox 9">
            <a:extLst>
              <a:ext uri="{FF2B5EF4-FFF2-40B4-BE49-F238E27FC236}">
                <a16:creationId xmlns:a16="http://schemas.microsoft.com/office/drawing/2014/main" id="{6FAB45F9-255E-14B7-F4F5-C078D37B78BD}"/>
              </a:ext>
            </a:extLst>
          </p:cNvPr>
          <p:cNvSpPr txBox="1"/>
          <p:nvPr/>
        </p:nvSpPr>
        <p:spPr>
          <a:xfrm>
            <a:off x="5695909" y="1757569"/>
            <a:ext cx="5253811"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i="0" dirty="0">
                <a:solidFill>
                  <a:srgbClr val="1B1B1B"/>
                </a:solidFill>
                <a:highlight>
                  <a:srgbClr val="EBF6F8"/>
                </a:highlight>
                <a:latin typeface="+mj-lt"/>
                <a:ea typeface="黑体" panose="02010609060101010101" pitchFamily="49" charset="-122"/>
                <a:cs typeface="Arial"/>
                <a:sym typeface="Arial"/>
              </a:rPr>
              <a:t>天津大学力学系</a:t>
            </a:r>
            <a:r>
              <a:rPr lang="en-US" altLang="zh-CN" sz="2000" i="0" dirty="0">
                <a:solidFill>
                  <a:srgbClr val="1B1B1B"/>
                </a:solidFill>
                <a:highlight>
                  <a:srgbClr val="EBF6F8"/>
                </a:highlight>
                <a:latin typeface="+mj-lt"/>
                <a:ea typeface="黑体" panose="02010609060101010101" pitchFamily="49" charset="-122"/>
                <a:cs typeface="Arial"/>
                <a:sym typeface="Arial"/>
              </a:rPr>
              <a:t>85</a:t>
            </a:r>
            <a:r>
              <a:rPr lang="zh-CN" altLang="en-US" sz="2000" i="0" dirty="0">
                <a:solidFill>
                  <a:srgbClr val="1B1B1B"/>
                </a:solidFill>
                <a:highlight>
                  <a:srgbClr val="EBF6F8"/>
                </a:highlight>
                <a:latin typeface="+mj-lt"/>
                <a:ea typeface="黑体" panose="02010609060101010101" pitchFamily="49" charset="-122"/>
                <a:cs typeface="Arial"/>
                <a:sym typeface="Arial"/>
              </a:rPr>
              <a:t>年</a:t>
            </a:r>
            <a:r>
              <a:rPr lang="zh-CN" altLang="en-US" sz="2000" dirty="0">
                <a:solidFill>
                  <a:srgbClr val="5E5E5E"/>
                </a:solidFill>
                <a:highlight>
                  <a:srgbClr val="EBF6F8"/>
                </a:highlight>
                <a:latin typeface="黑体" panose="02010609060101010101" pitchFamily="49" charset="-122"/>
                <a:ea typeface="黑体" panose="02010609060101010101" pitchFamily="49" charset="-122"/>
              </a:rPr>
              <a:t>硕士学位</a:t>
            </a:r>
            <a:br>
              <a:rPr lang="en-US" altLang="zh-CN" sz="2000" i="0" dirty="0">
                <a:solidFill>
                  <a:srgbClr val="1B1B1B"/>
                </a:solidFill>
                <a:highlight>
                  <a:srgbClr val="EBF6F8"/>
                </a:highlight>
                <a:latin typeface="+mj-lt"/>
                <a:ea typeface="黑体" panose="02010609060101010101" pitchFamily="49" charset="-122"/>
                <a:cs typeface="Arial"/>
                <a:sym typeface="Arial"/>
              </a:rPr>
            </a:br>
            <a:r>
              <a:rPr lang="en-US" altLang="zh-CN" sz="2000" i="0" dirty="0">
                <a:solidFill>
                  <a:srgbClr val="1B1B1B"/>
                </a:solidFill>
                <a:highlight>
                  <a:srgbClr val="EBF6F8"/>
                </a:highlight>
                <a:latin typeface="+mj-lt"/>
                <a:ea typeface="黑体" panose="02010609060101010101" pitchFamily="49" charset="-122"/>
                <a:cs typeface="Arial"/>
                <a:sym typeface="Arial"/>
              </a:rPr>
              <a:t>Founder and President of High-Speed Rail Society</a:t>
            </a:r>
            <a:endParaRPr lang="en-US" sz="2000" dirty="0">
              <a:latin typeface="+mj-lt"/>
            </a:endParaRPr>
          </a:p>
        </p:txBody>
      </p:sp>
      <p:pic>
        <p:nvPicPr>
          <p:cNvPr id="10" name="Picture 9">
            <a:extLst>
              <a:ext uri="{FF2B5EF4-FFF2-40B4-BE49-F238E27FC236}">
                <a16:creationId xmlns:a16="http://schemas.microsoft.com/office/drawing/2014/main" id="{BC779F88-04CC-9918-0657-3F72B492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94127"/>
            <a:ext cx="4389120" cy="4389120"/>
          </a:xfrm>
          <a:prstGeom prst="rect">
            <a:avLst/>
          </a:prstGeom>
        </p:spPr>
      </p:pic>
    </p:spTree>
    <p:extLst>
      <p:ext uri="{BB962C8B-B14F-4D97-AF65-F5344CB8AC3E}">
        <p14:creationId xmlns:p14="http://schemas.microsoft.com/office/powerpoint/2010/main" val="2201026392"/>
      </p:ext>
    </p:extLst>
  </p:cSld>
  <p:clrMapOvr>
    <a:masterClrMapping/>
  </p:clrMapOvr>
  <mc:AlternateContent xmlns:mc="http://schemas.openxmlformats.org/markup-compatibility/2006" xmlns:p14="http://schemas.microsoft.com/office/powerpoint/2010/main">
    <mc:Choice Requires="p14">
      <p:transition spd="slow" p14:dur="3750" advClick="0" advTm="5000"/>
    </mc:Choice>
    <mc:Fallback xmlns="">
      <p:transition spd="slow" advClick="0" advTm="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4;p13">
            <a:extLst>
              <a:ext uri="{FF2B5EF4-FFF2-40B4-BE49-F238E27FC236}">
                <a16:creationId xmlns:a16="http://schemas.microsoft.com/office/drawing/2014/main" id="{B68785FE-F969-382D-90C0-0FE3A0FB96D0}"/>
              </a:ext>
            </a:extLst>
          </p:cNvPr>
          <p:cNvSpPr txBox="1">
            <a:spLocks noGrp="1"/>
          </p:cNvSpPr>
          <p:nvPr/>
        </p:nvSpPr>
        <p:spPr>
          <a:xfrm>
            <a:off x="5590204" y="1456240"/>
            <a:ext cx="5211483" cy="677360"/>
          </a:xfrm>
          <a:prstGeom prst="rect">
            <a:avLst/>
          </a:prstGeom>
          <a:noFill/>
          <a:ln>
            <a:noFill/>
          </a:ln>
        </p:spPr>
        <p:txBody>
          <a:bodyPr spcFirstLastPara="1" vert="horz" wrap="square" lIns="91425" tIns="45700" rIns="91425" bIns="457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lvl="0" indent="0" algn="l" rtl="0">
              <a:lnSpc>
                <a:spcPct val="90000"/>
              </a:lnSpc>
              <a:spcBef>
                <a:spcPts val="0"/>
              </a:spcBef>
              <a:spcAft>
                <a:spcPts val="0"/>
              </a:spcAft>
              <a:buClr>
                <a:srgbClr val="1B1B1B"/>
              </a:buClr>
              <a:buSzPts val="4000"/>
              <a:buFont typeface="Arial"/>
              <a:buNone/>
            </a:pPr>
            <a:r>
              <a:rPr lang="en-US" sz="4000" i="0" dirty="0" err="1">
                <a:solidFill>
                  <a:srgbClr val="1B1B1B"/>
                </a:solidFill>
                <a:highlight>
                  <a:srgbClr val="EBF6F8"/>
                </a:highlight>
                <a:latin typeface="+mj-lt"/>
                <a:ea typeface="黑体" panose="02010609060101010101" pitchFamily="49" charset="-122"/>
                <a:cs typeface="Arial"/>
                <a:sym typeface="Arial"/>
              </a:rPr>
              <a:t>陈欣</a:t>
            </a:r>
            <a:r>
              <a:rPr lang="en-US" sz="4000" dirty="0">
                <a:solidFill>
                  <a:srgbClr val="1B1B1B"/>
                </a:solidFill>
                <a:highlight>
                  <a:srgbClr val="EBF6F8"/>
                </a:highlight>
                <a:ea typeface="黑体" panose="02010609060101010101" pitchFamily="49" charset="-122"/>
                <a:cs typeface="Arial"/>
                <a:sym typeface="Arial"/>
              </a:rPr>
              <a:t> </a:t>
            </a:r>
            <a:r>
              <a:rPr lang="zh-CN" altLang="en-US" sz="4000" i="0" dirty="0">
                <a:solidFill>
                  <a:srgbClr val="1B1B1B"/>
                </a:solidFill>
                <a:highlight>
                  <a:srgbClr val="EBF6F8"/>
                </a:highlight>
                <a:latin typeface="+mj-lt"/>
                <a:ea typeface="黑体" panose="02010609060101010101" pitchFamily="49" charset="-122"/>
                <a:cs typeface="Arial"/>
                <a:sym typeface="Arial"/>
              </a:rPr>
              <a:t>博士</a:t>
            </a:r>
            <a:br>
              <a:rPr lang="en-US" altLang="zh-CN" sz="4000" i="0" dirty="0">
                <a:solidFill>
                  <a:srgbClr val="1B1B1B"/>
                </a:solidFill>
                <a:highlight>
                  <a:srgbClr val="EBF6F8"/>
                </a:highlight>
                <a:latin typeface="+mj-lt"/>
                <a:ea typeface="黑体" panose="02010609060101010101" pitchFamily="49" charset="-122"/>
                <a:cs typeface="Arial"/>
                <a:sym typeface="Arial"/>
              </a:rPr>
            </a:br>
            <a:endParaRPr sz="2400" dirty="0">
              <a:latin typeface="+mj-lt"/>
              <a:ea typeface="黑体" panose="02010609060101010101" pitchFamily="49" charset="-122"/>
            </a:endParaRPr>
          </a:p>
        </p:txBody>
      </p:sp>
      <p:sp>
        <p:nvSpPr>
          <p:cNvPr id="5" name="TextBox 8">
            <a:extLst>
              <a:ext uri="{FF2B5EF4-FFF2-40B4-BE49-F238E27FC236}">
                <a16:creationId xmlns:a16="http://schemas.microsoft.com/office/drawing/2014/main" id="{EC4A0CC7-3D1F-BD28-52C8-8803597CEF81}"/>
              </a:ext>
            </a:extLst>
          </p:cNvPr>
          <p:cNvSpPr txBox="1"/>
          <p:nvPr/>
        </p:nvSpPr>
        <p:spPr>
          <a:xfrm>
            <a:off x="5675665" y="2274838"/>
            <a:ext cx="5678135" cy="286232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olidFill>
                  <a:srgbClr val="5E5E5E"/>
                </a:solidFill>
                <a:highlight>
                  <a:srgbClr val="EBF6F8"/>
                </a:highlight>
                <a:latin typeface="黑体" panose="02010609060101010101" pitchFamily="49" charset="-122"/>
                <a:ea typeface="黑体" panose="02010609060101010101" pitchFamily="49" charset="-122"/>
              </a:rPr>
              <a:t>陈欣博士2006</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年获得天津大学计算机学士学位，在校期间加入求实</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BBS/TWT</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做技术站务，</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2006-2011</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在美国密苏里大学哥伦比亚分校从事声学模型</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语音识别</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机器学习方面研究，获得博士学位，</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2011-2016</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年在</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Pearson(Palo</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 </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Alto, CA)</a:t>
            </a:r>
            <a:r>
              <a:rPr lang="en-US" altLang="zh-CN" dirty="0">
                <a:solidFill>
                  <a:srgbClr val="5E5E5E"/>
                </a:solidFill>
                <a:highlight>
                  <a:srgbClr val="EBF6F8"/>
                </a:highlight>
                <a:latin typeface="黑体" panose="02010609060101010101" pitchFamily="49" charset="-122"/>
                <a:ea typeface="黑体" panose="02010609060101010101" pitchFamily="49" charset="-122"/>
              </a:rPr>
              <a:t> </a:t>
            </a:r>
            <a:r>
              <a:rPr lang="zh-CN" altLang="en-US" dirty="0">
                <a:solidFill>
                  <a:srgbClr val="5E5E5E"/>
                </a:solidFill>
                <a:highlight>
                  <a:srgbClr val="EBF6F8"/>
                </a:highlight>
                <a:latin typeface="黑体" panose="02010609060101010101" pitchFamily="49" charset="-122"/>
                <a:ea typeface="黑体" panose="02010609060101010101" pitchFamily="49" charset="-122"/>
              </a:rPr>
              <a:t>从事自动口语</a:t>
            </a:r>
            <a:r>
              <a:rPr lang="en-US" altLang="zh-CN" dirty="0">
                <a:solidFill>
                  <a:srgbClr val="5E5E5E"/>
                </a:solidFill>
                <a:highlight>
                  <a:srgbClr val="EBF6F8"/>
                </a:highlight>
                <a:latin typeface="黑体" panose="02010609060101010101" pitchFamily="49" charset="-122"/>
                <a:ea typeface="黑体" panose="02010609060101010101" pitchFamily="49" charset="-122"/>
              </a:rPr>
              <a:t>/</a:t>
            </a:r>
            <a:r>
              <a:rPr lang="zh-CN" altLang="en-US" dirty="0">
                <a:solidFill>
                  <a:srgbClr val="5E5E5E"/>
                </a:solidFill>
                <a:highlight>
                  <a:srgbClr val="EBF6F8"/>
                </a:highlight>
                <a:latin typeface="黑体" panose="02010609060101010101" pitchFamily="49" charset="-122"/>
                <a:ea typeface="黑体" panose="02010609060101010101" pitchFamily="49" charset="-122"/>
              </a:rPr>
              <a:t>作文考试系统。</a:t>
            </a:r>
            <a:endParaRPr lang="en-US" altLang="zh-CN" dirty="0">
              <a:solidFill>
                <a:srgbClr val="5E5E5E"/>
              </a:solidFill>
              <a:highlight>
                <a:srgbClr val="EBF6F8"/>
              </a:highlight>
              <a:latin typeface="黑体" panose="02010609060101010101" pitchFamily="49" charset="-122"/>
              <a:ea typeface="黑体" panose="02010609060101010101" pitchFamily="49" charset="-122"/>
            </a:endParaRPr>
          </a:p>
          <a:p>
            <a:endParaRPr lang="en-US" altLang="zh-CN" dirty="0">
              <a:solidFill>
                <a:srgbClr val="5E5E5E"/>
              </a:solidFill>
              <a:highlight>
                <a:srgbClr val="EBF6F8"/>
              </a:highlight>
              <a:latin typeface="黑体" panose="02010609060101010101" pitchFamily="49" charset="-122"/>
              <a:ea typeface="黑体" panose="02010609060101010101" pitchFamily="49" charset="-122"/>
            </a:endParaRPr>
          </a:p>
          <a:p>
            <a:r>
              <a:rPr lang="zh-CN" altLang="en-US" dirty="0">
                <a:solidFill>
                  <a:srgbClr val="5E5E5E"/>
                </a:solidFill>
                <a:highlight>
                  <a:srgbClr val="EBF6F8"/>
                </a:highlight>
                <a:latin typeface="黑体" panose="02010609060101010101" pitchFamily="49" charset="-122"/>
                <a:ea typeface="黑体" panose="02010609060101010101" pitchFamily="49" charset="-122"/>
              </a:rPr>
              <a:t>自</a:t>
            </a:r>
            <a:r>
              <a:rPr lang="en-US" altLang="zh-CN" dirty="0">
                <a:solidFill>
                  <a:srgbClr val="5E5E5E"/>
                </a:solidFill>
                <a:highlight>
                  <a:srgbClr val="EBF6F8"/>
                </a:highlight>
                <a:latin typeface="黑体" panose="02010609060101010101" pitchFamily="49" charset="-122"/>
                <a:ea typeface="黑体" panose="02010609060101010101" pitchFamily="49" charset="-122"/>
              </a:rPr>
              <a:t>2016</a:t>
            </a:r>
            <a:r>
              <a:rPr lang="zh-CN" altLang="en-US" dirty="0">
                <a:solidFill>
                  <a:srgbClr val="5E5E5E"/>
                </a:solidFill>
                <a:highlight>
                  <a:srgbClr val="EBF6F8"/>
                </a:highlight>
                <a:latin typeface="黑体" panose="02010609060101010101" pitchFamily="49" charset="-122"/>
                <a:ea typeface="黑体" panose="02010609060101010101" pitchFamily="49" charset="-122"/>
              </a:rPr>
              <a:t>年至今，陈博士为</a:t>
            </a:r>
            <a:r>
              <a:rPr lang="en-US" altLang="zh-CN" dirty="0">
                <a:solidFill>
                  <a:srgbClr val="5E5E5E"/>
                </a:solidFill>
                <a:highlight>
                  <a:srgbClr val="EBF6F8"/>
                </a:highlight>
                <a:latin typeface="黑体" panose="02010609060101010101" pitchFamily="49" charset="-122"/>
                <a:ea typeface="黑体" panose="02010609060101010101" pitchFamily="49" charset="-122"/>
              </a:rPr>
              <a:t>Snapchat(Santa </a:t>
            </a:r>
            <a:r>
              <a:rPr lang="en-US" altLang="zh-CN" dirty="0" err="1">
                <a:solidFill>
                  <a:srgbClr val="5E5E5E"/>
                </a:solidFill>
                <a:highlight>
                  <a:srgbClr val="EBF6F8"/>
                </a:highlight>
                <a:latin typeface="黑体" panose="02010609060101010101" pitchFamily="49" charset="-122"/>
                <a:ea typeface="黑体" panose="02010609060101010101" pitchFamily="49" charset="-122"/>
              </a:rPr>
              <a:t>Monica,CA</a:t>
            </a:r>
            <a:r>
              <a:rPr lang="en-US" altLang="zh-CN" dirty="0">
                <a:solidFill>
                  <a:srgbClr val="5E5E5E"/>
                </a:solidFill>
                <a:highlight>
                  <a:srgbClr val="EBF6F8"/>
                </a:highlight>
                <a:latin typeface="黑体" panose="02010609060101010101" pitchFamily="49" charset="-122"/>
                <a:ea typeface="黑体" panose="02010609060101010101" pitchFamily="49" charset="-122"/>
              </a:rPr>
              <a:t>)</a:t>
            </a:r>
            <a:r>
              <a:rPr lang="zh-CN" altLang="en-US" dirty="0">
                <a:solidFill>
                  <a:srgbClr val="5E5E5E"/>
                </a:solidFill>
                <a:highlight>
                  <a:srgbClr val="EBF6F8"/>
                </a:highlight>
                <a:latin typeface="黑体" panose="02010609060101010101" pitchFamily="49" charset="-122"/>
                <a:ea typeface="黑体" panose="02010609060101010101" pitchFamily="49" charset="-122"/>
              </a:rPr>
              <a:t>从事</a:t>
            </a:r>
            <a:r>
              <a:rPr lang="en-US" altLang="zh-CN" dirty="0">
                <a:solidFill>
                  <a:srgbClr val="5E5E5E"/>
                </a:solidFill>
                <a:highlight>
                  <a:srgbClr val="EBF6F8"/>
                </a:highlight>
                <a:latin typeface="黑体" panose="02010609060101010101" pitchFamily="49" charset="-122"/>
                <a:ea typeface="黑体" panose="02010609060101010101" pitchFamily="49" charset="-122"/>
              </a:rPr>
              <a:t>AI/</a:t>
            </a:r>
            <a:r>
              <a:rPr lang="zh-CN" altLang="en-US" dirty="0">
                <a:solidFill>
                  <a:srgbClr val="5E5E5E"/>
                </a:solidFill>
                <a:highlight>
                  <a:srgbClr val="EBF6F8"/>
                </a:highlight>
                <a:latin typeface="黑体" panose="02010609060101010101" pitchFamily="49" charset="-122"/>
                <a:ea typeface="黑体" panose="02010609060101010101" pitchFamily="49" charset="-122"/>
              </a:rPr>
              <a:t>推荐系统方面的工作，现居南加州</a:t>
            </a:r>
            <a:r>
              <a:rPr lang="en-US" altLang="zh-CN" dirty="0">
                <a:solidFill>
                  <a:srgbClr val="5E5E5E"/>
                </a:solidFill>
                <a:highlight>
                  <a:srgbClr val="EBF6F8"/>
                </a:highlight>
                <a:latin typeface="黑体" panose="02010609060101010101" pitchFamily="49" charset="-122"/>
                <a:ea typeface="黑体" panose="02010609060101010101" pitchFamily="49" charset="-122"/>
              </a:rPr>
              <a:t>Torrance，</a:t>
            </a:r>
            <a:r>
              <a:rPr lang="zh-CN" altLang="en-US" dirty="0">
                <a:solidFill>
                  <a:srgbClr val="5E5E5E"/>
                </a:solidFill>
                <a:highlight>
                  <a:srgbClr val="EBF6F8"/>
                </a:highlight>
                <a:latin typeface="黑体" panose="02010609060101010101" pitchFamily="49" charset="-122"/>
                <a:ea typeface="黑体" panose="02010609060101010101" pitchFamily="49" charset="-122"/>
              </a:rPr>
              <a:t>业余爱好包括游戏、摄影、旅游。</a:t>
            </a:r>
            <a:endParaRPr lang="en-US" altLang="zh-CN" sz="1800" dirty="0">
              <a:solidFill>
                <a:srgbClr val="5E5E5E"/>
              </a:solidFill>
              <a:highlight>
                <a:srgbClr val="EBF6F8"/>
              </a:highlight>
              <a:latin typeface="黑体" panose="02010609060101010101" pitchFamily="49" charset="-122"/>
              <a:ea typeface="黑体" panose="02010609060101010101" pitchFamily="49" charset="-122"/>
            </a:endParaRPr>
          </a:p>
          <a:p>
            <a:endParaRPr lang="en-US" altLang="zh-CN" sz="1800" dirty="0">
              <a:solidFill>
                <a:srgbClr val="5E5E5E"/>
              </a:solidFill>
              <a:highlight>
                <a:srgbClr val="EBF6F8"/>
              </a:highlight>
              <a:latin typeface="黑体" panose="02010609060101010101" pitchFamily="49" charset="-122"/>
              <a:ea typeface="黑体" panose="02010609060101010101" pitchFamily="49" charset="-122"/>
            </a:endParaRPr>
          </a:p>
        </p:txBody>
      </p:sp>
      <p:pic>
        <p:nvPicPr>
          <p:cNvPr id="7" name="Picture 6">
            <a:extLst>
              <a:ext uri="{FF2B5EF4-FFF2-40B4-BE49-F238E27FC236}">
                <a16:creationId xmlns:a16="http://schemas.microsoft.com/office/drawing/2014/main" id="{693F96AC-AD53-5CA2-7775-AA291FC6E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12" y="1373044"/>
            <a:ext cx="4672181" cy="3200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613477"/>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3EEDE-6898-D600-B086-32A976430F61}"/>
              </a:ext>
            </a:extLst>
          </p:cNvPr>
          <p:cNvSpPr>
            <a:spLocks noGrp="1"/>
          </p:cNvSpPr>
          <p:nvPr>
            <p:ph type="ctrTitle"/>
          </p:nvPr>
        </p:nvSpPr>
        <p:spPr>
          <a:xfrm>
            <a:off x="5230367" y="1483672"/>
            <a:ext cx="5864353" cy="1694534"/>
          </a:xfrm>
        </p:spPr>
        <p:txBody>
          <a:bodyPr>
            <a:normAutofit fontScale="90000"/>
          </a:bodyPr>
          <a:lstStyle/>
          <a:p>
            <a:pPr>
              <a:lnSpc>
                <a:spcPct val="150000"/>
              </a:lnSpc>
              <a:spcAft>
                <a:spcPts val="1800"/>
              </a:spcAft>
            </a:pPr>
            <a:r>
              <a:rPr lang="zh-CN" sz="4400" b="1" kern="800" dirty="0">
                <a:effectLst/>
                <a:ea typeface="SimSun" panose="02010600030101010101" pitchFamily="2" charset="-122"/>
                <a:cs typeface="Times New Roman" panose="02020603050405020304" pitchFamily="18" charset="0"/>
              </a:rPr>
              <a:t>陈岳云</a:t>
            </a:r>
            <a:br>
              <a:rPr lang="en-US" altLang="zh-CN" sz="4000" b="0" i="0" dirty="0">
                <a:solidFill>
                  <a:srgbClr val="1B1B1B"/>
                </a:solidFill>
                <a:effectLst/>
                <a:highlight>
                  <a:srgbClr val="EBF6F8"/>
                </a:highlight>
                <a:latin typeface="Source Sans Pro" panose="020B0503030403020204" pitchFamily="34" charset="0"/>
              </a:rPr>
            </a:br>
            <a:r>
              <a:rPr lang="en-US" altLang="zh-CN" sz="4000" dirty="0">
                <a:solidFill>
                  <a:srgbClr val="1B1B1B"/>
                </a:solidFill>
                <a:highlight>
                  <a:srgbClr val="EBF6F8"/>
                </a:highlight>
                <a:latin typeface="Source Sans Pro" panose="020B0503030403020204" pitchFamily="34" charset="0"/>
              </a:rPr>
              <a:t>Bill Y. Chen</a:t>
            </a:r>
            <a:endParaRPr lang="en-US" sz="4000" b="0" i="0" dirty="0">
              <a:solidFill>
                <a:srgbClr val="1B1B1B"/>
              </a:solidFill>
              <a:effectLst/>
              <a:highlight>
                <a:srgbClr val="EBF6F8"/>
              </a:highlight>
              <a:latin typeface="Source Sans Pro" panose="020B0503030403020204" pitchFamily="34" charset="0"/>
            </a:endParaRPr>
          </a:p>
        </p:txBody>
      </p:sp>
      <p:sp>
        <p:nvSpPr>
          <p:cNvPr id="3" name="Subtitle 2">
            <a:extLst>
              <a:ext uri="{FF2B5EF4-FFF2-40B4-BE49-F238E27FC236}">
                <a16:creationId xmlns:a16="http://schemas.microsoft.com/office/drawing/2014/main" id="{D234CAFA-A9D8-C247-DB4D-80298B16F8B9}"/>
              </a:ext>
            </a:extLst>
          </p:cNvPr>
          <p:cNvSpPr>
            <a:spLocks noGrp="1"/>
          </p:cNvSpPr>
          <p:nvPr>
            <p:ph type="subTitle" idx="1"/>
          </p:nvPr>
        </p:nvSpPr>
        <p:spPr>
          <a:xfrm>
            <a:off x="5315712" y="3291840"/>
            <a:ext cx="6035040" cy="1835833"/>
          </a:xfrm>
        </p:spPr>
        <p:txBody>
          <a:bodyPr>
            <a:normAutofit/>
          </a:bodyPr>
          <a:lstStyle/>
          <a:p>
            <a:pPr marL="0" marR="0" algn="ctr">
              <a:lnSpc>
                <a:spcPct val="107000"/>
              </a:lnSpc>
              <a:spcBef>
                <a:spcPts val="0"/>
              </a:spcBef>
              <a:spcAft>
                <a:spcPts val="800"/>
              </a:spcAft>
            </a:pPr>
            <a:r>
              <a:rPr lang="zh-CN" sz="2000" b="1" dirty="0">
                <a:solidFill>
                  <a:srgbClr val="000000"/>
                </a:solidFill>
                <a:effectLst/>
                <a:latin typeface="Verdana" panose="020B0604030504040204" pitchFamily="34" charset="0"/>
                <a:ea typeface="SimSun" panose="02010600030101010101" pitchFamily="2" charset="-122"/>
                <a:cs typeface="Times New Roman" panose="02020603050405020304" pitchFamily="18" charset="0"/>
              </a:rPr>
              <a:t>美国洛杉矶西来大学</a:t>
            </a:r>
            <a:endParaRPr lang="en-US" sz="2000" b="1"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lnSpc>
                <a:spcPct val="107000"/>
              </a:lnSpc>
              <a:spcBef>
                <a:spcPts val="0"/>
              </a:spcBef>
              <a:spcAft>
                <a:spcPts val="800"/>
              </a:spcAft>
            </a:pPr>
            <a:r>
              <a:rPr lang="zh-CN" sz="2000" b="1" dirty="0">
                <a:solidFill>
                  <a:srgbClr val="000000"/>
                </a:solidFill>
                <a:effectLst/>
                <a:latin typeface="Verdana" panose="020B0604030504040204" pitchFamily="34" charset="0"/>
                <a:ea typeface="SimSun" panose="02010600030101010101" pitchFamily="2" charset="-122"/>
                <a:cs typeface="Times New Roman" panose="02020603050405020304" pitchFamily="18" charset="0"/>
              </a:rPr>
              <a:t>工商管理系主任</a:t>
            </a:r>
            <a:r>
              <a:rPr lang="en-US" sz="2000" b="1" dirty="0">
                <a:solidFill>
                  <a:srgbClr val="000000"/>
                </a:solidFill>
                <a:effectLst/>
                <a:latin typeface="Verdana" panose="020B0604030504040204" pitchFamily="34" charset="0"/>
                <a:ea typeface="SimSun" panose="02010600030101010101" pitchFamily="2" charset="-122"/>
                <a:cs typeface="Times New Roman" panose="02020603050405020304" pitchFamily="18" charset="0"/>
              </a:rPr>
              <a:t>,</a:t>
            </a:r>
            <a:r>
              <a:rPr lang="en-US" sz="2000" b="1" dirty="0">
                <a:effectLst/>
                <a:latin typeface="Calibri" panose="020F0502020204030204" pitchFamily="34" charset="0"/>
                <a:ea typeface="SimSun" panose="02010600030101010101" pitchFamily="2" charset="-122"/>
                <a:cs typeface="Times New Roman" panose="02020603050405020304" pitchFamily="18" charset="0"/>
              </a:rPr>
              <a:t> </a:t>
            </a:r>
            <a:r>
              <a:rPr lang="zh-CN" sz="2000" b="1" dirty="0">
                <a:solidFill>
                  <a:srgbClr val="000000"/>
                </a:solidFill>
                <a:effectLst/>
                <a:latin typeface="Verdana" panose="020B0604030504040204" pitchFamily="34" charset="0"/>
                <a:ea typeface="SimSun" panose="02010600030101010101" pitchFamily="2" charset="-122"/>
                <a:cs typeface="Times New Roman" panose="02020603050405020304" pitchFamily="18" charset="0"/>
              </a:rPr>
              <a:t>终身教授</a:t>
            </a:r>
            <a:endParaRPr lang="en-US" altLang="zh-CN" sz="2000" b="1" dirty="0">
              <a:solidFill>
                <a:srgbClr val="000000"/>
              </a:solidFill>
              <a:latin typeface="Verdana" panose="020B0604030504040204" pitchFamily="34" charset="0"/>
              <a:ea typeface="SimSun" panose="02010600030101010101" pitchFamily="2" charset="-122"/>
              <a:cs typeface="Times New Roman" panose="02020603050405020304" pitchFamily="18" charset="0"/>
            </a:endParaRPr>
          </a:p>
          <a:p>
            <a:pPr marL="0" marR="0" algn="ctr">
              <a:lnSpc>
                <a:spcPct val="107000"/>
              </a:lnSpc>
              <a:spcBef>
                <a:spcPts val="0"/>
              </a:spcBef>
              <a:spcAft>
                <a:spcPts val="800"/>
              </a:spcAft>
            </a:pPr>
            <a:r>
              <a:rPr lang="en-US" sz="2000" b="1" dirty="0">
                <a:solidFill>
                  <a:srgbClr val="000000"/>
                </a:solidFill>
                <a:latin typeface="Verdana" panose="020B0604030504040204" pitchFamily="34" charset="0"/>
                <a:ea typeface="SimSun" panose="02010600030101010101" pitchFamily="2" charset="-122"/>
                <a:cs typeface="Times New Roman" panose="02020603050405020304" pitchFamily="18" charset="0"/>
              </a:rPr>
              <a:t>University of the West, Los Angeles</a:t>
            </a:r>
          </a:p>
          <a:p>
            <a:pPr marL="0" marR="0" algn="ctr">
              <a:lnSpc>
                <a:spcPct val="107000"/>
              </a:lnSpc>
              <a:spcBef>
                <a:spcPts val="0"/>
              </a:spcBef>
              <a:spcAft>
                <a:spcPts val="800"/>
              </a:spcAft>
            </a:pPr>
            <a:r>
              <a:rPr lang="en-US" sz="2000" b="1" dirty="0">
                <a:solidFill>
                  <a:srgbClr val="000000"/>
                </a:solidFill>
                <a:effectLst/>
                <a:latin typeface="Verdana" panose="020B0604030504040204" pitchFamily="34" charset="0"/>
                <a:ea typeface="SimSun" panose="02010600030101010101" pitchFamily="2" charset="-122"/>
                <a:cs typeface="Times New Roman" panose="02020603050405020304" pitchFamily="18" charset="0"/>
              </a:rPr>
              <a:t>Dept. Chair and Tenured Full Professor</a:t>
            </a:r>
            <a:endParaRPr lang="en-US" sz="2000" b="1"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5" name="Picture 4" descr="A person in a suit and tie&#10;&#10;Description automatically generated">
            <a:extLst>
              <a:ext uri="{FF2B5EF4-FFF2-40B4-BE49-F238E27FC236}">
                <a16:creationId xmlns:a16="http://schemas.microsoft.com/office/drawing/2014/main" id="{7966D9D0-8D58-CD85-B8F8-A68B79468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946" y="1448972"/>
            <a:ext cx="3678701" cy="3678701"/>
          </a:xfrm>
          <a:prstGeom prst="rect">
            <a:avLst/>
          </a:prstGeom>
        </p:spPr>
      </p:pic>
    </p:spTree>
    <p:extLst>
      <p:ext uri="{BB962C8B-B14F-4D97-AF65-F5344CB8AC3E}">
        <p14:creationId xmlns:p14="http://schemas.microsoft.com/office/powerpoint/2010/main" val="1220815875"/>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5550D3E-00CC-FE29-B67F-DA9B372A8DE9}"/>
              </a:ext>
            </a:extLst>
          </p:cNvPr>
          <p:cNvPicPr>
            <a:picLocks noChangeAspect="1"/>
          </p:cNvPicPr>
          <p:nvPr/>
        </p:nvPicPr>
        <p:blipFill>
          <a:blip r:embed="rId3">
            <a:extLst>
              <a:ext uri="{28A0092B-C50C-407E-A947-70E740481C1C}">
                <a14:useLocalDpi xmlns:a14="http://schemas.microsoft.com/office/drawing/2010/main" val="0"/>
              </a:ext>
            </a:extLst>
          </a:blip>
          <a:srcRect r="2" b="2079"/>
          <a:stretch/>
        </p:blipFill>
        <p:spPr>
          <a:xfrm>
            <a:off x="-1" y="-2"/>
            <a:ext cx="5410198" cy="6858002"/>
          </a:xfrm>
          <a:prstGeom prst="rect">
            <a:avLst/>
          </a:prstGeom>
        </p:spPr>
      </p:pic>
      <p:sp useBgFill="1">
        <p:nvSpPr>
          <p:cNvPr id="23" name="Rectangle 22">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A close-up of a business card&#10;&#10;Description automatically generated">
            <a:extLst>
              <a:ext uri="{FF2B5EF4-FFF2-40B4-BE49-F238E27FC236}">
                <a16:creationId xmlns:a16="http://schemas.microsoft.com/office/drawing/2014/main" id="{08A5CDA0-C0A1-E1EA-77BD-662CB31B9C7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96000" y="3598259"/>
            <a:ext cx="5248275" cy="2822320"/>
          </a:xfrm>
        </p:spPr>
      </p:pic>
      <p:pic>
        <p:nvPicPr>
          <p:cNvPr id="6" name="Picture 5" descr="A person smiling at the camera&#10;&#10;Description automatically generated">
            <a:extLst>
              <a:ext uri="{FF2B5EF4-FFF2-40B4-BE49-F238E27FC236}">
                <a16:creationId xmlns:a16="http://schemas.microsoft.com/office/drawing/2014/main" id="{A9DC8422-4AA0-CD21-BF3E-31B9E0FFB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6781" y="437421"/>
            <a:ext cx="2728633" cy="2822320"/>
          </a:xfrm>
          <a:prstGeom prst="rect">
            <a:avLst/>
          </a:prstGeom>
        </p:spPr>
      </p:pic>
    </p:spTree>
    <p:extLst>
      <p:ext uri="{BB962C8B-B14F-4D97-AF65-F5344CB8AC3E}">
        <p14:creationId xmlns:p14="http://schemas.microsoft.com/office/powerpoint/2010/main" val="1247824802"/>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uilding with a lot of windows&#10;&#10;Description automatically generated with medium confidence">
            <a:extLst>
              <a:ext uri="{FF2B5EF4-FFF2-40B4-BE49-F238E27FC236}">
                <a16:creationId xmlns:a16="http://schemas.microsoft.com/office/drawing/2014/main" id="{7A7146AE-C760-205D-4973-D85E7FD3859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765"/>
          <a:stretch/>
        </p:blipFill>
        <p:spPr>
          <a:xfrm>
            <a:off x="20" y="1282"/>
            <a:ext cx="12191980" cy="6856718"/>
          </a:xfrm>
          <a:prstGeom prst="rect">
            <a:avLst/>
          </a:prstGeom>
        </p:spPr>
      </p:pic>
    </p:spTree>
    <p:extLst>
      <p:ext uri="{BB962C8B-B14F-4D97-AF65-F5344CB8AC3E}">
        <p14:creationId xmlns:p14="http://schemas.microsoft.com/office/powerpoint/2010/main" val="625883461"/>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5" name="Rectangle 1054">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70A3AC3-C8D9-25AD-B7FB-CAABDCDF5AB7}"/>
              </a:ext>
            </a:extLst>
          </p:cNvPr>
          <p:cNvSpPr txBox="1"/>
          <p:nvPr/>
        </p:nvSpPr>
        <p:spPr>
          <a:xfrm>
            <a:off x="5823527" y="1866437"/>
            <a:ext cx="6124576" cy="266550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400" b="1" dirty="0">
                <a:solidFill>
                  <a:schemeClr val="bg1"/>
                </a:solidFill>
                <a:latin typeface="+mj-lt"/>
                <a:ea typeface="+mj-ea"/>
                <a:cs typeface="+mj-cs"/>
                <a:hlinkClick r:id="rId2"/>
              </a:rPr>
              <a:t>https://acglassdoor.com</a:t>
            </a:r>
            <a:endParaRPr lang="en-US" sz="4400" b="1" dirty="0">
              <a:solidFill>
                <a:schemeClr val="bg1"/>
              </a:solidFill>
              <a:latin typeface="+mj-lt"/>
              <a:ea typeface="+mj-ea"/>
              <a:cs typeface="+mj-cs"/>
            </a:endParaRPr>
          </a:p>
          <a:p>
            <a:pPr algn="r">
              <a:lnSpc>
                <a:spcPct val="90000"/>
              </a:lnSpc>
              <a:spcBef>
                <a:spcPct val="0"/>
              </a:spcBef>
              <a:spcAft>
                <a:spcPts val="600"/>
              </a:spcAft>
            </a:pPr>
            <a:r>
              <a:rPr lang="en-US" sz="4800" b="1" dirty="0">
                <a:solidFill>
                  <a:schemeClr val="bg1"/>
                </a:solidFill>
                <a:latin typeface="+mj-lt"/>
                <a:ea typeface="+mj-ea"/>
                <a:cs typeface="+mj-cs"/>
              </a:rPr>
              <a:t>CEO: </a:t>
            </a:r>
            <a:r>
              <a:rPr lang="en-US" sz="4800" b="1" dirty="0" err="1">
                <a:solidFill>
                  <a:schemeClr val="bg1"/>
                </a:solidFill>
                <a:latin typeface="+mj-lt"/>
                <a:ea typeface="+mj-ea"/>
                <a:cs typeface="+mj-cs"/>
              </a:rPr>
              <a:t>张春波（Sam</a:t>
            </a:r>
            <a:r>
              <a:rPr lang="en-US" sz="4800" b="1" dirty="0">
                <a:solidFill>
                  <a:schemeClr val="bg1"/>
                </a:solidFill>
                <a:latin typeface="+mj-lt"/>
                <a:ea typeface="+mj-ea"/>
                <a:cs typeface="+mj-cs"/>
              </a:rPr>
              <a:t>）</a:t>
            </a:r>
          </a:p>
        </p:txBody>
      </p:sp>
      <p:pic>
        <p:nvPicPr>
          <p:cNvPr id="1026" name="BF02CBA5-0F50-4609-BC11-E9D8F33235A0" descr="1956f5411e53fc7aceee68fd3da8a13d.JPG">
            <a:extLst>
              <a:ext uri="{FF2B5EF4-FFF2-40B4-BE49-F238E27FC236}">
                <a16:creationId xmlns:a16="http://schemas.microsoft.com/office/drawing/2014/main" id="{6A4F33C8-2999-DCA8-FCCA-08F3435395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559" r="7842"/>
          <a:stretch/>
        </p:blipFill>
        <p:spPr bwMode="auto">
          <a:xfrm>
            <a:off x="1" y="10"/>
            <a:ext cx="5116944"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7" name="Group 1056">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058" name="Freeform: Shape 1057">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9" name="Freeform: Shape 1058">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523409263"/>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ith a blue shirt&#10;&#10;Description automatically generated with medium confidence">
            <a:extLst>
              <a:ext uri="{FF2B5EF4-FFF2-40B4-BE49-F238E27FC236}">
                <a16:creationId xmlns:a16="http://schemas.microsoft.com/office/drawing/2014/main" id="{C8C3D11F-1678-49BC-427F-2518921593D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861" b="22337"/>
          <a:stretch/>
        </p:blipFill>
        <p:spPr>
          <a:xfrm>
            <a:off x="1888835" y="1062908"/>
            <a:ext cx="8414329" cy="4732183"/>
          </a:xfrm>
          <a:prstGeom prst="rect">
            <a:avLst/>
          </a:prstGeom>
        </p:spPr>
      </p:pic>
    </p:spTree>
    <p:extLst>
      <p:ext uri="{BB962C8B-B14F-4D97-AF65-F5344CB8AC3E}">
        <p14:creationId xmlns:p14="http://schemas.microsoft.com/office/powerpoint/2010/main" val="3713255548"/>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7BA47859-F297-EBF9-0B53-A87ABE8D230E}"/>
              </a:ext>
            </a:extLst>
          </p:cNvPr>
          <p:cNvSpPr>
            <a:spLocks noGrp="1" noChangeAspect="1" noChangeArrowheads="1"/>
          </p:cNvSpPr>
          <p:nvPr>
            <p:ph type="ctrTitle"/>
          </p:nvPr>
        </p:nvSpPr>
        <p:spPr bwMode="auto">
          <a:xfrm>
            <a:off x="3328524" y="4547637"/>
            <a:ext cx="10592174" cy="708436"/>
          </a:xfrm>
          <a:prstGeom prst="rect">
            <a:avLst/>
          </a:prstGeom>
          <a:solidFill>
            <a:schemeClr val="tx2">
              <a:lumMod val="10000"/>
              <a:lumOff val="90000"/>
            </a:schemeClr>
          </a:solidFill>
          <a:scene3d>
            <a:camera prst="perspectiveHeroicExtremeRightFacing"/>
            <a:lightRig rig="threePt" dir="t"/>
          </a:scene3d>
        </p:spPr>
        <p:txBody>
          <a:bodyPr vert="horz" lIns="91440" tIns="45720" rIns="91440" bIns="45720" numCol="1" anchor="t" anchorCtr="0" compatLnSpc="1">
            <a:prstTxWarp prst="textNoShape">
              <a:avLst/>
            </a:prstTxWarp>
            <a:normAutofit fontScale="90000"/>
          </a:bodyPr>
          <a:lstStyle/>
          <a:p>
            <a:pPr algn="l"/>
            <a:r>
              <a:rPr lang="en-US" altLang="zh-CN" sz="5400" b="1" dirty="0">
                <a:solidFill>
                  <a:schemeClr val="tx2">
                    <a:lumMod val="75000"/>
                    <a:lumOff val="25000"/>
                  </a:schemeClr>
                </a:solidFill>
                <a:latin typeface="Script MT Bold" panose="03040602040607080904" pitchFamily="66" charset="0"/>
              </a:rPr>
              <a:t>2024</a:t>
            </a:r>
            <a:r>
              <a:rPr lang="zh-CN" altLang="en-US" sz="5400" b="1" dirty="0">
                <a:solidFill>
                  <a:schemeClr val="tx2">
                    <a:lumMod val="75000"/>
                    <a:lumOff val="25000"/>
                  </a:schemeClr>
                </a:solidFill>
                <a:latin typeface="Script MT Bold" panose="03040602040607080904" pitchFamily="66" charset="0"/>
              </a:rPr>
              <a:t>届年会</a:t>
            </a:r>
            <a:endParaRPr lang="en-US" sz="5400" b="1" dirty="0">
              <a:solidFill>
                <a:schemeClr val="tx2">
                  <a:lumMod val="75000"/>
                  <a:lumOff val="25000"/>
                </a:schemeClr>
              </a:solidFill>
              <a:latin typeface="Script MT Bold" panose="03040602040607080904" pitchFamily="66" charset="0"/>
            </a:endParaRPr>
          </a:p>
        </p:txBody>
      </p:sp>
      <p:pic>
        <p:nvPicPr>
          <p:cNvPr id="6" name="Picture 5" descr="A blue and white background with white text&#10;&#10;Description automatically generated">
            <a:extLst>
              <a:ext uri="{FF2B5EF4-FFF2-40B4-BE49-F238E27FC236}">
                <a16:creationId xmlns:a16="http://schemas.microsoft.com/office/drawing/2014/main" id="{91876408-BD32-E545-529D-3BB14CB4DE9A}"/>
              </a:ext>
            </a:extLst>
          </p:cNvPr>
          <p:cNvPicPr>
            <a:picLocks noChangeAspect="1"/>
          </p:cNvPicPr>
          <p:nvPr/>
        </p:nvPicPr>
        <p:blipFill>
          <a:blip r:embed="rId2"/>
          <a:srcRect t="8434" b="15828"/>
          <a:stretch/>
        </p:blipFill>
        <p:spPr>
          <a:xfrm>
            <a:off x="-1" y="10"/>
            <a:ext cx="12192001" cy="4201449"/>
          </a:xfrm>
          <a:prstGeom prst="rect">
            <a:avLst/>
          </a:prstGeom>
        </p:spPr>
      </p:pic>
      <p:sp>
        <p:nvSpPr>
          <p:cNvPr id="8" name="TextBox 7">
            <a:extLst>
              <a:ext uri="{FF2B5EF4-FFF2-40B4-BE49-F238E27FC236}">
                <a16:creationId xmlns:a16="http://schemas.microsoft.com/office/drawing/2014/main" id="{728AF2D2-F4D5-8E91-578F-B1A949AB68DF}"/>
              </a:ext>
            </a:extLst>
          </p:cNvPr>
          <p:cNvSpPr txBox="1"/>
          <p:nvPr/>
        </p:nvSpPr>
        <p:spPr>
          <a:xfrm>
            <a:off x="8793107" y="5842529"/>
            <a:ext cx="2357246" cy="369332"/>
          </a:xfrm>
          <a:prstGeom prst="rect">
            <a:avLst/>
          </a:prstGeom>
          <a:noFill/>
        </p:spPr>
        <p:txBody>
          <a:bodyPr wrap="square" rtlCol="0">
            <a:spAutoFit/>
          </a:bodyPr>
          <a:lstStyle/>
          <a:p>
            <a:r>
              <a:rPr lang="en-US" dirty="0">
                <a:solidFill>
                  <a:schemeClr val="tx2">
                    <a:lumMod val="75000"/>
                    <a:lumOff val="25000"/>
                  </a:schemeClr>
                </a:solidFill>
              </a:rPr>
              <a:t>www.tjuaasc.org</a:t>
            </a:r>
          </a:p>
        </p:txBody>
      </p:sp>
    </p:spTree>
    <p:extLst>
      <p:ext uri="{BB962C8B-B14F-4D97-AF65-F5344CB8AC3E}">
        <p14:creationId xmlns:p14="http://schemas.microsoft.com/office/powerpoint/2010/main" val="2549942722"/>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3EEDE-6898-D600-B086-32A976430F61}"/>
              </a:ext>
            </a:extLst>
          </p:cNvPr>
          <p:cNvSpPr>
            <a:spLocks noGrp="1"/>
          </p:cNvSpPr>
          <p:nvPr>
            <p:ph type="ctrTitle"/>
          </p:nvPr>
        </p:nvSpPr>
        <p:spPr>
          <a:xfrm>
            <a:off x="5521910" y="878888"/>
            <a:ext cx="6010183" cy="1992899"/>
          </a:xfrm>
        </p:spPr>
        <p:txBody>
          <a:bodyPr>
            <a:normAutofit/>
          </a:bodyPr>
          <a:lstStyle/>
          <a:p>
            <a:pPr algn="l"/>
            <a:r>
              <a:rPr lang="zh-CN" altLang="en-US" sz="4000" b="1" i="0" dirty="0">
                <a:solidFill>
                  <a:srgbClr val="1B1B1B"/>
                </a:solidFill>
                <a:effectLst/>
                <a:highlight>
                  <a:srgbClr val="EBF6F8"/>
                </a:highlight>
                <a:latin typeface="Source Sans Pro" panose="020B0503030403020204" pitchFamily="34" charset="0"/>
              </a:rPr>
              <a:t>吕宏（</a:t>
            </a:r>
            <a:r>
              <a:rPr lang="en-US" sz="4000" b="0" i="0" dirty="0">
                <a:solidFill>
                  <a:srgbClr val="1B1B1B"/>
                </a:solidFill>
                <a:effectLst/>
                <a:highlight>
                  <a:srgbClr val="EBF6F8"/>
                </a:highlight>
                <a:latin typeface="Source Sans Pro" panose="020B0503030403020204" pitchFamily="34" charset="0"/>
              </a:rPr>
              <a:t>Cindy） </a:t>
            </a:r>
            <a:r>
              <a:rPr lang="zh-CN" altLang="en-US" sz="4000" b="0" i="0" dirty="0">
                <a:solidFill>
                  <a:srgbClr val="1B1B1B"/>
                </a:solidFill>
                <a:effectLst/>
                <a:highlight>
                  <a:srgbClr val="EBF6F8"/>
                </a:highlight>
                <a:latin typeface="Source Sans Pro" panose="020B0503030403020204" pitchFamily="34" charset="0"/>
              </a:rPr>
              <a:t>会长</a:t>
            </a:r>
            <a:br>
              <a:rPr lang="en-US" altLang="zh-CN" sz="4000" b="0" i="0" dirty="0">
                <a:solidFill>
                  <a:srgbClr val="1B1B1B"/>
                </a:solidFill>
                <a:effectLst/>
                <a:highlight>
                  <a:srgbClr val="EBF6F8"/>
                </a:highlight>
                <a:latin typeface="Source Sans Pro" panose="020B0503030403020204" pitchFamily="34" charset="0"/>
              </a:rPr>
            </a:br>
            <a:br>
              <a:rPr lang="en-US" altLang="zh-CN" sz="4000" b="0" i="0" dirty="0">
                <a:solidFill>
                  <a:srgbClr val="1B1B1B"/>
                </a:solidFill>
                <a:effectLst/>
                <a:highlight>
                  <a:srgbClr val="EBF6F8"/>
                </a:highlight>
                <a:latin typeface="Source Sans Pro" panose="020B0503030403020204" pitchFamily="34" charset="0"/>
              </a:rPr>
            </a:br>
            <a:r>
              <a:rPr lang="en-US" sz="4000" b="0" i="0" dirty="0">
                <a:solidFill>
                  <a:srgbClr val="1B1B1B"/>
                </a:solidFill>
                <a:effectLst/>
                <a:highlight>
                  <a:srgbClr val="EBF6F8"/>
                </a:highlight>
                <a:latin typeface="Source Sans Pro" panose="020B0503030403020204" pitchFamily="34" charset="0"/>
              </a:rPr>
              <a:t>President</a:t>
            </a:r>
          </a:p>
        </p:txBody>
      </p:sp>
      <p:sp>
        <p:nvSpPr>
          <p:cNvPr id="3" name="Subtitle 2">
            <a:extLst>
              <a:ext uri="{FF2B5EF4-FFF2-40B4-BE49-F238E27FC236}">
                <a16:creationId xmlns:a16="http://schemas.microsoft.com/office/drawing/2014/main" id="{D234CAFA-A9D8-C247-DB4D-80298B16F8B9}"/>
              </a:ext>
            </a:extLst>
          </p:cNvPr>
          <p:cNvSpPr>
            <a:spLocks noGrp="1"/>
          </p:cNvSpPr>
          <p:nvPr>
            <p:ph type="subTitle" idx="1"/>
          </p:nvPr>
        </p:nvSpPr>
        <p:spPr>
          <a:xfrm>
            <a:off x="5521910" y="3602038"/>
            <a:ext cx="5261499" cy="1655762"/>
          </a:xfrm>
        </p:spPr>
        <p:txBody>
          <a:bodyPr/>
          <a:lstStyle/>
          <a:p>
            <a:pPr algn="l"/>
            <a:r>
              <a:rPr lang="zh-CN" altLang="en-US" b="0" i="0" dirty="0">
                <a:solidFill>
                  <a:srgbClr val="5E5E5E"/>
                </a:solidFill>
                <a:effectLst/>
                <a:highlight>
                  <a:srgbClr val="EBF6F8"/>
                </a:highlight>
                <a:latin typeface="Source Sans Pro" panose="020B0503030403020204" pitchFamily="34" charset="0"/>
              </a:rPr>
              <a:t>会长吕宏律师是路博百思律师事务所（</a:t>
            </a:r>
            <a:r>
              <a:rPr lang="en-US" b="0" i="0" dirty="0">
                <a:solidFill>
                  <a:srgbClr val="5E5E5E"/>
                </a:solidFill>
                <a:effectLst/>
                <a:highlight>
                  <a:srgbClr val="EBF6F8"/>
                </a:highlight>
                <a:latin typeface="Source Sans Pro" panose="020B0503030403020204" pitchFamily="34" charset="0"/>
              </a:rPr>
              <a:t>Lewis Brisbois </a:t>
            </a:r>
            <a:r>
              <a:rPr lang="en-US" b="0" i="0" dirty="0" err="1">
                <a:solidFill>
                  <a:srgbClr val="5E5E5E"/>
                </a:solidFill>
                <a:effectLst/>
                <a:highlight>
                  <a:srgbClr val="EBF6F8"/>
                </a:highlight>
                <a:latin typeface="Source Sans Pro" panose="020B0503030403020204" pitchFamily="34" charset="0"/>
              </a:rPr>
              <a:t>Bisggard</a:t>
            </a:r>
            <a:r>
              <a:rPr lang="en-US" b="0" i="0" dirty="0">
                <a:solidFill>
                  <a:srgbClr val="5E5E5E"/>
                </a:solidFill>
                <a:effectLst/>
                <a:highlight>
                  <a:srgbClr val="EBF6F8"/>
                </a:highlight>
                <a:latin typeface="Source Sans Pro" panose="020B0503030403020204" pitchFamily="34" charset="0"/>
              </a:rPr>
              <a:t> &amp; Smith LLP: </a:t>
            </a:r>
            <a:r>
              <a:rPr lang="en-US" b="0" i="0" u="sng" dirty="0">
                <a:solidFill>
                  <a:srgbClr val="5A7C82"/>
                </a:solidFill>
                <a:effectLst/>
                <a:highlight>
                  <a:srgbClr val="EBF6F8"/>
                </a:highlight>
                <a:latin typeface="Source Sans Pro" panose="020B0503030403020204" pitchFamily="34" charset="0"/>
                <a:hlinkClick r:id="rId2"/>
              </a:rPr>
              <a:t>www.lewisbrisbois.com</a:t>
            </a:r>
            <a:r>
              <a:rPr lang="en-US" b="0" i="0" dirty="0">
                <a:solidFill>
                  <a:srgbClr val="5E5E5E"/>
                </a:solidFill>
                <a:effectLst/>
                <a:highlight>
                  <a:srgbClr val="EBF6F8"/>
                </a:highlight>
                <a:latin typeface="Source Sans Pro" panose="020B0503030403020204" pitchFamily="34" charset="0"/>
              </a:rPr>
              <a:t> ) </a:t>
            </a:r>
            <a:r>
              <a:rPr lang="zh-CN" altLang="en-US" b="0" i="0" dirty="0">
                <a:solidFill>
                  <a:srgbClr val="5E5E5E"/>
                </a:solidFill>
                <a:effectLst/>
                <a:highlight>
                  <a:srgbClr val="EBF6F8"/>
                </a:highlight>
                <a:latin typeface="Source Sans Pro" panose="020B0503030403020204" pitchFamily="34" charset="0"/>
              </a:rPr>
              <a:t>的合伙人，负责全所在整个北美的中国业务。</a:t>
            </a:r>
            <a:endParaRPr lang="en-US" dirty="0"/>
          </a:p>
        </p:txBody>
      </p:sp>
      <p:pic>
        <p:nvPicPr>
          <p:cNvPr id="1028" name="Picture 4">
            <a:extLst>
              <a:ext uri="{FF2B5EF4-FFF2-40B4-BE49-F238E27FC236}">
                <a16:creationId xmlns:a16="http://schemas.microsoft.com/office/drawing/2014/main" id="{8411486E-58B0-F447-3D20-539C9D1A1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793" y="696712"/>
            <a:ext cx="369570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305859"/>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DECF45BD-8D77-4D42-9536-36BB818F26A6" descr="1c295b8b60b331be1b89192edf1b327b.JPG">
            <a:extLst>
              <a:ext uri="{FF2B5EF4-FFF2-40B4-BE49-F238E27FC236}">
                <a16:creationId xmlns:a16="http://schemas.microsoft.com/office/drawing/2014/main" id="{6909ADB7-9877-667A-5D8B-C0267DDB02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9208" b="199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B1B0E1D-C1CC-FFBC-DEBE-FE59081BC59C}"/>
              </a:ext>
            </a:extLst>
          </p:cNvPr>
          <p:cNvSpPr txBox="1"/>
          <p:nvPr/>
        </p:nvSpPr>
        <p:spPr>
          <a:xfrm>
            <a:off x="5932526" y="4468426"/>
            <a:ext cx="1810327" cy="707886"/>
          </a:xfrm>
          <a:prstGeom prst="rect">
            <a:avLst/>
          </a:prstGeom>
          <a:blipFill>
            <a:blip r:embed="rId3"/>
            <a:tile tx="0" ty="0" sx="100000" sy="100000" flip="none" algn="tl"/>
          </a:blipFill>
          <a:effectLst>
            <a:glow rad="228600">
              <a:schemeClr val="accent1">
                <a:satMod val="175000"/>
                <a:alpha val="40000"/>
              </a:schemeClr>
            </a:glow>
          </a:effectLst>
        </p:spPr>
        <p:txBody>
          <a:bodyPr wrap="square" rtlCol="0">
            <a:spAutoFit/>
          </a:bodyPr>
          <a:lstStyle/>
          <a:p>
            <a:r>
              <a:rPr lang="en-US" sz="4000" dirty="0" err="1">
                <a:solidFill>
                  <a:schemeClr val="tx2">
                    <a:lumMod val="75000"/>
                    <a:lumOff val="25000"/>
                  </a:schemeClr>
                </a:solidFill>
              </a:rPr>
              <a:t>理事会</a:t>
            </a:r>
            <a:endParaRPr lang="en-US" sz="4000" dirty="0">
              <a:solidFill>
                <a:schemeClr val="tx2">
                  <a:lumMod val="75000"/>
                  <a:lumOff val="25000"/>
                </a:schemeClr>
              </a:solidFill>
            </a:endParaRPr>
          </a:p>
        </p:txBody>
      </p:sp>
    </p:spTree>
    <p:extLst>
      <p:ext uri="{BB962C8B-B14F-4D97-AF65-F5344CB8AC3E}">
        <p14:creationId xmlns:p14="http://schemas.microsoft.com/office/powerpoint/2010/main" val="707588404"/>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68C5A-C954-78DB-4D12-8B0BF7DCE6C4}"/>
              </a:ext>
            </a:extLst>
          </p:cNvPr>
          <p:cNvSpPr>
            <a:spLocks noGrp="1"/>
          </p:cNvSpPr>
          <p:nvPr>
            <p:ph type="title"/>
          </p:nvPr>
        </p:nvSpPr>
        <p:spPr>
          <a:xfrm>
            <a:off x="838200" y="681037"/>
            <a:ext cx="10515600" cy="1325563"/>
          </a:xfrm>
          <a:effectLst>
            <a:outerShdw blurRad="50800" dist="38100" dir="2700000" algn="tl" rotWithShape="0">
              <a:prstClr val="black">
                <a:alpha val="40000"/>
              </a:prstClr>
            </a:outerShdw>
          </a:effectLst>
        </p:spPr>
        <p:txBody>
          <a:bodyPr>
            <a:normAutofit/>
          </a:bodyPr>
          <a:lstStyle/>
          <a:p>
            <a:r>
              <a:rPr lang="en-US" sz="3200" b="0" i="0" dirty="0">
                <a:solidFill>
                  <a:schemeClr val="tx2">
                    <a:lumMod val="75000"/>
                    <a:lumOff val="25000"/>
                  </a:schemeClr>
                </a:solidFill>
                <a:effectLst/>
                <a:highlight>
                  <a:srgbClr val="FFFFFF"/>
                </a:highlight>
                <a:latin typeface="Source Sans Pro" panose="020B0503030403020204" pitchFamily="34" charset="0"/>
              </a:rPr>
              <a:t>Tianjin University Alumni Association of Southern California: Connecting Communities</a:t>
            </a:r>
            <a:endParaRPr lang="en-US" sz="3200" dirty="0">
              <a:solidFill>
                <a:schemeClr val="tx2">
                  <a:lumMod val="75000"/>
                  <a:lumOff val="25000"/>
                </a:schemeClr>
              </a:solidFill>
            </a:endParaRPr>
          </a:p>
        </p:txBody>
      </p:sp>
      <p:sp>
        <p:nvSpPr>
          <p:cNvPr id="3" name="Content Placeholder 2">
            <a:extLst>
              <a:ext uri="{FF2B5EF4-FFF2-40B4-BE49-F238E27FC236}">
                <a16:creationId xmlns:a16="http://schemas.microsoft.com/office/drawing/2014/main" id="{19C9076D-728D-04A9-3B2A-70686EAFD868}"/>
              </a:ext>
            </a:extLst>
          </p:cNvPr>
          <p:cNvSpPr>
            <a:spLocks noGrp="1"/>
          </p:cNvSpPr>
          <p:nvPr>
            <p:ph idx="1"/>
          </p:nvPr>
        </p:nvSpPr>
        <p:spPr>
          <a:xfrm>
            <a:off x="838200" y="2334827"/>
            <a:ext cx="10515600" cy="3842136"/>
          </a:xfrm>
          <a:ln>
            <a:solidFill>
              <a:schemeClr val="accent4"/>
            </a:solidFill>
          </a:ln>
          <a:effectLst>
            <a:glow rad="228600">
              <a:schemeClr val="accent1">
                <a:satMod val="175000"/>
                <a:alpha val="40000"/>
              </a:schemeClr>
            </a:glow>
          </a:effectLst>
        </p:spPr>
        <p:txBody>
          <a:bodyPr>
            <a:normAutofit fontScale="85000" lnSpcReduction="10000"/>
          </a:bodyPr>
          <a:lstStyle/>
          <a:p>
            <a:pPr marL="0" indent="0">
              <a:lnSpc>
                <a:spcPct val="120000"/>
              </a:lnSpc>
              <a:spcBef>
                <a:spcPts val="0"/>
              </a:spcBef>
              <a:buNone/>
            </a:pPr>
            <a:r>
              <a:rPr lang="zh-CN" altLang="en-US" b="0" i="0" dirty="0">
                <a:solidFill>
                  <a:schemeClr val="tx2">
                    <a:lumMod val="75000"/>
                    <a:lumOff val="25000"/>
                  </a:schemeClr>
                </a:solidFill>
                <a:effectLst/>
                <a:highlight>
                  <a:srgbClr val="FFFFFF"/>
                </a:highlight>
                <a:latin typeface="Source Sans Pro" panose="020B0503030403020204" pitchFamily="34" charset="0"/>
              </a:rPr>
              <a:t>天津大学南加州校友会（</a:t>
            </a:r>
            <a:r>
              <a:rPr lang="en-US" b="0" i="0" dirty="0">
                <a:solidFill>
                  <a:schemeClr val="tx2">
                    <a:lumMod val="75000"/>
                    <a:lumOff val="25000"/>
                  </a:schemeClr>
                </a:solidFill>
                <a:effectLst/>
                <a:highlight>
                  <a:srgbClr val="FFFFFF"/>
                </a:highlight>
                <a:latin typeface="Source Sans Pro" panose="020B0503030403020204" pitchFamily="34" charset="0"/>
              </a:rPr>
              <a:t>Tianjin University Alumni Association of Southern California，</a:t>
            </a:r>
            <a:r>
              <a:rPr lang="zh-CN" altLang="en-US" b="0" i="0" dirty="0">
                <a:solidFill>
                  <a:schemeClr val="tx2">
                    <a:lumMod val="75000"/>
                    <a:lumOff val="25000"/>
                  </a:schemeClr>
                </a:solidFill>
                <a:effectLst/>
                <a:highlight>
                  <a:srgbClr val="FFFFFF"/>
                </a:highlight>
                <a:latin typeface="Source Sans Pro" panose="020B0503030403020204" pitchFamily="34" charset="0"/>
              </a:rPr>
              <a:t>简称</a:t>
            </a:r>
            <a:r>
              <a:rPr lang="en-US" b="0" i="0" dirty="0" err="1">
                <a:solidFill>
                  <a:schemeClr val="tx2">
                    <a:lumMod val="75000"/>
                    <a:lumOff val="25000"/>
                  </a:schemeClr>
                </a:solidFill>
                <a:effectLst/>
                <a:highlight>
                  <a:srgbClr val="FFFFFF"/>
                </a:highlight>
                <a:latin typeface="Source Sans Pro" panose="020B0503030403020204" pitchFamily="34" charset="0"/>
              </a:rPr>
              <a:t>TJUAASC</a:t>
            </a:r>
            <a:r>
              <a:rPr lang="en-US" b="0" i="0" dirty="0">
                <a:solidFill>
                  <a:schemeClr val="tx2">
                    <a:lumMod val="75000"/>
                    <a:lumOff val="25000"/>
                  </a:schemeClr>
                </a:solidFill>
                <a:effectLst/>
                <a:highlight>
                  <a:srgbClr val="FFFFFF"/>
                </a:highlight>
                <a:latin typeface="Source Sans Pro" panose="020B0503030403020204" pitchFamily="34" charset="0"/>
              </a:rPr>
              <a:t>）</a:t>
            </a:r>
            <a:r>
              <a:rPr lang="zh-CN" altLang="en-US" b="0" i="0" dirty="0">
                <a:solidFill>
                  <a:schemeClr val="tx2">
                    <a:lumMod val="75000"/>
                    <a:lumOff val="25000"/>
                  </a:schemeClr>
                </a:solidFill>
                <a:effectLst/>
                <a:highlight>
                  <a:srgbClr val="FFFFFF"/>
                </a:highlight>
                <a:latin typeface="Source Sans Pro" panose="020B0503030403020204" pitchFamily="34" charset="0"/>
              </a:rPr>
              <a:t>成立于</a:t>
            </a:r>
            <a:r>
              <a:rPr lang="en-US" altLang="zh-CN" b="0" i="0" dirty="0">
                <a:solidFill>
                  <a:schemeClr val="tx2">
                    <a:lumMod val="75000"/>
                    <a:lumOff val="25000"/>
                  </a:schemeClr>
                </a:solidFill>
                <a:effectLst/>
                <a:highlight>
                  <a:srgbClr val="FFFFFF"/>
                </a:highlight>
                <a:latin typeface="Source Sans Pro" panose="020B0503030403020204" pitchFamily="34" charset="0"/>
              </a:rPr>
              <a:t>2015</a:t>
            </a:r>
            <a:r>
              <a:rPr lang="zh-CN" altLang="en-US" b="0" i="0" dirty="0">
                <a:solidFill>
                  <a:schemeClr val="tx2">
                    <a:lumMod val="75000"/>
                    <a:lumOff val="25000"/>
                  </a:schemeClr>
                </a:solidFill>
                <a:effectLst/>
                <a:highlight>
                  <a:srgbClr val="FFFFFF"/>
                </a:highlight>
                <a:latin typeface="Source Sans Pro" panose="020B0503030403020204" pitchFamily="34" charset="0"/>
              </a:rPr>
              <a:t>年</a:t>
            </a:r>
            <a:r>
              <a:rPr lang="en-US" altLang="zh-CN" b="0" i="0" dirty="0">
                <a:solidFill>
                  <a:schemeClr val="tx2">
                    <a:lumMod val="75000"/>
                    <a:lumOff val="25000"/>
                  </a:schemeClr>
                </a:solidFill>
                <a:effectLst/>
                <a:highlight>
                  <a:srgbClr val="FFFFFF"/>
                </a:highlight>
                <a:latin typeface="Source Sans Pro" panose="020B0503030403020204" pitchFamily="34" charset="0"/>
              </a:rPr>
              <a:t>10</a:t>
            </a:r>
            <a:r>
              <a:rPr lang="zh-CN" altLang="en-US" b="0" i="0" dirty="0">
                <a:solidFill>
                  <a:schemeClr val="tx2">
                    <a:lumMod val="75000"/>
                    <a:lumOff val="25000"/>
                  </a:schemeClr>
                </a:solidFill>
                <a:effectLst/>
                <a:highlight>
                  <a:srgbClr val="FFFFFF"/>
                </a:highlight>
                <a:latin typeface="Source Sans Pro" panose="020B0503030403020204" pitchFamily="34" charset="0"/>
              </a:rPr>
              <a:t>月，发展至今已有众多会员，由广泛涉足工业、学术、商业、金融、法律等各行各业的精英人士组成。</a:t>
            </a:r>
            <a:br>
              <a:rPr lang="zh-CN" altLang="en-US" b="0" i="0" dirty="0">
                <a:solidFill>
                  <a:schemeClr val="tx2">
                    <a:lumMod val="75000"/>
                    <a:lumOff val="25000"/>
                  </a:schemeClr>
                </a:solidFill>
                <a:effectLst/>
                <a:highlight>
                  <a:srgbClr val="FFFFFF"/>
                </a:highlight>
                <a:latin typeface="Source Sans Pro" panose="020B0503030403020204" pitchFamily="34" charset="0"/>
              </a:rPr>
            </a:br>
            <a:endParaRPr lang="zh-CN" altLang="en-US" b="0" i="0" dirty="0">
              <a:solidFill>
                <a:schemeClr val="tx2">
                  <a:lumMod val="75000"/>
                  <a:lumOff val="25000"/>
                </a:schemeClr>
              </a:solidFill>
              <a:effectLst/>
              <a:highlight>
                <a:srgbClr val="FFFFFF"/>
              </a:highlight>
              <a:latin typeface="Source Sans Pro" panose="020B0503030403020204" pitchFamily="34" charset="0"/>
            </a:endParaRPr>
          </a:p>
          <a:p>
            <a:pPr marL="0" indent="0">
              <a:lnSpc>
                <a:spcPct val="120000"/>
              </a:lnSpc>
              <a:spcBef>
                <a:spcPts val="0"/>
              </a:spcBef>
              <a:buNone/>
            </a:pPr>
            <a:r>
              <a:rPr lang="zh-CN" altLang="en-US" b="0" i="0" dirty="0">
                <a:solidFill>
                  <a:schemeClr val="tx2">
                    <a:lumMod val="75000"/>
                    <a:lumOff val="25000"/>
                  </a:schemeClr>
                </a:solidFill>
                <a:effectLst/>
                <a:highlight>
                  <a:srgbClr val="FFFFFF"/>
                </a:highlight>
                <a:latin typeface="Source Sans Pro" panose="020B0503030403020204" pitchFamily="34" charset="0"/>
              </a:rPr>
              <a:t>在此衷心感谢现有会员一路走来的支持与厚爱，同时诚邀各界校友的持续加入。让我们共同凝聚校友力量，提升母校的国际声誉与形象以及在海内外的影响力和号召力。</a:t>
            </a:r>
            <a:br>
              <a:rPr lang="zh-CN" altLang="en-US" b="0" i="0" dirty="0">
                <a:solidFill>
                  <a:schemeClr val="tx2">
                    <a:lumMod val="75000"/>
                    <a:lumOff val="25000"/>
                  </a:schemeClr>
                </a:solidFill>
                <a:effectLst/>
                <a:highlight>
                  <a:srgbClr val="FFFFFF"/>
                </a:highlight>
                <a:latin typeface="Source Sans Pro" panose="020B0503030403020204" pitchFamily="34" charset="0"/>
              </a:rPr>
            </a:br>
            <a:endParaRPr lang="zh-CN" altLang="en-US" b="0" i="0" dirty="0">
              <a:solidFill>
                <a:schemeClr val="tx2">
                  <a:lumMod val="75000"/>
                  <a:lumOff val="25000"/>
                </a:schemeClr>
              </a:solidFill>
              <a:effectLst/>
              <a:highlight>
                <a:srgbClr val="FFFFFF"/>
              </a:highlight>
              <a:latin typeface="Source Sans Pro" panose="020B0503030403020204" pitchFamily="34" charset="0"/>
            </a:endParaRPr>
          </a:p>
          <a:p>
            <a:pPr marL="0" indent="0">
              <a:lnSpc>
                <a:spcPct val="120000"/>
              </a:lnSpc>
              <a:spcBef>
                <a:spcPts val="0"/>
              </a:spcBef>
              <a:buNone/>
            </a:pPr>
            <a:r>
              <a:rPr lang="zh-CN" altLang="en-US" b="0" i="0" dirty="0">
                <a:solidFill>
                  <a:schemeClr val="tx2">
                    <a:lumMod val="75000"/>
                    <a:lumOff val="25000"/>
                  </a:schemeClr>
                </a:solidFill>
                <a:effectLst/>
                <a:highlight>
                  <a:srgbClr val="FFFFFF"/>
                </a:highlight>
                <a:latin typeface="Source Sans Pro" panose="020B0503030403020204" pitchFamily="34" charset="0"/>
              </a:rPr>
              <a:t>加油，天大学子们，</a:t>
            </a:r>
            <a:r>
              <a:rPr lang="en-US" b="0" i="0" dirty="0">
                <a:solidFill>
                  <a:schemeClr val="tx2">
                    <a:lumMod val="75000"/>
                    <a:lumOff val="25000"/>
                  </a:schemeClr>
                </a:solidFill>
                <a:effectLst/>
                <a:highlight>
                  <a:srgbClr val="FFFFFF"/>
                </a:highlight>
                <a:latin typeface="Source Sans Pro" panose="020B0503030403020204" pitchFamily="34" charset="0"/>
              </a:rPr>
              <a:t>the sky is the limit！</a:t>
            </a:r>
          </a:p>
          <a:p>
            <a:endParaRPr lang="en-US" dirty="0"/>
          </a:p>
        </p:txBody>
      </p:sp>
    </p:spTree>
    <p:extLst>
      <p:ext uri="{BB962C8B-B14F-4D97-AF65-F5344CB8AC3E}">
        <p14:creationId xmlns:p14="http://schemas.microsoft.com/office/powerpoint/2010/main" val="1093779847"/>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64886-04A6-7B73-89C6-3C968B090C80}"/>
              </a:ext>
            </a:extLst>
          </p:cNvPr>
          <p:cNvSpPr>
            <a:spLocks noGrp="1"/>
          </p:cNvSpPr>
          <p:nvPr>
            <p:ph type="title"/>
          </p:nvPr>
        </p:nvSpPr>
        <p:spPr>
          <a:xfrm>
            <a:off x="838200" y="498382"/>
            <a:ext cx="10515600" cy="1325563"/>
          </a:xfrm>
        </p:spPr>
        <p:txBody>
          <a:bodyPr/>
          <a:lstStyle/>
          <a:p>
            <a:pPr algn="ctr"/>
            <a:r>
              <a:rPr lang="zh-CN" altLang="en-US" b="0" i="0" dirty="0">
                <a:solidFill>
                  <a:schemeClr val="tx2">
                    <a:lumMod val="75000"/>
                    <a:lumOff val="25000"/>
                  </a:schemeClr>
                </a:solidFill>
                <a:effectLst/>
                <a:highlight>
                  <a:srgbClr val="FFFFFF"/>
                </a:highlight>
                <a:latin typeface="+mn-ea"/>
                <a:ea typeface="+mn-ea"/>
              </a:rPr>
              <a:t>合作伙伴</a:t>
            </a:r>
            <a:endParaRPr lang="en-US" dirty="0">
              <a:solidFill>
                <a:schemeClr val="tx2">
                  <a:lumMod val="75000"/>
                  <a:lumOff val="25000"/>
                </a:schemeClr>
              </a:solidFill>
              <a:latin typeface="+mn-ea"/>
              <a:ea typeface="+mn-ea"/>
            </a:endParaRPr>
          </a:p>
        </p:txBody>
      </p:sp>
      <p:pic>
        <p:nvPicPr>
          <p:cNvPr id="5" name="Content Placeholder 4">
            <a:extLst>
              <a:ext uri="{FF2B5EF4-FFF2-40B4-BE49-F238E27FC236}">
                <a16:creationId xmlns:a16="http://schemas.microsoft.com/office/drawing/2014/main" id="{7A14CAAE-D9DD-0ABE-DA4C-93FCFCAAA4E9}"/>
              </a:ext>
            </a:extLst>
          </p:cNvPr>
          <p:cNvPicPr>
            <a:picLocks noGrp="1" noChangeAspect="1"/>
          </p:cNvPicPr>
          <p:nvPr>
            <p:ph idx="1"/>
          </p:nvPr>
        </p:nvPicPr>
        <p:blipFill>
          <a:blip r:embed="rId2"/>
          <a:stretch>
            <a:fillRect/>
          </a:stretch>
        </p:blipFill>
        <p:spPr>
          <a:xfrm>
            <a:off x="4959564" y="3689840"/>
            <a:ext cx="1819275" cy="952500"/>
          </a:xfrm>
          <a:prstGeom prst="rect">
            <a:avLst/>
          </a:prstGeom>
        </p:spPr>
      </p:pic>
      <p:pic>
        <p:nvPicPr>
          <p:cNvPr id="6" name="Picture 5">
            <a:extLst>
              <a:ext uri="{FF2B5EF4-FFF2-40B4-BE49-F238E27FC236}">
                <a16:creationId xmlns:a16="http://schemas.microsoft.com/office/drawing/2014/main" id="{1191DCFD-CD97-CECF-4797-0C4B4C0F54B1}"/>
              </a:ext>
            </a:extLst>
          </p:cNvPr>
          <p:cNvPicPr>
            <a:picLocks noChangeAspect="1"/>
          </p:cNvPicPr>
          <p:nvPr/>
        </p:nvPicPr>
        <p:blipFill>
          <a:blip r:embed="rId3"/>
          <a:stretch>
            <a:fillRect/>
          </a:stretch>
        </p:blipFill>
        <p:spPr>
          <a:xfrm>
            <a:off x="5776622" y="4948067"/>
            <a:ext cx="1476375" cy="952500"/>
          </a:xfrm>
          <a:prstGeom prst="rect">
            <a:avLst/>
          </a:prstGeom>
        </p:spPr>
      </p:pic>
      <p:pic>
        <p:nvPicPr>
          <p:cNvPr id="8" name="Picture 7">
            <a:extLst>
              <a:ext uri="{FF2B5EF4-FFF2-40B4-BE49-F238E27FC236}">
                <a16:creationId xmlns:a16="http://schemas.microsoft.com/office/drawing/2014/main" id="{ED903C46-9270-CE29-EA59-E8AB32F9FA34}"/>
              </a:ext>
            </a:extLst>
          </p:cNvPr>
          <p:cNvPicPr>
            <a:picLocks noChangeAspect="1"/>
          </p:cNvPicPr>
          <p:nvPr/>
        </p:nvPicPr>
        <p:blipFill>
          <a:blip r:embed="rId4"/>
          <a:stretch>
            <a:fillRect/>
          </a:stretch>
        </p:blipFill>
        <p:spPr>
          <a:xfrm>
            <a:off x="9151360" y="2200959"/>
            <a:ext cx="1666875" cy="952500"/>
          </a:xfrm>
          <a:prstGeom prst="rect">
            <a:avLst/>
          </a:prstGeom>
        </p:spPr>
      </p:pic>
      <p:pic>
        <p:nvPicPr>
          <p:cNvPr id="9" name="Picture 8">
            <a:extLst>
              <a:ext uri="{FF2B5EF4-FFF2-40B4-BE49-F238E27FC236}">
                <a16:creationId xmlns:a16="http://schemas.microsoft.com/office/drawing/2014/main" id="{CB0E5503-4538-7433-A929-E785245BF1FC}"/>
              </a:ext>
            </a:extLst>
          </p:cNvPr>
          <p:cNvPicPr>
            <a:picLocks noChangeAspect="1"/>
          </p:cNvPicPr>
          <p:nvPr/>
        </p:nvPicPr>
        <p:blipFill>
          <a:blip r:embed="rId5"/>
          <a:stretch>
            <a:fillRect/>
          </a:stretch>
        </p:blipFill>
        <p:spPr>
          <a:xfrm>
            <a:off x="9625528" y="3655482"/>
            <a:ext cx="1895475" cy="952500"/>
          </a:xfrm>
          <a:prstGeom prst="rect">
            <a:avLst/>
          </a:prstGeom>
        </p:spPr>
      </p:pic>
      <p:pic>
        <p:nvPicPr>
          <p:cNvPr id="10" name="Picture 9">
            <a:extLst>
              <a:ext uri="{FF2B5EF4-FFF2-40B4-BE49-F238E27FC236}">
                <a16:creationId xmlns:a16="http://schemas.microsoft.com/office/drawing/2014/main" id="{A19F1F78-9A42-49F5-DC88-3A6F5ED33F0C}"/>
              </a:ext>
            </a:extLst>
          </p:cNvPr>
          <p:cNvPicPr>
            <a:picLocks noChangeAspect="1"/>
          </p:cNvPicPr>
          <p:nvPr/>
        </p:nvPicPr>
        <p:blipFill>
          <a:blip r:embed="rId6"/>
          <a:stretch>
            <a:fillRect/>
          </a:stretch>
        </p:blipFill>
        <p:spPr>
          <a:xfrm>
            <a:off x="7149671" y="3655482"/>
            <a:ext cx="2105025" cy="952500"/>
          </a:xfrm>
          <a:prstGeom prst="rect">
            <a:avLst/>
          </a:prstGeom>
        </p:spPr>
      </p:pic>
      <p:pic>
        <p:nvPicPr>
          <p:cNvPr id="12" name="Picture 11">
            <a:extLst>
              <a:ext uri="{FF2B5EF4-FFF2-40B4-BE49-F238E27FC236}">
                <a16:creationId xmlns:a16="http://schemas.microsoft.com/office/drawing/2014/main" id="{46A1C287-B3DA-8F70-2695-99C7F39E85F2}"/>
              </a:ext>
            </a:extLst>
          </p:cNvPr>
          <p:cNvPicPr>
            <a:picLocks noChangeAspect="1"/>
          </p:cNvPicPr>
          <p:nvPr/>
        </p:nvPicPr>
        <p:blipFill>
          <a:blip r:embed="rId7"/>
          <a:stretch>
            <a:fillRect/>
          </a:stretch>
        </p:blipFill>
        <p:spPr>
          <a:xfrm>
            <a:off x="4200247" y="4970617"/>
            <a:ext cx="1323975" cy="952500"/>
          </a:xfrm>
          <a:prstGeom prst="rect">
            <a:avLst/>
          </a:prstGeom>
        </p:spPr>
      </p:pic>
      <p:pic>
        <p:nvPicPr>
          <p:cNvPr id="14" name="Picture 13">
            <a:extLst>
              <a:ext uri="{FF2B5EF4-FFF2-40B4-BE49-F238E27FC236}">
                <a16:creationId xmlns:a16="http://schemas.microsoft.com/office/drawing/2014/main" id="{7B0D53AB-466E-FBE6-4FCA-CECCFD593F87}"/>
              </a:ext>
            </a:extLst>
          </p:cNvPr>
          <p:cNvPicPr>
            <a:picLocks noChangeAspect="1"/>
          </p:cNvPicPr>
          <p:nvPr/>
        </p:nvPicPr>
        <p:blipFill>
          <a:blip r:embed="rId8"/>
          <a:stretch>
            <a:fillRect/>
          </a:stretch>
        </p:blipFill>
        <p:spPr>
          <a:xfrm>
            <a:off x="119161" y="4991224"/>
            <a:ext cx="4351482" cy="952500"/>
          </a:xfrm>
          <a:prstGeom prst="rect">
            <a:avLst/>
          </a:prstGeom>
        </p:spPr>
      </p:pic>
      <p:pic>
        <p:nvPicPr>
          <p:cNvPr id="15" name="Picture 14">
            <a:extLst>
              <a:ext uri="{FF2B5EF4-FFF2-40B4-BE49-F238E27FC236}">
                <a16:creationId xmlns:a16="http://schemas.microsoft.com/office/drawing/2014/main" id="{AAC012D1-A925-1295-7C6A-5FF92E63764F}"/>
              </a:ext>
            </a:extLst>
          </p:cNvPr>
          <p:cNvPicPr>
            <a:picLocks noChangeAspect="1"/>
          </p:cNvPicPr>
          <p:nvPr/>
        </p:nvPicPr>
        <p:blipFill>
          <a:blip r:embed="rId9"/>
          <a:stretch>
            <a:fillRect/>
          </a:stretch>
        </p:blipFill>
        <p:spPr>
          <a:xfrm>
            <a:off x="1242218" y="2225171"/>
            <a:ext cx="2532375" cy="539952"/>
          </a:xfrm>
          <a:prstGeom prst="rect">
            <a:avLst/>
          </a:prstGeom>
        </p:spPr>
      </p:pic>
      <p:pic>
        <p:nvPicPr>
          <p:cNvPr id="16" name="Picture 15">
            <a:extLst>
              <a:ext uri="{FF2B5EF4-FFF2-40B4-BE49-F238E27FC236}">
                <a16:creationId xmlns:a16="http://schemas.microsoft.com/office/drawing/2014/main" id="{0504F6CC-C4D6-ED3E-D7B1-70119D080CF8}"/>
              </a:ext>
            </a:extLst>
          </p:cNvPr>
          <p:cNvPicPr>
            <a:picLocks noChangeAspect="1"/>
          </p:cNvPicPr>
          <p:nvPr/>
        </p:nvPicPr>
        <p:blipFill>
          <a:blip r:embed="rId10"/>
          <a:stretch>
            <a:fillRect/>
          </a:stretch>
        </p:blipFill>
        <p:spPr>
          <a:xfrm>
            <a:off x="3040283" y="3678032"/>
            <a:ext cx="1676400" cy="952500"/>
          </a:xfrm>
          <a:prstGeom prst="rect">
            <a:avLst/>
          </a:prstGeom>
        </p:spPr>
      </p:pic>
      <p:pic>
        <p:nvPicPr>
          <p:cNvPr id="17" name="Picture 16">
            <a:extLst>
              <a:ext uri="{FF2B5EF4-FFF2-40B4-BE49-F238E27FC236}">
                <a16:creationId xmlns:a16="http://schemas.microsoft.com/office/drawing/2014/main" id="{4411EEEB-987C-CA77-ACEE-9C4AE99D6430}"/>
              </a:ext>
            </a:extLst>
          </p:cNvPr>
          <p:cNvPicPr>
            <a:picLocks noChangeAspect="1"/>
          </p:cNvPicPr>
          <p:nvPr/>
        </p:nvPicPr>
        <p:blipFill>
          <a:blip r:embed="rId11"/>
          <a:stretch>
            <a:fillRect/>
          </a:stretch>
        </p:blipFill>
        <p:spPr>
          <a:xfrm>
            <a:off x="4205113" y="2133550"/>
            <a:ext cx="1790700" cy="952500"/>
          </a:xfrm>
          <a:prstGeom prst="rect">
            <a:avLst/>
          </a:prstGeom>
        </p:spPr>
      </p:pic>
      <p:pic>
        <p:nvPicPr>
          <p:cNvPr id="18" name="Picture 17">
            <a:extLst>
              <a:ext uri="{FF2B5EF4-FFF2-40B4-BE49-F238E27FC236}">
                <a16:creationId xmlns:a16="http://schemas.microsoft.com/office/drawing/2014/main" id="{A624D7B6-323A-C5F2-E3ED-B7DE823E9229}"/>
              </a:ext>
            </a:extLst>
          </p:cNvPr>
          <p:cNvPicPr>
            <a:picLocks noChangeAspect="1"/>
          </p:cNvPicPr>
          <p:nvPr/>
        </p:nvPicPr>
        <p:blipFill>
          <a:blip r:embed="rId12"/>
          <a:stretch>
            <a:fillRect/>
          </a:stretch>
        </p:blipFill>
        <p:spPr>
          <a:xfrm>
            <a:off x="6385210" y="2164030"/>
            <a:ext cx="2152650" cy="952500"/>
          </a:xfrm>
          <a:prstGeom prst="rect">
            <a:avLst/>
          </a:prstGeom>
        </p:spPr>
      </p:pic>
      <p:pic>
        <p:nvPicPr>
          <p:cNvPr id="19" name="Picture 18">
            <a:extLst>
              <a:ext uri="{FF2B5EF4-FFF2-40B4-BE49-F238E27FC236}">
                <a16:creationId xmlns:a16="http://schemas.microsoft.com/office/drawing/2014/main" id="{F7BB38C1-EEB4-DF67-2B7E-DFF19895D341}"/>
              </a:ext>
            </a:extLst>
          </p:cNvPr>
          <p:cNvPicPr>
            <a:picLocks noChangeAspect="1"/>
          </p:cNvPicPr>
          <p:nvPr/>
        </p:nvPicPr>
        <p:blipFill>
          <a:blip r:embed="rId13"/>
          <a:stretch>
            <a:fillRect/>
          </a:stretch>
        </p:blipFill>
        <p:spPr>
          <a:xfrm>
            <a:off x="7461535" y="4984996"/>
            <a:ext cx="4238625" cy="952500"/>
          </a:xfrm>
          <a:prstGeom prst="rect">
            <a:avLst/>
          </a:prstGeom>
        </p:spPr>
      </p:pic>
      <p:pic>
        <p:nvPicPr>
          <p:cNvPr id="20" name="Picture 19">
            <a:extLst>
              <a:ext uri="{FF2B5EF4-FFF2-40B4-BE49-F238E27FC236}">
                <a16:creationId xmlns:a16="http://schemas.microsoft.com/office/drawing/2014/main" id="{77349C8F-87BE-9071-C540-372F900DEE47}"/>
              </a:ext>
            </a:extLst>
          </p:cNvPr>
          <p:cNvPicPr>
            <a:picLocks noChangeAspect="1"/>
          </p:cNvPicPr>
          <p:nvPr/>
        </p:nvPicPr>
        <p:blipFill>
          <a:blip r:embed="rId14"/>
          <a:stretch>
            <a:fillRect/>
          </a:stretch>
        </p:blipFill>
        <p:spPr>
          <a:xfrm>
            <a:off x="3878483" y="631266"/>
            <a:ext cx="1070391" cy="1059793"/>
          </a:xfrm>
          <a:prstGeom prst="rect">
            <a:avLst/>
          </a:prstGeom>
        </p:spPr>
      </p:pic>
      <p:pic>
        <p:nvPicPr>
          <p:cNvPr id="4" name="Picture 3" descr="A black and white logo with a fish and letters&#10;&#10;Description automatically generated">
            <a:extLst>
              <a:ext uri="{FF2B5EF4-FFF2-40B4-BE49-F238E27FC236}">
                <a16:creationId xmlns:a16="http://schemas.microsoft.com/office/drawing/2014/main" id="{6E820774-BF22-C8AA-ADE1-B7B5BDB297F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4928" y="3279709"/>
            <a:ext cx="2532376" cy="1380308"/>
          </a:xfrm>
          <a:prstGeom prst="rect">
            <a:avLst/>
          </a:prstGeom>
        </p:spPr>
      </p:pic>
    </p:spTree>
    <p:extLst>
      <p:ext uri="{BB962C8B-B14F-4D97-AF65-F5344CB8AC3E}">
        <p14:creationId xmlns:p14="http://schemas.microsoft.com/office/powerpoint/2010/main" val="804921460"/>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3EEDE-6898-D600-B086-32A976430F61}"/>
              </a:ext>
            </a:extLst>
          </p:cNvPr>
          <p:cNvSpPr>
            <a:spLocks noGrp="1"/>
          </p:cNvSpPr>
          <p:nvPr>
            <p:ph type="ctrTitle"/>
          </p:nvPr>
        </p:nvSpPr>
        <p:spPr>
          <a:xfrm>
            <a:off x="5521910" y="878888"/>
            <a:ext cx="6010183" cy="1992899"/>
          </a:xfrm>
        </p:spPr>
        <p:txBody>
          <a:bodyPr>
            <a:normAutofit/>
          </a:bodyPr>
          <a:lstStyle/>
          <a:p>
            <a:pPr algn="l"/>
            <a:r>
              <a:rPr lang="zh-CN" altLang="en-US" sz="4000" b="1" i="0" dirty="0">
                <a:solidFill>
                  <a:srgbClr val="1B1B1B"/>
                </a:solidFill>
                <a:effectLst/>
                <a:highlight>
                  <a:srgbClr val="EBF6F8"/>
                </a:highlight>
                <a:latin typeface="Source Sans Pro" panose="020B0503030403020204" pitchFamily="34" charset="0"/>
              </a:rPr>
              <a:t>吕宏（</a:t>
            </a:r>
            <a:r>
              <a:rPr lang="en-US" sz="4000" b="0" i="0" dirty="0">
                <a:solidFill>
                  <a:srgbClr val="1B1B1B"/>
                </a:solidFill>
                <a:effectLst/>
                <a:highlight>
                  <a:srgbClr val="EBF6F8"/>
                </a:highlight>
                <a:latin typeface="Source Sans Pro" panose="020B0503030403020204" pitchFamily="34" charset="0"/>
              </a:rPr>
              <a:t>Cindy） </a:t>
            </a:r>
            <a:r>
              <a:rPr lang="zh-CN" altLang="en-US" sz="4000" b="0" i="0" dirty="0">
                <a:solidFill>
                  <a:srgbClr val="1B1B1B"/>
                </a:solidFill>
                <a:effectLst/>
                <a:highlight>
                  <a:srgbClr val="EBF6F8"/>
                </a:highlight>
                <a:latin typeface="Source Sans Pro" panose="020B0503030403020204" pitchFamily="34" charset="0"/>
              </a:rPr>
              <a:t>会长</a:t>
            </a:r>
            <a:br>
              <a:rPr lang="en-US" altLang="zh-CN" sz="4000" b="0" i="0" dirty="0">
                <a:solidFill>
                  <a:srgbClr val="1B1B1B"/>
                </a:solidFill>
                <a:effectLst/>
                <a:highlight>
                  <a:srgbClr val="EBF6F8"/>
                </a:highlight>
                <a:latin typeface="Source Sans Pro" panose="020B0503030403020204" pitchFamily="34" charset="0"/>
              </a:rPr>
            </a:br>
            <a:br>
              <a:rPr lang="en-US" altLang="zh-CN" sz="4000" b="0" i="0" dirty="0">
                <a:solidFill>
                  <a:srgbClr val="1B1B1B"/>
                </a:solidFill>
                <a:effectLst/>
                <a:highlight>
                  <a:srgbClr val="EBF6F8"/>
                </a:highlight>
                <a:latin typeface="Source Sans Pro" panose="020B0503030403020204" pitchFamily="34" charset="0"/>
              </a:rPr>
            </a:br>
            <a:r>
              <a:rPr lang="en-US" sz="4000" b="0" i="0" dirty="0">
                <a:solidFill>
                  <a:srgbClr val="1B1B1B"/>
                </a:solidFill>
                <a:effectLst/>
                <a:highlight>
                  <a:srgbClr val="EBF6F8"/>
                </a:highlight>
                <a:latin typeface="Source Sans Pro" panose="020B0503030403020204" pitchFamily="34" charset="0"/>
              </a:rPr>
              <a:t>President</a:t>
            </a:r>
          </a:p>
        </p:txBody>
      </p:sp>
      <p:sp>
        <p:nvSpPr>
          <p:cNvPr id="3" name="Subtitle 2">
            <a:extLst>
              <a:ext uri="{FF2B5EF4-FFF2-40B4-BE49-F238E27FC236}">
                <a16:creationId xmlns:a16="http://schemas.microsoft.com/office/drawing/2014/main" id="{D234CAFA-A9D8-C247-DB4D-80298B16F8B9}"/>
              </a:ext>
            </a:extLst>
          </p:cNvPr>
          <p:cNvSpPr>
            <a:spLocks noGrp="1"/>
          </p:cNvSpPr>
          <p:nvPr>
            <p:ph type="subTitle" idx="1"/>
          </p:nvPr>
        </p:nvSpPr>
        <p:spPr>
          <a:xfrm>
            <a:off x="5521910" y="3602038"/>
            <a:ext cx="5261499" cy="1655762"/>
          </a:xfrm>
        </p:spPr>
        <p:txBody>
          <a:bodyPr/>
          <a:lstStyle/>
          <a:p>
            <a:pPr algn="l"/>
            <a:r>
              <a:rPr lang="zh-CN" altLang="en-US" b="0" i="0" dirty="0">
                <a:solidFill>
                  <a:srgbClr val="5E5E5E"/>
                </a:solidFill>
                <a:effectLst/>
                <a:highlight>
                  <a:srgbClr val="EBF6F8"/>
                </a:highlight>
                <a:latin typeface="Source Sans Pro" panose="020B0503030403020204" pitchFamily="34" charset="0"/>
              </a:rPr>
              <a:t>会长吕宏律师是路博百思律师事务所（</a:t>
            </a:r>
            <a:r>
              <a:rPr lang="en-US" b="0" i="0" dirty="0">
                <a:solidFill>
                  <a:srgbClr val="5E5E5E"/>
                </a:solidFill>
                <a:effectLst/>
                <a:highlight>
                  <a:srgbClr val="EBF6F8"/>
                </a:highlight>
                <a:latin typeface="Source Sans Pro" panose="020B0503030403020204" pitchFamily="34" charset="0"/>
              </a:rPr>
              <a:t>Lewis Brisbois </a:t>
            </a:r>
            <a:r>
              <a:rPr lang="en-US" b="0" i="0" dirty="0" err="1">
                <a:solidFill>
                  <a:srgbClr val="5E5E5E"/>
                </a:solidFill>
                <a:effectLst/>
                <a:highlight>
                  <a:srgbClr val="EBF6F8"/>
                </a:highlight>
                <a:latin typeface="Source Sans Pro" panose="020B0503030403020204" pitchFamily="34" charset="0"/>
              </a:rPr>
              <a:t>Bisggard</a:t>
            </a:r>
            <a:r>
              <a:rPr lang="en-US" b="0" i="0" dirty="0">
                <a:solidFill>
                  <a:srgbClr val="5E5E5E"/>
                </a:solidFill>
                <a:effectLst/>
                <a:highlight>
                  <a:srgbClr val="EBF6F8"/>
                </a:highlight>
                <a:latin typeface="Source Sans Pro" panose="020B0503030403020204" pitchFamily="34" charset="0"/>
              </a:rPr>
              <a:t> &amp; Smith LLP: </a:t>
            </a:r>
            <a:r>
              <a:rPr lang="en-US" b="0" i="0" u="sng" dirty="0">
                <a:solidFill>
                  <a:srgbClr val="5A7C82"/>
                </a:solidFill>
                <a:effectLst/>
                <a:highlight>
                  <a:srgbClr val="EBF6F8"/>
                </a:highlight>
                <a:latin typeface="Source Sans Pro" panose="020B0503030403020204" pitchFamily="34" charset="0"/>
                <a:hlinkClick r:id="rId2"/>
              </a:rPr>
              <a:t>www.lewisbrisbois.com</a:t>
            </a:r>
            <a:r>
              <a:rPr lang="en-US" b="0" i="0" dirty="0">
                <a:solidFill>
                  <a:srgbClr val="5E5E5E"/>
                </a:solidFill>
                <a:effectLst/>
                <a:highlight>
                  <a:srgbClr val="EBF6F8"/>
                </a:highlight>
                <a:latin typeface="Source Sans Pro" panose="020B0503030403020204" pitchFamily="34" charset="0"/>
              </a:rPr>
              <a:t> ) </a:t>
            </a:r>
            <a:r>
              <a:rPr lang="zh-CN" altLang="en-US" b="0" i="0" dirty="0">
                <a:solidFill>
                  <a:srgbClr val="5E5E5E"/>
                </a:solidFill>
                <a:effectLst/>
                <a:highlight>
                  <a:srgbClr val="EBF6F8"/>
                </a:highlight>
                <a:latin typeface="Source Sans Pro" panose="020B0503030403020204" pitchFamily="34" charset="0"/>
              </a:rPr>
              <a:t>的合伙人，负责全所在整个北美的中国业务。</a:t>
            </a:r>
            <a:endParaRPr lang="en-US" dirty="0"/>
          </a:p>
        </p:txBody>
      </p:sp>
      <p:pic>
        <p:nvPicPr>
          <p:cNvPr id="1028" name="Picture 4">
            <a:extLst>
              <a:ext uri="{FF2B5EF4-FFF2-40B4-BE49-F238E27FC236}">
                <a16:creationId xmlns:a16="http://schemas.microsoft.com/office/drawing/2014/main" id="{8411486E-58B0-F447-3D20-539C9D1A1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793" y="696712"/>
            <a:ext cx="369570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9975"/>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E4FEB-E1B2-69F3-7AFC-88432C8689AA}"/>
              </a:ext>
            </a:extLst>
          </p:cNvPr>
          <p:cNvSpPr>
            <a:spLocks noGrp="1"/>
          </p:cNvSpPr>
          <p:nvPr>
            <p:ph type="title"/>
          </p:nvPr>
        </p:nvSpPr>
        <p:spPr>
          <a:xfrm>
            <a:off x="4978400" y="1190748"/>
            <a:ext cx="6375400" cy="1325563"/>
          </a:xfrm>
        </p:spPr>
        <p:txBody>
          <a:bodyPr>
            <a:normAutofit fontScale="90000"/>
          </a:bodyPr>
          <a:lstStyle/>
          <a:p>
            <a:r>
              <a:rPr lang="zh-CN" altLang="en-US" b="1" i="0" dirty="0">
                <a:solidFill>
                  <a:srgbClr val="5E5E5E"/>
                </a:solidFill>
                <a:effectLst/>
                <a:highlight>
                  <a:srgbClr val="EBF6F8"/>
                </a:highlight>
                <a:latin typeface="Source Sans Pro" panose="020B0503030403020204" pitchFamily="34" charset="0"/>
              </a:rPr>
              <a:t>李尚浩 </a:t>
            </a:r>
            <a:r>
              <a:rPr lang="zh-CN" altLang="en-US" b="0" i="0" dirty="0">
                <a:solidFill>
                  <a:srgbClr val="1B1B1B"/>
                </a:solidFill>
                <a:effectLst/>
                <a:highlight>
                  <a:srgbClr val="EBF6F8"/>
                </a:highlight>
                <a:latin typeface="Source Sans Pro" panose="020B0503030403020204" pitchFamily="34" charset="0"/>
              </a:rPr>
              <a:t>理事长 </a:t>
            </a:r>
            <a:br>
              <a:rPr lang="en-US" altLang="zh-CN" b="0" i="0" dirty="0">
                <a:solidFill>
                  <a:srgbClr val="1B1B1B"/>
                </a:solidFill>
                <a:effectLst/>
                <a:highlight>
                  <a:srgbClr val="EBF6F8"/>
                </a:highlight>
                <a:latin typeface="Source Sans Pro" panose="020B0503030403020204" pitchFamily="34" charset="0"/>
              </a:rPr>
            </a:br>
            <a:br>
              <a:rPr lang="en-US" altLang="zh-CN" b="0" i="0" dirty="0">
                <a:solidFill>
                  <a:srgbClr val="1B1B1B"/>
                </a:solidFill>
                <a:effectLst/>
                <a:highlight>
                  <a:srgbClr val="EBF6F8"/>
                </a:highlight>
                <a:latin typeface="Source Sans Pro" panose="020B0503030403020204" pitchFamily="34" charset="0"/>
              </a:rPr>
            </a:br>
            <a:r>
              <a:rPr lang="en-US" b="0" i="0" dirty="0">
                <a:solidFill>
                  <a:srgbClr val="1B1B1B"/>
                </a:solidFill>
                <a:effectLst/>
                <a:highlight>
                  <a:srgbClr val="EBF6F8"/>
                </a:highlight>
                <a:latin typeface="Source Sans Pro" panose="020B0503030403020204" pitchFamily="34" charset="0"/>
              </a:rPr>
              <a:t>Chairman</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915E3840-3109-D0D3-388B-171F86BF9401}"/>
              </a:ext>
            </a:extLst>
          </p:cNvPr>
          <p:cNvSpPr>
            <a:spLocks noGrp="1"/>
          </p:cNvSpPr>
          <p:nvPr>
            <p:ph idx="1"/>
          </p:nvPr>
        </p:nvSpPr>
        <p:spPr>
          <a:xfrm>
            <a:off x="4978400" y="3266982"/>
            <a:ext cx="6310745" cy="3833258"/>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李尚浩博士在生命科学行业的产品管理、商业发展、市场营销及研发领域拥有超过八年的经验，目前担任</a:t>
            </a:r>
            <a:r>
              <a:rPr lang="en-US" altLang="zh-CN" b="0" i="0" dirty="0" err="1">
                <a:solidFill>
                  <a:srgbClr val="5E5E5E"/>
                </a:solidFill>
                <a:effectLst/>
                <a:highlight>
                  <a:srgbClr val="EBF6F8"/>
                </a:highlight>
                <a:latin typeface="Source Sans Pro" panose="020B0503030403020204" pitchFamily="34" charset="0"/>
              </a:rPr>
              <a:t>WuXi</a:t>
            </a:r>
            <a:r>
              <a:rPr lang="en-US" altLang="zh-CN" b="0" i="0" dirty="0">
                <a:solidFill>
                  <a:srgbClr val="5E5E5E"/>
                </a:solidFill>
                <a:effectLst/>
                <a:highlight>
                  <a:srgbClr val="EBF6F8"/>
                </a:highlight>
                <a:latin typeface="Source Sans Pro" panose="020B0503030403020204" pitchFamily="34" charset="0"/>
              </a:rPr>
              <a:t> </a:t>
            </a:r>
            <a:r>
              <a:rPr lang="en-US" altLang="zh-CN" b="0" i="0" dirty="0" err="1">
                <a:solidFill>
                  <a:srgbClr val="5E5E5E"/>
                </a:solidFill>
                <a:effectLst/>
                <a:highlight>
                  <a:srgbClr val="EBF6F8"/>
                </a:highlight>
                <a:latin typeface="Source Sans Pro" panose="020B0503030403020204" pitchFamily="34" charset="0"/>
              </a:rPr>
              <a:t>AppTec</a:t>
            </a:r>
            <a:r>
              <a:rPr lang="zh-CN" altLang="en-US" b="0" i="0" dirty="0">
                <a:solidFill>
                  <a:srgbClr val="5E5E5E"/>
                </a:solidFill>
                <a:effectLst/>
                <a:highlight>
                  <a:srgbClr val="EBF6F8"/>
                </a:highlight>
                <a:latin typeface="Source Sans Pro" panose="020B0503030403020204" pitchFamily="34" charset="0"/>
              </a:rPr>
              <a:t>的高级产品经理，专注于临床前药物代谢动力学（</a:t>
            </a:r>
            <a:r>
              <a:rPr lang="en-US" altLang="zh-CN" b="0" i="0" dirty="0" err="1">
                <a:solidFill>
                  <a:srgbClr val="5E5E5E"/>
                </a:solidFill>
                <a:effectLst/>
                <a:highlight>
                  <a:srgbClr val="EBF6F8"/>
                </a:highlight>
                <a:latin typeface="Source Sans Pro" panose="020B0503030403020204" pitchFamily="34" charset="0"/>
              </a:rPr>
              <a:t>DMPK</a:t>
            </a:r>
            <a:r>
              <a:rPr lang="zh-CN" altLang="en-US" b="0" i="0" dirty="0">
                <a:solidFill>
                  <a:srgbClr val="5E5E5E"/>
                </a:solidFill>
                <a:effectLst/>
                <a:highlight>
                  <a:srgbClr val="EBF6F8"/>
                </a:highlight>
                <a:latin typeface="Source Sans Pro" panose="020B0503030403020204" pitchFamily="34" charset="0"/>
              </a:rPr>
              <a:t>）的国际市场开发。</a:t>
            </a:r>
            <a:endParaRPr lang="en-US" dirty="0"/>
          </a:p>
        </p:txBody>
      </p:sp>
      <p:pic>
        <p:nvPicPr>
          <p:cNvPr id="2050" name="Picture 2">
            <a:extLst>
              <a:ext uri="{FF2B5EF4-FFF2-40B4-BE49-F238E27FC236}">
                <a16:creationId xmlns:a16="http://schemas.microsoft.com/office/drawing/2014/main" id="{E0A458FE-BE3C-E585-1BBF-0B1A01F4A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369570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409359"/>
      </p:ext>
    </p:extLst>
  </p:cSld>
  <p:clrMapOvr>
    <a:masterClrMapping/>
  </p:clrMapOvr>
  <mc:AlternateContent xmlns:mc="http://schemas.openxmlformats.org/markup-compatibility/2006" xmlns:p14="http://schemas.microsoft.com/office/powerpoint/2010/main">
    <mc:Choice Requires="p14">
      <p:transition spd="slow" p14:dur="4000" advClick="0" advTm="3000"/>
    </mc:Choice>
    <mc:Fallback xmlns="">
      <p:transition spd="slow" advClick="0" advTm="3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EA106-A229-1BE3-3FB4-4741D1224A26}"/>
              </a:ext>
            </a:extLst>
          </p:cNvPr>
          <p:cNvSpPr>
            <a:spLocks noGrp="1"/>
          </p:cNvSpPr>
          <p:nvPr>
            <p:ph type="title"/>
          </p:nvPr>
        </p:nvSpPr>
        <p:spPr>
          <a:xfrm>
            <a:off x="5015344" y="365125"/>
            <a:ext cx="6338455" cy="1325563"/>
          </a:xfrm>
        </p:spPr>
        <p:txBody>
          <a:bodyPr>
            <a:normAutofit/>
          </a:bodyPr>
          <a:lstStyle/>
          <a:p>
            <a:r>
              <a:rPr lang="zh-CN" altLang="en-US" sz="4000" b="1" i="0" dirty="0">
                <a:solidFill>
                  <a:srgbClr val="5E5E5E"/>
                </a:solidFill>
                <a:effectLst/>
                <a:highlight>
                  <a:srgbClr val="EBF6F8"/>
                </a:highlight>
                <a:latin typeface="Source Sans Pro" panose="020B0503030403020204" pitchFamily="34" charset="0"/>
              </a:rPr>
              <a:t>何林 </a:t>
            </a:r>
            <a:r>
              <a:rPr lang="zh-CN" altLang="en-US" sz="4000" i="0" dirty="0">
                <a:solidFill>
                  <a:srgbClr val="5E5E5E"/>
                </a:solidFill>
                <a:effectLst/>
                <a:highlight>
                  <a:srgbClr val="EBF6F8"/>
                </a:highlight>
                <a:latin typeface="Source Sans Pro" panose="020B0503030403020204" pitchFamily="34" charset="0"/>
              </a:rPr>
              <a:t>理事</a:t>
            </a:r>
            <a:r>
              <a:rPr lang="en-US" altLang="zh-CN" sz="4000" i="0" dirty="0">
                <a:solidFill>
                  <a:srgbClr val="5E5E5E"/>
                </a:solidFill>
                <a:effectLst/>
                <a:highlight>
                  <a:srgbClr val="EBF6F8"/>
                </a:highlight>
                <a:latin typeface="Source Sans Pro" panose="020B0503030403020204" pitchFamily="34" charset="0"/>
              </a:rPr>
              <a:t> </a:t>
            </a:r>
            <a:br>
              <a:rPr lang="en-US" altLang="zh-CN" sz="4000" i="0" dirty="0">
                <a:solidFill>
                  <a:srgbClr val="5E5E5E"/>
                </a:solidFill>
                <a:effectLst/>
                <a:highlight>
                  <a:srgbClr val="EBF6F8"/>
                </a:highlight>
                <a:latin typeface="Source Sans Pro" panose="020B0503030403020204" pitchFamily="34" charset="0"/>
              </a:rPr>
            </a:br>
            <a:r>
              <a:rPr lang="en-US" altLang="zh-CN" sz="4000" i="0" dirty="0">
                <a:solidFill>
                  <a:srgbClr val="5E5E5E"/>
                </a:solidFill>
                <a:effectLst/>
                <a:highlight>
                  <a:srgbClr val="EBF6F8"/>
                </a:highlight>
                <a:latin typeface="Source Sans Pro" panose="020B0503030403020204" pitchFamily="34" charset="0"/>
              </a:rPr>
              <a:t>Director</a:t>
            </a:r>
            <a:r>
              <a:rPr lang="en-US" sz="4000" dirty="0"/>
              <a:t> </a:t>
            </a:r>
          </a:p>
        </p:txBody>
      </p:sp>
      <p:sp>
        <p:nvSpPr>
          <p:cNvPr id="3" name="Content Placeholder 2">
            <a:extLst>
              <a:ext uri="{FF2B5EF4-FFF2-40B4-BE49-F238E27FC236}">
                <a16:creationId xmlns:a16="http://schemas.microsoft.com/office/drawing/2014/main" id="{FC07C969-C184-AEA5-0CD0-720D43B77245}"/>
              </a:ext>
            </a:extLst>
          </p:cNvPr>
          <p:cNvSpPr>
            <a:spLocks noGrp="1"/>
          </p:cNvSpPr>
          <p:nvPr>
            <p:ph idx="1"/>
          </p:nvPr>
        </p:nvSpPr>
        <p:spPr>
          <a:xfrm>
            <a:off x="5015344" y="1825625"/>
            <a:ext cx="6338456" cy="4351338"/>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何林博士是南加州的资深地产投资人，着重于豪宅开发，不良房贷款，不良地产，和短期过桥贷款。他已经投资过数百个项目</a:t>
            </a:r>
            <a:r>
              <a:rPr lang="en-US" altLang="zh-CN" b="0" i="0" dirty="0">
                <a:solidFill>
                  <a:srgbClr val="5E5E5E"/>
                </a:solidFill>
                <a:effectLst/>
                <a:highlight>
                  <a:srgbClr val="EBF6F8"/>
                </a:highlight>
                <a:latin typeface="Source Sans Pro" panose="020B0503030403020204" pitchFamily="34" charset="0"/>
              </a:rPr>
              <a:t>, </a:t>
            </a:r>
            <a:r>
              <a:rPr lang="zh-CN" altLang="en-US" b="0" i="0" dirty="0">
                <a:solidFill>
                  <a:srgbClr val="5E5E5E"/>
                </a:solidFill>
                <a:effectLst/>
                <a:highlight>
                  <a:srgbClr val="EBF6F8"/>
                </a:highlight>
                <a:latin typeface="Source Sans Pro" panose="020B0503030403020204" pitchFamily="34" charset="0"/>
              </a:rPr>
              <a:t>并取得较高的回报率。其所创立的瑞林公司 </a:t>
            </a:r>
            <a:r>
              <a:rPr lang="en-US" altLang="zh-CN" b="0" i="0" dirty="0">
                <a:solidFill>
                  <a:srgbClr val="5E5E5E"/>
                </a:solidFill>
                <a:effectLst/>
                <a:highlight>
                  <a:srgbClr val="EBF6F8"/>
                </a:highlight>
                <a:latin typeface="Source Sans Pro" panose="020B0503030403020204" pitchFamily="34" charset="0"/>
              </a:rPr>
              <a:t>(</a:t>
            </a:r>
            <a:r>
              <a:rPr lang="en-US" altLang="zh-CN" b="0" i="0" dirty="0" err="1">
                <a:solidFill>
                  <a:srgbClr val="5E5E5E"/>
                </a:solidFill>
                <a:effectLst/>
                <a:highlight>
                  <a:srgbClr val="EBF6F8"/>
                </a:highlight>
                <a:latin typeface="Source Sans Pro" panose="020B0503030403020204" pitchFamily="34" charset="0"/>
              </a:rPr>
              <a:t>Rellion</a:t>
            </a:r>
            <a:r>
              <a:rPr lang="en-US" altLang="zh-CN" b="0" i="0" dirty="0">
                <a:solidFill>
                  <a:srgbClr val="5E5E5E"/>
                </a:solidFill>
                <a:effectLst/>
                <a:highlight>
                  <a:srgbClr val="EBF6F8"/>
                </a:highlight>
                <a:latin typeface="Source Sans Pro" panose="020B0503030403020204" pitchFamily="34" charset="0"/>
              </a:rPr>
              <a:t> Inc.:   </a:t>
            </a:r>
            <a:r>
              <a:rPr lang="en-US" altLang="zh-CN" b="0" i="0" u="sng" dirty="0">
                <a:solidFill>
                  <a:srgbClr val="5A7C82"/>
                </a:solidFill>
                <a:effectLst/>
                <a:highlight>
                  <a:srgbClr val="EBF6F8"/>
                </a:highlight>
                <a:latin typeface="Source Sans Pro" panose="020B0503030403020204" pitchFamily="34" charset="0"/>
                <a:hlinkClick r:id="rId2"/>
              </a:rPr>
              <a:t>www.RellionDBI.com</a:t>
            </a:r>
            <a:r>
              <a:rPr lang="en-US" altLang="zh-CN" b="0" i="0" dirty="0">
                <a:solidFill>
                  <a:srgbClr val="5E5E5E"/>
                </a:solidFill>
                <a:effectLst/>
                <a:highlight>
                  <a:srgbClr val="EBF6F8"/>
                </a:highlight>
                <a:latin typeface="Source Sans Pro" panose="020B0503030403020204" pitchFamily="34" charset="0"/>
              </a:rPr>
              <a:t>) </a:t>
            </a:r>
            <a:r>
              <a:rPr lang="zh-CN" altLang="en-US" b="0" i="0" dirty="0">
                <a:solidFill>
                  <a:srgbClr val="5E5E5E"/>
                </a:solidFill>
                <a:effectLst/>
                <a:highlight>
                  <a:srgbClr val="EBF6F8"/>
                </a:highlight>
                <a:latin typeface="Source Sans Pro" panose="020B0503030403020204" pitchFamily="34" charset="0"/>
              </a:rPr>
              <a:t>是一家房地产设计建筑投资的综合公司。 何博士的作品曾数次获得设计奖并在专业设计杂志发表。他曾被</a:t>
            </a:r>
            <a:r>
              <a:rPr lang="en-US" altLang="zh-CN" b="0" i="0" dirty="0">
                <a:solidFill>
                  <a:srgbClr val="5E5E5E"/>
                </a:solidFill>
                <a:effectLst/>
                <a:highlight>
                  <a:srgbClr val="EBF6F8"/>
                </a:highlight>
                <a:latin typeface="Source Sans Pro" panose="020B0503030403020204" pitchFamily="34" charset="0"/>
              </a:rPr>
              <a:t>CNN, </a:t>
            </a:r>
            <a:r>
              <a:rPr lang="zh-CN" altLang="en-US" b="0" i="0" dirty="0">
                <a:solidFill>
                  <a:srgbClr val="5E5E5E"/>
                </a:solidFill>
                <a:effectLst/>
                <a:highlight>
                  <a:srgbClr val="EBF6F8"/>
                </a:highlight>
                <a:latin typeface="Source Sans Pro" panose="020B0503030403020204" pitchFamily="34" charset="0"/>
              </a:rPr>
              <a:t>路透社</a:t>
            </a:r>
            <a:r>
              <a:rPr lang="en-US" altLang="zh-CN" b="0" i="0" dirty="0">
                <a:solidFill>
                  <a:srgbClr val="5E5E5E"/>
                </a:solidFill>
                <a:effectLst/>
                <a:highlight>
                  <a:srgbClr val="EBF6F8"/>
                </a:highlight>
                <a:latin typeface="Source Sans Pro" panose="020B0503030403020204" pitchFamily="34" charset="0"/>
              </a:rPr>
              <a:t>, </a:t>
            </a:r>
            <a:r>
              <a:rPr lang="zh-CN" altLang="en-US" b="0" i="0" dirty="0">
                <a:solidFill>
                  <a:srgbClr val="5E5E5E"/>
                </a:solidFill>
                <a:effectLst/>
                <a:highlight>
                  <a:srgbClr val="EBF6F8"/>
                </a:highlight>
                <a:latin typeface="Source Sans Pro" panose="020B0503030403020204" pitchFamily="34" charset="0"/>
              </a:rPr>
              <a:t>彭博社</a:t>
            </a:r>
            <a:r>
              <a:rPr lang="en-US" altLang="zh-CN" b="0" i="0" dirty="0">
                <a:solidFill>
                  <a:srgbClr val="5E5E5E"/>
                </a:solidFill>
                <a:effectLst/>
                <a:highlight>
                  <a:srgbClr val="EBF6F8"/>
                </a:highlight>
                <a:latin typeface="Source Sans Pro" panose="020B0503030403020204" pitchFamily="34" charset="0"/>
              </a:rPr>
              <a:t>, </a:t>
            </a:r>
            <a:r>
              <a:rPr lang="zh-CN" altLang="en-US" b="0" i="0" dirty="0">
                <a:solidFill>
                  <a:srgbClr val="5E5E5E"/>
                </a:solidFill>
                <a:effectLst/>
                <a:highlight>
                  <a:srgbClr val="EBF6F8"/>
                </a:highlight>
                <a:latin typeface="Source Sans Pro" panose="020B0503030403020204" pitchFamily="34" charset="0"/>
              </a:rPr>
              <a:t>洛杉矶时报等广泛报道。 </a:t>
            </a:r>
            <a:endParaRPr lang="en-US" dirty="0"/>
          </a:p>
        </p:txBody>
      </p:sp>
      <p:pic>
        <p:nvPicPr>
          <p:cNvPr id="3074" name="Picture 2">
            <a:extLst>
              <a:ext uri="{FF2B5EF4-FFF2-40B4-BE49-F238E27FC236}">
                <a16:creationId xmlns:a16="http://schemas.microsoft.com/office/drawing/2014/main" id="{3D07B508-ABE8-2E17-C881-6D3AB77F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65125"/>
            <a:ext cx="4039534" cy="5396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520774"/>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60AA-AD32-238A-2E57-EDA78337D46C}"/>
              </a:ext>
            </a:extLst>
          </p:cNvPr>
          <p:cNvSpPr>
            <a:spLocks noGrp="1"/>
          </p:cNvSpPr>
          <p:nvPr>
            <p:ph type="title"/>
          </p:nvPr>
        </p:nvSpPr>
        <p:spPr>
          <a:xfrm>
            <a:off x="5227780" y="826764"/>
            <a:ext cx="6199909" cy="1325563"/>
          </a:xfrm>
        </p:spPr>
        <p:txBody>
          <a:bodyPr>
            <a:normAutofit/>
          </a:bodyPr>
          <a:lstStyle/>
          <a:p>
            <a:r>
              <a:rPr lang="zh-CN" altLang="en-US" sz="4000" b="1" i="0" dirty="0">
                <a:solidFill>
                  <a:srgbClr val="5E5E5E"/>
                </a:solidFill>
                <a:effectLst/>
                <a:highlight>
                  <a:srgbClr val="EBF6F8"/>
                </a:highlight>
                <a:latin typeface="Source Sans Pro" panose="020B0503030403020204" pitchFamily="34" charset="0"/>
              </a:rPr>
              <a:t>肖永中 </a:t>
            </a:r>
            <a:r>
              <a:rPr lang="zh-CN" altLang="en-US" sz="4000" i="0" dirty="0">
                <a:solidFill>
                  <a:srgbClr val="5E5E5E"/>
                </a:solidFill>
                <a:effectLst/>
                <a:highlight>
                  <a:srgbClr val="EBF6F8"/>
                </a:highlight>
                <a:latin typeface="Source Sans Pro" panose="020B0503030403020204" pitchFamily="34" charset="0"/>
              </a:rPr>
              <a:t>理事、前任会长</a:t>
            </a:r>
            <a:r>
              <a:rPr lang="zh-CN" altLang="en-US" sz="4000" b="1" i="0" dirty="0">
                <a:solidFill>
                  <a:srgbClr val="5E5E5E"/>
                </a:solidFill>
                <a:effectLst/>
                <a:highlight>
                  <a:srgbClr val="EBF6F8"/>
                </a:highlight>
                <a:latin typeface="Source Sans Pro" panose="020B0503030403020204" pitchFamily="34" charset="0"/>
              </a:rPr>
              <a:t> </a:t>
            </a:r>
            <a:r>
              <a:rPr lang="en-US" altLang="zh-CN" sz="4000" i="0" dirty="0">
                <a:solidFill>
                  <a:srgbClr val="5E5E5E"/>
                </a:solidFill>
                <a:effectLst/>
                <a:highlight>
                  <a:srgbClr val="EBF6F8"/>
                </a:highlight>
                <a:latin typeface="Source Sans Pro" panose="020B0503030403020204" pitchFamily="34" charset="0"/>
              </a:rPr>
              <a:t>Director/Last President</a:t>
            </a:r>
            <a:endParaRPr lang="en-US" sz="4000" dirty="0"/>
          </a:p>
        </p:txBody>
      </p:sp>
      <p:sp>
        <p:nvSpPr>
          <p:cNvPr id="3" name="Content Placeholder 2">
            <a:extLst>
              <a:ext uri="{FF2B5EF4-FFF2-40B4-BE49-F238E27FC236}">
                <a16:creationId xmlns:a16="http://schemas.microsoft.com/office/drawing/2014/main" id="{3A770BA3-8C49-1AC6-C39D-945DF0A9CFAC}"/>
              </a:ext>
            </a:extLst>
          </p:cNvPr>
          <p:cNvSpPr>
            <a:spLocks noGrp="1"/>
          </p:cNvSpPr>
          <p:nvPr>
            <p:ph idx="1"/>
          </p:nvPr>
        </p:nvSpPr>
        <p:spPr>
          <a:xfrm>
            <a:off x="5227780" y="2349408"/>
            <a:ext cx="6052127" cy="3367812"/>
          </a:xfrm>
        </p:spPr>
        <p:txBody>
          <a:bodyPr>
            <a:normAutofit/>
          </a:bodyPr>
          <a:lstStyle/>
          <a:p>
            <a:pPr marL="0" indent="0">
              <a:buNone/>
            </a:pPr>
            <a:r>
              <a:rPr lang="zh-CN" altLang="en-US" sz="2400" b="0" i="0" dirty="0">
                <a:solidFill>
                  <a:srgbClr val="5E5E5E"/>
                </a:solidFill>
                <a:effectLst/>
                <a:highlight>
                  <a:srgbClr val="EBF6F8"/>
                </a:highlight>
                <a:latin typeface="Source Sans Pro" panose="020B0503030403020204" pitchFamily="34" charset="0"/>
              </a:rPr>
              <a:t>肖永中理事</a:t>
            </a:r>
            <a:r>
              <a:rPr lang="en-US" altLang="zh-CN" sz="2400" b="0" i="0" dirty="0">
                <a:solidFill>
                  <a:srgbClr val="5E5E5E"/>
                </a:solidFill>
                <a:effectLst/>
                <a:highlight>
                  <a:srgbClr val="EBF6F8"/>
                </a:highlight>
                <a:latin typeface="Source Sans Pro" panose="020B0503030403020204" pitchFamily="34" charset="0"/>
              </a:rPr>
              <a:t>1986</a:t>
            </a:r>
            <a:r>
              <a:rPr lang="zh-CN" altLang="en-US" sz="2400" b="0" i="0" dirty="0">
                <a:solidFill>
                  <a:srgbClr val="5E5E5E"/>
                </a:solidFill>
                <a:effectLst/>
                <a:highlight>
                  <a:srgbClr val="EBF6F8"/>
                </a:highlight>
                <a:latin typeface="Source Sans Pro" panose="020B0503030403020204" pitchFamily="34" charset="0"/>
              </a:rPr>
              <a:t>年入学天大精密仪器系，</a:t>
            </a:r>
            <a:r>
              <a:rPr lang="en-US" altLang="zh-CN" sz="2400" b="0" i="0" dirty="0">
                <a:solidFill>
                  <a:srgbClr val="5E5E5E"/>
                </a:solidFill>
                <a:effectLst/>
                <a:highlight>
                  <a:srgbClr val="EBF6F8"/>
                </a:highlight>
                <a:latin typeface="Source Sans Pro" panose="020B0503030403020204" pitchFamily="34" charset="0"/>
              </a:rPr>
              <a:t>90</a:t>
            </a:r>
            <a:r>
              <a:rPr lang="zh-CN" altLang="en-US" sz="2400" b="0" i="0" dirty="0">
                <a:solidFill>
                  <a:srgbClr val="5E5E5E"/>
                </a:solidFill>
                <a:effectLst/>
                <a:highlight>
                  <a:srgbClr val="EBF6F8"/>
                </a:highlight>
                <a:latin typeface="Source Sans Pro" panose="020B0503030403020204" pitchFamily="34" charset="0"/>
              </a:rPr>
              <a:t>年获光电子技术专业学士学位，</a:t>
            </a:r>
            <a:r>
              <a:rPr lang="en-US" altLang="zh-CN" sz="2400" b="0" i="0" dirty="0">
                <a:solidFill>
                  <a:srgbClr val="5E5E5E"/>
                </a:solidFill>
                <a:effectLst/>
                <a:highlight>
                  <a:srgbClr val="EBF6F8"/>
                </a:highlight>
                <a:latin typeface="Source Sans Pro" panose="020B0503030403020204" pitchFamily="34" charset="0"/>
              </a:rPr>
              <a:t>98</a:t>
            </a:r>
            <a:r>
              <a:rPr lang="zh-CN" altLang="en-US" sz="2400" b="0" i="0" dirty="0">
                <a:solidFill>
                  <a:srgbClr val="5E5E5E"/>
                </a:solidFill>
                <a:effectLst/>
                <a:highlight>
                  <a:srgbClr val="EBF6F8"/>
                </a:highlight>
                <a:latin typeface="Source Sans Pro" panose="020B0503030403020204" pitchFamily="34" charset="0"/>
              </a:rPr>
              <a:t>年获得</a:t>
            </a:r>
            <a:r>
              <a:rPr lang="en-US" altLang="zh-CN" sz="2400" b="0" i="0" dirty="0">
                <a:solidFill>
                  <a:srgbClr val="5E5E5E"/>
                </a:solidFill>
                <a:effectLst/>
                <a:highlight>
                  <a:srgbClr val="EBF6F8"/>
                </a:highlight>
                <a:latin typeface="Source Sans Pro" panose="020B0503030403020204" pitchFamily="34" charset="0"/>
              </a:rPr>
              <a:t>UNIVERSITY OF HARTFORD MBA</a:t>
            </a:r>
            <a:r>
              <a:rPr lang="zh-CN" altLang="en-US" sz="2400" b="0" i="0" dirty="0">
                <a:solidFill>
                  <a:srgbClr val="5E5E5E"/>
                </a:solidFill>
                <a:effectLst/>
                <a:highlight>
                  <a:srgbClr val="EBF6F8"/>
                </a:highlight>
                <a:latin typeface="Source Sans Pro" panose="020B0503030403020204" pitchFamily="34" charset="0"/>
              </a:rPr>
              <a:t>。毕业后先后在</a:t>
            </a:r>
            <a:r>
              <a:rPr lang="en-US" altLang="zh-CN" sz="2400" b="0" i="0" dirty="0">
                <a:solidFill>
                  <a:srgbClr val="5E5E5E"/>
                </a:solidFill>
                <a:effectLst/>
                <a:highlight>
                  <a:srgbClr val="EBF6F8"/>
                </a:highlight>
                <a:latin typeface="Source Sans Pro" panose="020B0503030403020204" pitchFamily="34" charset="0"/>
              </a:rPr>
              <a:t>OTIS, JOHNSON CONTROLS </a:t>
            </a:r>
            <a:r>
              <a:rPr lang="zh-CN" altLang="en-US" sz="2400" b="0" i="0" dirty="0">
                <a:solidFill>
                  <a:srgbClr val="5E5E5E"/>
                </a:solidFill>
                <a:effectLst/>
                <a:highlight>
                  <a:srgbClr val="EBF6F8"/>
                </a:highlight>
                <a:latin typeface="Source Sans Pro" panose="020B0503030403020204" pitchFamily="34" charset="0"/>
              </a:rPr>
              <a:t>等外资企业服务</a:t>
            </a:r>
            <a:r>
              <a:rPr lang="en-US" altLang="zh-CN" sz="2400" b="0" i="0" dirty="0">
                <a:solidFill>
                  <a:srgbClr val="5E5E5E"/>
                </a:solidFill>
                <a:effectLst/>
                <a:highlight>
                  <a:srgbClr val="EBF6F8"/>
                </a:highlight>
                <a:latin typeface="Source Sans Pro" panose="020B0503030403020204" pitchFamily="34" charset="0"/>
              </a:rPr>
              <a:t>20</a:t>
            </a:r>
            <a:r>
              <a:rPr lang="zh-CN" altLang="en-US" sz="2400" b="0" i="0" dirty="0">
                <a:solidFill>
                  <a:srgbClr val="5E5E5E"/>
                </a:solidFill>
                <a:effectLst/>
                <a:highlight>
                  <a:srgbClr val="EBF6F8"/>
                </a:highlight>
                <a:latin typeface="Source Sans Pro" panose="020B0503030403020204" pitchFamily="34" charset="0"/>
              </a:rPr>
              <a:t>多年，负责市场、销售和综合管理工作；近年在海康威视服务，负责北美市场的全球大客户和市场开发，同时积极参与和组织了天大南加州校友会的各项活动，曾任</a:t>
            </a:r>
            <a:r>
              <a:rPr lang="en-US" altLang="zh-CN" sz="2400" b="0" i="0" dirty="0">
                <a:solidFill>
                  <a:srgbClr val="5E5E5E"/>
                </a:solidFill>
                <a:effectLst/>
                <a:highlight>
                  <a:srgbClr val="EBF6F8"/>
                </a:highlight>
                <a:latin typeface="Source Sans Pro" panose="020B0503030403020204" pitchFamily="34" charset="0"/>
              </a:rPr>
              <a:t>2022-2023</a:t>
            </a:r>
            <a:r>
              <a:rPr lang="zh-CN" altLang="en-US" sz="2400" b="0" i="0" dirty="0">
                <a:solidFill>
                  <a:srgbClr val="5E5E5E"/>
                </a:solidFill>
                <a:effectLst/>
                <a:highlight>
                  <a:srgbClr val="EBF6F8"/>
                </a:highlight>
                <a:latin typeface="Source Sans Pro" panose="020B0503030403020204" pitchFamily="34" charset="0"/>
              </a:rPr>
              <a:t>届会长。</a:t>
            </a:r>
            <a:endParaRPr lang="en-US" sz="2400" dirty="0"/>
          </a:p>
        </p:txBody>
      </p:sp>
      <p:pic>
        <p:nvPicPr>
          <p:cNvPr id="4098" name="Picture 2">
            <a:extLst>
              <a:ext uri="{FF2B5EF4-FFF2-40B4-BE49-F238E27FC236}">
                <a16:creationId xmlns:a16="http://schemas.microsoft.com/office/drawing/2014/main" id="{95C8C9B4-A1AE-119D-1F0A-BB7326D7E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1217381"/>
            <a:ext cx="3745236" cy="374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229827"/>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6A897-4ADF-4741-7A5F-847B46951D8D}"/>
              </a:ext>
            </a:extLst>
          </p:cNvPr>
          <p:cNvSpPr>
            <a:spLocks noGrp="1"/>
          </p:cNvSpPr>
          <p:nvPr>
            <p:ph type="title"/>
          </p:nvPr>
        </p:nvSpPr>
        <p:spPr>
          <a:xfrm>
            <a:off x="4969163" y="1027906"/>
            <a:ext cx="6384636" cy="1008310"/>
          </a:xfrm>
        </p:spPr>
        <p:txBody>
          <a:bodyPr>
            <a:normAutofit fontScale="90000"/>
          </a:bodyPr>
          <a:lstStyle/>
          <a:p>
            <a:br>
              <a:rPr lang="en-US" altLang="zh-CN" sz="3600" b="0" i="0" dirty="0">
                <a:solidFill>
                  <a:srgbClr val="1B1B1B"/>
                </a:solidFill>
                <a:effectLst/>
                <a:highlight>
                  <a:srgbClr val="EBF6F8"/>
                </a:highlight>
                <a:latin typeface="Source Sans Pro" panose="020B0503030403020204" pitchFamily="34" charset="0"/>
              </a:rPr>
            </a:br>
            <a:r>
              <a:rPr lang="zh-CN" altLang="en-US" sz="3600" b="1" i="0" dirty="0">
                <a:solidFill>
                  <a:srgbClr val="1B1B1B"/>
                </a:solidFill>
                <a:effectLst/>
                <a:highlight>
                  <a:srgbClr val="EBF6F8"/>
                </a:highlight>
                <a:latin typeface="Source Sans Pro" panose="020B0503030403020204" pitchFamily="34" charset="0"/>
              </a:rPr>
              <a:t>阚晶（</a:t>
            </a:r>
            <a:r>
              <a:rPr lang="en-US" sz="3600" b="0" i="0" dirty="0">
                <a:solidFill>
                  <a:srgbClr val="1B1B1B"/>
                </a:solidFill>
                <a:effectLst/>
                <a:highlight>
                  <a:srgbClr val="EBF6F8"/>
                </a:highlight>
                <a:latin typeface="Source Sans Pro" panose="020B0503030403020204" pitchFamily="34" charset="0"/>
              </a:rPr>
              <a:t>Cathy）</a:t>
            </a:r>
            <a:r>
              <a:rPr lang="zh-CN" altLang="en-US" sz="3600" b="0" i="0" dirty="0">
                <a:solidFill>
                  <a:srgbClr val="1B1B1B"/>
                </a:solidFill>
                <a:effectLst/>
                <a:highlight>
                  <a:srgbClr val="EBF6F8"/>
                </a:highlight>
                <a:latin typeface="Source Sans Pro" panose="020B0503030403020204" pitchFamily="34" charset="0"/>
              </a:rPr>
              <a:t>前任理事长、现任理事 </a:t>
            </a:r>
            <a:r>
              <a:rPr lang="en-US" sz="3600" b="0" i="0" dirty="0">
                <a:solidFill>
                  <a:srgbClr val="1B1B1B"/>
                </a:solidFill>
                <a:effectLst/>
                <a:highlight>
                  <a:srgbClr val="EBF6F8"/>
                </a:highlight>
                <a:latin typeface="Source Sans Pro" panose="020B0503030403020204" pitchFamily="34" charset="0"/>
              </a:rPr>
              <a:t>Director/Last Chairmen</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9AB02337-75F4-8A35-F95F-CE208AFB0FDD}"/>
              </a:ext>
            </a:extLst>
          </p:cNvPr>
          <p:cNvSpPr>
            <a:spLocks noGrp="1"/>
          </p:cNvSpPr>
          <p:nvPr>
            <p:ph idx="1"/>
          </p:nvPr>
        </p:nvSpPr>
        <p:spPr>
          <a:xfrm>
            <a:off x="4969163" y="2343705"/>
            <a:ext cx="6384637" cy="3266982"/>
          </a:xfrm>
        </p:spPr>
        <p:txBody>
          <a:bodyPr>
            <a:normAutofit/>
          </a:bodyPr>
          <a:lstStyle/>
          <a:p>
            <a:pPr marL="0" indent="0">
              <a:buNone/>
            </a:pPr>
            <a:r>
              <a:rPr lang="zh-CN" altLang="en-US" sz="2400" b="0" i="0" dirty="0">
                <a:solidFill>
                  <a:srgbClr val="5E5E5E"/>
                </a:solidFill>
                <a:effectLst/>
                <a:highlight>
                  <a:srgbClr val="EBF6F8"/>
                </a:highlight>
                <a:latin typeface="Source Sans Pro" panose="020B0503030403020204" pitchFamily="34" charset="0"/>
              </a:rPr>
              <a:t>阚晶理事荣获天大科技英语系学士和美国坡尔大学管理学硕士，在南加州尔湾工作三十余年。先十几年是在一家国际会计软件公司顾客服务部做技术指导和管理，而后成为加州房地产经纪人，专精各种住宅、公寓买卖投资，</a:t>
            </a:r>
            <a:r>
              <a:rPr lang="en-US" altLang="zh-CN" sz="2400" b="0" i="0" dirty="0">
                <a:solidFill>
                  <a:srgbClr val="5E5E5E"/>
                </a:solidFill>
                <a:effectLst/>
                <a:highlight>
                  <a:srgbClr val="EBF6F8"/>
                </a:highlight>
                <a:latin typeface="Source Sans Pro" panose="020B0503030403020204" pitchFamily="34" charset="0"/>
              </a:rPr>
              <a:t>1031</a:t>
            </a:r>
            <a:r>
              <a:rPr lang="zh-CN" altLang="en-US" sz="2400" b="0" i="0" dirty="0">
                <a:solidFill>
                  <a:srgbClr val="5E5E5E"/>
                </a:solidFill>
                <a:effectLst/>
                <a:highlight>
                  <a:srgbClr val="EBF6F8"/>
                </a:highlight>
                <a:latin typeface="Source Sans Pro" panose="020B0503030403020204" pitchFamily="34" charset="0"/>
              </a:rPr>
              <a:t>交换，</a:t>
            </a:r>
            <a:r>
              <a:rPr lang="en-US" altLang="zh-CN" sz="2400" b="0" i="0" dirty="0">
                <a:solidFill>
                  <a:srgbClr val="5E5E5E"/>
                </a:solidFill>
                <a:effectLst/>
                <a:highlight>
                  <a:srgbClr val="EBF6F8"/>
                </a:highlight>
                <a:latin typeface="Source Sans Pro" panose="020B0503030403020204" pitchFamily="34" charset="0"/>
              </a:rPr>
              <a:t>55 </a:t>
            </a:r>
            <a:r>
              <a:rPr lang="zh-CN" altLang="en-US" sz="2400" b="0" i="0" dirty="0">
                <a:solidFill>
                  <a:srgbClr val="5E5E5E"/>
                </a:solidFill>
                <a:effectLst/>
                <a:highlight>
                  <a:srgbClr val="EBF6F8"/>
                </a:highlight>
                <a:latin typeface="Source Sans Pro" panose="020B0503030403020204" pitchFamily="34" charset="0"/>
              </a:rPr>
              <a:t>岁以上客户房产买卖，房产税转移等。本人擅长各项文艺并积极参与组织了天大南加州校友会的各项活动。曾任两界理事长。 </a:t>
            </a:r>
            <a:endParaRPr lang="en-US" sz="2400" dirty="0"/>
          </a:p>
        </p:txBody>
      </p:sp>
      <p:pic>
        <p:nvPicPr>
          <p:cNvPr id="5122" name="Picture 2">
            <a:extLst>
              <a:ext uri="{FF2B5EF4-FFF2-40B4-BE49-F238E27FC236}">
                <a16:creationId xmlns:a16="http://schemas.microsoft.com/office/drawing/2014/main" id="{1679A37F-5324-A1F4-AA04-4A66A5637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27906"/>
            <a:ext cx="3908078" cy="390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497888"/>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D42B9-6422-3849-3163-156B1442C794}"/>
              </a:ext>
            </a:extLst>
          </p:cNvPr>
          <p:cNvSpPr>
            <a:spLocks noGrp="1"/>
          </p:cNvSpPr>
          <p:nvPr>
            <p:ph type="title"/>
          </p:nvPr>
        </p:nvSpPr>
        <p:spPr>
          <a:xfrm>
            <a:off x="5140170" y="1155238"/>
            <a:ext cx="6310745" cy="1325563"/>
          </a:xfrm>
        </p:spPr>
        <p:txBody>
          <a:bodyPr/>
          <a:lstStyle/>
          <a:p>
            <a:r>
              <a:rPr lang="zh-CN" altLang="en-US" b="1" i="0" dirty="0">
                <a:solidFill>
                  <a:srgbClr val="1B1B1B"/>
                </a:solidFill>
                <a:effectLst/>
                <a:highlight>
                  <a:srgbClr val="EBF6F8"/>
                </a:highlight>
                <a:latin typeface="Source Sans Pro" panose="020B0503030403020204" pitchFamily="34" charset="0"/>
              </a:rPr>
              <a:t>闫淑娟（</a:t>
            </a:r>
            <a:r>
              <a:rPr lang="en-US" b="0" i="0" dirty="0">
                <a:solidFill>
                  <a:srgbClr val="1B1B1B"/>
                </a:solidFill>
                <a:effectLst/>
                <a:highlight>
                  <a:srgbClr val="EBF6F8"/>
                </a:highlight>
                <a:latin typeface="Source Sans Pro" panose="020B0503030403020204" pitchFamily="34" charset="0"/>
              </a:rPr>
              <a:t>Sylvia）</a:t>
            </a:r>
            <a:r>
              <a:rPr lang="zh-CN" altLang="en-US" b="0" i="0" dirty="0">
                <a:solidFill>
                  <a:srgbClr val="1B1B1B"/>
                </a:solidFill>
                <a:effectLst/>
                <a:highlight>
                  <a:srgbClr val="EBF6F8"/>
                </a:highlight>
                <a:latin typeface="Source Sans Pro" panose="020B0503030403020204" pitchFamily="34" charset="0"/>
              </a:rPr>
              <a:t>理事 </a:t>
            </a:r>
            <a:r>
              <a:rPr lang="en-US" b="0" i="0" dirty="0">
                <a:solidFill>
                  <a:srgbClr val="1B1B1B"/>
                </a:solidFill>
                <a:effectLst/>
                <a:highlight>
                  <a:srgbClr val="EBF6F8"/>
                </a:highlight>
                <a:latin typeface="Source Sans Pro" panose="020B0503030403020204" pitchFamily="34" charset="0"/>
              </a:rPr>
              <a:t>Director</a:t>
            </a:r>
          </a:p>
        </p:txBody>
      </p:sp>
      <p:sp>
        <p:nvSpPr>
          <p:cNvPr id="3" name="Content Placeholder 2">
            <a:extLst>
              <a:ext uri="{FF2B5EF4-FFF2-40B4-BE49-F238E27FC236}">
                <a16:creationId xmlns:a16="http://schemas.microsoft.com/office/drawing/2014/main" id="{D9F1473E-22E8-4384-34C8-FE4BE991CDAB}"/>
              </a:ext>
            </a:extLst>
          </p:cNvPr>
          <p:cNvSpPr>
            <a:spLocks noGrp="1"/>
          </p:cNvSpPr>
          <p:nvPr>
            <p:ph idx="1"/>
          </p:nvPr>
        </p:nvSpPr>
        <p:spPr>
          <a:xfrm>
            <a:off x="5237286" y="2789806"/>
            <a:ext cx="6213629" cy="2747963"/>
          </a:xfrm>
        </p:spPr>
        <p:txBody>
          <a:bodyPr>
            <a:normAutofit fontScale="92500" lnSpcReduction="10000"/>
          </a:bodyPr>
          <a:lstStyle/>
          <a:p>
            <a:pPr marL="0" indent="0">
              <a:buNone/>
            </a:pPr>
            <a:r>
              <a:rPr lang="zh-CN" altLang="en-US" b="0" i="0" dirty="0">
                <a:solidFill>
                  <a:srgbClr val="5E5E5E"/>
                </a:solidFill>
                <a:effectLst/>
                <a:highlight>
                  <a:srgbClr val="EBF6F8"/>
                </a:highlight>
                <a:latin typeface="Source Sans Pro" panose="020B0503030403020204" pitchFamily="34" charset="0"/>
              </a:rPr>
              <a:t>闫淑娟理事是认证理财规划师（</a:t>
            </a:r>
            <a:r>
              <a:rPr lang="en-US" altLang="zh-CN" b="0" i="0" dirty="0">
                <a:solidFill>
                  <a:srgbClr val="5E5E5E"/>
                </a:solidFill>
                <a:effectLst/>
                <a:highlight>
                  <a:srgbClr val="EBF6F8"/>
                </a:highlight>
                <a:latin typeface="Source Sans Pro" panose="020B0503030403020204" pitchFamily="34" charset="0"/>
              </a:rPr>
              <a:t>Certified Financial Planner, CFP®), </a:t>
            </a:r>
            <a:r>
              <a:rPr lang="zh-CN" altLang="en-US" b="0" i="0" dirty="0">
                <a:solidFill>
                  <a:srgbClr val="5E5E5E"/>
                </a:solidFill>
                <a:effectLst/>
                <a:highlight>
                  <a:srgbClr val="EBF6F8"/>
                </a:highlight>
                <a:latin typeface="Source Sans Pro" panose="020B0503030403020204" pitchFamily="34" charset="0"/>
              </a:rPr>
              <a:t>现任职于美国知名理财公司 </a:t>
            </a:r>
            <a:r>
              <a:rPr lang="en-US" altLang="zh-CN" b="0" i="0" dirty="0">
                <a:solidFill>
                  <a:srgbClr val="5E5E5E"/>
                </a:solidFill>
                <a:effectLst/>
                <a:highlight>
                  <a:srgbClr val="EBF6F8"/>
                </a:highlight>
                <a:latin typeface="Source Sans Pro" panose="020B0503030403020204" pitchFamily="34" charset="0"/>
              </a:rPr>
              <a:t>Ameriprise Financial</a:t>
            </a:r>
            <a:r>
              <a:rPr lang="zh-CN" altLang="en-US" b="0" i="0" dirty="0">
                <a:solidFill>
                  <a:srgbClr val="5E5E5E"/>
                </a:solidFill>
                <a:effectLst/>
                <a:highlight>
                  <a:srgbClr val="EBF6F8"/>
                </a:highlight>
                <a:latin typeface="Source Sans Pro" panose="020B0503030403020204" pitchFamily="34" charset="0"/>
              </a:rPr>
              <a:t>，专注于为客户提供全面的财务规划服务。其</a:t>
            </a:r>
            <a:r>
              <a:rPr lang="en-US" altLang="zh-CN" b="0" i="0" dirty="0">
                <a:solidFill>
                  <a:srgbClr val="5E5E5E"/>
                </a:solidFill>
                <a:effectLst/>
                <a:highlight>
                  <a:srgbClr val="EBF6F8"/>
                </a:highlight>
                <a:latin typeface="Source Sans Pro" panose="020B0503030403020204" pitchFamily="34" charset="0"/>
              </a:rPr>
              <a:t>1996</a:t>
            </a:r>
            <a:r>
              <a:rPr lang="zh-CN" altLang="en-US" b="0" i="0" dirty="0">
                <a:solidFill>
                  <a:srgbClr val="5E5E5E"/>
                </a:solidFill>
                <a:effectLst/>
                <a:highlight>
                  <a:srgbClr val="EBF6F8"/>
                </a:highlight>
                <a:latin typeface="Source Sans Pro" panose="020B0503030403020204" pitchFamily="34" charset="0"/>
              </a:rPr>
              <a:t>年毕业于天津大学材料工程系，并于</a:t>
            </a:r>
            <a:r>
              <a:rPr lang="en-US" altLang="zh-CN" b="0" i="0" dirty="0">
                <a:solidFill>
                  <a:srgbClr val="5E5E5E"/>
                </a:solidFill>
                <a:effectLst/>
                <a:highlight>
                  <a:srgbClr val="EBF6F8"/>
                </a:highlight>
                <a:latin typeface="Source Sans Pro" panose="020B0503030403020204" pitchFamily="34" charset="0"/>
              </a:rPr>
              <a:t>2000</a:t>
            </a:r>
            <a:r>
              <a:rPr lang="zh-CN" altLang="en-US" b="0" i="0" dirty="0">
                <a:solidFill>
                  <a:srgbClr val="5E5E5E"/>
                </a:solidFill>
                <a:effectLst/>
                <a:highlight>
                  <a:srgbClr val="EBF6F8"/>
                </a:highlight>
                <a:latin typeface="Source Sans Pro" panose="020B0503030403020204" pitchFamily="34" charset="0"/>
              </a:rPr>
              <a:t>年赴美取得化工硕士学位，曾在汉高和联合利华等国际公司担任高级工程师，后转入金融业。 </a:t>
            </a:r>
            <a:endParaRPr lang="en-US" dirty="0"/>
          </a:p>
        </p:txBody>
      </p:sp>
      <p:pic>
        <p:nvPicPr>
          <p:cNvPr id="6146" name="Picture 2">
            <a:extLst>
              <a:ext uri="{FF2B5EF4-FFF2-40B4-BE49-F238E27FC236}">
                <a16:creationId xmlns:a16="http://schemas.microsoft.com/office/drawing/2014/main" id="{CD15A9E1-5228-C277-B0EC-4B8C7D1E3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66787"/>
            <a:ext cx="369570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622772"/>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AD75D-3B94-7732-8FEC-4AD6ACEC88E1}"/>
              </a:ext>
            </a:extLst>
          </p:cNvPr>
          <p:cNvSpPr>
            <a:spLocks noGrp="1"/>
          </p:cNvSpPr>
          <p:nvPr>
            <p:ph type="title"/>
          </p:nvPr>
        </p:nvSpPr>
        <p:spPr>
          <a:xfrm>
            <a:off x="4927107" y="1269893"/>
            <a:ext cx="6426693" cy="1325563"/>
          </a:xfrm>
        </p:spPr>
        <p:txBody>
          <a:bodyPr>
            <a:normAutofit fontScale="90000"/>
          </a:bodyPr>
          <a:lstStyle/>
          <a:p>
            <a:br>
              <a:rPr lang="en-US" altLang="zh-CN" b="0" i="0" dirty="0">
                <a:solidFill>
                  <a:srgbClr val="1B1B1B"/>
                </a:solidFill>
                <a:effectLst/>
                <a:highlight>
                  <a:srgbClr val="EBF6F8"/>
                </a:highlight>
                <a:latin typeface="Source Sans Pro" panose="020B0503030403020204" pitchFamily="34" charset="0"/>
              </a:rPr>
            </a:br>
            <a:r>
              <a:rPr lang="zh-CN" altLang="en-US" b="1" dirty="0">
                <a:solidFill>
                  <a:srgbClr val="1B1B1B"/>
                </a:solidFill>
                <a:effectLst/>
                <a:highlight>
                  <a:srgbClr val="EBF6F8"/>
                </a:highlight>
                <a:latin typeface="Source Sans Pro" panose="020B0503030403020204" pitchFamily="34" charset="0"/>
              </a:rPr>
              <a:t>任雪梅（</a:t>
            </a:r>
            <a:r>
              <a:rPr lang="en-US" b="0" i="0" dirty="0">
                <a:solidFill>
                  <a:srgbClr val="1B1B1B"/>
                </a:solidFill>
                <a:effectLst/>
                <a:highlight>
                  <a:srgbClr val="EBF6F8"/>
                </a:highlight>
                <a:latin typeface="Source Sans Pro" panose="020B0503030403020204" pitchFamily="34" charset="0"/>
              </a:rPr>
              <a:t>Laura）</a:t>
            </a:r>
            <a:r>
              <a:rPr lang="zh-CN" altLang="en-US" b="0" i="0" dirty="0">
                <a:solidFill>
                  <a:srgbClr val="1B1B1B"/>
                </a:solidFill>
                <a:effectLst/>
                <a:highlight>
                  <a:srgbClr val="EBF6F8"/>
                </a:highlight>
                <a:latin typeface="Source Sans Pro" panose="020B0503030403020204" pitchFamily="34" charset="0"/>
              </a:rPr>
              <a:t>理事 </a:t>
            </a:r>
            <a:r>
              <a:rPr lang="en-US" b="0" i="0" dirty="0">
                <a:solidFill>
                  <a:srgbClr val="1B1B1B"/>
                </a:solidFill>
                <a:effectLst/>
                <a:highlight>
                  <a:srgbClr val="EBF6F8"/>
                </a:highlight>
                <a:latin typeface="Source Sans Pro" panose="020B0503030403020204" pitchFamily="34" charset="0"/>
              </a:rPr>
              <a:t>Director</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70789291-DA01-9A29-9D23-C12001902290}"/>
              </a:ext>
            </a:extLst>
          </p:cNvPr>
          <p:cNvSpPr>
            <a:spLocks noGrp="1"/>
          </p:cNvSpPr>
          <p:nvPr>
            <p:ph idx="1"/>
          </p:nvPr>
        </p:nvSpPr>
        <p:spPr>
          <a:xfrm>
            <a:off x="4927106" y="3142695"/>
            <a:ext cx="6426694" cy="1822898"/>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任理事负责天大南加州校友会网球俱乐部。</a:t>
            </a:r>
            <a:endParaRPr lang="en-US" dirty="0"/>
          </a:p>
        </p:txBody>
      </p:sp>
      <p:pic>
        <p:nvPicPr>
          <p:cNvPr id="7170" name="Picture 2">
            <a:extLst>
              <a:ext uri="{FF2B5EF4-FFF2-40B4-BE49-F238E27FC236}">
                <a16:creationId xmlns:a16="http://schemas.microsoft.com/office/drawing/2014/main" id="{6F5DC9A7-52D6-DC42-DF51-DE0681F53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69893"/>
            <a:ext cx="36957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569733"/>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E4FEB-E1B2-69F3-7AFC-88432C8689AA}"/>
              </a:ext>
            </a:extLst>
          </p:cNvPr>
          <p:cNvSpPr>
            <a:spLocks noGrp="1"/>
          </p:cNvSpPr>
          <p:nvPr>
            <p:ph type="title"/>
          </p:nvPr>
        </p:nvSpPr>
        <p:spPr>
          <a:xfrm>
            <a:off x="4978400" y="1190748"/>
            <a:ext cx="6375400" cy="1325563"/>
          </a:xfrm>
        </p:spPr>
        <p:txBody>
          <a:bodyPr>
            <a:normAutofit fontScale="90000"/>
          </a:bodyPr>
          <a:lstStyle/>
          <a:p>
            <a:r>
              <a:rPr lang="zh-CN" altLang="en-US" b="1" i="0" dirty="0">
                <a:solidFill>
                  <a:srgbClr val="5E5E5E"/>
                </a:solidFill>
                <a:effectLst/>
                <a:highlight>
                  <a:srgbClr val="EBF6F8"/>
                </a:highlight>
                <a:latin typeface="Source Sans Pro" panose="020B0503030403020204" pitchFamily="34" charset="0"/>
              </a:rPr>
              <a:t>李尚浩 </a:t>
            </a:r>
            <a:r>
              <a:rPr lang="zh-CN" altLang="en-US" b="0" i="0" dirty="0">
                <a:solidFill>
                  <a:srgbClr val="1B1B1B"/>
                </a:solidFill>
                <a:effectLst/>
                <a:highlight>
                  <a:srgbClr val="EBF6F8"/>
                </a:highlight>
                <a:latin typeface="Source Sans Pro" panose="020B0503030403020204" pitchFamily="34" charset="0"/>
              </a:rPr>
              <a:t>理事长 </a:t>
            </a:r>
            <a:br>
              <a:rPr lang="en-US" altLang="zh-CN" b="0" i="0" dirty="0">
                <a:solidFill>
                  <a:srgbClr val="1B1B1B"/>
                </a:solidFill>
                <a:effectLst/>
                <a:highlight>
                  <a:srgbClr val="EBF6F8"/>
                </a:highlight>
                <a:latin typeface="Source Sans Pro" panose="020B0503030403020204" pitchFamily="34" charset="0"/>
              </a:rPr>
            </a:br>
            <a:br>
              <a:rPr lang="en-US" altLang="zh-CN" b="0" i="0" dirty="0">
                <a:solidFill>
                  <a:srgbClr val="1B1B1B"/>
                </a:solidFill>
                <a:effectLst/>
                <a:highlight>
                  <a:srgbClr val="EBF6F8"/>
                </a:highlight>
                <a:latin typeface="Source Sans Pro" panose="020B0503030403020204" pitchFamily="34" charset="0"/>
              </a:rPr>
            </a:br>
            <a:r>
              <a:rPr lang="en-US" b="0" i="0" dirty="0">
                <a:solidFill>
                  <a:srgbClr val="1B1B1B"/>
                </a:solidFill>
                <a:effectLst/>
                <a:highlight>
                  <a:srgbClr val="EBF6F8"/>
                </a:highlight>
                <a:latin typeface="Source Sans Pro" panose="020B0503030403020204" pitchFamily="34" charset="0"/>
              </a:rPr>
              <a:t>Chairman</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915E3840-3109-D0D3-388B-171F86BF9401}"/>
              </a:ext>
            </a:extLst>
          </p:cNvPr>
          <p:cNvSpPr>
            <a:spLocks noGrp="1"/>
          </p:cNvSpPr>
          <p:nvPr>
            <p:ph idx="1"/>
          </p:nvPr>
        </p:nvSpPr>
        <p:spPr>
          <a:xfrm>
            <a:off x="4978400" y="3266982"/>
            <a:ext cx="6310745" cy="3833258"/>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李尚浩博士在生命科学行业的产品管理、商业发展、市场营销及研发领域拥有超过八年的经验，目前担任</a:t>
            </a:r>
            <a:r>
              <a:rPr lang="en-US" altLang="zh-CN" b="0" i="0" dirty="0" err="1">
                <a:solidFill>
                  <a:srgbClr val="5E5E5E"/>
                </a:solidFill>
                <a:effectLst/>
                <a:highlight>
                  <a:srgbClr val="EBF6F8"/>
                </a:highlight>
                <a:latin typeface="Source Sans Pro" panose="020B0503030403020204" pitchFamily="34" charset="0"/>
              </a:rPr>
              <a:t>WuXi</a:t>
            </a:r>
            <a:r>
              <a:rPr lang="en-US" altLang="zh-CN" b="0" i="0" dirty="0">
                <a:solidFill>
                  <a:srgbClr val="5E5E5E"/>
                </a:solidFill>
                <a:effectLst/>
                <a:highlight>
                  <a:srgbClr val="EBF6F8"/>
                </a:highlight>
                <a:latin typeface="Source Sans Pro" panose="020B0503030403020204" pitchFamily="34" charset="0"/>
              </a:rPr>
              <a:t> </a:t>
            </a:r>
            <a:r>
              <a:rPr lang="en-US" altLang="zh-CN" b="0" i="0" dirty="0" err="1">
                <a:solidFill>
                  <a:srgbClr val="5E5E5E"/>
                </a:solidFill>
                <a:effectLst/>
                <a:highlight>
                  <a:srgbClr val="EBF6F8"/>
                </a:highlight>
                <a:latin typeface="Source Sans Pro" panose="020B0503030403020204" pitchFamily="34" charset="0"/>
              </a:rPr>
              <a:t>AppTec</a:t>
            </a:r>
            <a:r>
              <a:rPr lang="zh-CN" altLang="en-US" b="0" i="0" dirty="0">
                <a:solidFill>
                  <a:srgbClr val="5E5E5E"/>
                </a:solidFill>
                <a:effectLst/>
                <a:highlight>
                  <a:srgbClr val="EBF6F8"/>
                </a:highlight>
                <a:latin typeface="Source Sans Pro" panose="020B0503030403020204" pitchFamily="34" charset="0"/>
              </a:rPr>
              <a:t>的高级产品经理，专注于临床前药物代谢动力学（</a:t>
            </a:r>
            <a:r>
              <a:rPr lang="en-US" altLang="zh-CN" b="0" i="0" dirty="0" err="1">
                <a:solidFill>
                  <a:srgbClr val="5E5E5E"/>
                </a:solidFill>
                <a:effectLst/>
                <a:highlight>
                  <a:srgbClr val="EBF6F8"/>
                </a:highlight>
                <a:latin typeface="Source Sans Pro" panose="020B0503030403020204" pitchFamily="34" charset="0"/>
              </a:rPr>
              <a:t>DMPK</a:t>
            </a:r>
            <a:r>
              <a:rPr lang="zh-CN" altLang="en-US" b="0" i="0" dirty="0">
                <a:solidFill>
                  <a:srgbClr val="5E5E5E"/>
                </a:solidFill>
                <a:effectLst/>
                <a:highlight>
                  <a:srgbClr val="EBF6F8"/>
                </a:highlight>
                <a:latin typeface="Source Sans Pro" panose="020B0503030403020204" pitchFamily="34" charset="0"/>
              </a:rPr>
              <a:t>）的国际市场开发。</a:t>
            </a:r>
            <a:endParaRPr lang="en-US" dirty="0"/>
          </a:p>
        </p:txBody>
      </p:sp>
      <p:pic>
        <p:nvPicPr>
          <p:cNvPr id="2050" name="Picture 2">
            <a:extLst>
              <a:ext uri="{FF2B5EF4-FFF2-40B4-BE49-F238E27FC236}">
                <a16:creationId xmlns:a16="http://schemas.microsoft.com/office/drawing/2014/main" id="{E0A458FE-BE3C-E585-1BBF-0B1A01F4A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369570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804813"/>
      </p:ext>
    </p:extLst>
  </p:cSld>
  <p:clrMapOvr>
    <a:masterClrMapping/>
  </p:clrMapOvr>
  <mc:AlternateContent xmlns:mc="http://schemas.openxmlformats.org/markup-compatibility/2006" xmlns:p14="http://schemas.microsoft.com/office/powerpoint/2010/main">
    <mc:Choice Requires="p14">
      <p:transition spd="slow" p14:dur="4000" advClick="0" advTm="3000"/>
    </mc:Choice>
    <mc:Fallback xmlns="">
      <p:transition spd="slow" advClick="0" advTm="3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6762-0F6D-AB7A-A2D7-74F5F40094F4}"/>
              </a:ext>
            </a:extLst>
          </p:cNvPr>
          <p:cNvSpPr>
            <a:spLocks noGrp="1"/>
          </p:cNvSpPr>
          <p:nvPr>
            <p:ph type="title"/>
          </p:nvPr>
        </p:nvSpPr>
        <p:spPr>
          <a:xfrm>
            <a:off x="5175681" y="1194001"/>
            <a:ext cx="6178118" cy="1325563"/>
          </a:xfrm>
        </p:spPr>
        <p:txBody>
          <a:bodyPr>
            <a:normAutofit fontScale="90000"/>
          </a:bodyPr>
          <a:lstStyle/>
          <a:p>
            <a:br>
              <a:rPr lang="en-US" altLang="zh-CN" dirty="0">
                <a:solidFill>
                  <a:srgbClr val="1B1B1B"/>
                </a:solidFill>
                <a:highlight>
                  <a:srgbClr val="EBF6F8"/>
                </a:highlight>
                <a:latin typeface="Source Sans Pro" panose="020B0503030403020204" pitchFamily="34" charset="0"/>
              </a:rPr>
            </a:br>
            <a:r>
              <a:rPr lang="zh-CN" altLang="en-US" b="1" i="0" dirty="0">
                <a:solidFill>
                  <a:srgbClr val="1B1B1B"/>
                </a:solidFill>
                <a:effectLst/>
                <a:highlight>
                  <a:srgbClr val="EBF6F8"/>
                </a:highlight>
                <a:latin typeface="Source Sans Pro" panose="020B0503030403020204" pitchFamily="34" charset="0"/>
              </a:rPr>
              <a:t>周迅（</a:t>
            </a:r>
            <a:r>
              <a:rPr lang="en-US" b="0" i="0" dirty="0" err="1">
                <a:solidFill>
                  <a:srgbClr val="1B1B1B"/>
                </a:solidFill>
                <a:effectLst/>
                <a:highlight>
                  <a:srgbClr val="EBF6F8"/>
                </a:highlight>
                <a:latin typeface="Source Sans Pro" panose="020B0503030403020204" pitchFamily="34" charset="0"/>
              </a:rPr>
              <a:t>Xun</a:t>
            </a:r>
            <a:r>
              <a:rPr lang="en-US" b="0" i="0" dirty="0">
                <a:solidFill>
                  <a:srgbClr val="1B1B1B"/>
                </a:solidFill>
                <a:effectLst/>
                <a:highlight>
                  <a:srgbClr val="EBF6F8"/>
                </a:highlight>
                <a:latin typeface="Source Sans Pro" panose="020B0503030403020204" pitchFamily="34" charset="0"/>
              </a:rPr>
              <a:t>）</a:t>
            </a:r>
            <a:r>
              <a:rPr lang="zh-CN" altLang="en-US" b="0" i="0" dirty="0">
                <a:solidFill>
                  <a:srgbClr val="1B1B1B"/>
                </a:solidFill>
                <a:effectLst/>
                <a:highlight>
                  <a:srgbClr val="EBF6F8"/>
                </a:highlight>
                <a:latin typeface="Source Sans Pro" panose="020B0503030403020204" pitchFamily="34" charset="0"/>
              </a:rPr>
              <a:t>理事 </a:t>
            </a:r>
            <a:br>
              <a:rPr lang="en-US" altLang="zh-CN" b="0" i="0" dirty="0">
                <a:solidFill>
                  <a:srgbClr val="1B1B1B"/>
                </a:solidFill>
                <a:effectLst/>
                <a:highlight>
                  <a:srgbClr val="EBF6F8"/>
                </a:highlight>
                <a:latin typeface="Source Sans Pro" panose="020B0503030403020204" pitchFamily="34" charset="0"/>
              </a:rPr>
            </a:br>
            <a:r>
              <a:rPr lang="en-US" b="0" i="0" dirty="0">
                <a:solidFill>
                  <a:srgbClr val="1B1B1B"/>
                </a:solidFill>
                <a:effectLst/>
                <a:highlight>
                  <a:srgbClr val="EBF6F8"/>
                </a:highlight>
                <a:latin typeface="Source Sans Pro" panose="020B0503030403020204" pitchFamily="34" charset="0"/>
              </a:rPr>
              <a:t>Director</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86FD0C73-7AC1-AF24-FF7C-FC3EBC3234E6}"/>
              </a:ext>
            </a:extLst>
          </p:cNvPr>
          <p:cNvSpPr>
            <a:spLocks noGrp="1"/>
          </p:cNvSpPr>
          <p:nvPr>
            <p:ph idx="1"/>
          </p:nvPr>
        </p:nvSpPr>
        <p:spPr>
          <a:xfrm>
            <a:off x="5175680" y="3009529"/>
            <a:ext cx="6178119" cy="1908747"/>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周迅理事于</a:t>
            </a:r>
            <a:r>
              <a:rPr lang="en-US" altLang="zh-CN" b="0" i="0" dirty="0">
                <a:solidFill>
                  <a:srgbClr val="5E5E5E"/>
                </a:solidFill>
                <a:effectLst/>
                <a:highlight>
                  <a:srgbClr val="EBF6F8"/>
                </a:highlight>
                <a:latin typeface="Source Sans Pro" panose="020B0503030403020204" pitchFamily="34" charset="0"/>
              </a:rPr>
              <a:t>1986</a:t>
            </a:r>
            <a:r>
              <a:rPr lang="zh-CN" altLang="en-US" b="0" i="0" dirty="0">
                <a:solidFill>
                  <a:srgbClr val="5E5E5E"/>
                </a:solidFill>
                <a:effectLst/>
                <a:highlight>
                  <a:srgbClr val="EBF6F8"/>
                </a:highlight>
                <a:latin typeface="Source Sans Pro" panose="020B0503030403020204" pitchFamily="34" charset="0"/>
              </a:rPr>
              <a:t>年入学天大土木系环境工程，</a:t>
            </a:r>
            <a:r>
              <a:rPr lang="en-US" altLang="zh-CN" b="0" i="0" dirty="0">
                <a:solidFill>
                  <a:srgbClr val="5E5E5E"/>
                </a:solidFill>
                <a:effectLst/>
                <a:highlight>
                  <a:srgbClr val="EBF6F8"/>
                </a:highlight>
                <a:latin typeface="Source Sans Pro" panose="020B0503030403020204" pitchFamily="34" charset="0"/>
              </a:rPr>
              <a:t>97</a:t>
            </a:r>
            <a:r>
              <a:rPr lang="zh-CN" altLang="en-US" b="0" i="0" dirty="0">
                <a:solidFill>
                  <a:srgbClr val="5E5E5E"/>
                </a:solidFill>
                <a:effectLst/>
                <a:highlight>
                  <a:srgbClr val="EBF6F8"/>
                </a:highlight>
                <a:latin typeface="Source Sans Pro" panose="020B0503030403020204" pitchFamily="34" charset="0"/>
              </a:rPr>
              <a:t>年来美，是小企业主，曾任天大南加校友会</a:t>
            </a:r>
            <a:r>
              <a:rPr lang="en-US" altLang="zh-CN" b="0" i="0" dirty="0">
                <a:solidFill>
                  <a:srgbClr val="5E5E5E"/>
                </a:solidFill>
                <a:effectLst/>
                <a:highlight>
                  <a:srgbClr val="EBF6F8"/>
                </a:highlight>
                <a:latin typeface="Source Sans Pro" panose="020B0503030403020204" pitchFamily="34" charset="0"/>
              </a:rPr>
              <a:t>2019-2021</a:t>
            </a:r>
            <a:r>
              <a:rPr lang="zh-CN" altLang="en-US" b="0" i="0" dirty="0">
                <a:solidFill>
                  <a:srgbClr val="5E5E5E"/>
                </a:solidFill>
                <a:effectLst/>
                <a:highlight>
                  <a:srgbClr val="EBF6F8"/>
                </a:highlight>
                <a:latin typeface="Source Sans Pro" panose="020B0503030403020204" pitchFamily="34" charset="0"/>
              </a:rPr>
              <a:t>年会长，现负责乒乓球俱乐部。</a:t>
            </a:r>
            <a:endParaRPr lang="en-US" dirty="0"/>
          </a:p>
        </p:txBody>
      </p:sp>
      <p:pic>
        <p:nvPicPr>
          <p:cNvPr id="8194" name="Picture 2">
            <a:extLst>
              <a:ext uri="{FF2B5EF4-FFF2-40B4-BE49-F238E27FC236}">
                <a16:creationId xmlns:a16="http://schemas.microsoft.com/office/drawing/2014/main" id="{4F9D4047-E9F3-1B6A-FE7C-FFA01A186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94001"/>
            <a:ext cx="3695700" cy="372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27072"/>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4589E-953D-A1F8-7907-E262DBAF6898}"/>
              </a:ext>
            </a:extLst>
          </p:cNvPr>
          <p:cNvSpPr>
            <a:spLocks noGrp="1"/>
          </p:cNvSpPr>
          <p:nvPr>
            <p:ph type="title"/>
          </p:nvPr>
        </p:nvSpPr>
        <p:spPr>
          <a:xfrm>
            <a:off x="5181600" y="1322532"/>
            <a:ext cx="6172200" cy="1325563"/>
          </a:xfrm>
        </p:spPr>
        <p:txBody>
          <a:bodyPr>
            <a:normAutofit fontScale="90000"/>
          </a:bodyPr>
          <a:lstStyle/>
          <a:p>
            <a:br>
              <a:rPr lang="en-US" altLang="zh-CN" b="0" i="0" dirty="0">
                <a:solidFill>
                  <a:srgbClr val="1B1B1B"/>
                </a:solidFill>
                <a:effectLst/>
                <a:highlight>
                  <a:srgbClr val="EBF6F8"/>
                </a:highlight>
                <a:latin typeface="Source Sans Pro" panose="020B0503030403020204" pitchFamily="34" charset="0"/>
              </a:rPr>
            </a:br>
            <a:r>
              <a:rPr lang="zh-CN" altLang="en-US" b="1" i="0" dirty="0">
                <a:solidFill>
                  <a:srgbClr val="1B1B1B"/>
                </a:solidFill>
                <a:effectLst/>
                <a:highlight>
                  <a:srgbClr val="EBF6F8"/>
                </a:highlight>
                <a:latin typeface="Source Sans Pro" panose="020B0503030403020204" pitchFamily="34" charset="0"/>
              </a:rPr>
              <a:t>王冲（</a:t>
            </a:r>
            <a:r>
              <a:rPr lang="en-US" b="0" i="0" dirty="0">
                <a:solidFill>
                  <a:srgbClr val="1B1B1B"/>
                </a:solidFill>
                <a:effectLst/>
                <a:highlight>
                  <a:srgbClr val="EBF6F8"/>
                </a:highlight>
                <a:latin typeface="Source Sans Pro" panose="020B0503030403020204" pitchFamily="34" charset="0"/>
              </a:rPr>
              <a:t>Chong）</a:t>
            </a:r>
            <a:r>
              <a:rPr lang="zh-CN" altLang="en-US" b="0" i="0" dirty="0">
                <a:solidFill>
                  <a:srgbClr val="1B1B1B"/>
                </a:solidFill>
                <a:effectLst/>
                <a:highlight>
                  <a:srgbClr val="EBF6F8"/>
                </a:highlight>
                <a:latin typeface="Source Sans Pro" panose="020B0503030403020204" pitchFamily="34" charset="0"/>
              </a:rPr>
              <a:t>理事 </a:t>
            </a:r>
            <a:r>
              <a:rPr lang="en-US" b="0" i="0" dirty="0">
                <a:solidFill>
                  <a:srgbClr val="1B1B1B"/>
                </a:solidFill>
                <a:effectLst/>
                <a:highlight>
                  <a:srgbClr val="EBF6F8"/>
                </a:highlight>
                <a:latin typeface="Source Sans Pro" panose="020B0503030403020204" pitchFamily="34" charset="0"/>
              </a:rPr>
              <a:t>Director</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98B39205-C33E-211D-987D-40F58EFAF9C0}"/>
              </a:ext>
            </a:extLst>
          </p:cNvPr>
          <p:cNvSpPr>
            <a:spLocks noGrp="1"/>
          </p:cNvSpPr>
          <p:nvPr>
            <p:ph idx="1"/>
          </p:nvPr>
        </p:nvSpPr>
        <p:spPr>
          <a:xfrm>
            <a:off x="5181600" y="3269673"/>
            <a:ext cx="6172200" cy="1748559"/>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王冲理事于</a:t>
            </a:r>
            <a:r>
              <a:rPr lang="en-US" altLang="zh-CN" b="0" i="0" dirty="0">
                <a:solidFill>
                  <a:srgbClr val="5E5E5E"/>
                </a:solidFill>
                <a:effectLst/>
                <a:highlight>
                  <a:srgbClr val="EBF6F8"/>
                </a:highlight>
                <a:latin typeface="Source Sans Pro" panose="020B0503030403020204" pitchFamily="34" charset="0"/>
              </a:rPr>
              <a:t>1986</a:t>
            </a:r>
            <a:r>
              <a:rPr lang="zh-CN" altLang="en-US" b="0" i="0" dirty="0">
                <a:solidFill>
                  <a:srgbClr val="5E5E5E"/>
                </a:solidFill>
                <a:effectLst/>
                <a:highlight>
                  <a:srgbClr val="EBF6F8"/>
                </a:highlight>
                <a:latin typeface="Source Sans Pro" panose="020B0503030403020204" pitchFamily="34" charset="0"/>
              </a:rPr>
              <a:t>年入学天大自动化系，现负责筹备天大南加州校友会板桨</a:t>
            </a:r>
            <a:r>
              <a:rPr lang="en-US" altLang="zh-CN" b="0" i="0" dirty="0">
                <a:solidFill>
                  <a:srgbClr val="5E5E5E"/>
                </a:solidFill>
                <a:effectLst/>
                <a:highlight>
                  <a:srgbClr val="EBF6F8"/>
                </a:highlight>
                <a:latin typeface="Source Sans Pro" panose="020B0503030403020204" pitchFamily="34" charset="0"/>
              </a:rPr>
              <a:t>/</a:t>
            </a:r>
            <a:r>
              <a:rPr lang="zh-CN" altLang="en-US" b="0" i="0" dirty="0">
                <a:solidFill>
                  <a:srgbClr val="5E5E5E"/>
                </a:solidFill>
                <a:effectLst/>
                <a:highlight>
                  <a:srgbClr val="EBF6F8"/>
                </a:highlight>
                <a:latin typeface="Source Sans Pro" panose="020B0503030403020204" pitchFamily="34" charset="0"/>
              </a:rPr>
              <a:t>冲浪俱乐部。</a:t>
            </a:r>
            <a:endParaRPr lang="en-US" dirty="0"/>
          </a:p>
        </p:txBody>
      </p:sp>
      <p:pic>
        <p:nvPicPr>
          <p:cNvPr id="9218" name="Picture 2">
            <a:extLst>
              <a:ext uri="{FF2B5EF4-FFF2-40B4-BE49-F238E27FC236}">
                <a16:creationId xmlns:a16="http://schemas.microsoft.com/office/drawing/2014/main" id="{E131F711-AA31-9607-0D1B-C8FE74167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22532"/>
            <a:ext cx="36957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281494"/>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4874E-BFDE-966A-25AC-CF6D3B24E103}"/>
              </a:ext>
            </a:extLst>
          </p:cNvPr>
          <p:cNvSpPr>
            <a:spLocks noGrp="1"/>
          </p:cNvSpPr>
          <p:nvPr>
            <p:ph type="title"/>
          </p:nvPr>
        </p:nvSpPr>
        <p:spPr>
          <a:xfrm>
            <a:off x="5459764" y="1553591"/>
            <a:ext cx="5840767" cy="870013"/>
          </a:xfrm>
        </p:spPr>
        <p:txBody>
          <a:bodyPr>
            <a:normAutofit fontScale="90000"/>
          </a:bodyPr>
          <a:lstStyle/>
          <a:p>
            <a:r>
              <a:rPr lang="zh-CN" altLang="en-US" sz="3600" b="1" i="0" dirty="0">
                <a:solidFill>
                  <a:srgbClr val="1B1B1B"/>
                </a:solidFill>
                <a:effectLst/>
                <a:highlight>
                  <a:srgbClr val="EBF6F8"/>
                </a:highlight>
                <a:latin typeface="Source Sans Pro" panose="020B0503030403020204" pitchFamily="34" charset="0"/>
              </a:rPr>
              <a:t>陈一鸣（</a:t>
            </a:r>
            <a:r>
              <a:rPr lang="en-US" sz="3600" b="0" i="0" dirty="0" err="1">
                <a:solidFill>
                  <a:srgbClr val="1B1B1B"/>
                </a:solidFill>
                <a:effectLst/>
                <a:highlight>
                  <a:srgbClr val="EBF6F8"/>
                </a:highlight>
                <a:latin typeface="Source Sans Pro" panose="020B0503030403020204" pitchFamily="34" charset="0"/>
              </a:rPr>
              <a:t>Yiming</a:t>
            </a:r>
            <a:r>
              <a:rPr lang="en-US" sz="3600" b="0" i="0" dirty="0">
                <a:solidFill>
                  <a:srgbClr val="1B1B1B"/>
                </a:solidFill>
                <a:effectLst/>
                <a:highlight>
                  <a:srgbClr val="EBF6F8"/>
                </a:highlight>
                <a:latin typeface="Source Sans Pro" panose="020B0503030403020204" pitchFamily="34" charset="0"/>
              </a:rPr>
              <a:t>）</a:t>
            </a:r>
            <a:r>
              <a:rPr lang="zh-CN" altLang="en-US" sz="3600" b="0" i="0" dirty="0">
                <a:solidFill>
                  <a:srgbClr val="1B1B1B"/>
                </a:solidFill>
                <a:effectLst/>
                <a:highlight>
                  <a:srgbClr val="EBF6F8"/>
                </a:highlight>
                <a:latin typeface="Source Sans Pro" panose="020B0503030403020204" pitchFamily="34" charset="0"/>
              </a:rPr>
              <a:t>理事 </a:t>
            </a:r>
            <a:br>
              <a:rPr lang="en-US" altLang="zh-CN" sz="3600" b="0" i="0" dirty="0">
                <a:solidFill>
                  <a:srgbClr val="1B1B1B"/>
                </a:solidFill>
                <a:effectLst/>
                <a:highlight>
                  <a:srgbClr val="EBF6F8"/>
                </a:highlight>
                <a:latin typeface="Source Sans Pro" panose="020B0503030403020204" pitchFamily="34" charset="0"/>
              </a:rPr>
            </a:br>
            <a:r>
              <a:rPr lang="en-US" sz="3600" b="0" i="0" dirty="0">
                <a:solidFill>
                  <a:srgbClr val="1B1B1B"/>
                </a:solidFill>
                <a:effectLst/>
                <a:highlight>
                  <a:srgbClr val="EBF6F8"/>
                </a:highlight>
                <a:latin typeface="Source Sans Pro" panose="020B0503030403020204" pitchFamily="34" charset="0"/>
              </a:rPr>
              <a:t>Director</a:t>
            </a:r>
          </a:p>
        </p:txBody>
      </p:sp>
      <p:sp>
        <p:nvSpPr>
          <p:cNvPr id="3" name="Content Placeholder 2">
            <a:extLst>
              <a:ext uri="{FF2B5EF4-FFF2-40B4-BE49-F238E27FC236}">
                <a16:creationId xmlns:a16="http://schemas.microsoft.com/office/drawing/2014/main" id="{6CCE8D16-39F6-5786-A9D2-1687B092995B}"/>
              </a:ext>
            </a:extLst>
          </p:cNvPr>
          <p:cNvSpPr>
            <a:spLocks noGrp="1"/>
          </p:cNvSpPr>
          <p:nvPr>
            <p:ph idx="1"/>
          </p:nvPr>
        </p:nvSpPr>
        <p:spPr>
          <a:xfrm>
            <a:off x="5459764" y="2629621"/>
            <a:ext cx="5947299" cy="3000652"/>
          </a:xfrm>
        </p:spPr>
        <p:txBody>
          <a:bodyPr>
            <a:normAutofit fontScale="25000" lnSpcReduction="20000"/>
          </a:bodyPr>
          <a:lstStyle/>
          <a:p>
            <a:pPr marL="0" indent="0">
              <a:lnSpc>
                <a:spcPct val="120000"/>
              </a:lnSpc>
              <a:buNone/>
            </a:pPr>
            <a:r>
              <a:rPr lang="zh-CN" altLang="en-US" sz="8000" b="0" i="0" dirty="0">
                <a:solidFill>
                  <a:srgbClr val="5E5E5E"/>
                </a:solidFill>
                <a:effectLst/>
                <a:highlight>
                  <a:srgbClr val="EBF6F8"/>
                </a:highlight>
                <a:latin typeface="Source Sans Pro" panose="020B0503030403020204" pitchFamily="34" charset="0"/>
              </a:rPr>
              <a:t>陈一鸣理事本科毕业于天津大学自动化系（</a:t>
            </a:r>
            <a:r>
              <a:rPr lang="en-US" altLang="zh-CN" sz="8000" b="0" i="0" dirty="0">
                <a:solidFill>
                  <a:srgbClr val="5E5E5E"/>
                </a:solidFill>
                <a:effectLst/>
                <a:highlight>
                  <a:srgbClr val="EBF6F8"/>
                </a:highlight>
                <a:latin typeface="Source Sans Pro" panose="020B0503030403020204" pitchFamily="34" charset="0"/>
              </a:rPr>
              <a:t>2009</a:t>
            </a:r>
            <a:r>
              <a:rPr lang="zh-CN" altLang="en-US" sz="8000" b="0" i="0" dirty="0">
                <a:solidFill>
                  <a:srgbClr val="5E5E5E"/>
                </a:solidFill>
                <a:effectLst/>
                <a:highlight>
                  <a:srgbClr val="EBF6F8"/>
                </a:highlight>
                <a:latin typeface="Source Sans Pro" panose="020B0503030403020204" pitchFamily="34" charset="0"/>
              </a:rPr>
              <a:t>届优秀毕业生），博士毕业于加州大学河滨分校 </a:t>
            </a:r>
            <a:r>
              <a:rPr lang="en-US" altLang="zh-CN" sz="8000" b="0" i="0" dirty="0">
                <a:solidFill>
                  <a:srgbClr val="5E5E5E"/>
                </a:solidFill>
                <a:effectLst/>
                <a:highlight>
                  <a:srgbClr val="EBF6F8"/>
                </a:highlight>
                <a:latin typeface="Source Sans Pro" panose="020B0503030403020204" pitchFamily="34" charset="0"/>
              </a:rPr>
              <a:t>(UC Riverside) </a:t>
            </a:r>
            <a:r>
              <a:rPr lang="zh-CN" altLang="en-US" sz="8000" b="0" i="0" dirty="0">
                <a:solidFill>
                  <a:srgbClr val="5E5E5E"/>
                </a:solidFill>
                <a:effectLst/>
                <a:highlight>
                  <a:srgbClr val="EBF6F8"/>
                </a:highlight>
                <a:latin typeface="Source Sans Pro" panose="020B0503030403020204" pitchFamily="34" charset="0"/>
              </a:rPr>
              <a:t>电子工程系，现任</a:t>
            </a:r>
            <a:r>
              <a:rPr lang="en-US" altLang="zh-CN" sz="8000" b="0" i="0" dirty="0">
                <a:solidFill>
                  <a:srgbClr val="5E5E5E"/>
                </a:solidFill>
                <a:effectLst/>
                <a:highlight>
                  <a:srgbClr val="EBF6F8"/>
                </a:highlight>
                <a:latin typeface="Source Sans Pro" panose="020B0503030403020204" pitchFamily="34" charset="0"/>
              </a:rPr>
              <a:t>Meta</a:t>
            </a:r>
            <a:r>
              <a:rPr lang="zh-CN" altLang="en-US" sz="8000" b="0" i="0" dirty="0">
                <a:solidFill>
                  <a:srgbClr val="5E5E5E"/>
                </a:solidFill>
                <a:effectLst/>
                <a:highlight>
                  <a:srgbClr val="EBF6F8"/>
                </a:highlight>
                <a:latin typeface="Source Sans Pro" panose="020B0503030403020204" pitchFamily="34" charset="0"/>
              </a:rPr>
              <a:t>公司资深主任工程师 </a:t>
            </a:r>
            <a:r>
              <a:rPr lang="en-US" altLang="zh-CN" sz="8000" b="0" i="0" dirty="0">
                <a:solidFill>
                  <a:srgbClr val="5E5E5E"/>
                </a:solidFill>
                <a:effectLst/>
                <a:highlight>
                  <a:srgbClr val="EBF6F8"/>
                </a:highlight>
                <a:latin typeface="Source Sans Pro" panose="020B0503030403020204" pitchFamily="34" charset="0"/>
              </a:rPr>
              <a:t>(Senior Staff Engineer</a:t>
            </a:r>
            <a:r>
              <a:rPr lang="en-US" altLang="zh-CN" sz="8000" dirty="0">
                <a:solidFill>
                  <a:srgbClr val="5E5E5E"/>
                </a:solidFill>
                <a:highlight>
                  <a:srgbClr val="EBF6F8"/>
                </a:highlight>
                <a:latin typeface="Source Sans Pro" panose="020B0503030403020204" pitchFamily="34" charset="0"/>
              </a:rPr>
              <a:t>)</a:t>
            </a:r>
            <a:r>
              <a:rPr lang="zh-CN" altLang="en-US" sz="8000" b="0" i="0" dirty="0">
                <a:solidFill>
                  <a:srgbClr val="5E5E5E"/>
                </a:solidFill>
                <a:effectLst/>
                <a:highlight>
                  <a:srgbClr val="EBF6F8"/>
                </a:highlight>
                <a:latin typeface="Source Sans Pro" panose="020B0503030403020204" pitchFamily="34" charset="0"/>
              </a:rPr>
              <a:t>。陈博士是知名的空间计算、机器感知理论和技术专家，曾于高通、</a:t>
            </a:r>
            <a:r>
              <a:rPr lang="en-US" altLang="zh-CN" sz="8000" b="0" i="0" dirty="0">
                <a:solidFill>
                  <a:srgbClr val="5E5E5E"/>
                </a:solidFill>
                <a:effectLst/>
                <a:highlight>
                  <a:srgbClr val="EBF6F8"/>
                </a:highlight>
                <a:latin typeface="Source Sans Pro" panose="020B0503030403020204" pitchFamily="34" charset="0"/>
              </a:rPr>
              <a:t>Snap</a:t>
            </a:r>
            <a:r>
              <a:rPr lang="zh-CN" altLang="en-US" sz="8000" b="0" i="0" dirty="0">
                <a:solidFill>
                  <a:srgbClr val="5E5E5E"/>
                </a:solidFill>
                <a:effectLst/>
                <a:highlight>
                  <a:srgbClr val="EBF6F8"/>
                </a:highlight>
                <a:latin typeface="Source Sans Pro" panose="020B0503030403020204" pitchFamily="34" charset="0"/>
              </a:rPr>
              <a:t>公司担任核心研发职位。在加入</a:t>
            </a:r>
            <a:r>
              <a:rPr lang="en-US" altLang="zh-CN" sz="8000" b="0" i="0" dirty="0">
                <a:solidFill>
                  <a:srgbClr val="5E5E5E"/>
                </a:solidFill>
                <a:effectLst/>
                <a:highlight>
                  <a:srgbClr val="EBF6F8"/>
                </a:highlight>
                <a:latin typeface="Source Sans Pro" panose="020B0503030403020204" pitchFamily="34" charset="0"/>
              </a:rPr>
              <a:t>Meta</a:t>
            </a:r>
            <a:r>
              <a:rPr lang="zh-CN" altLang="en-US" sz="8000" b="0" i="0" dirty="0">
                <a:solidFill>
                  <a:srgbClr val="5E5E5E"/>
                </a:solidFill>
                <a:effectLst/>
                <a:highlight>
                  <a:srgbClr val="EBF6F8"/>
                </a:highlight>
                <a:latin typeface="Source Sans Pro" panose="020B0503030403020204" pitchFamily="34" charset="0"/>
              </a:rPr>
              <a:t>前，陈博士于</a:t>
            </a:r>
            <a:r>
              <a:rPr lang="en-US" altLang="zh-CN" sz="8000" b="0" i="0" dirty="0">
                <a:solidFill>
                  <a:srgbClr val="5E5E5E"/>
                </a:solidFill>
                <a:effectLst/>
                <a:highlight>
                  <a:srgbClr val="EBF6F8"/>
                </a:highlight>
                <a:latin typeface="Source Sans Pro" panose="020B0503030403020204" pitchFamily="34" charset="0"/>
              </a:rPr>
              <a:t>2017</a:t>
            </a:r>
            <a:r>
              <a:rPr lang="zh-CN" altLang="en-US" sz="8000" b="0" i="0" dirty="0">
                <a:solidFill>
                  <a:srgbClr val="5E5E5E"/>
                </a:solidFill>
                <a:effectLst/>
                <a:highlight>
                  <a:srgbClr val="EBF6F8"/>
                </a:highlight>
                <a:latin typeface="Source Sans Pro" panose="020B0503030403020204" pitchFamily="34" charset="0"/>
              </a:rPr>
              <a:t>年入选杭州</a:t>
            </a:r>
            <a:r>
              <a:rPr lang="en-US" altLang="zh-CN" sz="8000" b="0" i="0" dirty="0">
                <a:solidFill>
                  <a:srgbClr val="5E5E5E"/>
                </a:solidFill>
                <a:effectLst/>
                <a:highlight>
                  <a:srgbClr val="EBF6F8"/>
                </a:highlight>
                <a:latin typeface="Source Sans Pro" panose="020B0503030403020204" pitchFamily="34" charset="0"/>
              </a:rPr>
              <a:t>521</a:t>
            </a:r>
            <a:r>
              <a:rPr lang="zh-CN" altLang="en-US" sz="8000" b="0" i="0" dirty="0">
                <a:solidFill>
                  <a:srgbClr val="5E5E5E"/>
                </a:solidFill>
                <a:effectLst/>
                <a:highlight>
                  <a:srgbClr val="EBF6F8"/>
                </a:highlight>
                <a:latin typeface="Source Sans Pro" panose="020B0503030403020204" pitchFamily="34" charset="0"/>
              </a:rPr>
              <a:t>人才计划引进回国，历任阿里巴巴达摩院高级算法专家、阿里云智能机器人事业部高级经理等职位。 </a:t>
            </a:r>
          </a:p>
          <a:p>
            <a:pPr marL="0" indent="0">
              <a:buNone/>
            </a:pPr>
            <a:endParaRPr lang="en-US" dirty="0"/>
          </a:p>
        </p:txBody>
      </p:sp>
      <p:pic>
        <p:nvPicPr>
          <p:cNvPr id="10242" name="Picture 2">
            <a:extLst>
              <a:ext uri="{FF2B5EF4-FFF2-40B4-BE49-F238E27FC236}">
                <a16:creationId xmlns:a16="http://schemas.microsoft.com/office/drawing/2014/main" id="{884C5574-2D6B-55D9-FF1D-9D462B638B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304058"/>
            <a:ext cx="4173463" cy="417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613693"/>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2FF80-3F21-D931-0050-1C271EA57394}"/>
              </a:ext>
            </a:extLst>
          </p:cNvPr>
          <p:cNvSpPr>
            <a:spLocks noGrp="1"/>
          </p:cNvSpPr>
          <p:nvPr>
            <p:ph type="title"/>
          </p:nvPr>
        </p:nvSpPr>
        <p:spPr>
          <a:xfrm>
            <a:off x="4959926" y="1124569"/>
            <a:ext cx="6393873" cy="1325563"/>
          </a:xfrm>
        </p:spPr>
        <p:txBody>
          <a:bodyPr/>
          <a:lstStyle/>
          <a:p>
            <a:r>
              <a:rPr lang="zh-CN" altLang="en-US" b="1" i="0" dirty="0">
                <a:solidFill>
                  <a:srgbClr val="5E5E5E"/>
                </a:solidFill>
                <a:effectLst/>
                <a:highlight>
                  <a:srgbClr val="EBF6F8"/>
                </a:highlight>
                <a:latin typeface="Source Sans Pro" panose="020B0503030403020204" pitchFamily="34" charset="0"/>
              </a:rPr>
              <a:t>陈永强</a:t>
            </a:r>
            <a:r>
              <a:rPr lang="en-US" altLang="zh-CN" b="0" i="0" dirty="0">
                <a:solidFill>
                  <a:srgbClr val="5E5E5E"/>
                </a:solidFill>
                <a:effectLst/>
                <a:highlight>
                  <a:srgbClr val="EBF6F8"/>
                </a:highlight>
                <a:latin typeface="Source Sans Pro" panose="020B0503030403020204" pitchFamily="34" charset="0"/>
              </a:rPr>
              <a:t>(Kevin) </a:t>
            </a:r>
            <a:r>
              <a:rPr lang="zh-CN" altLang="en-US" b="0" i="0" dirty="0">
                <a:solidFill>
                  <a:srgbClr val="5E5E5E"/>
                </a:solidFill>
                <a:effectLst/>
                <a:highlight>
                  <a:srgbClr val="EBF6F8"/>
                </a:highlight>
                <a:latin typeface="Source Sans Pro" panose="020B0503030403020204" pitchFamily="34" charset="0"/>
              </a:rPr>
              <a:t>理事</a:t>
            </a:r>
            <a:br>
              <a:rPr lang="en-US" altLang="zh-CN" b="0" i="0" dirty="0">
                <a:solidFill>
                  <a:srgbClr val="5E5E5E"/>
                </a:solidFill>
                <a:effectLst/>
                <a:highlight>
                  <a:srgbClr val="EBF6F8"/>
                </a:highlight>
                <a:latin typeface="Source Sans Pro" panose="020B0503030403020204" pitchFamily="34" charset="0"/>
              </a:rPr>
            </a:br>
            <a:r>
              <a:rPr lang="en-US" altLang="zh-CN" b="0" i="0" dirty="0">
                <a:solidFill>
                  <a:srgbClr val="5E5E5E"/>
                </a:solidFill>
                <a:effectLst/>
                <a:highlight>
                  <a:srgbClr val="EBF6F8"/>
                </a:highlight>
                <a:latin typeface="Source Sans Pro" panose="020B0503030403020204" pitchFamily="34" charset="0"/>
              </a:rPr>
              <a:t>Director</a:t>
            </a:r>
            <a:endParaRPr lang="en-US" dirty="0"/>
          </a:p>
        </p:txBody>
      </p:sp>
      <p:sp>
        <p:nvSpPr>
          <p:cNvPr id="3" name="Content Placeholder 2">
            <a:extLst>
              <a:ext uri="{FF2B5EF4-FFF2-40B4-BE49-F238E27FC236}">
                <a16:creationId xmlns:a16="http://schemas.microsoft.com/office/drawing/2014/main" id="{6B6B7E82-38EF-13BA-6F31-D5C046E9DC76}"/>
              </a:ext>
            </a:extLst>
          </p:cNvPr>
          <p:cNvSpPr>
            <a:spLocks noGrp="1"/>
          </p:cNvSpPr>
          <p:nvPr>
            <p:ph idx="1"/>
          </p:nvPr>
        </p:nvSpPr>
        <p:spPr>
          <a:xfrm>
            <a:off x="4959926" y="2863273"/>
            <a:ext cx="6393874" cy="3313690"/>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陈永强理事自从辞去花旗集团的</a:t>
            </a:r>
            <a:r>
              <a:rPr lang="en-US" altLang="zh-CN" b="0" i="0" dirty="0">
                <a:solidFill>
                  <a:srgbClr val="5E5E5E"/>
                </a:solidFill>
                <a:effectLst/>
                <a:highlight>
                  <a:srgbClr val="EBF6F8"/>
                </a:highlight>
                <a:latin typeface="Source Sans Pro" panose="020B0503030403020204" pitchFamily="34" charset="0"/>
              </a:rPr>
              <a:t>IT</a:t>
            </a:r>
            <a:r>
              <a:rPr lang="zh-CN" altLang="en-US" b="0" i="0" dirty="0">
                <a:solidFill>
                  <a:srgbClr val="5E5E5E"/>
                </a:solidFill>
                <a:effectLst/>
                <a:highlight>
                  <a:srgbClr val="EBF6F8"/>
                </a:highlight>
                <a:latin typeface="Source Sans Pro" panose="020B0503030403020204" pitchFamily="34" charset="0"/>
              </a:rPr>
              <a:t>工作以后，十多年来一直兢兢业业从事中美青少年的文化交流与素质教育方面的工作，目前正在努力创办在海内外华人中普及幸福人生哲学的学校与课程，期望在这个充满挑战与动荡的时代能够为更多华人提供成长与提升的阶梯。</a:t>
            </a:r>
            <a:endParaRPr lang="en-US" dirty="0"/>
          </a:p>
        </p:txBody>
      </p:sp>
      <p:pic>
        <p:nvPicPr>
          <p:cNvPr id="1026" name="Picture 2">
            <a:extLst>
              <a:ext uri="{FF2B5EF4-FFF2-40B4-BE49-F238E27FC236}">
                <a16:creationId xmlns:a16="http://schemas.microsoft.com/office/drawing/2014/main" id="{1F0967D5-7997-359F-BA3B-9B29F7F7D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71211"/>
            <a:ext cx="3686175"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822963"/>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3E2B-0B5F-B491-A07F-3746837DDC4F}"/>
              </a:ext>
            </a:extLst>
          </p:cNvPr>
          <p:cNvSpPr>
            <a:spLocks noGrp="1"/>
          </p:cNvSpPr>
          <p:nvPr>
            <p:ph type="title"/>
          </p:nvPr>
        </p:nvSpPr>
        <p:spPr>
          <a:xfrm>
            <a:off x="5052290" y="1177925"/>
            <a:ext cx="6301509" cy="1325563"/>
          </a:xfrm>
        </p:spPr>
        <p:txBody>
          <a:bodyPr>
            <a:normAutofit fontScale="90000"/>
          </a:bodyPr>
          <a:lstStyle/>
          <a:p>
            <a:br>
              <a:rPr lang="en-US" altLang="zh-CN" dirty="0">
                <a:solidFill>
                  <a:srgbClr val="1B1B1B"/>
                </a:solidFill>
                <a:highlight>
                  <a:srgbClr val="EBF6F8"/>
                </a:highlight>
                <a:latin typeface="Source Sans Pro" panose="020B0503030403020204" pitchFamily="34" charset="0"/>
              </a:rPr>
            </a:br>
            <a:r>
              <a:rPr lang="zh-CN" altLang="en-US" b="1" i="0" dirty="0">
                <a:solidFill>
                  <a:srgbClr val="1B1B1B"/>
                </a:solidFill>
                <a:effectLst/>
                <a:highlight>
                  <a:srgbClr val="EBF6F8"/>
                </a:highlight>
                <a:latin typeface="Source Sans Pro" panose="020B0503030403020204" pitchFamily="34" charset="0"/>
              </a:rPr>
              <a:t>朱晓宇（</a:t>
            </a:r>
            <a:r>
              <a:rPr lang="en-US" b="0" i="0" dirty="0">
                <a:solidFill>
                  <a:srgbClr val="1B1B1B"/>
                </a:solidFill>
                <a:effectLst/>
                <a:highlight>
                  <a:srgbClr val="EBF6F8"/>
                </a:highlight>
                <a:latin typeface="Source Sans Pro" panose="020B0503030403020204" pitchFamily="34" charset="0"/>
              </a:rPr>
              <a:t>Sherri）</a:t>
            </a:r>
            <a:r>
              <a:rPr lang="zh-CN" altLang="en-US" b="0" i="0" dirty="0">
                <a:solidFill>
                  <a:srgbClr val="1B1B1B"/>
                </a:solidFill>
                <a:effectLst/>
                <a:highlight>
                  <a:srgbClr val="EBF6F8"/>
                </a:highlight>
                <a:latin typeface="Source Sans Pro" panose="020B0503030403020204" pitchFamily="34" charset="0"/>
              </a:rPr>
              <a:t>理事 </a:t>
            </a:r>
            <a:r>
              <a:rPr lang="en-US" b="0" i="0" dirty="0">
                <a:solidFill>
                  <a:srgbClr val="1B1B1B"/>
                </a:solidFill>
                <a:effectLst/>
                <a:highlight>
                  <a:srgbClr val="EBF6F8"/>
                </a:highlight>
                <a:latin typeface="Source Sans Pro" panose="020B0503030403020204" pitchFamily="34" charset="0"/>
              </a:rPr>
              <a:t>Director</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88001B2B-4211-D9DA-7DAC-FDF88F653BB7}"/>
              </a:ext>
            </a:extLst>
          </p:cNvPr>
          <p:cNvSpPr>
            <a:spLocks noGrp="1"/>
          </p:cNvSpPr>
          <p:nvPr>
            <p:ph idx="1"/>
          </p:nvPr>
        </p:nvSpPr>
        <p:spPr>
          <a:xfrm>
            <a:off x="5052290" y="2983345"/>
            <a:ext cx="6301510" cy="2696730"/>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朱晓宇理事自天大建筑系毕业后转而学习西方哲学，曾先后获得中国与加拿大的哲学硕士以及美国南加州大学的哲学博士学位，现任加州羚羊谷学院的西方哲学终身教授。</a:t>
            </a:r>
            <a:endParaRPr lang="en-US" dirty="0"/>
          </a:p>
        </p:txBody>
      </p:sp>
      <p:pic>
        <p:nvPicPr>
          <p:cNvPr id="2050" name="Picture 2">
            <a:extLst>
              <a:ext uri="{FF2B5EF4-FFF2-40B4-BE49-F238E27FC236}">
                <a16:creationId xmlns:a16="http://schemas.microsoft.com/office/drawing/2014/main" id="{A993A646-4D54-D2C5-0351-74C4649FC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727" y="800533"/>
            <a:ext cx="369570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611457"/>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768DD9-231D-EDC4-B30C-886BB3C22F2E}"/>
              </a:ext>
            </a:extLst>
          </p:cNvPr>
          <p:cNvSpPr>
            <a:spLocks noGrp="1"/>
          </p:cNvSpPr>
          <p:nvPr/>
        </p:nvSpPr>
        <p:spPr bwMode="auto">
          <a:xfrm>
            <a:off x="5149878" y="1276513"/>
            <a:ext cx="6199909" cy="1032822"/>
          </a:xfrm>
          <a:prstGeom prst="rect">
            <a:avLst/>
          </a:prstGeom>
          <a:noFill/>
          <a:ln w="9525">
            <a:noFill/>
            <a:miter lim="800000"/>
          </a:ln>
        </p:spPr>
        <p:txBody>
          <a:bodyPr vert="horz" wrap="square" lIns="91440" tIns="45720" rIns="91440" bIns="45720" numCol="1" rtlCol="0" anchor="ctr" anchorCtr="0" compatLnSpc="1">
            <a:norm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ptos Display"/>
              </a:defRPr>
            </a:lvl2pPr>
            <a:lvl3pPr algn="l" rtl="0" fontAlgn="base">
              <a:lnSpc>
                <a:spcPct val="90000"/>
              </a:lnSpc>
              <a:spcBef>
                <a:spcPct val="0"/>
              </a:spcBef>
              <a:spcAft>
                <a:spcPct val="0"/>
              </a:spcAft>
              <a:defRPr sz="4400">
                <a:solidFill>
                  <a:schemeClr val="tx1"/>
                </a:solidFill>
                <a:latin typeface="Aptos Display"/>
              </a:defRPr>
            </a:lvl3pPr>
            <a:lvl4pPr algn="l" rtl="0" fontAlgn="base">
              <a:lnSpc>
                <a:spcPct val="90000"/>
              </a:lnSpc>
              <a:spcBef>
                <a:spcPct val="0"/>
              </a:spcBef>
              <a:spcAft>
                <a:spcPct val="0"/>
              </a:spcAft>
              <a:defRPr sz="4400">
                <a:solidFill>
                  <a:schemeClr val="tx1"/>
                </a:solidFill>
                <a:latin typeface="Aptos Display"/>
              </a:defRPr>
            </a:lvl4pPr>
            <a:lvl5pPr algn="l" rtl="0" fontAlgn="base">
              <a:lnSpc>
                <a:spcPct val="90000"/>
              </a:lnSpc>
              <a:spcBef>
                <a:spcPct val="0"/>
              </a:spcBef>
              <a:spcAft>
                <a:spcPct val="0"/>
              </a:spcAft>
              <a:defRPr sz="4400">
                <a:solidFill>
                  <a:schemeClr val="tx1"/>
                </a:solidFill>
                <a:latin typeface="Aptos Display"/>
              </a:defRPr>
            </a:lvl5pPr>
            <a:lvl6pPr marL="457200" algn="l" rtl="0" fontAlgn="base">
              <a:lnSpc>
                <a:spcPct val="90000"/>
              </a:lnSpc>
              <a:spcBef>
                <a:spcPct val="0"/>
              </a:spcBef>
              <a:spcAft>
                <a:spcPct val="0"/>
              </a:spcAft>
              <a:defRPr sz="4400">
                <a:solidFill>
                  <a:schemeClr val="tx1"/>
                </a:solidFill>
                <a:latin typeface="Aptos Display"/>
              </a:defRPr>
            </a:lvl6pPr>
            <a:lvl7pPr marL="914400" algn="l" rtl="0" fontAlgn="base">
              <a:lnSpc>
                <a:spcPct val="90000"/>
              </a:lnSpc>
              <a:spcBef>
                <a:spcPct val="0"/>
              </a:spcBef>
              <a:spcAft>
                <a:spcPct val="0"/>
              </a:spcAft>
              <a:defRPr sz="4400">
                <a:solidFill>
                  <a:schemeClr val="tx1"/>
                </a:solidFill>
                <a:latin typeface="Aptos Display"/>
              </a:defRPr>
            </a:lvl7pPr>
            <a:lvl8pPr marL="1371600" algn="l" rtl="0" fontAlgn="base">
              <a:lnSpc>
                <a:spcPct val="90000"/>
              </a:lnSpc>
              <a:spcBef>
                <a:spcPct val="0"/>
              </a:spcBef>
              <a:spcAft>
                <a:spcPct val="0"/>
              </a:spcAft>
              <a:defRPr sz="4400">
                <a:solidFill>
                  <a:schemeClr val="tx1"/>
                </a:solidFill>
                <a:latin typeface="Aptos Display"/>
              </a:defRPr>
            </a:lvl8pPr>
            <a:lvl9pPr marL="1828800" algn="l" rtl="0" fontAlgn="base">
              <a:lnSpc>
                <a:spcPct val="90000"/>
              </a:lnSpc>
              <a:spcBef>
                <a:spcPct val="0"/>
              </a:spcBef>
              <a:spcAft>
                <a:spcPct val="0"/>
              </a:spcAft>
              <a:defRPr sz="4400">
                <a:solidFill>
                  <a:schemeClr val="tx1"/>
                </a:solidFill>
                <a:latin typeface="Aptos Display"/>
              </a:defRPr>
            </a:lvl9pPr>
          </a:lstStyle>
          <a:p>
            <a:pPr fontAlgn="auto">
              <a:spcAft>
                <a:spcPts val="0"/>
              </a:spcAft>
              <a:defRPr/>
            </a:pPr>
            <a:r>
              <a:rPr lang="zh-CN" altLang="en-US" sz="4000" b="1" dirty="0">
                <a:solidFill>
                  <a:srgbClr val="5E5E5E"/>
                </a:solidFill>
                <a:highlight>
                  <a:srgbClr val="EBF6F8"/>
                </a:highlight>
                <a:latin typeface="Source Sans Pro" panose="020B0503030403020204" pitchFamily="34" charset="0"/>
              </a:rPr>
              <a:t>林兴央  </a:t>
            </a:r>
            <a:r>
              <a:rPr lang="en-US" altLang="zh-CN" sz="4000" dirty="0">
                <a:solidFill>
                  <a:srgbClr val="5E5E5E"/>
                </a:solidFill>
                <a:highlight>
                  <a:srgbClr val="EBF6F8"/>
                </a:highlight>
                <a:latin typeface="Source Sans Pro" panose="020B0503030403020204" pitchFamily="34" charset="0"/>
              </a:rPr>
              <a:t>(Shawn）</a:t>
            </a:r>
            <a:endParaRPr lang="zh-CN" altLang="en-US" sz="4000"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D637DAAF-8988-5EB3-6CE4-59B2A1203771}"/>
              </a:ext>
            </a:extLst>
          </p:cNvPr>
          <p:cNvSpPr>
            <a:spLocks noGrp="1"/>
          </p:cNvSpPr>
          <p:nvPr/>
        </p:nvSpPr>
        <p:spPr bwMode="auto">
          <a:xfrm>
            <a:off x="5149878" y="2698812"/>
            <a:ext cx="6052127" cy="3175416"/>
          </a:xfrm>
          <a:prstGeom prst="rect">
            <a:avLst/>
          </a:prstGeom>
          <a:noFill/>
          <a:ln w="9525">
            <a:noFill/>
            <a:miter lim="800000"/>
          </a:ln>
        </p:spPr>
        <p:txBody>
          <a:bodyPr vert="horz" wrap="square" lIns="91440" tIns="45720" rIns="91440" bIns="45720" numCol="1" rtlCol="0" anchor="t" anchorCtr="0" compatLnSpc="1">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r>
              <a:rPr lang="en-US" altLang="zh-CN" sz="2400" dirty="0">
                <a:solidFill>
                  <a:srgbClr val="5E5E5E"/>
                </a:solidFill>
                <a:highlight>
                  <a:srgbClr val="EBF6F8"/>
                </a:highlight>
                <a:latin typeface="Source Sans Pro" panose="020B0503030403020204" pitchFamily="34" charset="0"/>
              </a:rPr>
              <a:t>林先生1989</a:t>
            </a:r>
            <a:r>
              <a:rPr lang="zh-CN" altLang="en-US" sz="2400" dirty="0">
                <a:solidFill>
                  <a:srgbClr val="5E5E5E"/>
                </a:solidFill>
                <a:highlight>
                  <a:srgbClr val="EBF6F8"/>
                </a:highlight>
                <a:latin typeface="Source Sans Pro" panose="020B0503030403020204" pitchFamily="34" charset="0"/>
              </a:rPr>
              <a:t>年毕业于天大内燃机专业，曾在国内上市企业担任高级工程师、高级经济师，</a:t>
            </a:r>
            <a:r>
              <a:rPr lang="zh-CN" altLang="en-US" sz="2400" dirty="0">
                <a:solidFill>
                  <a:srgbClr val="5E5E5E"/>
                </a:solidFill>
                <a:highlight>
                  <a:srgbClr val="EBF6F8"/>
                </a:highlight>
                <a:latin typeface="Source Sans Pro" panose="020B0503030403020204" pitchFamily="34" charset="0"/>
                <a:sym typeface="+mn-ea"/>
              </a:rPr>
              <a:t>先后</a:t>
            </a:r>
            <a:r>
              <a:rPr lang="zh-CN" altLang="en-US" sz="2400" dirty="0">
                <a:solidFill>
                  <a:srgbClr val="5E5E5E"/>
                </a:solidFill>
                <a:highlight>
                  <a:srgbClr val="EBF6F8"/>
                </a:highlight>
                <a:latin typeface="Source Sans Pro" panose="020B0503030403020204" pitchFamily="34" charset="0"/>
              </a:rPr>
              <a:t>从事研发、销售和管理工作</a:t>
            </a:r>
            <a:r>
              <a:rPr lang="en-US" altLang="zh-CN" sz="2400" dirty="0">
                <a:solidFill>
                  <a:srgbClr val="5E5E5E"/>
                </a:solidFill>
                <a:highlight>
                  <a:srgbClr val="EBF6F8"/>
                </a:highlight>
                <a:latin typeface="Source Sans Pro" panose="020B0503030403020204" pitchFamily="34" charset="0"/>
              </a:rPr>
              <a:t>30</a:t>
            </a:r>
            <a:r>
              <a:rPr lang="zh-CN" altLang="en-US" sz="2400" dirty="0">
                <a:solidFill>
                  <a:srgbClr val="5E5E5E"/>
                </a:solidFill>
                <a:highlight>
                  <a:srgbClr val="EBF6F8"/>
                </a:highlight>
                <a:latin typeface="Source Sans Pro" panose="020B0503030403020204" pitchFamily="34" charset="0"/>
              </a:rPr>
              <a:t>年。</a:t>
            </a:r>
            <a:r>
              <a:rPr lang="en-US" altLang="zh-CN" sz="2400" dirty="0">
                <a:solidFill>
                  <a:srgbClr val="5E5E5E"/>
                </a:solidFill>
                <a:highlight>
                  <a:srgbClr val="EBF6F8"/>
                </a:highlight>
                <a:latin typeface="Source Sans Pro" panose="020B0503030403020204" pitchFamily="34" charset="0"/>
              </a:rPr>
              <a:t>2019</a:t>
            </a:r>
            <a:r>
              <a:rPr lang="zh-CN" altLang="en-US" sz="2400" dirty="0">
                <a:solidFill>
                  <a:srgbClr val="5E5E5E"/>
                </a:solidFill>
                <a:highlight>
                  <a:srgbClr val="EBF6F8"/>
                </a:highlight>
                <a:latin typeface="Source Sans Pro" panose="020B0503030403020204" pitchFamily="34" charset="0"/>
              </a:rPr>
              <a:t>年来美，现为小企业主。擅长维修，爱好音乐，推崇植物性饮食。目前关注饮食与健康的相关理论和前沿研究，希望能成为健康饮食和品质生活的推广者。</a:t>
            </a:r>
            <a:endParaRPr lang="en-US" sz="2400" dirty="0"/>
          </a:p>
        </p:txBody>
      </p:sp>
      <p:pic>
        <p:nvPicPr>
          <p:cNvPr id="6" name="Picture 5">
            <a:extLst>
              <a:ext uri="{FF2B5EF4-FFF2-40B4-BE49-F238E27FC236}">
                <a16:creationId xmlns:a16="http://schemas.microsoft.com/office/drawing/2014/main" id="{372FF23F-CD2E-AA5B-CDC6-6D4BCEAE8314}"/>
              </a:ext>
            </a:extLst>
          </p:cNvPr>
          <p:cNvPicPr>
            <a:picLocks noChangeAspect="1" noChangeArrowheads="1"/>
          </p:cNvPicPr>
          <p:nvPr/>
        </p:nvPicPr>
        <p:blipFill>
          <a:blip r:embed="rId2"/>
          <a:srcRect/>
          <a:stretch>
            <a:fillRect/>
          </a:stretch>
        </p:blipFill>
        <p:spPr bwMode="auto">
          <a:xfrm>
            <a:off x="842213" y="1276513"/>
            <a:ext cx="3953910" cy="3819270"/>
          </a:xfrm>
          <a:prstGeom prst="rect">
            <a:avLst/>
          </a:prstGeom>
          <a:noFill/>
          <a:ln w="9525">
            <a:noFill/>
            <a:miter lim="800000"/>
            <a:headEnd/>
            <a:tailEnd/>
          </a:ln>
        </p:spPr>
      </p:pic>
    </p:spTree>
    <p:extLst>
      <p:ext uri="{BB962C8B-B14F-4D97-AF65-F5344CB8AC3E}">
        <p14:creationId xmlns:p14="http://schemas.microsoft.com/office/powerpoint/2010/main" val="1144002191"/>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4;p13">
            <a:extLst>
              <a:ext uri="{FF2B5EF4-FFF2-40B4-BE49-F238E27FC236}">
                <a16:creationId xmlns:a16="http://schemas.microsoft.com/office/drawing/2014/main" id="{B68785FE-F969-382D-90C0-0FE3A0FB96D0}"/>
              </a:ext>
            </a:extLst>
          </p:cNvPr>
          <p:cNvSpPr txBox="1">
            <a:spLocks noGrp="1"/>
          </p:cNvSpPr>
          <p:nvPr/>
        </p:nvSpPr>
        <p:spPr>
          <a:xfrm>
            <a:off x="5695909" y="894127"/>
            <a:ext cx="6248450" cy="738222"/>
          </a:xfrm>
          <a:prstGeom prst="rect">
            <a:avLst/>
          </a:prstGeom>
          <a:noFill/>
          <a:ln>
            <a:noFill/>
          </a:ln>
        </p:spPr>
        <p:txBody>
          <a:bodyPr spcFirstLastPara="1" vert="horz" wrap="square" lIns="91425" tIns="45700" rIns="91425" bIns="457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lvl="0" indent="0" algn="l" rtl="0">
              <a:lnSpc>
                <a:spcPct val="90000"/>
              </a:lnSpc>
              <a:spcBef>
                <a:spcPts val="0"/>
              </a:spcBef>
              <a:spcAft>
                <a:spcPts val="0"/>
              </a:spcAft>
              <a:buClr>
                <a:srgbClr val="1B1B1B"/>
              </a:buClr>
              <a:buSzPts val="4000"/>
              <a:buFont typeface="Arial"/>
              <a:buNone/>
            </a:pPr>
            <a:r>
              <a:rPr lang="zh-CN" altLang="en-US" sz="4000" i="0" dirty="0">
                <a:solidFill>
                  <a:srgbClr val="1B1B1B"/>
                </a:solidFill>
                <a:highlight>
                  <a:srgbClr val="EBF6F8"/>
                </a:highlight>
                <a:latin typeface="+mj-lt"/>
                <a:ea typeface="黑体" panose="02010609060101010101" pitchFamily="49" charset="-122"/>
                <a:cs typeface="Arial"/>
                <a:sym typeface="Arial"/>
              </a:rPr>
              <a:t>马耀武 博士</a:t>
            </a:r>
            <a:br>
              <a:rPr lang="en-US" altLang="zh-CN" sz="4000" i="0" dirty="0">
                <a:solidFill>
                  <a:srgbClr val="1B1B1B"/>
                </a:solidFill>
                <a:highlight>
                  <a:srgbClr val="EBF6F8"/>
                </a:highlight>
                <a:latin typeface="+mj-lt"/>
                <a:ea typeface="黑体" panose="02010609060101010101" pitchFamily="49" charset="-122"/>
                <a:cs typeface="Arial"/>
                <a:sym typeface="Arial"/>
              </a:rPr>
            </a:br>
            <a:endParaRPr sz="2400" dirty="0">
              <a:latin typeface="+mj-lt"/>
              <a:ea typeface="黑体" panose="02010609060101010101" pitchFamily="49" charset="-122"/>
            </a:endParaRPr>
          </a:p>
        </p:txBody>
      </p:sp>
      <p:sp>
        <p:nvSpPr>
          <p:cNvPr id="8" name="TextBox 8">
            <a:extLst>
              <a:ext uri="{FF2B5EF4-FFF2-40B4-BE49-F238E27FC236}">
                <a16:creationId xmlns:a16="http://schemas.microsoft.com/office/drawing/2014/main" id="{EC4A0CC7-3D1F-BD28-52C8-8803597CEF81}"/>
              </a:ext>
            </a:extLst>
          </p:cNvPr>
          <p:cNvSpPr txBox="1"/>
          <p:nvPr/>
        </p:nvSpPr>
        <p:spPr>
          <a:xfrm>
            <a:off x="5696996" y="2600392"/>
            <a:ext cx="5656804" cy="31393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olidFill>
                  <a:srgbClr val="5E5E5E"/>
                </a:solidFill>
                <a:highlight>
                  <a:srgbClr val="EBF6F8"/>
                </a:highlight>
                <a:latin typeface="黑体" panose="02010609060101010101" pitchFamily="49" charset="-122"/>
                <a:ea typeface="黑体" panose="02010609060101010101" pitchFamily="49" charset="-122"/>
              </a:rPr>
              <a:t>1982</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年郑州工学院（现郑州大学）土木建筑学士，</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1985</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年天大力学硕士，中国科学技术大学力学博士生，</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1994</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年日本长冈技术科学大学材料博士学位。</a:t>
            </a:r>
            <a:endParaRPr lang="en-US" altLang="zh-CN" sz="1800" dirty="0">
              <a:solidFill>
                <a:srgbClr val="5E5E5E"/>
              </a:solidFill>
              <a:highlight>
                <a:srgbClr val="EBF6F8"/>
              </a:highlight>
              <a:latin typeface="黑体" panose="02010609060101010101" pitchFamily="49" charset="-122"/>
              <a:ea typeface="黑体" panose="02010609060101010101" pitchFamily="49" charset="-122"/>
            </a:endParaRPr>
          </a:p>
          <a:p>
            <a:endParaRPr lang="en-US" altLang="zh-CN" sz="1800" dirty="0">
              <a:solidFill>
                <a:srgbClr val="5E5E5E"/>
              </a:solidFill>
              <a:highlight>
                <a:srgbClr val="EBF6F8"/>
              </a:highlight>
              <a:latin typeface="黑体" panose="02010609060101010101" pitchFamily="49" charset="-122"/>
              <a:ea typeface="黑体" panose="02010609060101010101" pitchFamily="49" charset="-122"/>
            </a:endParaRPr>
          </a:p>
          <a:p>
            <a:r>
              <a:rPr lang="zh-CN" altLang="en-US" dirty="0">
                <a:solidFill>
                  <a:srgbClr val="5E5E5E"/>
                </a:solidFill>
                <a:highlight>
                  <a:srgbClr val="EBF6F8"/>
                </a:highlight>
                <a:latin typeface="黑体" panose="02010609060101010101" pitchFamily="49" charset="-122"/>
                <a:ea typeface="黑体" panose="02010609060101010101" pitchFamily="49" charset="-122"/>
              </a:rPr>
              <a:t>马博士在日本学习工作</a:t>
            </a:r>
            <a:r>
              <a:rPr lang="en-US" altLang="zh-CN" dirty="0">
                <a:solidFill>
                  <a:srgbClr val="5E5E5E"/>
                </a:solidFill>
                <a:highlight>
                  <a:srgbClr val="EBF6F8"/>
                </a:highlight>
                <a:latin typeface="黑体" panose="02010609060101010101" pitchFamily="49" charset="-122"/>
                <a:ea typeface="黑体" panose="02010609060101010101" pitchFamily="49" charset="-122"/>
              </a:rPr>
              <a:t>16</a:t>
            </a:r>
            <a:r>
              <a:rPr lang="zh-CN" altLang="en-US" dirty="0">
                <a:solidFill>
                  <a:srgbClr val="5E5E5E"/>
                </a:solidFill>
                <a:highlight>
                  <a:srgbClr val="EBF6F8"/>
                </a:highlight>
                <a:latin typeface="黑体" panose="02010609060101010101" pitchFamily="49" charset="-122"/>
                <a:ea typeface="黑体" panose="02010609060101010101" pitchFamily="49" charset="-122"/>
              </a:rPr>
              <a:t>年，美国工作</a:t>
            </a:r>
            <a:r>
              <a:rPr lang="en-US" altLang="zh-CN" dirty="0">
                <a:solidFill>
                  <a:srgbClr val="5E5E5E"/>
                </a:solidFill>
                <a:highlight>
                  <a:srgbClr val="EBF6F8"/>
                </a:highlight>
                <a:latin typeface="黑体" panose="02010609060101010101" pitchFamily="49" charset="-122"/>
                <a:ea typeface="黑体" panose="02010609060101010101" pitchFamily="49" charset="-122"/>
              </a:rPr>
              <a:t>19</a:t>
            </a:r>
            <a:r>
              <a:rPr lang="zh-CN" altLang="en-US" dirty="0">
                <a:solidFill>
                  <a:srgbClr val="5E5E5E"/>
                </a:solidFill>
                <a:highlight>
                  <a:srgbClr val="EBF6F8"/>
                </a:highlight>
                <a:latin typeface="黑体" panose="02010609060101010101" pitchFamily="49" charset="-122"/>
                <a:ea typeface="黑体" panose="02010609060101010101" pitchFamily="49" charset="-122"/>
              </a:rPr>
              <a:t>年。</a:t>
            </a:r>
            <a:r>
              <a:rPr lang="en-US" altLang="zh-CN" dirty="0">
                <a:solidFill>
                  <a:srgbClr val="5E5E5E"/>
                </a:solidFill>
                <a:highlight>
                  <a:srgbClr val="EBF6F8"/>
                </a:highlight>
                <a:latin typeface="黑体" panose="02010609060101010101" pitchFamily="49" charset="-122"/>
                <a:ea typeface="黑体" panose="02010609060101010101" pitchFamily="49" charset="-122"/>
              </a:rPr>
              <a:t>30多</a:t>
            </a:r>
            <a:r>
              <a:rPr lang="zh-CN" altLang="en-US" dirty="0">
                <a:solidFill>
                  <a:srgbClr val="5E5E5E"/>
                </a:solidFill>
                <a:highlight>
                  <a:srgbClr val="EBF6F8"/>
                </a:highlight>
                <a:latin typeface="黑体" panose="02010609060101010101" pitchFamily="49" charset="-122"/>
                <a:ea typeface="黑体" panose="02010609060101010101" pitchFamily="49" charset="-122"/>
              </a:rPr>
              <a:t>年来从事机械、电子、光学、土木、材料、通讯、半导体、汽车、火车的高科技新产品开发，众多产品销售。</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近年来</a:t>
            </a:r>
            <a:r>
              <a:rPr lang="zh-CN" altLang="en-US" dirty="0">
                <a:solidFill>
                  <a:srgbClr val="5E5E5E"/>
                </a:solidFill>
                <a:highlight>
                  <a:srgbClr val="EBF6F8"/>
                </a:highlight>
                <a:latin typeface="黑体" panose="02010609060101010101" pitchFamily="49" charset="-122"/>
                <a:ea typeface="黑体" panose="02010609060101010101" pitchFamily="49" charset="-122"/>
              </a:rPr>
              <a:t>在</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开发新型铁路，使高速客运列车、重载货运列车、地铁列车在同一条铁路上运营。铁路车辆比公路车辆具有更短的制动距离和更快的加速度，这将产生重大社会变革，持续</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50</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年或</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100</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年以上。</a:t>
            </a:r>
            <a:endParaRPr lang="en-US" altLang="zh-CN" sz="1800" dirty="0">
              <a:solidFill>
                <a:srgbClr val="5E5E5E"/>
              </a:solidFill>
              <a:highlight>
                <a:srgbClr val="EBF6F8"/>
              </a:highlight>
              <a:latin typeface="黑体" panose="02010609060101010101" pitchFamily="49" charset="-122"/>
              <a:ea typeface="黑体" panose="02010609060101010101" pitchFamily="49" charset="-122"/>
            </a:endParaRPr>
          </a:p>
        </p:txBody>
      </p:sp>
      <p:sp>
        <p:nvSpPr>
          <p:cNvPr id="9" name="TextBox 9">
            <a:extLst>
              <a:ext uri="{FF2B5EF4-FFF2-40B4-BE49-F238E27FC236}">
                <a16:creationId xmlns:a16="http://schemas.microsoft.com/office/drawing/2014/main" id="{6FAB45F9-255E-14B7-F4F5-C078D37B78BD}"/>
              </a:ext>
            </a:extLst>
          </p:cNvPr>
          <p:cNvSpPr txBox="1"/>
          <p:nvPr/>
        </p:nvSpPr>
        <p:spPr>
          <a:xfrm>
            <a:off x="5695909" y="1757569"/>
            <a:ext cx="5253811"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i="0" dirty="0">
                <a:solidFill>
                  <a:srgbClr val="1B1B1B"/>
                </a:solidFill>
                <a:highlight>
                  <a:srgbClr val="EBF6F8"/>
                </a:highlight>
                <a:latin typeface="+mj-lt"/>
                <a:ea typeface="黑体" panose="02010609060101010101" pitchFamily="49" charset="-122"/>
                <a:cs typeface="Arial"/>
                <a:sym typeface="Arial"/>
              </a:rPr>
              <a:t>天津大学力学系</a:t>
            </a:r>
            <a:r>
              <a:rPr lang="en-US" altLang="zh-CN" sz="2000" i="0" dirty="0">
                <a:solidFill>
                  <a:srgbClr val="1B1B1B"/>
                </a:solidFill>
                <a:highlight>
                  <a:srgbClr val="EBF6F8"/>
                </a:highlight>
                <a:latin typeface="+mj-lt"/>
                <a:ea typeface="黑体" panose="02010609060101010101" pitchFamily="49" charset="-122"/>
                <a:cs typeface="Arial"/>
                <a:sym typeface="Arial"/>
              </a:rPr>
              <a:t>85</a:t>
            </a:r>
            <a:r>
              <a:rPr lang="zh-CN" altLang="en-US" sz="2000" i="0" dirty="0">
                <a:solidFill>
                  <a:srgbClr val="1B1B1B"/>
                </a:solidFill>
                <a:highlight>
                  <a:srgbClr val="EBF6F8"/>
                </a:highlight>
                <a:latin typeface="+mj-lt"/>
                <a:ea typeface="黑体" panose="02010609060101010101" pitchFamily="49" charset="-122"/>
                <a:cs typeface="Arial"/>
                <a:sym typeface="Arial"/>
              </a:rPr>
              <a:t>年</a:t>
            </a:r>
            <a:r>
              <a:rPr lang="zh-CN" altLang="en-US" sz="2000" dirty="0">
                <a:solidFill>
                  <a:srgbClr val="5E5E5E"/>
                </a:solidFill>
                <a:highlight>
                  <a:srgbClr val="EBF6F8"/>
                </a:highlight>
                <a:latin typeface="黑体" panose="02010609060101010101" pitchFamily="49" charset="-122"/>
                <a:ea typeface="黑体" panose="02010609060101010101" pitchFamily="49" charset="-122"/>
              </a:rPr>
              <a:t>硕士学位</a:t>
            </a:r>
            <a:br>
              <a:rPr lang="en-US" altLang="zh-CN" sz="2000" i="0" dirty="0">
                <a:solidFill>
                  <a:srgbClr val="1B1B1B"/>
                </a:solidFill>
                <a:highlight>
                  <a:srgbClr val="EBF6F8"/>
                </a:highlight>
                <a:latin typeface="+mj-lt"/>
                <a:ea typeface="黑体" panose="02010609060101010101" pitchFamily="49" charset="-122"/>
                <a:cs typeface="Arial"/>
                <a:sym typeface="Arial"/>
              </a:rPr>
            </a:br>
            <a:r>
              <a:rPr lang="en-US" altLang="zh-CN" sz="2000" i="0" dirty="0">
                <a:solidFill>
                  <a:srgbClr val="1B1B1B"/>
                </a:solidFill>
                <a:highlight>
                  <a:srgbClr val="EBF6F8"/>
                </a:highlight>
                <a:latin typeface="+mj-lt"/>
                <a:ea typeface="黑体" panose="02010609060101010101" pitchFamily="49" charset="-122"/>
                <a:cs typeface="Arial"/>
                <a:sym typeface="Arial"/>
              </a:rPr>
              <a:t>Founder and President of High-Speed Rail Society</a:t>
            </a:r>
            <a:endParaRPr lang="en-US" sz="2000" dirty="0">
              <a:latin typeface="+mj-lt"/>
            </a:endParaRPr>
          </a:p>
        </p:txBody>
      </p:sp>
      <p:pic>
        <p:nvPicPr>
          <p:cNvPr id="10" name="Picture 9">
            <a:extLst>
              <a:ext uri="{FF2B5EF4-FFF2-40B4-BE49-F238E27FC236}">
                <a16:creationId xmlns:a16="http://schemas.microsoft.com/office/drawing/2014/main" id="{BC779F88-04CC-9918-0657-3F72B492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94127"/>
            <a:ext cx="4389120" cy="4389120"/>
          </a:xfrm>
          <a:prstGeom prst="rect">
            <a:avLst/>
          </a:prstGeom>
        </p:spPr>
      </p:pic>
    </p:spTree>
    <p:extLst>
      <p:ext uri="{BB962C8B-B14F-4D97-AF65-F5344CB8AC3E}">
        <p14:creationId xmlns:p14="http://schemas.microsoft.com/office/powerpoint/2010/main" val="1527577695"/>
      </p:ext>
    </p:extLst>
  </p:cSld>
  <p:clrMapOvr>
    <a:masterClrMapping/>
  </p:clrMapOvr>
  <mc:AlternateContent xmlns:mc="http://schemas.openxmlformats.org/markup-compatibility/2006" xmlns:p14="http://schemas.microsoft.com/office/powerpoint/2010/main">
    <mc:Choice Requires="p14">
      <p:transition spd="slow" p14:dur="3750" advClick="0" advTm="5000"/>
    </mc:Choice>
    <mc:Fallback xmlns="">
      <p:transition spd="slow" advClick="0" advTm="5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4;p13">
            <a:extLst>
              <a:ext uri="{FF2B5EF4-FFF2-40B4-BE49-F238E27FC236}">
                <a16:creationId xmlns:a16="http://schemas.microsoft.com/office/drawing/2014/main" id="{B68785FE-F969-382D-90C0-0FE3A0FB96D0}"/>
              </a:ext>
            </a:extLst>
          </p:cNvPr>
          <p:cNvSpPr txBox="1">
            <a:spLocks noGrp="1"/>
          </p:cNvSpPr>
          <p:nvPr/>
        </p:nvSpPr>
        <p:spPr>
          <a:xfrm>
            <a:off x="5590204" y="1456240"/>
            <a:ext cx="5211483" cy="677360"/>
          </a:xfrm>
          <a:prstGeom prst="rect">
            <a:avLst/>
          </a:prstGeom>
          <a:noFill/>
          <a:ln>
            <a:noFill/>
          </a:ln>
        </p:spPr>
        <p:txBody>
          <a:bodyPr spcFirstLastPara="1" vert="horz" wrap="square" lIns="91425" tIns="45700" rIns="91425" bIns="457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lvl="0" indent="0" algn="l" rtl="0">
              <a:lnSpc>
                <a:spcPct val="90000"/>
              </a:lnSpc>
              <a:spcBef>
                <a:spcPts val="0"/>
              </a:spcBef>
              <a:spcAft>
                <a:spcPts val="0"/>
              </a:spcAft>
              <a:buClr>
                <a:srgbClr val="1B1B1B"/>
              </a:buClr>
              <a:buSzPts val="4000"/>
              <a:buFont typeface="Arial"/>
              <a:buNone/>
            </a:pPr>
            <a:r>
              <a:rPr lang="en-US" sz="4000" i="0" dirty="0" err="1">
                <a:solidFill>
                  <a:srgbClr val="1B1B1B"/>
                </a:solidFill>
                <a:highlight>
                  <a:srgbClr val="EBF6F8"/>
                </a:highlight>
                <a:latin typeface="+mj-lt"/>
                <a:ea typeface="黑体" panose="02010609060101010101" pitchFamily="49" charset="-122"/>
                <a:cs typeface="Arial"/>
                <a:sym typeface="Arial"/>
              </a:rPr>
              <a:t>陈欣</a:t>
            </a:r>
            <a:r>
              <a:rPr lang="en-US" sz="4000" dirty="0">
                <a:solidFill>
                  <a:srgbClr val="1B1B1B"/>
                </a:solidFill>
                <a:highlight>
                  <a:srgbClr val="EBF6F8"/>
                </a:highlight>
                <a:ea typeface="黑体" panose="02010609060101010101" pitchFamily="49" charset="-122"/>
                <a:cs typeface="Arial"/>
                <a:sym typeface="Arial"/>
              </a:rPr>
              <a:t> </a:t>
            </a:r>
            <a:r>
              <a:rPr lang="zh-CN" altLang="en-US" sz="4000" i="0" dirty="0">
                <a:solidFill>
                  <a:srgbClr val="1B1B1B"/>
                </a:solidFill>
                <a:highlight>
                  <a:srgbClr val="EBF6F8"/>
                </a:highlight>
                <a:latin typeface="+mj-lt"/>
                <a:ea typeface="黑体" panose="02010609060101010101" pitchFamily="49" charset="-122"/>
                <a:cs typeface="Arial"/>
                <a:sym typeface="Arial"/>
              </a:rPr>
              <a:t>博士</a:t>
            </a:r>
            <a:br>
              <a:rPr lang="en-US" altLang="zh-CN" sz="4000" i="0" dirty="0">
                <a:solidFill>
                  <a:srgbClr val="1B1B1B"/>
                </a:solidFill>
                <a:highlight>
                  <a:srgbClr val="EBF6F8"/>
                </a:highlight>
                <a:latin typeface="+mj-lt"/>
                <a:ea typeface="黑体" panose="02010609060101010101" pitchFamily="49" charset="-122"/>
                <a:cs typeface="Arial"/>
                <a:sym typeface="Arial"/>
              </a:rPr>
            </a:br>
            <a:endParaRPr sz="2400" dirty="0">
              <a:latin typeface="+mj-lt"/>
              <a:ea typeface="黑体" panose="02010609060101010101" pitchFamily="49" charset="-122"/>
            </a:endParaRPr>
          </a:p>
        </p:txBody>
      </p:sp>
      <p:sp>
        <p:nvSpPr>
          <p:cNvPr id="5" name="TextBox 8">
            <a:extLst>
              <a:ext uri="{FF2B5EF4-FFF2-40B4-BE49-F238E27FC236}">
                <a16:creationId xmlns:a16="http://schemas.microsoft.com/office/drawing/2014/main" id="{EC4A0CC7-3D1F-BD28-52C8-8803597CEF81}"/>
              </a:ext>
            </a:extLst>
          </p:cNvPr>
          <p:cNvSpPr txBox="1"/>
          <p:nvPr/>
        </p:nvSpPr>
        <p:spPr>
          <a:xfrm>
            <a:off x="5675665" y="2274838"/>
            <a:ext cx="5678135" cy="286232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olidFill>
                  <a:srgbClr val="5E5E5E"/>
                </a:solidFill>
                <a:highlight>
                  <a:srgbClr val="EBF6F8"/>
                </a:highlight>
                <a:latin typeface="黑体" panose="02010609060101010101" pitchFamily="49" charset="-122"/>
                <a:ea typeface="黑体" panose="02010609060101010101" pitchFamily="49" charset="-122"/>
              </a:rPr>
              <a:t>陈欣博士2006</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年获得天津大学计算机学士学位，在校期间加入求实</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BBS/TWT</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做技术站务，</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2006-2011</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在美国密苏里大学哥伦比亚分校从事声学模型</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语音识别</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机器学习方面研究，获得博士学位，</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2011-2016</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年在</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Pearson(Palo</a:t>
            </a:r>
            <a:r>
              <a:rPr lang="zh-CN" altLang="en-US" sz="1800" dirty="0">
                <a:solidFill>
                  <a:srgbClr val="5E5E5E"/>
                </a:solidFill>
                <a:highlight>
                  <a:srgbClr val="EBF6F8"/>
                </a:highlight>
                <a:latin typeface="黑体" panose="02010609060101010101" pitchFamily="49" charset="-122"/>
                <a:ea typeface="黑体" panose="02010609060101010101" pitchFamily="49" charset="-122"/>
              </a:rPr>
              <a:t> </a:t>
            </a:r>
            <a:r>
              <a:rPr lang="en-US" altLang="zh-CN" sz="1800" dirty="0">
                <a:solidFill>
                  <a:srgbClr val="5E5E5E"/>
                </a:solidFill>
                <a:highlight>
                  <a:srgbClr val="EBF6F8"/>
                </a:highlight>
                <a:latin typeface="黑体" panose="02010609060101010101" pitchFamily="49" charset="-122"/>
                <a:ea typeface="黑体" panose="02010609060101010101" pitchFamily="49" charset="-122"/>
              </a:rPr>
              <a:t>Alto, CA)</a:t>
            </a:r>
            <a:r>
              <a:rPr lang="en-US" altLang="zh-CN" dirty="0">
                <a:solidFill>
                  <a:srgbClr val="5E5E5E"/>
                </a:solidFill>
                <a:highlight>
                  <a:srgbClr val="EBF6F8"/>
                </a:highlight>
                <a:latin typeface="黑体" panose="02010609060101010101" pitchFamily="49" charset="-122"/>
                <a:ea typeface="黑体" panose="02010609060101010101" pitchFamily="49" charset="-122"/>
              </a:rPr>
              <a:t> </a:t>
            </a:r>
            <a:r>
              <a:rPr lang="zh-CN" altLang="en-US" dirty="0">
                <a:solidFill>
                  <a:srgbClr val="5E5E5E"/>
                </a:solidFill>
                <a:highlight>
                  <a:srgbClr val="EBF6F8"/>
                </a:highlight>
                <a:latin typeface="黑体" panose="02010609060101010101" pitchFamily="49" charset="-122"/>
                <a:ea typeface="黑体" panose="02010609060101010101" pitchFamily="49" charset="-122"/>
              </a:rPr>
              <a:t>从事自动口语</a:t>
            </a:r>
            <a:r>
              <a:rPr lang="en-US" altLang="zh-CN" dirty="0">
                <a:solidFill>
                  <a:srgbClr val="5E5E5E"/>
                </a:solidFill>
                <a:highlight>
                  <a:srgbClr val="EBF6F8"/>
                </a:highlight>
                <a:latin typeface="黑体" panose="02010609060101010101" pitchFamily="49" charset="-122"/>
                <a:ea typeface="黑体" panose="02010609060101010101" pitchFamily="49" charset="-122"/>
              </a:rPr>
              <a:t>/</a:t>
            </a:r>
            <a:r>
              <a:rPr lang="zh-CN" altLang="en-US" dirty="0">
                <a:solidFill>
                  <a:srgbClr val="5E5E5E"/>
                </a:solidFill>
                <a:highlight>
                  <a:srgbClr val="EBF6F8"/>
                </a:highlight>
                <a:latin typeface="黑体" panose="02010609060101010101" pitchFamily="49" charset="-122"/>
                <a:ea typeface="黑体" panose="02010609060101010101" pitchFamily="49" charset="-122"/>
              </a:rPr>
              <a:t>作文考试系统。</a:t>
            </a:r>
            <a:endParaRPr lang="en-US" altLang="zh-CN" dirty="0">
              <a:solidFill>
                <a:srgbClr val="5E5E5E"/>
              </a:solidFill>
              <a:highlight>
                <a:srgbClr val="EBF6F8"/>
              </a:highlight>
              <a:latin typeface="黑体" panose="02010609060101010101" pitchFamily="49" charset="-122"/>
              <a:ea typeface="黑体" panose="02010609060101010101" pitchFamily="49" charset="-122"/>
            </a:endParaRPr>
          </a:p>
          <a:p>
            <a:endParaRPr lang="en-US" altLang="zh-CN" dirty="0">
              <a:solidFill>
                <a:srgbClr val="5E5E5E"/>
              </a:solidFill>
              <a:highlight>
                <a:srgbClr val="EBF6F8"/>
              </a:highlight>
              <a:latin typeface="黑体" panose="02010609060101010101" pitchFamily="49" charset="-122"/>
              <a:ea typeface="黑体" panose="02010609060101010101" pitchFamily="49" charset="-122"/>
            </a:endParaRPr>
          </a:p>
          <a:p>
            <a:r>
              <a:rPr lang="zh-CN" altLang="en-US" dirty="0">
                <a:solidFill>
                  <a:srgbClr val="5E5E5E"/>
                </a:solidFill>
                <a:highlight>
                  <a:srgbClr val="EBF6F8"/>
                </a:highlight>
                <a:latin typeface="黑体" panose="02010609060101010101" pitchFamily="49" charset="-122"/>
                <a:ea typeface="黑体" panose="02010609060101010101" pitchFamily="49" charset="-122"/>
              </a:rPr>
              <a:t>自</a:t>
            </a:r>
            <a:r>
              <a:rPr lang="en-US" altLang="zh-CN" dirty="0">
                <a:solidFill>
                  <a:srgbClr val="5E5E5E"/>
                </a:solidFill>
                <a:highlight>
                  <a:srgbClr val="EBF6F8"/>
                </a:highlight>
                <a:latin typeface="黑体" panose="02010609060101010101" pitchFamily="49" charset="-122"/>
                <a:ea typeface="黑体" panose="02010609060101010101" pitchFamily="49" charset="-122"/>
              </a:rPr>
              <a:t>2016</a:t>
            </a:r>
            <a:r>
              <a:rPr lang="zh-CN" altLang="en-US" dirty="0">
                <a:solidFill>
                  <a:srgbClr val="5E5E5E"/>
                </a:solidFill>
                <a:highlight>
                  <a:srgbClr val="EBF6F8"/>
                </a:highlight>
                <a:latin typeface="黑体" panose="02010609060101010101" pitchFamily="49" charset="-122"/>
                <a:ea typeface="黑体" panose="02010609060101010101" pitchFamily="49" charset="-122"/>
              </a:rPr>
              <a:t>年至今，陈博士为</a:t>
            </a:r>
            <a:r>
              <a:rPr lang="en-US" altLang="zh-CN" dirty="0">
                <a:solidFill>
                  <a:srgbClr val="5E5E5E"/>
                </a:solidFill>
                <a:highlight>
                  <a:srgbClr val="EBF6F8"/>
                </a:highlight>
                <a:latin typeface="黑体" panose="02010609060101010101" pitchFamily="49" charset="-122"/>
                <a:ea typeface="黑体" panose="02010609060101010101" pitchFamily="49" charset="-122"/>
              </a:rPr>
              <a:t>Snapchat(Santa </a:t>
            </a:r>
            <a:r>
              <a:rPr lang="en-US" altLang="zh-CN" dirty="0" err="1">
                <a:solidFill>
                  <a:srgbClr val="5E5E5E"/>
                </a:solidFill>
                <a:highlight>
                  <a:srgbClr val="EBF6F8"/>
                </a:highlight>
                <a:latin typeface="黑体" panose="02010609060101010101" pitchFamily="49" charset="-122"/>
                <a:ea typeface="黑体" panose="02010609060101010101" pitchFamily="49" charset="-122"/>
              </a:rPr>
              <a:t>Monica,CA</a:t>
            </a:r>
            <a:r>
              <a:rPr lang="en-US" altLang="zh-CN" dirty="0">
                <a:solidFill>
                  <a:srgbClr val="5E5E5E"/>
                </a:solidFill>
                <a:highlight>
                  <a:srgbClr val="EBF6F8"/>
                </a:highlight>
                <a:latin typeface="黑体" panose="02010609060101010101" pitchFamily="49" charset="-122"/>
                <a:ea typeface="黑体" panose="02010609060101010101" pitchFamily="49" charset="-122"/>
              </a:rPr>
              <a:t>)</a:t>
            </a:r>
            <a:r>
              <a:rPr lang="zh-CN" altLang="en-US" dirty="0">
                <a:solidFill>
                  <a:srgbClr val="5E5E5E"/>
                </a:solidFill>
                <a:highlight>
                  <a:srgbClr val="EBF6F8"/>
                </a:highlight>
                <a:latin typeface="黑体" panose="02010609060101010101" pitchFamily="49" charset="-122"/>
                <a:ea typeface="黑体" panose="02010609060101010101" pitchFamily="49" charset="-122"/>
              </a:rPr>
              <a:t>从事</a:t>
            </a:r>
            <a:r>
              <a:rPr lang="en-US" altLang="zh-CN" dirty="0">
                <a:solidFill>
                  <a:srgbClr val="5E5E5E"/>
                </a:solidFill>
                <a:highlight>
                  <a:srgbClr val="EBF6F8"/>
                </a:highlight>
                <a:latin typeface="黑体" panose="02010609060101010101" pitchFamily="49" charset="-122"/>
                <a:ea typeface="黑体" panose="02010609060101010101" pitchFamily="49" charset="-122"/>
              </a:rPr>
              <a:t>AI/</a:t>
            </a:r>
            <a:r>
              <a:rPr lang="zh-CN" altLang="en-US" dirty="0">
                <a:solidFill>
                  <a:srgbClr val="5E5E5E"/>
                </a:solidFill>
                <a:highlight>
                  <a:srgbClr val="EBF6F8"/>
                </a:highlight>
                <a:latin typeface="黑体" panose="02010609060101010101" pitchFamily="49" charset="-122"/>
                <a:ea typeface="黑体" panose="02010609060101010101" pitchFamily="49" charset="-122"/>
              </a:rPr>
              <a:t>推荐系统方面的工作，现居南加州</a:t>
            </a:r>
            <a:r>
              <a:rPr lang="en-US" altLang="zh-CN" dirty="0">
                <a:solidFill>
                  <a:srgbClr val="5E5E5E"/>
                </a:solidFill>
                <a:highlight>
                  <a:srgbClr val="EBF6F8"/>
                </a:highlight>
                <a:latin typeface="黑体" panose="02010609060101010101" pitchFamily="49" charset="-122"/>
                <a:ea typeface="黑体" panose="02010609060101010101" pitchFamily="49" charset="-122"/>
              </a:rPr>
              <a:t>Torrance，</a:t>
            </a:r>
            <a:r>
              <a:rPr lang="zh-CN" altLang="en-US" dirty="0">
                <a:solidFill>
                  <a:srgbClr val="5E5E5E"/>
                </a:solidFill>
                <a:highlight>
                  <a:srgbClr val="EBF6F8"/>
                </a:highlight>
                <a:latin typeface="黑体" panose="02010609060101010101" pitchFamily="49" charset="-122"/>
                <a:ea typeface="黑体" panose="02010609060101010101" pitchFamily="49" charset="-122"/>
              </a:rPr>
              <a:t>业余爱好包括游戏、摄影、旅游。</a:t>
            </a:r>
            <a:endParaRPr lang="en-US" altLang="zh-CN" sz="1800" dirty="0">
              <a:solidFill>
                <a:srgbClr val="5E5E5E"/>
              </a:solidFill>
              <a:highlight>
                <a:srgbClr val="EBF6F8"/>
              </a:highlight>
              <a:latin typeface="黑体" panose="02010609060101010101" pitchFamily="49" charset="-122"/>
              <a:ea typeface="黑体" panose="02010609060101010101" pitchFamily="49" charset="-122"/>
            </a:endParaRPr>
          </a:p>
          <a:p>
            <a:endParaRPr lang="en-US" altLang="zh-CN" sz="1800" dirty="0">
              <a:solidFill>
                <a:srgbClr val="5E5E5E"/>
              </a:solidFill>
              <a:highlight>
                <a:srgbClr val="EBF6F8"/>
              </a:highlight>
              <a:latin typeface="黑体" panose="02010609060101010101" pitchFamily="49" charset="-122"/>
              <a:ea typeface="黑体" panose="02010609060101010101" pitchFamily="49" charset="-122"/>
            </a:endParaRPr>
          </a:p>
        </p:txBody>
      </p:sp>
      <p:pic>
        <p:nvPicPr>
          <p:cNvPr id="7" name="Picture 6">
            <a:extLst>
              <a:ext uri="{FF2B5EF4-FFF2-40B4-BE49-F238E27FC236}">
                <a16:creationId xmlns:a16="http://schemas.microsoft.com/office/drawing/2014/main" id="{693F96AC-AD53-5CA2-7775-AA291FC6E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12" y="1373044"/>
            <a:ext cx="4672181" cy="3200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073176"/>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3EEDE-6898-D600-B086-32A976430F61}"/>
              </a:ext>
            </a:extLst>
          </p:cNvPr>
          <p:cNvSpPr>
            <a:spLocks noGrp="1"/>
          </p:cNvSpPr>
          <p:nvPr>
            <p:ph type="ctrTitle"/>
          </p:nvPr>
        </p:nvSpPr>
        <p:spPr>
          <a:xfrm>
            <a:off x="5230367" y="1483672"/>
            <a:ext cx="5864353" cy="1694534"/>
          </a:xfrm>
        </p:spPr>
        <p:txBody>
          <a:bodyPr>
            <a:normAutofit fontScale="90000"/>
          </a:bodyPr>
          <a:lstStyle/>
          <a:p>
            <a:pPr>
              <a:lnSpc>
                <a:spcPct val="150000"/>
              </a:lnSpc>
              <a:spcAft>
                <a:spcPts val="1800"/>
              </a:spcAft>
            </a:pPr>
            <a:r>
              <a:rPr lang="zh-CN" sz="4400" b="1" kern="800" dirty="0">
                <a:effectLst/>
                <a:ea typeface="SimSun" panose="02010600030101010101" pitchFamily="2" charset="-122"/>
                <a:cs typeface="Times New Roman" panose="02020603050405020304" pitchFamily="18" charset="0"/>
              </a:rPr>
              <a:t>陈岳云</a:t>
            </a:r>
            <a:br>
              <a:rPr lang="en-US" altLang="zh-CN" sz="4000" b="0" i="0" dirty="0">
                <a:solidFill>
                  <a:srgbClr val="1B1B1B"/>
                </a:solidFill>
                <a:effectLst/>
                <a:highlight>
                  <a:srgbClr val="EBF6F8"/>
                </a:highlight>
                <a:latin typeface="Source Sans Pro" panose="020B0503030403020204" pitchFamily="34" charset="0"/>
              </a:rPr>
            </a:br>
            <a:r>
              <a:rPr lang="en-US" altLang="zh-CN" sz="4000" dirty="0">
                <a:solidFill>
                  <a:srgbClr val="1B1B1B"/>
                </a:solidFill>
                <a:highlight>
                  <a:srgbClr val="EBF6F8"/>
                </a:highlight>
                <a:latin typeface="Source Sans Pro" panose="020B0503030403020204" pitchFamily="34" charset="0"/>
              </a:rPr>
              <a:t>Bill Y. Chen</a:t>
            </a:r>
            <a:endParaRPr lang="en-US" sz="4000" b="0" i="0" dirty="0">
              <a:solidFill>
                <a:srgbClr val="1B1B1B"/>
              </a:solidFill>
              <a:effectLst/>
              <a:highlight>
                <a:srgbClr val="EBF6F8"/>
              </a:highlight>
              <a:latin typeface="Source Sans Pro" panose="020B0503030403020204" pitchFamily="34" charset="0"/>
            </a:endParaRPr>
          </a:p>
        </p:txBody>
      </p:sp>
      <p:sp>
        <p:nvSpPr>
          <p:cNvPr id="3" name="Subtitle 2">
            <a:extLst>
              <a:ext uri="{FF2B5EF4-FFF2-40B4-BE49-F238E27FC236}">
                <a16:creationId xmlns:a16="http://schemas.microsoft.com/office/drawing/2014/main" id="{D234CAFA-A9D8-C247-DB4D-80298B16F8B9}"/>
              </a:ext>
            </a:extLst>
          </p:cNvPr>
          <p:cNvSpPr>
            <a:spLocks noGrp="1"/>
          </p:cNvSpPr>
          <p:nvPr>
            <p:ph type="subTitle" idx="1"/>
          </p:nvPr>
        </p:nvSpPr>
        <p:spPr>
          <a:xfrm>
            <a:off x="5315712" y="3291840"/>
            <a:ext cx="6035040" cy="1835833"/>
          </a:xfrm>
        </p:spPr>
        <p:txBody>
          <a:bodyPr>
            <a:normAutofit/>
          </a:bodyPr>
          <a:lstStyle/>
          <a:p>
            <a:pPr marL="0" marR="0" algn="ctr">
              <a:lnSpc>
                <a:spcPct val="107000"/>
              </a:lnSpc>
              <a:spcBef>
                <a:spcPts val="0"/>
              </a:spcBef>
              <a:spcAft>
                <a:spcPts val="800"/>
              </a:spcAft>
            </a:pPr>
            <a:r>
              <a:rPr lang="zh-CN" sz="2000" b="1" dirty="0">
                <a:solidFill>
                  <a:srgbClr val="000000"/>
                </a:solidFill>
                <a:effectLst/>
                <a:latin typeface="Verdana" panose="020B0604030504040204" pitchFamily="34" charset="0"/>
                <a:ea typeface="SimSun" panose="02010600030101010101" pitchFamily="2" charset="-122"/>
                <a:cs typeface="Times New Roman" panose="02020603050405020304" pitchFamily="18" charset="0"/>
              </a:rPr>
              <a:t>美国洛杉矶西来大学</a:t>
            </a:r>
            <a:endParaRPr lang="en-US" sz="2000" b="1"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lnSpc>
                <a:spcPct val="107000"/>
              </a:lnSpc>
              <a:spcBef>
                <a:spcPts val="0"/>
              </a:spcBef>
              <a:spcAft>
                <a:spcPts val="800"/>
              </a:spcAft>
            </a:pPr>
            <a:r>
              <a:rPr lang="zh-CN" sz="2000" b="1" dirty="0">
                <a:solidFill>
                  <a:srgbClr val="000000"/>
                </a:solidFill>
                <a:effectLst/>
                <a:latin typeface="Verdana" panose="020B0604030504040204" pitchFamily="34" charset="0"/>
                <a:ea typeface="SimSun" panose="02010600030101010101" pitchFamily="2" charset="-122"/>
                <a:cs typeface="Times New Roman" panose="02020603050405020304" pitchFamily="18" charset="0"/>
              </a:rPr>
              <a:t>工商管理系主任</a:t>
            </a:r>
            <a:r>
              <a:rPr lang="en-US" sz="2000" b="1" dirty="0">
                <a:solidFill>
                  <a:srgbClr val="000000"/>
                </a:solidFill>
                <a:effectLst/>
                <a:latin typeface="Verdana" panose="020B0604030504040204" pitchFamily="34" charset="0"/>
                <a:ea typeface="SimSun" panose="02010600030101010101" pitchFamily="2" charset="-122"/>
                <a:cs typeface="Times New Roman" panose="02020603050405020304" pitchFamily="18" charset="0"/>
              </a:rPr>
              <a:t>,</a:t>
            </a:r>
            <a:r>
              <a:rPr lang="en-US" sz="2000" b="1" dirty="0">
                <a:effectLst/>
                <a:latin typeface="Calibri" panose="020F0502020204030204" pitchFamily="34" charset="0"/>
                <a:ea typeface="SimSun" panose="02010600030101010101" pitchFamily="2" charset="-122"/>
                <a:cs typeface="Times New Roman" panose="02020603050405020304" pitchFamily="18" charset="0"/>
              </a:rPr>
              <a:t> </a:t>
            </a:r>
            <a:r>
              <a:rPr lang="zh-CN" sz="2000" b="1" dirty="0">
                <a:solidFill>
                  <a:srgbClr val="000000"/>
                </a:solidFill>
                <a:effectLst/>
                <a:latin typeface="Verdana" panose="020B0604030504040204" pitchFamily="34" charset="0"/>
                <a:ea typeface="SimSun" panose="02010600030101010101" pitchFamily="2" charset="-122"/>
                <a:cs typeface="Times New Roman" panose="02020603050405020304" pitchFamily="18" charset="0"/>
              </a:rPr>
              <a:t>终身教授</a:t>
            </a:r>
            <a:endParaRPr lang="en-US" altLang="zh-CN" sz="2000" b="1" dirty="0">
              <a:solidFill>
                <a:srgbClr val="000000"/>
              </a:solidFill>
              <a:latin typeface="Verdana" panose="020B0604030504040204" pitchFamily="34" charset="0"/>
              <a:ea typeface="SimSun" panose="02010600030101010101" pitchFamily="2" charset="-122"/>
              <a:cs typeface="Times New Roman" panose="02020603050405020304" pitchFamily="18" charset="0"/>
            </a:endParaRPr>
          </a:p>
          <a:p>
            <a:pPr marL="0" marR="0" algn="ctr">
              <a:lnSpc>
                <a:spcPct val="107000"/>
              </a:lnSpc>
              <a:spcBef>
                <a:spcPts val="0"/>
              </a:spcBef>
              <a:spcAft>
                <a:spcPts val="800"/>
              </a:spcAft>
            </a:pPr>
            <a:r>
              <a:rPr lang="en-US" sz="2000" b="1" dirty="0">
                <a:solidFill>
                  <a:srgbClr val="000000"/>
                </a:solidFill>
                <a:latin typeface="Verdana" panose="020B0604030504040204" pitchFamily="34" charset="0"/>
                <a:ea typeface="SimSun" panose="02010600030101010101" pitchFamily="2" charset="-122"/>
                <a:cs typeface="Times New Roman" panose="02020603050405020304" pitchFamily="18" charset="0"/>
              </a:rPr>
              <a:t>University of the West, Los Angeles</a:t>
            </a:r>
          </a:p>
          <a:p>
            <a:pPr marL="0" marR="0" algn="ctr">
              <a:lnSpc>
                <a:spcPct val="107000"/>
              </a:lnSpc>
              <a:spcBef>
                <a:spcPts val="0"/>
              </a:spcBef>
              <a:spcAft>
                <a:spcPts val="800"/>
              </a:spcAft>
            </a:pPr>
            <a:r>
              <a:rPr lang="en-US" sz="2000" b="1" dirty="0">
                <a:solidFill>
                  <a:srgbClr val="000000"/>
                </a:solidFill>
                <a:effectLst/>
                <a:latin typeface="Verdana" panose="020B0604030504040204" pitchFamily="34" charset="0"/>
                <a:ea typeface="SimSun" panose="02010600030101010101" pitchFamily="2" charset="-122"/>
                <a:cs typeface="Times New Roman" panose="02020603050405020304" pitchFamily="18" charset="0"/>
              </a:rPr>
              <a:t>Dept. Chair and Tenured Full Professor</a:t>
            </a:r>
            <a:endParaRPr lang="en-US" sz="2000" b="1"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5" name="Picture 4" descr="A person in a suit and tie&#10;&#10;Description automatically generated">
            <a:extLst>
              <a:ext uri="{FF2B5EF4-FFF2-40B4-BE49-F238E27FC236}">
                <a16:creationId xmlns:a16="http://schemas.microsoft.com/office/drawing/2014/main" id="{7966D9D0-8D58-CD85-B8F8-A68B79468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946" y="1448972"/>
            <a:ext cx="3678701" cy="3678701"/>
          </a:xfrm>
          <a:prstGeom prst="rect">
            <a:avLst/>
          </a:prstGeom>
        </p:spPr>
      </p:pic>
    </p:spTree>
    <p:extLst>
      <p:ext uri="{BB962C8B-B14F-4D97-AF65-F5344CB8AC3E}">
        <p14:creationId xmlns:p14="http://schemas.microsoft.com/office/powerpoint/2010/main" val="1843495952"/>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E5550D3E-00CC-FE29-B67F-DA9B372A8D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6154" y="577478"/>
            <a:ext cx="4300378" cy="5566833"/>
          </a:xfrm>
          <a:prstGeom prst="rect">
            <a:avLst/>
          </a:prstGeom>
        </p:spPr>
      </p:pic>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close-up of a business card">
            <a:extLst>
              <a:ext uri="{FF2B5EF4-FFF2-40B4-BE49-F238E27FC236}">
                <a16:creationId xmlns:a16="http://schemas.microsoft.com/office/drawing/2014/main" id="{EB82BA5F-7CDC-55B2-CEF0-3735CEB60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4383" y="3544938"/>
            <a:ext cx="5461463" cy="2936965"/>
          </a:xfrm>
          <a:prstGeom prst="rect">
            <a:avLst/>
          </a:prstGeom>
        </p:spPr>
      </p:pic>
      <p:pic>
        <p:nvPicPr>
          <p:cNvPr id="7" name="Picture 6" descr="A person smiling at the camera&#10;&#10;Description automatically generated">
            <a:extLst>
              <a:ext uri="{FF2B5EF4-FFF2-40B4-BE49-F238E27FC236}">
                <a16:creationId xmlns:a16="http://schemas.microsoft.com/office/drawing/2014/main" id="{B6310E63-17C6-8447-D323-AEA940574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3504" y="577478"/>
            <a:ext cx="2824381" cy="2921355"/>
          </a:xfrm>
          <a:prstGeom prst="rect">
            <a:avLst/>
          </a:prstGeom>
        </p:spPr>
      </p:pic>
    </p:spTree>
    <p:extLst>
      <p:ext uri="{BB962C8B-B14F-4D97-AF65-F5344CB8AC3E}">
        <p14:creationId xmlns:p14="http://schemas.microsoft.com/office/powerpoint/2010/main" val="2181738604"/>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EA106-A229-1BE3-3FB4-4741D1224A26}"/>
              </a:ext>
            </a:extLst>
          </p:cNvPr>
          <p:cNvSpPr>
            <a:spLocks noGrp="1"/>
          </p:cNvSpPr>
          <p:nvPr>
            <p:ph type="title"/>
          </p:nvPr>
        </p:nvSpPr>
        <p:spPr>
          <a:xfrm>
            <a:off x="5015345" y="730758"/>
            <a:ext cx="6338455" cy="1325563"/>
          </a:xfrm>
        </p:spPr>
        <p:txBody>
          <a:bodyPr>
            <a:normAutofit/>
          </a:bodyPr>
          <a:lstStyle/>
          <a:p>
            <a:r>
              <a:rPr lang="zh-CN" altLang="pt-BR" sz="4000" b="1" i="0" dirty="0">
                <a:solidFill>
                  <a:srgbClr val="5E5E5E"/>
                </a:solidFill>
                <a:effectLst/>
                <a:highlight>
                  <a:srgbClr val="EBF6F8"/>
                </a:highlight>
                <a:latin typeface="Source Sans Pro" panose="020B0503030403020204" pitchFamily="34" charset="0"/>
              </a:rPr>
              <a:t>何林</a:t>
            </a:r>
            <a:r>
              <a:rPr lang="zh-CN" altLang="pt-BR" sz="4000" b="0" i="0" dirty="0">
                <a:solidFill>
                  <a:srgbClr val="5E5E5E"/>
                </a:solidFill>
                <a:effectLst/>
                <a:highlight>
                  <a:srgbClr val="EBF6F8"/>
                </a:highlight>
                <a:latin typeface="Source Sans Pro" panose="020B0503030403020204" pitchFamily="34" charset="0"/>
              </a:rPr>
              <a:t>（</a:t>
            </a:r>
            <a:r>
              <a:rPr lang="pt-BR" altLang="zh-CN" sz="4000" b="0" i="0" dirty="0">
                <a:solidFill>
                  <a:srgbClr val="5E5E5E"/>
                </a:solidFill>
                <a:effectLst/>
                <a:highlight>
                  <a:srgbClr val="EBF6F8"/>
                </a:highlight>
                <a:latin typeface="Source Sans Pro" panose="020B0503030403020204" pitchFamily="34" charset="0"/>
              </a:rPr>
              <a:t>Lin </a:t>
            </a:r>
            <a:r>
              <a:rPr lang="zh-CN" altLang="pt-BR" sz="4000" b="0" i="0" dirty="0">
                <a:solidFill>
                  <a:srgbClr val="5E5E5E"/>
                </a:solidFill>
                <a:effectLst/>
                <a:highlight>
                  <a:srgbClr val="EBF6F8"/>
                </a:highlight>
                <a:latin typeface="Source Sans Pro" panose="020B0503030403020204" pitchFamily="34" charset="0"/>
              </a:rPr>
              <a:t>）理事 </a:t>
            </a:r>
            <a:br>
              <a:rPr lang="en-US" altLang="zh-CN" sz="4000" b="0" i="0" dirty="0">
                <a:solidFill>
                  <a:srgbClr val="5E5E5E"/>
                </a:solidFill>
                <a:effectLst/>
                <a:highlight>
                  <a:srgbClr val="EBF6F8"/>
                </a:highlight>
                <a:latin typeface="Source Sans Pro" panose="020B0503030403020204" pitchFamily="34" charset="0"/>
              </a:rPr>
            </a:br>
            <a:r>
              <a:rPr lang="pt-BR" altLang="zh-CN" sz="4000" b="0" i="0" dirty="0">
                <a:solidFill>
                  <a:srgbClr val="5E5E5E"/>
                </a:solidFill>
                <a:effectLst/>
                <a:highlight>
                  <a:srgbClr val="EBF6F8"/>
                </a:highlight>
                <a:latin typeface="Source Sans Pro" panose="020B0503030403020204" pitchFamily="34" charset="0"/>
              </a:rPr>
              <a:t>Director</a:t>
            </a:r>
            <a:endParaRPr lang="en-US" sz="4000" dirty="0"/>
          </a:p>
        </p:txBody>
      </p:sp>
      <p:sp>
        <p:nvSpPr>
          <p:cNvPr id="3" name="Content Placeholder 2">
            <a:extLst>
              <a:ext uri="{FF2B5EF4-FFF2-40B4-BE49-F238E27FC236}">
                <a16:creationId xmlns:a16="http://schemas.microsoft.com/office/drawing/2014/main" id="{FC07C969-C184-AEA5-0CD0-720D43B77245}"/>
              </a:ext>
            </a:extLst>
          </p:cNvPr>
          <p:cNvSpPr>
            <a:spLocks noGrp="1"/>
          </p:cNvSpPr>
          <p:nvPr>
            <p:ph idx="1"/>
          </p:nvPr>
        </p:nvSpPr>
        <p:spPr>
          <a:xfrm>
            <a:off x="5015345" y="2225120"/>
            <a:ext cx="6338456" cy="4351338"/>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何林博士是南加州的资深地产投资人，着重于豪宅开发，不良房贷款，不良地产，和短期过桥贷款。他已经投资过数百个项目</a:t>
            </a:r>
            <a:r>
              <a:rPr lang="en-US" altLang="zh-CN" b="0" i="0" dirty="0">
                <a:solidFill>
                  <a:srgbClr val="5E5E5E"/>
                </a:solidFill>
                <a:effectLst/>
                <a:highlight>
                  <a:srgbClr val="EBF6F8"/>
                </a:highlight>
                <a:latin typeface="Source Sans Pro" panose="020B0503030403020204" pitchFamily="34" charset="0"/>
              </a:rPr>
              <a:t>, </a:t>
            </a:r>
            <a:r>
              <a:rPr lang="zh-CN" altLang="en-US" b="0" i="0" dirty="0">
                <a:solidFill>
                  <a:srgbClr val="5E5E5E"/>
                </a:solidFill>
                <a:effectLst/>
                <a:highlight>
                  <a:srgbClr val="EBF6F8"/>
                </a:highlight>
                <a:latin typeface="Source Sans Pro" panose="020B0503030403020204" pitchFamily="34" charset="0"/>
              </a:rPr>
              <a:t>并取得较高的回报率。其所创立的瑞林公司 </a:t>
            </a:r>
            <a:r>
              <a:rPr lang="en-US" altLang="zh-CN" b="0" i="0" dirty="0">
                <a:solidFill>
                  <a:srgbClr val="5E5E5E"/>
                </a:solidFill>
                <a:effectLst/>
                <a:highlight>
                  <a:srgbClr val="EBF6F8"/>
                </a:highlight>
                <a:latin typeface="Source Sans Pro" panose="020B0503030403020204" pitchFamily="34" charset="0"/>
              </a:rPr>
              <a:t>(</a:t>
            </a:r>
            <a:r>
              <a:rPr lang="en-US" altLang="zh-CN" b="0" i="0" dirty="0" err="1">
                <a:solidFill>
                  <a:srgbClr val="5E5E5E"/>
                </a:solidFill>
                <a:effectLst/>
                <a:highlight>
                  <a:srgbClr val="EBF6F8"/>
                </a:highlight>
                <a:latin typeface="Source Sans Pro" panose="020B0503030403020204" pitchFamily="34" charset="0"/>
              </a:rPr>
              <a:t>Rellion</a:t>
            </a:r>
            <a:r>
              <a:rPr lang="en-US" altLang="zh-CN" b="0" i="0" dirty="0">
                <a:solidFill>
                  <a:srgbClr val="5E5E5E"/>
                </a:solidFill>
                <a:effectLst/>
                <a:highlight>
                  <a:srgbClr val="EBF6F8"/>
                </a:highlight>
                <a:latin typeface="Source Sans Pro" panose="020B0503030403020204" pitchFamily="34" charset="0"/>
              </a:rPr>
              <a:t> Inc.:   </a:t>
            </a:r>
            <a:r>
              <a:rPr lang="en-US" altLang="zh-CN" b="0" i="0" u="sng" dirty="0">
                <a:solidFill>
                  <a:srgbClr val="5A7C82"/>
                </a:solidFill>
                <a:effectLst/>
                <a:highlight>
                  <a:srgbClr val="EBF6F8"/>
                </a:highlight>
                <a:latin typeface="Source Sans Pro" panose="020B0503030403020204" pitchFamily="34" charset="0"/>
                <a:hlinkClick r:id="rId2"/>
              </a:rPr>
              <a:t>www.RellionDBI.com</a:t>
            </a:r>
            <a:r>
              <a:rPr lang="en-US" altLang="zh-CN" b="0" i="0" dirty="0">
                <a:solidFill>
                  <a:srgbClr val="5E5E5E"/>
                </a:solidFill>
                <a:effectLst/>
                <a:highlight>
                  <a:srgbClr val="EBF6F8"/>
                </a:highlight>
                <a:latin typeface="Source Sans Pro" panose="020B0503030403020204" pitchFamily="34" charset="0"/>
              </a:rPr>
              <a:t>) </a:t>
            </a:r>
            <a:r>
              <a:rPr lang="zh-CN" altLang="en-US" b="0" i="0" dirty="0">
                <a:solidFill>
                  <a:srgbClr val="5E5E5E"/>
                </a:solidFill>
                <a:effectLst/>
                <a:highlight>
                  <a:srgbClr val="EBF6F8"/>
                </a:highlight>
                <a:latin typeface="Source Sans Pro" panose="020B0503030403020204" pitchFamily="34" charset="0"/>
              </a:rPr>
              <a:t>是一家房地产设计建筑投资的综合公司。 何博士的作品曾数次获得设计奖并在专业设计杂志发表。他曾被</a:t>
            </a:r>
            <a:r>
              <a:rPr lang="en-US" altLang="zh-CN" b="0" i="0" dirty="0">
                <a:solidFill>
                  <a:srgbClr val="5E5E5E"/>
                </a:solidFill>
                <a:effectLst/>
                <a:highlight>
                  <a:srgbClr val="EBF6F8"/>
                </a:highlight>
                <a:latin typeface="Source Sans Pro" panose="020B0503030403020204" pitchFamily="34" charset="0"/>
              </a:rPr>
              <a:t>CNN, </a:t>
            </a:r>
            <a:r>
              <a:rPr lang="zh-CN" altLang="en-US" b="0" i="0" dirty="0">
                <a:solidFill>
                  <a:srgbClr val="5E5E5E"/>
                </a:solidFill>
                <a:effectLst/>
                <a:highlight>
                  <a:srgbClr val="EBF6F8"/>
                </a:highlight>
                <a:latin typeface="Source Sans Pro" panose="020B0503030403020204" pitchFamily="34" charset="0"/>
              </a:rPr>
              <a:t>路透社</a:t>
            </a:r>
            <a:r>
              <a:rPr lang="en-US" altLang="zh-CN" b="0" i="0" dirty="0">
                <a:solidFill>
                  <a:srgbClr val="5E5E5E"/>
                </a:solidFill>
                <a:effectLst/>
                <a:highlight>
                  <a:srgbClr val="EBF6F8"/>
                </a:highlight>
                <a:latin typeface="Source Sans Pro" panose="020B0503030403020204" pitchFamily="34" charset="0"/>
              </a:rPr>
              <a:t>, </a:t>
            </a:r>
            <a:r>
              <a:rPr lang="zh-CN" altLang="en-US" b="0" i="0" dirty="0">
                <a:solidFill>
                  <a:srgbClr val="5E5E5E"/>
                </a:solidFill>
                <a:effectLst/>
                <a:highlight>
                  <a:srgbClr val="EBF6F8"/>
                </a:highlight>
                <a:latin typeface="Source Sans Pro" panose="020B0503030403020204" pitchFamily="34" charset="0"/>
              </a:rPr>
              <a:t>彭博社</a:t>
            </a:r>
            <a:r>
              <a:rPr lang="en-US" altLang="zh-CN" b="0" i="0" dirty="0">
                <a:solidFill>
                  <a:srgbClr val="5E5E5E"/>
                </a:solidFill>
                <a:effectLst/>
                <a:highlight>
                  <a:srgbClr val="EBF6F8"/>
                </a:highlight>
                <a:latin typeface="Source Sans Pro" panose="020B0503030403020204" pitchFamily="34" charset="0"/>
              </a:rPr>
              <a:t>, </a:t>
            </a:r>
            <a:r>
              <a:rPr lang="zh-CN" altLang="en-US" b="0" i="0" dirty="0">
                <a:solidFill>
                  <a:srgbClr val="5E5E5E"/>
                </a:solidFill>
                <a:effectLst/>
                <a:highlight>
                  <a:srgbClr val="EBF6F8"/>
                </a:highlight>
                <a:latin typeface="Source Sans Pro" panose="020B0503030403020204" pitchFamily="34" charset="0"/>
              </a:rPr>
              <a:t>洛杉矶时报等广泛报道。 </a:t>
            </a:r>
            <a:endParaRPr lang="en-US" dirty="0"/>
          </a:p>
        </p:txBody>
      </p:sp>
      <p:pic>
        <p:nvPicPr>
          <p:cNvPr id="3074" name="Picture 2">
            <a:extLst>
              <a:ext uri="{FF2B5EF4-FFF2-40B4-BE49-F238E27FC236}">
                <a16:creationId xmlns:a16="http://schemas.microsoft.com/office/drawing/2014/main" id="{3D07B508-ABE8-2E17-C881-6D3AB77F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30758"/>
            <a:ext cx="4039534" cy="5396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201238"/>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uilding with a lot of windows&#10;&#10;Description automatically generated with medium confidence">
            <a:extLst>
              <a:ext uri="{FF2B5EF4-FFF2-40B4-BE49-F238E27FC236}">
                <a16:creationId xmlns:a16="http://schemas.microsoft.com/office/drawing/2014/main" id="{7A7146AE-C760-205D-4973-D85E7FD3859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765"/>
          <a:stretch/>
        </p:blipFill>
        <p:spPr>
          <a:xfrm>
            <a:off x="20" y="1282"/>
            <a:ext cx="12191980" cy="6856718"/>
          </a:xfrm>
          <a:prstGeom prst="rect">
            <a:avLst/>
          </a:prstGeom>
        </p:spPr>
      </p:pic>
    </p:spTree>
    <p:extLst>
      <p:ext uri="{BB962C8B-B14F-4D97-AF65-F5344CB8AC3E}">
        <p14:creationId xmlns:p14="http://schemas.microsoft.com/office/powerpoint/2010/main" val="3809812707"/>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649E800-A5C8-49A0-A453-ED537DA31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8BA67DD7-B75D-4A30-90A4-EEA9F64AF1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8194" y="0"/>
            <a:ext cx="6164729" cy="6858000"/>
          </a:xfrm>
          <a:custGeom>
            <a:avLst/>
            <a:gdLst>
              <a:gd name="connsiteX0" fmla="*/ 0 w 6164729"/>
              <a:gd name="connsiteY0" fmla="*/ 6857542 h 6858000"/>
              <a:gd name="connsiteX1" fmla="*/ 199783 w 6164729"/>
              <a:gd name="connsiteY1" fmla="*/ 6857542 h 6858000"/>
              <a:gd name="connsiteX2" fmla="*/ 199783 w 6164729"/>
              <a:gd name="connsiteY2" fmla="*/ 6858000 h 6858000"/>
              <a:gd name="connsiteX3" fmla="*/ 0 w 6164729"/>
              <a:gd name="connsiteY3" fmla="*/ 6858000 h 6858000"/>
              <a:gd name="connsiteX4" fmla="*/ 4818273 w 6164729"/>
              <a:gd name="connsiteY4" fmla="*/ 0 h 6858000"/>
              <a:gd name="connsiteX5" fmla="*/ 5018056 w 6164729"/>
              <a:gd name="connsiteY5" fmla="*/ 0 h 6858000"/>
              <a:gd name="connsiteX6" fmla="*/ 5030703 w 6164729"/>
              <a:gd name="connsiteY6" fmla="*/ 31774 h 6858000"/>
              <a:gd name="connsiteX7" fmla="*/ 6085711 w 6164729"/>
              <a:gd name="connsiteY7" fmla="*/ 2682457 h 6858000"/>
              <a:gd name="connsiteX8" fmla="*/ 6085711 w 6164729"/>
              <a:gd name="connsiteY8" fmla="*/ 3752208 h 6858000"/>
              <a:gd name="connsiteX9" fmla="*/ 4928207 w 6164729"/>
              <a:gd name="connsiteY9" fmla="*/ 6660411 h 6858000"/>
              <a:gd name="connsiteX10" fmla="*/ 4849745 w 6164729"/>
              <a:gd name="connsiteY10" fmla="*/ 6857542 h 6858000"/>
              <a:gd name="connsiteX11" fmla="*/ 4649962 w 6164729"/>
              <a:gd name="connsiteY11" fmla="*/ 6857542 h 6858000"/>
              <a:gd name="connsiteX12" fmla="*/ 4728424 w 6164729"/>
              <a:gd name="connsiteY12" fmla="*/ 6660411 h 6858000"/>
              <a:gd name="connsiteX13" fmla="*/ 5885928 w 6164729"/>
              <a:gd name="connsiteY13" fmla="*/ 3752208 h 6858000"/>
              <a:gd name="connsiteX14" fmla="*/ 5885928 w 6164729"/>
              <a:gd name="connsiteY14" fmla="*/ 2682457 h 6858000"/>
              <a:gd name="connsiteX15" fmla="*/ 4830920 w 6164729"/>
              <a:gd name="connsiteY15" fmla="*/ 317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64729" h="6858000">
                <a:moveTo>
                  <a:pt x="0" y="6857542"/>
                </a:moveTo>
                <a:lnTo>
                  <a:pt x="199783" y="6857542"/>
                </a:lnTo>
                <a:lnTo>
                  <a:pt x="199783" y="6858000"/>
                </a:lnTo>
                <a:lnTo>
                  <a:pt x="0" y="6858000"/>
                </a:lnTo>
                <a:close/>
                <a:moveTo>
                  <a:pt x="4818273" y="0"/>
                </a:moveTo>
                <a:lnTo>
                  <a:pt x="5018056" y="0"/>
                </a:lnTo>
                <a:lnTo>
                  <a:pt x="5030703" y="31774"/>
                </a:lnTo>
                <a:cubicBezTo>
                  <a:pt x="6085711" y="2682457"/>
                  <a:pt x="6085711" y="2682457"/>
                  <a:pt x="6085711" y="2682457"/>
                </a:cubicBezTo>
                <a:cubicBezTo>
                  <a:pt x="6191069" y="2988100"/>
                  <a:pt x="6191069" y="3446565"/>
                  <a:pt x="6085711" y="3752208"/>
                </a:cubicBezTo>
                <a:cubicBezTo>
                  <a:pt x="5601723" y="4968215"/>
                  <a:pt x="5223609" y="5918220"/>
                  <a:pt x="4928207" y="6660411"/>
                </a:cubicBezTo>
                <a:lnTo>
                  <a:pt x="4849745" y="6857542"/>
                </a:lnTo>
                <a:lnTo>
                  <a:pt x="4649962" y="6857542"/>
                </a:lnTo>
                <a:lnTo>
                  <a:pt x="4728424" y="6660411"/>
                </a:lnTo>
                <a:cubicBezTo>
                  <a:pt x="5023826" y="5918220"/>
                  <a:pt x="5401940" y="4968215"/>
                  <a:pt x="5885928" y="3752208"/>
                </a:cubicBezTo>
                <a:cubicBezTo>
                  <a:pt x="5991286" y="3446565"/>
                  <a:pt x="5991286" y="2988100"/>
                  <a:pt x="5885928" y="2682457"/>
                </a:cubicBezTo>
                <a:cubicBezTo>
                  <a:pt x="5885928" y="2682457"/>
                  <a:pt x="5885928" y="2682457"/>
                  <a:pt x="4830920" y="31774"/>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BF02CBA5-0F50-4609-BC11-E9D8F33235A0" descr="1956f5411e53fc7aceee68fd3da8a13d.JPG">
            <a:extLst>
              <a:ext uri="{FF2B5EF4-FFF2-40B4-BE49-F238E27FC236}">
                <a16:creationId xmlns:a16="http://schemas.microsoft.com/office/drawing/2014/main" id="{6A4F33C8-2999-DCA8-FCCA-08F3435395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49017" y="643467"/>
            <a:ext cx="4080805"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034">
            <a:extLst>
              <a:ext uri="{FF2B5EF4-FFF2-40B4-BE49-F238E27FC236}">
                <a16:creationId xmlns:a16="http://schemas.microsoft.com/office/drawing/2014/main" id="{E8C5FC48-0A3C-4D6D-A0D5-EEE93213DB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036" name="Freeform 5">
              <a:extLst>
                <a:ext uri="{FF2B5EF4-FFF2-40B4-BE49-F238E27FC236}">
                  <a16:creationId xmlns:a16="http://schemas.microsoft.com/office/drawing/2014/main" id="{DBBC336D-7E16-4EE1-90F2-8D9F2B618B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037" name="Freeform 5">
              <a:extLst>
                <a:ext uri="{FF2B5EF4-FFF2-40B4-BE49-F238E27FC236}">
                  <a16:creationId xmlns:a16="http://schemas.microsoft.com/office/drawing/2014/main" id="{0199BE21-2D26-4357-8702-909F3621A3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TextBox 1">
            <a:extLst>
              <a:ext uri="{FF2B5EF4-FFF2-40B4-BE49-F238E27FC236}">
                <a16:creationId xmlns:a16="http://schemas.microsoft.com/office/drawing/2014/main" id="{B68F3FC9-D8B7-1E26-A8A8-69A7156495EA}"/>
              </a:ext>
            </a:extLst>
          </p:cNvPr>
          <p:cNvSpPr txBox="1"/>
          <p:nvPr/>
        </p:nvSpPr>
        <p:spPr>
          <a:xfrm>
            <a:off x="7188999" y="3887053"/>
            <a:ext cx="3693974" cy="830997"/>
          </a:xfrm>
          <a:prstGeom prst="rect">
            <a:avLst/>
          </a:prstGeom>
          <a:noFill/>
        </p:spPr>
        <p:txBody>
          <a:bodyPr wrap="square" rtlCol="0">
            <a:spAutoFit/>
          </a:bodyPr>
          <a:lstStyle/>
          <a:p>
            <a:r>
              <a:rPr lang="en-US" sz="2400" b="1" dirty="0">
                <a:solidFill>
                  <a:srgbClr val="FFC000"/>
                </a:solidFill>
                <a:hlinkClick r:id="rId3"/>
              </a:rPr>
              <a:t>https://acglassdoor.com</a:t>
            </a:r>
            <a:endParaRPr lang="en-US" sz="2400" b="1" dirty="0">
              <a:solidFill>
                <a:srgbClr val="FFC000"/>
              </a:solidFill>
            </a:endParaRPr>
          </a:p>
          <a:p>
            <a:r>
              <a:rPr lang="en-US" sz="2400" b="1" dirty="0">
                <a:solidFill>
                  <a:srgbClr val="FFC000"/>
                </a:solidFill>
              </a:rPr>
              <a:t>CEO: </a:t>
            </a:r>
            <a:r>
              <a:rPr lang="en-US" sz="2400" b="1" dirty="0" err="1">
                <a:solidFill>
                  <a:srgbClr val="FFC000"/>
                </a:solidFill>
              </a:rPr>
              <a:t>张春波（Sam</a:t>
            </a:r>
            <a:r>
              <a:rPr lang="en-US" sz="2400" b="1">
                <a:solidFill>
                  <a:srgbClr val="FFC000"/>
                </a:solidFill>
              </a:rPr>
              <a:t>）</a:t>
            </a:r>
            <a:endParaRPr lang="en-US" sz="2400" b="1" dirty="0">
              <a:solidFill>
                <a:srgbClr val="FFC000"/>
              </a:solidFill>
            </a:endParaRPr>
          </a:p>
        </p:txBody>
      </p:sp>
    </p:spTree>
    <p:extLst>
      <p:ext uri="{BB962C8B-B14F-4D97-AF65-F5344CB8AC3E}">
        <p14:creationId xmlns:p14="http://schemas.microsoft.com/office/powerpoint/2010/main" val="3063188866"/>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ith a blue shirt&#10;&#10;Description automatically generated with medium confidence">
            <a:extLst>
              <a:ext uri="{FF2B5EF4-FFF2-40B4-BE49-F238E27FC236}">
                <a16:creationId xmlns:a16="http://schemas.microsoft.com/office/drawing/2014/main" id="{C8C3D11F-1678-49BC-427F-2518921593D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861" b="22337"/>
          <a:stretch/>
        </p:blipFill>
        <p:spPr>
          <a:xfrm>
            <a:off x="1888835" y="1062908"/>
            <a:ext cx="8414329" cy="4732183"/>
          </a:xfrm>
          <a:prstGeom prst="rect">
            <a:avLst/>
          </a:prstGeom>
        </p:spPr>
      </p:pic>
    </p:spTree>
    <p:extLst>
      <p:ext uri="{BB962C8B-B14F-4D97-AF65-F5344CB8AC3E}">
        <p14:creationId xmlns:p14="http://schemas.microsoft.com/office/powerpoint/2010/main" val="275203384"/>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7BA47859-F297-EBF9-0B53-A87ABE8D230E}"/>
              </a:ext>
            </a:extLst>
          </p:cNvPr>
          <p:cNvSpPr>
            <a:spLocks noGrp="1" noChangeAspect="1" noChangeArrowheads="1"/>
          </p:cNvSpPr>
          <p:nvPr>
            <p:ph type="ctrTitle"/>
          </p:nvPr>
        </p:nvSpPr>
        <p:spPr bwMode="auto">
          <a:xfrm>
            <a:off x="3328524" y="4547637"/>
            <a:ext cx="10592174" cy="708436"/>
          </a:xfrm>
          <a:prstGeom prst="rect">
            <a:avLst/>
          </a:prstGeom>
          <a:solidFill>
            <a:schemeClr val="tx2">
              <a:lumMod val="10000"/>
              <a:lumOff val="90000"/>
            </a:schemeClr>
          </a:solidFill>
          <a:scene3d>
            <a:camera prst="perspectiveHeroicExtremeRightFacing"/>
            <a:lightRig rig="threePt" dir="t"/>
          </a:scene3d>
        </p:spPr>
        <p:txBody>
          <a:bodyPr vert="horz" lIns="91440" tIns="45720" rIns="91440" bIns="45720" numCol="1" anchor="t" anchorCtr="0" compatLnSpc="1">
            <a:prstTxWarp prst="textNoShape">
              <a:avLst/>
            </a:prstTxWarp>
            <a:normAutofit fontScale="90000"/>
          </a:bodyPr>
          <a:lstStyle/>
          <a:p>
            <a:pPr algn="l"/>
            <a:r>
              <a:rPr lang="en-US" altLang="zh-CN" sz="5400" b="1" dirty="0">
                <a:solidFill>
                  <a:schemeClr val="tx2">
                    <a:lumMod val="75000"/>
                    <a:lumOff val="25000"/>
                  </a:schemeClr>
                </a:solidFill>
                <a:latin typeface="Script MT Bold" panose="03040602040607080904" pitchFamily="66" charset="0"/>
              </a:rPr>
              <a:t>2024</a:t>
            </a:r>
            <a:r>
              <a:rPr lang="zh-CN" altLang="en-US" sz="5400" b="1" dirty="0">
                <a:solidFill>
                  <a:schemeClr val="tx2">
                    <a:lumMod val="75000"/>
                    <a:lumOff val="25000"/>
                  </a:schemeClr>
                </a:solidFill>
                <a:latin typeface="Script MT Bold" panose="03040602040607080904" pitchFamily="66" charset="0"/>
              </a:rPr>
              <a:t>届年会</a:t>
            </a:r>
            <a:endParaRPr lang="en-US" sz="5400" b="1" dirty="0">
              <a:solidFill>
                <a:schemeClr val="tx2">
                  <a:lumMod val="75000"/>
                  <a:lumOff val="25000"/>
                </a:schemeClr>
              </a:solidFill>
              <a:latin typeface="Script MT Bold" panose="03040602040607080904" pitchFamily="66" charset="0"/>
            </a:endParaRPr>
          </a:p>
        </p:txBody>
      </p:sp>
      <p:pic>
        <p:nvPicPr>
          <p:cNvPr id="6" name="Picture 5" descr="A blue and white background with white text&#10;&#10;Description automatically generated">
            <a:extLst>
              <a:ext uri="{FF2B5EF4-FFF2-40B4-BE49-F238E27FC236}">
                <a16:creationId xmlns:a16="http://schemas.microsoft.com/office/drawing/2014/main" id="{91876408-BD32-E545-529D-3BB14CB4DE9A}"/>
              </a:ext>
            </a:extLst>
          </p:cNvPr>
          <p:cNvPicPr>
            <a:picLocks noChangeAspect="1"/>
          </p:cNvPicPr>
          <p:nvPr/>
        </p:nvPicPr>
        <p:blipFill>
          <a:blip r:embed="rId2"/>
          <a:srcRect t="8434" b="15828"/>
          <a:stretch/>
        </p:blipFill>
        <p:spPr>
          <a:xfrm>
            <a:off x="-1" y="10"/>
            <a:ext cx="12192001" cy="4201449"/>
          </a:xfrm>
          <a:prstGeom prst="rect">
            <a:avLst/>
          </a:prstGeom>
        </p:spPr>
      </p:pic>
      <p:sp>
        <p:nvSpPr>
          <p:cNvPr id="8" name="TextBox 7">
            <a:extLst>
              <a:ext uri="{FF2B5EF4-FFF2-40B4-BE49-F238E27FC236}">
                <a16:creationId xmlns:a16="http://schemas.microsoft.com/office/drawing/2014/main" id="{728AF2D2-F4D5-8E91-578F-B1A949AB68DF}"/>
              </a:ext>
            </a:extLst>
          </p:cNvPr>
          <p:cNvSpPr txBox="1"/>
          <p:nvPr/>
        </p:nvSpPr>
        <p:spPr>
          <a:xfrm>
            <a:off x="8793107" y="5842529"/>
            <a:ext cx="2357246" cy="369332"/>
          </a:xfrm>
          <a:prstGeom prst="rect">
            <a:avLst/>
          </a:prstGeom>
          <a:noFill/>
        </p:spPr>
        <p:txBody>
          <a:bodyPr wrap="square" rtlCol="0">
            <a:spAutoFit/>
          </a:bodyPr>
          <a:lstStyle/>
          <a:p>
            <a:r>
              <a:rPr lang="en-US" dirty="0">
                <a:solidFill>
                  <a:schemeClr val="tx2">
                    <a:lumMod val="75000"/>
                    <a:lumOff val="25000"/>
                  </a:schemeClr>
                </a:solidFill>
              </a:rPr>
              <a:t>www.tjuaasc.org</a:t>
            </a:r>
          </a:p>
        </p:txBody>
      </p:sp>
    </p:spTree>
    <p:extLst>
      <p:ext uri="{BB962C8B-B14F-4D97-AF65-F5344CB8AC3E}">
        <p14:creationId xmlns:p14="http://schemas.microsoft.com/office/powerpoint/2010/main" val="1395556031"/>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3EEDE-6898-D600-B086-32A976430F61}"/>
              </a:ext>
            </a:extLst>
          </p:cNvPr>
          <p:cNvSpPr>
            <a:spLocks noGrp="1"/>
          </p:cNvSpPr>
          <p:nvPr>
            <p:ph type="ctrTitle"/>
          </p:nvPr>
        </p:nvSpPr>
        <p:spPr>
          <a:xfrm>
            <a:off x="5521910" y="878888"/>
            <a:ext cx="6010183" cy="1992899"/>
          </a:xfrm>
        </p:spPr>
        <p:txBody>
          <a:bodyPr>
            <a:normAutofit/>
          </a:bodyPr>
          <a:lstStyle/>
          <a:p>
            <a:pPr algn="l"/>
            <a:r>
              <a:rPr lang="zh-CN" altLang="en-US" sz="4000" b="1" i="0" dirty="0">
                <a:solidFill>
                  <a:srgbClr val="1B1B1B"/>
                </a:solidFill>
                <a:effectLst/>
                <a:highlight>
                  <a:srgbClr val="EBF6F8"/>
                </a:highlight>
                <a:latin typeface="Source Sans Pro" panose="020B0503030403020204" pitchFamily="34" charset="0"/>
              </a:rPr>
              <a:t>吕宏（</a:t>
            </a:r>
            <a:r>
              <a:rPr lang="en-US" sz="4000" b="0" i="0" dirty="0">
                <a:solidFill>
                  <a:srgbClr val="1B1B1B"/>
                </a:solidFill>
                <a:effectLst/>
                <a:highlight>
                  <a:srgbClr val="EBF6F8"/>
                </a:highlight>
                <a:latin typeface="Source Sans Pro" panose="020B0503030403020204" pitchFamily="34" charset="0"/>
              </a:rPr>
              <a:t>Cindy） </a:t>
            </a:r>
            <a:r>
              <a:rPr lang="zh-CN" altLang="en-US" sz="4000" b="0" i="0" dirty="0">
                <a:solidFill>
                  <a:srgbClr val="1B1B1B"/>
                </a:solidFill>
                <a:effectLst/>
                <a:highlight>
                  <a:srgbClr val="EBF6F8"/>
                </a:highlight>
                <a:latin typeface="Source Sans Pro" panose="020B0503030403020204" pitchFamily="34" charset="0"/>
              </a:rPr>
              <a:t>会长</a:t>
            </a:r>
            <a:br>
              <a:rPr lang="en-US" altLang="zh-CN" sz="4000" b="0" i="0" dirty="0">
                <a:solidFill>
                  <a:srgbClr val="1B1B1B"/>
                </a:solidFill>
                <a:effectLst/>
                <a:highlight>
                  <a:srgbClr val="EBF6F8"/>
                </a:highlight>
                <a:latin typeface="Source Sans Pro" panose="020B0503030403020204" pitchFamily="34" charset="0"/>
              </a:rPr>
            </a:br>
            <a:br>
              <a:rPr lang="en-US" altLang="zh-CN" sz="4000" b="0" i="0" dirty="0">
                <a:solidFill>
                  <a:srgbClr val="1B1B1B"/>
                </a:solidFill>
                <a:effectLst/>
                <a:highlight>
                  <a:srgbClr val="EBF6F8"/>
                </a:highlight>
                <a:latin typeface="Source Sans Pro" panose="020B0503030403020204" pitchFamily="34" charset="0"/>
              </a:rPr>
            </a:br>
            <a:r>
              <a:rPr lang="en-US" sz="4000" b="0" i="0" dirty="0">
                <a:solidFill>
                  <a:srgbClr val="1B1B1B"/>
                </a:solidFill>
                <a:effectLst/>
                <a:highlight>
                  <a:srgbClr val="EBF6F8"/>
                </a:highlight>
                <a:latin typeface="Source Sans Pro" panose="020B0503030403020204" pitchFamily="34" charset="0"/>
              </a:rPr>
              <a:t>President</a:t>
            </a:r>
          </a:p>
        </p:txBody>
      </p:sp>
      <p:sp>
        <p:nvSpPr>
          <p:cNvPr id="3" name="Subtitle 2">
            <a:extLst>
              <a:ext uri="{FF2B5EF4-FFF2-40B4-BE49-F238E27FC236}">
                <a16:creationId xmlns:a16="http://schemas.microsoft.com/office/drawing/2014/main" id="{D234CAFA-A9D8-C247-DB4D-80298B16F8B9}"/>
              </a:ext>
            </a:extLst>
          </p:cNvPr>
          <p:cNvSpPr>
            <a:spLocks noGrp="1"/>
          </p:cNvSpPr>
          <p:nvPr>
            <p:ph type="subTitle" idx="1"/>
          </p:nvPr>
        </p:nvSpPr>
        <p:spPr>
          <a:xfrm>
            <a:off x="5521910" y="3602038"/>
            <a:ext cx="5261499" cy="1655762"/>
          </a:xfrm>
        </p:spPr>
        <p:txBody>
          <a:bodyPr/>
          <a:lstStyle/>
          <a:p>
            <a:pPr algn="l"/>
            <a:r>
              <a:rPr lang="zh-CN" altLang="en-US" b="0" i="0" dirty="0">
                <a:solidFill>
                  <a:srgbClr val="5E5E5E"/>
                </a:solidFill>
                <a:effectLst/>
                <a:highlight>
                  <a:srgbClr val="EBF6F8"/>
                </a:highlight>
                <a:latin typeface="Source Sans Pro" panose="020B0503030403020204" pitchFamily="34" charset="0"/>
              </a:rPr>
              <a:t>会长吕宏律师是路博百思律师事务所（</a:t>
            </a:r>
            <a:r>
              <a:rPr lang="en-US" b="0" i="0" dirty="0">
                <a:solidFill>
                  <a:srgbClr val="5E5E5E"/>
                </a:solidFill>
                <a:effectLst/>
                <a:highlight>
                  <a:srgbClr val="EBF6F8"/>
                </a:highlight>
                <a:latin typeface="Source Sans Pro" panose="020B0503030403020204" pitchFamily="34" charset="0"/>
              </a:rPr>
              <a:t>Lewis Brisbois </a:t>
            </a:r>
            <a:r>
              <a:rPr lang="en-US" b="0" i="0" dirty="0" err="1">
                <a:solidFill>
                  <a:srgbClr val="5E5E5E"/>
                </a:solidFill>
                <a:effectLst/>
                <a:highlight>
                  <a:srgbClr val="EBF6F8"/>
                </a:highlight>
                <a:latin typeface="Source Sans Pro" panose="020B0503030403020204" pitchFamily="34" charset="0"/>
              </a:rPr>
              <a:t>Bisggard</a:t>
            </a:r>
            <a:r>
              <a:rPr lang="en-US" b="0" i="0" dirty="0">
                <a:solidFill>
                  <a:srgbClr val="5E5E5E"/>
                </a:solidFill>
                <a:effectLst/>
                <a:highlight>
                  <a:srgbClr val="EBF6F8"/>
                </a:highlight>
                <a:latin typeface="Source Sans Pro" panose="020B0503030403020204" pitchFamily="34" charset="0"/>
              </a:rPr>
              <a:t> &amp; Smith LLP: </a:t>
            </a:r>
            <a:r>
              <a:rPr lang="en-US" b="0" i="0" u="sng" dirty="0">
                <a:solidFill>
                  <a:srgbClr val="5A7C82"/>
                </a:solidFill>
                <a:effectLst/>
                <a:highlight>
                  <a:srgbClr val="EBF6F8"/>
                </a:highlight>
                <a:latin typeface="Source Sans Pro" panose="020B0503030403020204" pitchFamily="34" charset="0"/>
                <a:hlinkClick r:id="rId2"/>
              </a:rPr>
              <a:t>www.lewisbrisbois.com</a:t>
            </a:r>
            <a:r>
              <a:rPr lang="en-US" b="0" i="0" dirty="0">
                <a:solidFill>
                  <a:srgbClr val="5E5E5E"/>
                </a:solidFill>
                <a:effectLst/>
                <a:highlight>
                  <a:srgbClr val="EBF6F8"/>
                </a:highlight>
                <a:latin typeface="Source Sans Pro" panose="020B0503030403020204" pitchFamily="34" charset="0"/>
              </a:rPr>
              <a:t> ) </a:t>
            </a:r>
            <a:r>
              <a:rPr lang="zh-CN" altLang="en-US" b="0" i="0" dirty="0">
                <a:solidFill>
                  <a:srgbClr val="5E5E5E"/>
                </a:solidFill>
                <a:effectLst/>
                <a:highlight>
                  <a:srgbClr val="EBF6F8"/>
                </a:highlight>
                <a:latin typeface="Source Sans Pro" panose="020B0503030403020204" pitchFamily="34" charset="0"/>
              </a:rPr>
              <a:t>的合伙人，负责全所在整个北美的中国业务。</a:t>
            </a:r>
            <a:endParaRPr lang="en-US" dirty="0"/>
          </a:p>
        </p:txBody>
      </p:sp>
      <p:pic>
        <p:nvPicPr>
          <p:cNvPr id="1028" name="Picture 4">
            <a:extLst>
              <a:ext uri="{FF2B5EF4-FFF2-40B4-BE49-F238E27FC236}">
                <a16:creationId xmlns:a16="http://schemas.microsoft.com/office/drawing/2014/main" id="{8411486E-58B0-F447-3D20-539C9D1A1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793" y="696712"/>
            <a:ext cx="369570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226722"/>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E4FEB-E1B2-69F3-7AFC-88432C8689AA}"/>
              </a:ext>
            </a:extLst>
          </p:cNvPr>
          <p:cNvSpPr>
            <a:spLocks noGrp="1"/>
          </p:cNvSpPr>
          <p:nvPr>
            <p:ph type="title"/>
          </p:nvPr>
        </p:nvSpPr>
        <p:spPr>
          <a:xfrm>
            <a:off x="4978400" y="1190748"/>
            <a:ext cx="6375400" cy="1325563"/>
          </a:xfrm>
        </p:spPr>
        <p:txBody>
          <a:bodyPr>
            <a:normAutofit fontScale="90000"/>
          </a:bodyPr>
          <a:lstStyle/>
          <a:p>
            <a:r>
              <a:rPr lang="zh-CN" altLang="en-US" b="0" i="0" dirty="0">
                <a:solidFill>
                  <a:srgbClr val="5E5E5E"/>
                </a:solidFill>
                <a:effectLst/>
                <a:highlight>
                  <a:srgbClr val="EBF6F8"/>
                </a:highlight>
                <a:latin typeface="Source Sans Pro" panose="020B0503030403020204" pitchFamily="34" charset="0"/>
              </a:rPr>
              <a:t>李尚浩 </a:t>
            </a:r>
            <a:r>
              <a:rPr lang="zh-CN" altLang="en-US" b="0" i="0" dirty="0">
                <a:solidFill>
                  <a:srgbClr val="1B1B1B"/>
                </a:solidFill>
                <a:effectLst/>
                <a:highlight>
                  <a:srgbClr val="EBF6F8"/>
                </a:highlight>
                <a:latin typeface="Source Sans Pro" panose="020B0503030403020204" pitchFamily="34" charset="0"/>
              </a:rPr>
              <a:t>理事长 </a:t>
            </a:r>
            <a:br>
              <a:rPr lang="en-US" altLang="zh-CN" b="0" i="0" dirty="0">
                <a:solidFill>
                  <a:srgbClr val="1B1B1B"/>
                </a:solidFill>
                <a:effectLst/>
                <a:highlight>
                  <a:srgbClr val="EBF6F8"/>
                </a:highlight>
                <a:latin typeface="Source Sans Pro" panose="020B0503030403020204" pitchFamily="34" charset="0"/>
              </a:rPr>
            </a:br>
            <a:br>
              <a:rPr lang="en-US" altLang="zh-CN" b="0" i="0" dirty="0">
                <a:solidFill>
                  <a:srgbClr val="1B1B1B"/>
                </a:solidFill>
                <a:effectLst/>
                <a:highlight>
                  <a:srgbClr val="EBF6F8"/>
                </a:highlight>
                <a:latin typeface="Source Sans Pro" panose="020B0503030403020204" pitchFamily="34" charset="0"/>
              </a:rPr>
            </a:br>
            <a:r>
              <a:rPr lang="en-US" b="0" i="0" dirty="0">
                <a:solidFill>
                  <a:srgbClr val="1B1B1B"/>
                </a:solidFill>
                <a:effectLst/>
                <a:highlight>
                  <a:srgbClr val="EBF6F8"/>
                </a:highlight>
                <a:latin typeface="Source Sans Pro" panose="020B0503030403020204" pitchFamily="34" charset="0"/>
              </a:rPr>
              <a:t>Chairman</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915E3840-3109-D0D3-388B-171F86BF9401}"/>
              </a:ext>
            </a:extLst>
          </p:cNvPr>
          <p:cNvSpPr>
            <a:spLocks noGrp="1"/>
          </p:cNvSpPr>
          <p:nvPr>
            <p:ph idx="1"/>
          </p:nvPr>
        </p:nvSpPr>
        <p:spPr>
          <a:xfrm>
            <a:off x="4978400" y="3266982"/>
            <a:ext cx="6310745" cy="3833258"/>
          </a:xfrm>
        </p:spPr>
        <p:txBody>
          <a:bodyPr/>
          <a:lstStyle/>
          <a:p>
            <a:pPr marL="0" indent="0">
              <a:buNone/>
            </a:pPr>
            <a:r>
              <a:rPr lang="zh-CN" altLang="en-US" b="0" i="0" dirty="0">
                <a:solidFill>
                  <a:srgbClr val="5E5E5E"/>
                </a:solidFill>
                <a:effectLst/>
                <a:highlight>
                  <a:srgbClr val="EBF6F8"/>
                </a:highlight>
                <a:latin typeface="Source Sans Pro" panose="020B0503030403020204" pitchFamily="34" charset="0"/>
              </a:rPr>
              <a:t>李尚浩博士在生命科学行业的产品管理、商业发展、市场营销及研发领域拥有超过八年的经验，目前担任</a:t>
            </a:r>
            <a:r>
              <a:rPr lang="en-US" altLang="zh-CN" b="0" i="0" dirty="0" err="1">
                <a:solidFill>
                  <a:srgbClr val="5E5E5E"/>
                </a:solidFill>
                <a:effectLst/>
                <a:highlight>
                  <a:srgbClr val="EBF6F8"/>
                </a:highlight>
                <a:latin typeface="Source Sans Pro" panose="020B0503030403020204" pitchFamily="34" charset="0"/>
              </a:rPr>
              <a:t>WuXi</a:t>
            </a:r>
            <a:r>
              <a:rPr lang="en-US" altLang="zh-CN" b="0" i="0" dirty="0">
                <a:solidFill>
                  <a:srgbClr val="5E5E5E"/>
                </a:solidFill>
                <a:effectLst/>
                <a:highlight>
                  <a:srgbClr val="EBF6F8"/>
                </a:highlight>
                <a:latin typeface="Source Sans Pro" panose="020B0503030403020204" pitchFamily="34" charset="0"/>
              </a:rPr>
              <a:t> </a:t>
            </a:r>
            <a:r>
              <a:rPr lang="en-US" altLang="zh-CN" b="0" i="0" dirty="0" err="1">
                <a:solidFill>
                  <a:srgbClr val="5E5E5E"/>
                </a:solidFill>
                <a:effectLst/>
                <a:highlight>
                  <a:srgbClr val="EBF6F8"/>
                </a:highlight>
                <a:latin typeface="Source Sans Pro" panose="020B0503030403020204" pitchFamily="34" charset="0"/>
              </a:rPr>
              <a:t>AppTec</a:t>
            </a:r>
            <a:r>
              <a:rPr lang="zh-CN" altLang="en-US" b="0" i="0" dirty="0">
                <a:solidFill>
                  <a:srgbClr val="5E5E5E"/>
                </a:solidFill>
                <a:effectLst/>
                <a:highlight>
                  <a:srgbClr val="EBF6F8"/>
                </a:highlight>
                <a:latin typeface="Source Sans Pro" panose="020B0503030403020204" pitchFamily="34" charset="0"/>
              </a:rPr>
              <a:t>的高级产品经理，专注于临床前药物代谢动力学（</a:t>
            </a:r>
            <a:r>
              <a:rPr lang="en-US" altLang="zh-CN" b="0" i="0" dirty="0" err="1">
                <a:solidFill>
                  <a:srgbClr val="5E5E5E"/>
                </a:solidFill>
                <a:effectLst/>
                <a:highlight>
                  <a:srgbClr val="EBF6F8"/>
                </a:highlight>
                <a:latin typeface="Source Sans Pro" panose="020B0503030403020204" pitchFamily="34" charset="0"/>
              </a:rPr>
              <a:t>DMPK</a:t>
            </a:r>
            <a:r>
              <a:rPr lang="zh-CN" altLang="en-US" b="0" i="0" dirty="0">
                <a:solidFill>
                  <a:srgbClr val="5E5E5E"/>
                </a:solidFill>
                <a:effectLst/>
                <a:highlight>
                  <a:srgbClr val="EBF6F8"/>
                </a:highlight>
                <a:latin typeface="Source Sans Pro" panose="020B0503030403020204" pitchFamily="34" charset="0"/>
              </a:rPr>
              <a:t>）的国际市场开发。</a:t>
            </a:r>
            <a:endParaRPr lang="en-US" dirty="0"/>
          </a:p>
        </p:txBody>
      </p:sp>
      <p:pic>
        <p:nvPicPr>
          <p:cNvPr id="2050" name="Picture 2">
            <a:extLst>
              <a:ext uri="{FF2B5EF4-FFF2-40B4-BE49-F238E27FC236}">
                <a16:creationId xmlns:a16="http://schemas.microsoft.com/office/drawing/2014/main" id="{E0A458FE-BE3C-E585-1BBF-0B1A01F4A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369570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382701"/>
      </p:ext>
    </p:extLst>
  </p:cSld>
  <p:clrMapOvr>
    <a:masterClrMapping/>
  </p:clrMapOvr>
  <mc:AlternateContent xmlns:mc="http://schemas.openxmlformats.org/markup-compatibility/2006" xmlns:p14="http://schemas.microsoft.com/office/powerpoint/2010/main">
    <mc:Choice Requires="p14">
      <p:transition spd="slow" p14:dur="4000" advClick="0" advTm="3000"/>
    </mc:Choice>
    <mc:Fallback xmlns="">
      <p:transition spd="slow" advClick="0" advTm="3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AEE930-2465-0BC8-4526-C5DFDDBA0F75}"/>
              </a:ext>
            </a:extLst>
          </p:cNvPr>
          <p:cNvPicPr>
            <a:picLocks noChangeAspect="1"/>
          </p:cNvPicPr>
          <p:nvPr/>
        </p:nvPicPr>
        <p:blipFill>
          <a:blip r:embed="rId2"/>
          <a:stretch>
            <a:fillRect/>
          </a:stretch>
        </p:blipFill>
        <p:spPr>
          <a:xfrm>
            <a:off x="5231631" y="949982"/>
            <a:ext cx="1728738" cy="1711622"/>
          </a:xfrm>
          <a:prstGeom prst="rect">
            <a:avLst/>
          </a:prstGeom>
        </p:spPr>
      </p:pic>
      <p:sp>
        <p:nvSpPr>
          <p:cNvPr id="6" name="Content Placeholder 2">
            <a:extLst>
              <a:ext uri="{FF2B5EF4-FFF2-40B4-BE49-F238E27FC236}">
                <a16:creationId xmlns:a16="http://schemas.microsoft.com/office/drawing/2014/main" id="{DAA636E6-3C65-BBC8-C72C-4B165AD6DF34}"/>
              </a:ext>
            </a:extLst>
          </p:cNvPr>
          <p:cNvSpPr>
            <a:spLocks noGrp="1"/>
          </p:cNvSpPr>
          <p:nvPr>
            <p:ph idx="1"/>
          </p:nvPr>
        </p:nvSpPr>
        <p:spPr>
          <a:xfrm>
            <a:off x="838200" y="3188092"/>
            <a:ext cx="10515600" cy="2466413"/>
          </a:xfrm>
          <a:effectLst>
            <a:glow rad="228600">
              <a:schemeClr val="accent1">
                <a:satMod val="175000"/>
                <a:alpha val="40000"/>
              </a:schemeClr>
            </a:glow>
          </a:effectLst>
        </p:spPr>
        <p:style>
          <a:lnRef idx="2">
            <a:schemeClr val="accent4"/>
          </a:lnRef>
          <a:fillRef idx="1">
            <a:schemeClr val="lt1"/>
          </a:fillRef>
          <a:effectRef idx="0">
            <a:schemeClr val="accent4"/>
          </a:effectRef>
          <a:fontRef idx="minor">
            <a:schemeClr val="dk1"/>
          </a:fontRef>
        </p:style>
        <p:txBody>
          <a:bodyPr>
            <a:normAutofit/>
          </a:bodyPr>
          <a:lstStyle/>
          <a:p>
            <a:pPr marL="0" indent="0">
              <a:lnSpc>
                <a:spcPct val="120000"/>
              </a:lnSpc>
              <a:spcBef>
                <a:spcPts val="0"/>
              </a:spcBef>
              <a:buNone/>
            </a:pPr>
            <a:r>
              <a:rPr lang="zh-CN" altLang="en-US" sz="3200" b="0" i="0" dirty="0">
                <a:solidFill>
                  <a:schemeClr val="tx2">
                    <a:lumMod val="75000"/>
                    <a:lumOff val="25000"/>
                  </a:schemeClr>
                </a:solidFill>
                <a:effectLst/>
                <a:highlight>
                  <a:srgbClr val="FFFFFF"/>
                </a:highlight>
                <a:latin typeface="Source Sans Pro" panose="020B0503030403020204" pitchFamily="34" charset="0"/>
              </a:rPr>
              <a:t>天津大学南加州校友会（</a:t>
            </a:r>
            <a:r>
              <a:rPr lang="en-US" sz="3200" b="0" i="0" dirty="0">
                <a:solidFill>
                  <a:schemeClr val="tx2">
                    <a:lumMod val="75000"/>
                    <a:lumOff val="25000"/>
                  </a:schemeClr>
                </a:solidFill>
                <a:effectLst/>
                <a:highlight>
                  <a:srgbClr val="FFFFFF"/>
                </a:highlight>
                <a:latin typeface="Source Sans Pro" panose="020B0503030403020204" pitchFamily="34" charset="0"/>
              </a:rPr>
              <a:t>Tianjin University Alumni Association of Southern California，</a:t>
            </a:r>
            <a:r>
              <a:rPr lang="zh-CN" altLang="en-US" sz="3200" b="0" i="0" dirty="0">
                <a:solidFill>
                  <a:schemeClr val="tx2">
                    <a:lumMod val="75000"/>
                    <a:lumOff val="25000"/>
                  </a:schemeClr>
                </a:solidFill>
                <a:effectLst/>
                <a:highlight>
                  <a:srgbClr val="FFFFFF"/>
                </a:highlight>
                <a:latin typeface="Source Sans Pro" panose="020B0503030403020204" pitchFamily="34" charset="0"/>
              </a:rPr>
              <a:t>简称</a:t>
            </a:r>
            <a:r>
              <a:rPr lang="en-US" sz="3200" b="0" i="0" dirty="0" err="1">
                <a:solidFill>
                  <a:schemeClr val="tx2">
                    <a:lumMod val="75000"/>
                    <a:lumOff val="25000"/>
                  </a:schemeClr>
                </a:solidFill>
                <a:effectLst/>
                <a:highlight>
                  <a:srgbClr val="FFFFFF"/>
                </a:highlight>
                <a:latin typeface="Source Sans Pro" panose="020B0503030403020204" pitchFamily="34" charset="0"/>
              </a:rPr>
              <a:t>TJUAASC</a:t>
            </a:r>
            <a:r>
              <a:rPr lang="en-US" sz="3200" b="0" i="0" dirty="0">
                <a:solidFill>
                  <a:schemeClr val="tx2">
                    <a:lumMod val="75000"/>
                    <a:lumOff val="25000"/>
                  </a:schemeClr>
                </a:solidFill>
                <a:effectLst/>
                <a:highlight>
                  <a:srgbClr val="FFFFFF"/>
                </a:highlight>
                <a:latin typeface="Source Sans Pro" panose="020B0503030403020204" pitchFamily="34" charset="0"/>
              </a:rPr>
              <a:t>）</a:t>
            </a:r>
            <a:r>
              <a:rPr lang="zh-CN" altLang="en-US" sz="3200" b="0" i="0" dirty="0">
                <a:solidFill>
                  <a:schemeClr val="tx2">
                    <a:lumMod val="75000"/>
                    <a:lumOff val="25000"/>
                  </a:schemeClr>
                </a:solidFill>
                <a:effectLst/>
                <a:highlight>
                  <a:srgbClr val="FFFFFF"/>
                </a:highlight>
                <a:latin typeface="Source Sans Pro" panose="020B0503030403020204" pitchFamily="34" charset="0"/>
              </a:rPr>
              <a:t>成立于</a:t>
            </a:r>
            <a:r>
              <a:rPr lang="en-US" altLang="zh-CN" sz="3200" b="0" i="0" dirty="0">
                <a:solidFill>
                  <a:schemeClr val="tx2">
                    <a:lumMod val="75000"/>
                    <a:lumOff val="25000"/>
                  </a:schemeClr>
                </a:solidFill>
                <a:effectLst/>
                <a:highlight>
                  <a:srgbClr val="FFFFFF"/>
                </a:highlight>
                <a:latin typeface="Source Sans Pro" panose="020B0503030403020204" pitchFamily="34" charset="0"/>
              </a:rPr>
              <a:t>2015</a:t>
            </a:r>
            <a:r>
              <a:rPr lang="zh-CN" altLang="en-US" sz="3200" b="0" i="0" dirty="0">
                <a:solidFill>
                  <a:schemeClr val="tx2">
                    <a:lumMod val="75000"/>
                    <a:lumOff val="25000"/>
                  </a:schemeClr>
                </a:solidFill>
                <a:effectLst/>
                <a:highlight>
                  <a:srgbClr val="FFFFFF"/>
                </a:highlight>
                <a:latin typeface="Source Sans Pro" panose="020B0503030403020204" pitchFamily="34" charset="0"/>
              </a:rPr>
              <a:t>年</a:t>
            </a:r>
            <a:r>
              <a:rPr lang="en-US" altLang="zh-CN" sz="3200" b="0" i="0" dirty="0">
                <a:solidFill>
                  <a:schemeClr val="tx2">
                    <a:lumMod val="75000"/>
                    <a:lumOff val="25000"/>
                  </a:schemeClr>
                </a:solidFill>
                <a:effectLst/>
                <a:highlight>
                  <a:srgbClr val="FFFFFF"/>
                </a:highlight>
                <a:latin typeface="Source Sans Pro" panose="020B0503030403020204" pitchFamily="34" charset="0"/>
              </a:rPr>
              <a:t>10</a:t>
            </a:r>
            <a:r>
              <a:rPr lang="zh-CN" altLang="en-US" sz="3200" b="0" i="0" dirty="0">
                <a:solidFill>
                  <a:schemeClr val="tx2">
                    <a:lumMod val="75000"/>
                    <a:lumOff val="25000"/>
                  </a:schemeClr>
                </a:solidFill>
                <a:effectLst/>
                <a:highlight>
                  <a:srgbClr val="FFFFFF"/>
                </a:highlight>
                <a:latin typeface="Source Sans Pro" panose="020B0503030403020204" pitchFamily="34" charset="0"/>
              </a:rPr>
              <a:t>月</a:t>
            </a:r>
            <a:r>
              <a:rPr lang="zh-CN" altLang="en-US" sz="3200" dirty="0">
                <a:solidFill>
                  <a:schemeClr val="tx2">
                    <a:lumMod val="75000"/>
                    <a:lumOff val="25000"/>
                  </a:schemeClr>
                </a:solidFill>
                <a:highlight>
                  <a:srgbClr val="FFFFFF"/>
                </a:highlight>
                <a:latin typeface="Source Sans Pro" panose="020B0503030403020204" pitchFamily="34" charset="0"/>
              </a:rPr>
              <a:t>，</a:t>
            </a:r>
            <a:r>
              <a:rPr lang="zh-CN" altLang="en-US" sz="3200" b="0" i="0" dirty="0">
                <a:solidFill>
                  <a:schemeClr val="tx2">
                    <a:lumMod val="75000"/>
                    <a:lumOff val="25000"/>
                  </a:schemeClr>
                </a:solidFill>
                <a:effectLst/>
                <a:highlight>
                  <a:srgbClr val="FFFFFF"/>
                </a:highlight>
                <a:latin typeface="Source Sans Pro" panose="020B0503030403020204" pitchFamily="34" charset="0"/>
              </a:rPr>
              <a:t>在此衷心感谢现有会员一路走来的支持与厚爱。加油，天大学子们，</a:t>
            </a:r>
            <a:r>
              <a:rPr lang="en-US" sz="3200" b="0" i="0" dirty="0">
                <a:solidFill>
                  <a:schemeClr val="tx2">
                    <a:lumMod val="75000"/>
                    <a:lumOff val="25000"/>
                  </a:schemeClr>
                </a:solidFill>
                <a:effectLst/>
                <a:highlight>
                  <a:srgbClr val="FFFFFF"/>
                </a:highlight>
                <a:latin typeface="Source Sans Pro" panose="020B0503030403020204" pitchFamily="34" charset="0"/>
              </a:rPr>
              <a:t>the sky is the limit！</a:t>
            </a:r>
          </a:p>
          <a:p>
            <a:endParaRPr lang="en-US" dirty="0"/>
          </a:p>
        </p:txBody>
      </p:sp>
      <p:pic>
        <p:nvPicPr>
          <p:cNvPr id="9" name="Picture 8">
            <a:extLst>
              <a:ext uri="{FF2B5EF4-FFF2-40B4-BE49-F238E27FC236}">
                <a16:creationId xmlns:a16="http://schemas.microsoft.com/office/drawing/2014/main" id="{B7AD0D9A-D26A-9019-D9A3-467D1690166B}"/>
              </a:ext>
            </a:extLst>
          </p:cNvPr>
          <p:cNvPicPr>
            <a:picLocks noChangeAspect="1"/>
          </p:cNvPicPr>
          <p:nvPr/>
        </p:nvPicPr>
        <p:blipFill>
          <a:blip r:embed="rId3"/>
          <a:stretch>
            <a:fillRect/>
          </a:stretch>
        </p:blipFill>
        <p:spPr>
          <a:xfrm>
            <a:off x="7835048" y="1174885"/>
            <a:ext cx="1261817" cy="1261817"/>
          </a:xfrm>
          <a:prstGeom prst="rect">
            <a:avLst/>
          </a:prstGeom>
        </p:spPr>
      </p:pic>
      <p:pic>
        <p:nvPicPr>
          <p:cNvPr id="10" name="Picture 9">
            <a:extLst>
              <a:ext uri="{FF2B5EF4-FFF2-40B4-BE49-F238E27FC236}">
                <a16:creationId xmlns:a16="http://schemas.microsoft.com/office/drawing/2014/main" id="{0215D183-6190-61E2-F626-1956EF206DDF}"/>
              </a:ext>
            </a:extLst>
          </p:cNvPr>
          <p:cNvPicPr>
            <a:picLocks noChangeAspect="1"/>
          </p:cNvPicPr>
          <p:nvPr/>
        </p:nvPicPr>
        <p:blipFill>
          <a:blip r:embed="rId4"/>
          <a:stretch>
            <a:fillRect/>
          </a:stretch>
        </p:blipFill>
        <p:spPr>
          <a:xfrm>
            <a:off x="2082979" y="691368"/>
            <a:ext cx="2200275" cy="2228850"/>
          </a:xfrm>
          <a:prstGeom prst="rect">
            <a:avLst/>
          </a:prstGeom>
        </p:spPr>
      </p:pic>
    </p:spTree>
    <p:extLst>
      <p:ext uri="{BB962C8B-B14F-4D97-AF65-F5344CB8AC3E}">
        <p14:creationId xmlns:p14="http://schemas.microsoft.com/office/powerpoint/2010/main" val="637290924"/>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60AA-AD32-238A-2E57-EDA78337D46C}"/>
              </a:ext>
            </a:extLst>
          </p:cNvPr>
          <p:cNvSpPr>
            <a:spLocks noGrp="1"/>
          </p:cNvSpPr>
          <p:nvPr>
            <p:ph type="title"/>
          </p:nvPr>
        </p:nvSpPr>
        <p:spPr>
          <a:xfrm>
            <a:off x="5227780" y="1155237"/>
            <a:ext cx="6199909" cy="1325563"/>
          </a:xfrm>
        </p:spPr>
        <p:txBody>
          <a:bodyPr>
            <a:normAutofit fontScale="90000"/>
          </a:bodyPr>
          <a:lstStyle/>
          <a:p>
            <a:r>
              <a:rPr lang="zh-CN" altLang="en-US" sz="4000" b="1" i="0" dirty="0">
                <a:solidFill>
                  <a:srgbClr val="5E5E5E"/>
                </a:solidFill>
                <a:effectLst/>
                <a:highlight>
                  <a:srgbClr val="EBF6F8"/>
                </a:highlight>
                <a:latin typeface="Source Sans Pro" panose="020B0503030403020204" pitchFamily="34" charset="0"/>
              </a:rPr>
              <a:t>肖永中</a:t>
            </a:r>
            <a:r>
              <a:rPr lang="zh-CN" altLang="en-US" sz="4000" i="0" dirty="0">
                <a:solidFill>
                  <a:srgbClr val="5E5E5E"/>
                </a:solidFill>
                <a:effectLst/>
                <a:highlight>
                  <a:srgbClr val="EBF6F8"/>
                </a:highlight>
                <a:latin typeface="Source Sans Pro" panose="020B0503030403020204" pitchFamily="34" charset="0"/>
              </a:rPr>
              <a:t>（</a:t>
            </a:r>
            <a:r>
              <a:rPr lang="en-US" altLang="zh-CN" sz="4000" i="0" dirty="0">
                <a:solidFill>
                  <a:srgbClr val="5E5E5E"/>
                </a:solidFill>
                <a:effectLst/>
                <a:highlight>
                  <a:srgbClr val="EBF6F8"/>
                </a:highlight>
                <a:latin typeface="Source Sans Pro" panose="020B0503030403020204" pitchFamily="34" charset="0"/>
              </a:rPr>
              <a:t>John</a:t>
            </a:r>
            <a:r>
              <a:rPr lang="zh-CN" altLang="en-US" sz="4000" i="0" dirty="0">
                <a:solidFill>
                  <a:srgbClr val="5E5E5E"/>
                </a:solidFill>
                <a:effectLst/>
                <a:highlight>
                  <a:srgbClr val="EBF6F8"/>
                </a:highlight>
                <a:latin typeface="Source Sans Pro" panose="020B0503030403020204" pitchFamily="34" charset="0"/>
              </a:rPr>
              <a:t>）前任会长、现任理事 </a:t>
            </a:r>
            <a:r>
              <a:rPr lang="en-US" altLang="zh-CN" sz="4000" i="0" dirty="0">
                <a:solidFill>
                  <a:srgbClr val="5E5E5E"/>
                </a:solidFill>
                <a:effectLst/>
                <a:highlight>
                  <a:srgbClr val="EBF6F8"/>
                </a:highlight>
                <a:latin typeface="Source Sans Pro" panose="020B0503030403020204" pitchFamily="34" charset="0"/>
              </a:rPr>
              <a:t>Director</a:t>
            </a:r>
            <a:r>
              <a:rPr lang="en-US" altLang="zh-CN" sz="4000" dirty="0">
                <a:solidFill>
                  <a:srgbClr val="5E5E5E"/>
                </a:solidFill>
                <a:highlight>
                  <a:srgbClr val="EBF6F8"/>
                </a:highlight>
                <a:latin typeface="Source Sans Pro" panose="020B0503030403020204" pitchFamily="34" charset="0"/>
              </a:rPr>
              <a:t>/Last President</a:t>
            </a:r>
            <a:endParaRPr lang="en-US" sz="4000" dirty="0"/>
          </a:p>
        </p:txBody>
      </p:sp>
      <p:sp>
        <p:nvSpPr>
          <p:cNvPr id="3" name="Content Placeholder 2">
            <a:extLst>
              <a:ext uri="{FF2B5EF4-FFF2-40B4-BE49-F238E27FC236}">
                <a16:creationId xmlns:a16="http://schemas.microsoft.com/office/drawing/2014/main" id="{3A770BA3-8C49-1AC6-C39D-945DF0A9CFAC}"/>
              </a:ext>
            </a:extLst>
          </p:cNvPr>
          <p:cNvSpPr>
            <a:spLocks noGrp="1"/>
          </p:cNvSpPr>
          <p:nvPr>
            <p:ph idx="1"/>
          </p:nvPr>
        </p:nvSpPr>
        <p:spPr>
          <a:xfrm>
            <a:off x="5227780" y="2663424"/>
            <a:ext cx="6052127" cy="3367812"/>
          </a:xfrm>
        </p:spPr>
        <p:txBody>
          <a:bodyPr>
            <a:normAutofit/>
          </a:bodyPr>
          <a:lstStyle/>
          <a:p>
            <a:pPr marL="0" indent="0">
              <a:buNone/>
            </a:pPr>
            <a:r>
              <a:rPr lang="zh-CN" altLang="en-US" sz="2400" b="0" i="0" dirty="0">
                <a:solidFill>
                  <a:srgbClr val="5E5E5E"/>
                </a:solidFill>
                <a:effectLst/>
                <a:highlight>
                  <a:srgbClr val="EBF6F8"/>
                </a:highlight>
                <a:latin typeface="Source Sans Pro" panose="020B0503030403020204" pitchFamily="34" charset="0"/>
              </a:rPr>
              <a:t>肖永中理事</a:t>
            </a:r>
            <a:r>
              <a:rPr lang="en-US" altLang="zh-CN" sz="2400" b="0" i="0" dirty="0">
                <a:solidFill>
                  <a:srgbClr val="5E5E5E"/>
                </a:solidFill>
                <a:effectLst/>
                <a:highlight>
                  <a:srgbClr val="EBF6F8"/>
                </a:highlight>
                <a:latin typeface="Source Sans Pro" panose="020B0503030403020204" pitchFamily="34" charset="0"/>
              </a:rPr>
              <a:t>1986</a:t>
            </a:r>
            <a:r>
              <a:rPr lang="zh-CN" altLang="en-US" sz="2400" b="0" i="0" dirty="0">
                <a:solidFill>
                  <a:srgbClr val="5E5E5E"/>
                </a:solidFill>
                <a:effectLst/>
                <a:highlight>
                  <a:srgbClr val="EBF6F8"/>
                </a:highlight>
                <a:latin typeface="Source Sans Pro" panose="020B0503030403020204" pitchFamily="34" charset="0"/>
              </a:rPr>
              <a:t>年入学天大精密仪器系，</a:t>
            </a:r>
            <a:r>
              <a:rPr lang="en-US" altLang="zh-CN" sz="2400" b="0" i="0" dirty="0">
                <a:solidFill>
                  <a:srgbClr val="5E5E5E"/>
                </a:solidFill>
                <a:effectLst/>
                <a:highlight>
                  <a:srgbClr val="EBF6F8"/>
                </a:highlight>
                <a:latin typeface="Source Sans Pro" panose="020B0503030403020204" pitchFamily="34" charset="0"/>
              </a:rPr>
              <a:t>90</a:t>
            </a:r>
            <a:r>
              <a:rPr lang="zh-CN" altLang="en-US" sz="2400" b="0" i="0" dirty="0">
                <a:solidFill>
                  <a:srgbClr val="5E5E5E"/>
                </a:solidFill>
                <a:effectLst/>
                <a:highlight>
                  <a:srgbClr val="EBF6F8"/>
                </a:highlight>
                <a:latin typeface="Source Sans Pro" panose="020B0503030403020204" pitchFamily="34" charset="0"/>
              </a:rPr>
              <a:t>年获光电子技术专业学士学位，</a:t>
            </a:r>
            <a:r>
              <a:rPr lang="en-US" altLang="zh-CN" sz="2400" b="0" i="0" dirty="0">
                <a:solidFill>
                  <a:srgbClr val="5E5E5E"/>
                </a:solidFill>
                <a:effectLst/>
                <a:highlight>
                  <a:srgbClr val="EBF6F8"/>
                </a:highlight>
                <a:latin typeface="Source Sans Pro" panose="020B0503030403020204" pitchFamily="34" charset="0"/>
              </a:rPr>
              <a:t>98</a:t>
            </a:r>
            <a:r>
              <a:rPr lang="zh-CN" altLang="en-US" sz="2400" b="0" i="0" dirty="0">
                <a:solidFill>
                  <a:srgbClr val="5E5E5E"/>
                </a:solidFill>
                <a:effectLst/>
                <a:highlight>
                  <a:srgbClr val="EBF6F8"/>
                </a:highlight>
                <a:latin typeface="Source Sans Pro" panose="020B0503030403020204" pitchFamily="34" charset="0"/>
              </a:rPr>
              <a:t>年获得</a:t>
            </a:r>
            <a:r>
              <a:rPr lang="en-US" altLang="zh-CN" sz="2400" b="0" i="0" dirty="0">
                <a:solidFill>
                  <a:srgbClr val="5E5E5E"/>
                </a:solidFill>
                <a:effectLst/>
                <a:highlight>
                  <a:srgbClr val="EBF6F8"/>
                </a:highlight>
                <a:latin typeface="Source Sans Pro" panose="020B0503030403020204" pitchFamily="34" charset="0"/>
              </a:rPr>
              <a:t>UNIVERSITY OF HARTFORD MBA</a:t>
            </a:r>
            <a:r>
              <a:rPr lang="zh-CN" altLang="en-US" sz="2400" b="0" i="0" dirty="0">
                <a:solidFill>
                  <a:srgbClr val="5E5E5E"/>
                </a:solidFill>
                <a:effectLst/>
                <a:highlight>
                  <a:srgbClr val="EBF6F8"/>
                </a:highlight>
                <a:latin typeface="Source Sans Pro" panose="020B0503030403020204" pitchFamily="34" charset="0"/>
              </a:rPr>
              <a:t>。毕业后先后在</a:t>
            </a:r>
            <a:r>
              <a:rPr lang="en-US" altLang="zh-CN" sz="2400" b="0" i="0" dirty="0">
                <a:solidFill>
                  <a:srgbClr val="5E5E5E"/>
                </a:solidFill>
                <a:effectLst/>
                <a:highlight>
                  <a:srgbClr val="EBF6F8"/>
                </a:highlight>
                <a:latin typeface="Source Sans Pro" panose="020B0503030403020204" pitchFamily="34" charset="0"/>
              </a:rPr>
              <a:t>OTIS, JOHNSON CONTROLS </a:t>
            </a:r>
            <a:r>
              <a:rPr lang="zh-CN" altLang="en-US" sz="2400" b="0" i="0" dirty="0">
                <a:solidFill>
                  <a:srgbClr val="5E5E5E"/>
                </a:solidFill>
                <a:effectLst/>
                <a:highlight>
                  <a:srgbClr val="EBF6F8"/>
                </a:highlight>
                <a:latin typeface="Source Sans Pro" panose="020B0503030403020204" pitchFamily="34" charset="0"/>
              </a:rPr>
              <a:t>等外资企业服务</a:t>
            </a:r>
            <a:r>
              <a:rPr lang="en-US" altLang="zh-CN" sz="2400" b="0" i="0" dirty="0">
                <a:solidFill>
                  <a:srgbClr val="5E5E5E"/>
                </a:solidFill>
                <a:effectLst/>
                <a:highlight>
                  <a:srgbClr val="EBF6F8"/>
                </a:highlight>
                <a:latin typeface="Source Sans Pro" panose="020B0503030403020204" pitchFamily="34" charset="0"/>
              </a:rPr>
              <a:t>20</a:t>
            </a:r>
            <a:r>
              <a:rPr lang="zh-CN" altLang="en-US" sz="2400" b="0" i="0" dirty="0">
                <a:solidFill>
                  <a:srgbClr val="5E5E5E"/>
                </a:solidFill>
                <a:effectLst/>
                <a:highlight>
                  <a:srgbClr val="EBF6F8"/>
                </a:highlight>
                <a:latin typeface="Source Sans Pro" panose="020B0503030403020204" pitchFamily="34" charset="0"/>
              </a:rPr>
              <a:t>多年，负责市场、销售和综合管理工作；近年在海康威视服务，负责北美市场的全球大客户和市场开发，同时积极参与和组织了天大南加州校友会的各项活动，曾任</a:t>
            </a:r>
            <a:r>
              <a:rPr lang="en-US" altLang="zh-CN" sz="2400" b="0" i="0" dirty="0">
                <a:solidFill>
                  <a:srgbClr val="5E5E5E"/>
                </a:solidFill>
                <a:effectLst/>
                <a:highlight>
                  <a:srgbClr val="EBF6F8"/>
                </a:highlight>
                <a:latin typeface="Source Sans Pro" panose="020B0503030403020204" pitchFamily="34" charset="0"/>
              </a:rPr>
              <a:t>2022-2023</a:t>
            </a:r>
            <a:r>
              <a:rPr lang="zh-CN" altLang="en-US" sz="2400" b="0" i="0" dirty="0">
                <a:solidFill>
                  <a:srgbClr val="5E5E5E"/>
                </a:solidFill>
                <a:effectLst/>
                <a:highlight>
                  <a:srgbClr val="EBF6F8"/>
                </a:highlight>
                <a:latin typeface="Source Sans Pro" panose="020B0503030403020204" pitchFamily="34" charset="0"/>
              </a:rPr>
              <a:t>届会长。</a:t>
            </a:r>
            <a:endParaRPr lang="en-US" sz="2400" dirty="0"/>
          </a:p>
        </p:txBody>
      </p:sp>
      <p:pic>
        <p:nvPicPr>
          <p:cNvPr id="4098" name="Picture 2">
            <a:extLst>
              <a:ext uri="{FF2B5EF4-FFF2-40B4-BE49-F238E27FC236}">
                <a16:creationId xmlns:a16="http://schemas.microsoft.com/office/drawing/2014/main" id="{95C8C9B4-A1AE-119D-1F0A-BB7326D7E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1217381"/>
            <a:ext cx="3745236" cy="374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971102"/>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6A897-4ADF-4741-7A5F-847B46951D8D}"/>
              </a:ext>
            </a:extLst>
          </p:cNvPr>
          <p:cNvSpPr>
            <a:spLocks noGrp="1"/>
          </p:cNvSpPr>
          <p:nvPr>
            <p:ph type="title"/>
          </p:nvPr>
        </p:nvSpPr>
        <p:spPr>
          <a:xfrm>
            <a:off x="4969163" y="1027906"/>
            <a:ext cx="6384636" cy="1008310"/>
          </a:xfrm>
        </p:spPr>
        <p:txBody>
          <a:bodyPr>
            <a:normAutofit fontScale="90000"/>
          </a:bodyPr>
          <a:lstStyle/>
          <a:p>
            <a:br>
              <a:rPr lang="en-US" altLang="zh-CN" sz="3600" b="0" i="0" dirty="0">
                <a:solidFill>
                  <a:srgbClr val="1B1B1B"/>
                </a:solidFill>
                <a:effectLst/>
                <a:highlight>
                  <a:srgbClr val="EBF6F8"/>
                </a:highlight>
                <a:latin typeface="Source Sans Pro" panose="020B0503030403020204" pitchFamily="34" charset="0"/>
              </a:rPr>
            </a:br>
            <a:r>
              <a:rPr lang="zh-CN" altLang="en-US" sz="3600" b="1" i="0" dirty="0">
                <a:solidFill>
                  <a:srgbClr val="1B1B1B"/>
                </a:solidFill>
                <a:effectLst/>
                <a:highlight>
                  <a:srgbClr val="EBF6F8"/>
                </a:highlight>
                <a:latin typeface="Source Sans Pro" panose="020B0503030403020204" pitchFamily="34" charset="0"/>
              </a:rPr>
              <a:t>阚晶</a:t>
            </a:r>
            <a:r>
              <a:rPr lang="zh-CN" altLang="en-US" sz="3600" b="0" i="0" dirty="0">
                <a:solidFill>
                  <a:srgbClr val="1B1B1B"/>
                </a:solidFill>
                <a:effectLst/>
                <a:highlight>
                  <a:srgbClr val="EBF6F8"/>
                </a:highlight>
                <a:latin typeface="Source Sans Pro" panose="020B0503030403020204" pitchFamily="34" charset="0"/>
              </a:rPr>
              <a:t>（</a:t>
            </a:r>
            <a:r>
              <a:rPr lang="en-US" sz="3600" b="0" i="0" dirty="0">
                <a:solidFill>
                  <a:srgbClr val="1B1B1B"/>
                </a:solidFill>
                <a:effectLst/>
                <a:highlight>
                  <a:srgbClr val="EBF6F8"/>
                </a:highlight>
                <a:latin typeface="Source Sans Pro" panose="020B0503030403020204" pitchFamily="34" charset="0"/>
              </a:rPr>
              <a:t>Cathy）</a:t>
            </a:r>
            <a:r>
              <a:rPr lang="zh-CN" altLang="en-US" sz="3600" b="0" i="0" dirty="0">
                <a:solidFill>
                  <a:srgbClr val="1B1B1B"/>
                </a:solidFill>
                <a:effectLst/>
                <a:highlight>
                  <a:srgbClr val="EBF6F8"/>
                </a:highlight>
                <a:latin typeface="Source Sans Pro" panose="020B0503030403020204" pitchFamily="34" charset="0"/>
              </a:rPr>
              <a:t>前任理事长、现任理事 </a:t>
            </a:r>
            <a:r>
              <a:rPr lang="en-US" sz="3600" b="0" i="0" dirty="0">
                <a:solidFill>
                  <a:srgbClr val="1B1B1B"/>
                </a:solidFill>
                <a:effectLst/>
                <a:highlight>
                  <a:srgbClr val="EBF6F8"/>
                </a:highlight>
                <a:latin typeface="Source Sans Pro" panose="020B0503030403020204" pitchFamily="34" charset="0"/>
              </a:rPr>
              <a:t>Director/Last Chairmen</a:t>
            </a:r>
            <a:br>
              <a:rPr lang="en-US" b="0" i="0" dirty="0">
                <a:solidFill>
                  <a:srgbClr val="1B1B1B"/>
                </a:solidFill>
                <a:effectLst/>
                <a:highlight>
                  <a:srgbClr val="EBF6F8"/>
                </a:highlight>
                <a:latin typeface="Source Sans Pro" panose="020B0503030403020204" pitchFamily="34" charset="0"/>
              </a:rPr>
            </a:br>
            <a:endParaRPr lang="en-US" dirty="0"/>
          </a:p>
        </p:txBody>
      </p:sp>
      <p:sp>
        <p:nvSpPr>
          <p:cNvPr id="3" name="Content Placeholder 2">
            <a:extLst>
              <a:ext uri="{FF2B5EF4-FFF2-40B4-BE49-F238E27FC236}">
                <a16:creationId xmlns:a16="http://schemas.microsoft.com/office/drawing/2014/main" id="{9AB02337-75F4-8A35-F95F-CE208AFB0FDD}"/>
              </a:ext>
            </a:extLst>
          </p:cNvPr>
          <p:cNvSpPr>
            <a:spLocks noGrp="1"/>
          </p:cNvSpPr>
          <p:nvPr>
            <p:ph idx="1"/>
          </p:nvPr>
        </p:nvSpPr>
        <p:spPr>
          <a:xfrm>
            <a:off x="4969163" y="2343705"/>
            <a:ext cx="6384637" cy="3266982"/>
          </a:xfrm>
        </p:spPr>
        <p:txBody>
          <a:bodyPr>
            <a:normAutofit/>
          </a:bodyPr>
          <a:lstStyle/>
          <a:p>
            <a:pPr marL="0" indent="0">
              <a:buNone/>
            </a:pPr>
            <a:r>
              <a:rPr lang="zh-CN" altLang="en-US" sz="2400" b="0" i="0" dirty="0">
                <a:solidFill>
                  <a:srgbClr val="5E5E5E"/>
                </a:solidFill>
                <a:effectLst/>
                <a:highlight>
                  <a:srgbClr val="EBF6F8"/>
                </a:highlight>
                <a:latin typeface="Source Sans Pro" panose="020B0503030403020204" pitchFamily="34" charset="0"/>
              </a:rPr>
              <a:t>阚晶理事荣获天大科技英语系学士和美国坡尔大学管理学硕士，在南加州尔湾工作三十余年。先十几年是在一家国际会计软件公司顾客服务部做技术指导和管理，而后成为加州房地产经纪人，专精各种住宅、公寓买卖投资，</a:t>
            </a:r>
            <a:r>
              <a:rPr lang="en-US" altLang="zh-CN" sz="2400" b="0" i="0" dirty="0">
                <a:solidFill>
                  <a:srgbClr val="5E5E5E"/>
                </a:solidFill>
                <a:effectLst/>
                <a:highlight>
                  <a:srgbClr val="EBF6F8"/>
                </a:highlight>
                <a:latin typeface="Source Sans Pro" panose="020B0503030403020204" pitchFamily="34" charset="0"/>
              </a:rPr>
              <a:t>1031</a:t>
            </a:r>
            <a:r>
              <a:rPr lang="zh-CN" altLang="en-US" sz="2400" b="0" i="0" dirty="0">
                <a:solidFill>
                  <a:srgbClr val="5E5E5E"/>
                </a:solidFill>
                <a:effectLst/>
                <a:highlight>
                  <a:srgbClr val="EBF6F8"/>
                </a:highlight>
                <a:latin typeface="Source Sans Pro" panose="020B0503030403020204" pitchFamily="34" charset="0"/>
              </a:rPr>
              <a:t>交换，</a:t>
            </a:r>
            <a:r>
              <a:rPr lang="en-US" altLang="zh-CN" sz="2400" b="0" i="0" dirty="0">
                <a:solidFill>
                  <a:srgbClr val="5E5E5E"/>
                </a:solidFill>
                <a:effectLst/>
                <a:highlight>
                  <a:srgbClr val="EBF6F8"/>
                </a:highlight>
                <a:latin typeface="Source Sans Pro" panose="020B0503030403020204" pitchFamily="34" charset="0"/>
              </a:rPr>
              <a:t>55 </a:t>
            </a:r>
            <a:r>
              <a:rPr lang="zh-CN" altLang="en-US" sz="2400" b="0" i="0" dirty="0">
                <a:solidFill>
                  <a:srgbClr val="5E5E5E"/>
                </a:solidFill>
                <a:effectLst/>
                <a:highlight>
                  <a:srgbClr val="EBF6F8"/>
                </a:highlight>
                <a:latin typeface="Source Sans Pro" panose="020B0503030403020204" pitchFamily="34" charset="0"/>
              </a:rPr>
              <a:t>岁以上客户房产买卖，房产税转移等。本人擅长各项文艺并积极参与组织了天大南加州校友会的各项活动。曾任两界理事长。 </a:t>
            </a:r>
            <a:endParaRPr lang="en-US" sz="2400" dirty="0"/>
          </a:p>
        </p:txBody>
      </p:sp>
      <p:pic>
        <p:nvPicPr>
          <p:cNvPr id="5122" name="Picture 2">
            <a:extLst>
              <a:ext uri="{FF2B5EF4-FFF2-40B4-BE49-F238E27FC236}">
                <a16:creationId xmlns:a16="http://schemas.microsoft.com/office/drawing/2014/main" id="{1679A37F-5324-A1F4-AA04-4A66A5637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27906"/>
            <a:ext cx="3908078" cy="390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053410"/>
      </p:ext>
    </p:extLst>
  </p:cSld>
  <p:clrMapOvr>
    <a:masterClrMapping/>
  </p:clrMapOvr>
  <mc:AlternateContent xmlns:mc="http://schemas.openxmlformats.org/markup-compatibility/2006" xmlns:p14="http://schemas.microsoft.com/office/powerpoint/2010/main">
    <mc:Choice Requires="p14">
      <p:transition spd="slow" p14:dur="3750" advClick="0" advTm="3000"/>
    </mc:Choice>
    <mc:Fallback xmlns="">
      <p:transition spd="slow" advClick="0" advTm="3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item.xml><?xml version="1.0" encoding="utf-8"?>
<properties xmlns="http://www.imanage.com/work/xmlschema">
  <documentid>LEWIS_BRISBOIS!145585550.1</documentid>
  <senderid>HLU</senderid>
  <senderemail>HONG.LU@LEWISBRISBOIS.COM</senderemail>
  <lastmodified>2024-09-26T20:36:22.0000000-07:00</lastmodified>
  <database>LEWIS_BRISBOIS</database>
</properties>
</file>

<file path=docProps/app.xml><?xml version="1.0" encoding="utf-8"?>
<Properties xmlns="http://schemas.openxmlformats.org/officeDocument/2006/extended-properties" xmlns:vt="http://schemas.openxmlformats.org/officeDocument/2006/docPropsVTypes">
  <Template>Slice</Template>
  <TotalTime>594</TotalTime>
  <Words>6465</Words>
  <Application>Microsoft Office PowerPoint</Application>
  <PresentationFormat>Widescreen</PresentationFormat>
  <Paragraphs>165</Paragraphs>
  <Slides>76</Slides>
  <Notes>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76</vt:i4>
      </vt:variant>
    </vt:vector>
  </HeadingPairs>
  <TitlesOfParts>
    <vt:vector size="87" baseType="lpstr">
      <vt:lpstr>黑体</vt:lpstr>
      <vt:lpstr>SimSun</vt:lpstr>
      <vt:lpstr>Aptos</vt:lpstr>
      <vt:lpstr>Aptos Display</vt:lpstr>
      <vt:lpstr>Arial</vt:lpstr>
      <vt:lpstr>Baskerville Old Face</vt:lpstr>
      <vt:lpstr>Calibri</vt:lpstr>
      <vt:lpstr>Script MT Bold</vt:lpstr>
      <vt:lpstr>Source Sans Pro</vt:lpstr>
      <vt:lpstr>Verdana</vt:lpstr>
      <vt:lpstr>Office Theme</vt:lpstr>
      <vt:lpstr>2024届年会</vt:lpstr>
      <vt:lpstr>PowerPoint Presentation</vt:lpstr>
      <vt:lpstr>Tianjin University Alumni Association of Southern California: Connecting Communities</vt:lpstr>
      <vt:lpstr>合作伙伴</vt:lpstr>
      <vt:lpstr>吕宏（Cindy） 会长  President</vt:lpstr>
      <vt:lpstr>李尚浩 理事长   Chairman </vt:lpstr>
      <vt:lpstr>何林（Lin ）理事  Director</vt:lpstr>
      <vt:lpstr>肖永中（John）前任会长、现任理事 Director/Last President</vt:lpstr>
      <vt:lpstr> 阚晶（Cathy）前任理事长、现任理事 Director/Last Chairmen </vt:lpstr>
      <vt:lpstr>闫淑娟（Sylvia）理事 Director</vt:lpstr>
      <vt:lpstr> 任雪梅（Laura）理事 Director </vt:lpstr>
      <vt:lpstr> 周迅（Xun）理事  Director </vt:lpstr>
      <vt:lpstr> 王冲（Chong）理事 Director </vt:lpstr>
      <vt:lpstr>陈一鸣（Yiming）理事  Director</vt:lpstr>
      <vt:lpstr>陈永强 (Kevin) 理事 Director</vt:lpstr>
      <vt:lpstr> 朱晓宇（Sherri）理事 Director </vt:lpstr>
      <vt:lpstr>PowerPoint Presentation</vt:lpstr>
      <vt:lpstr>PowerPoint Presentation</vt:lpstr>
      <vt:lpstr>PowerPoint Presentation</vt:lpstr>
      <vt:lpstr>陈岳云 Bill Y. Chen</vt:lpstr>
      <vt:lpstr>PowerPoint Presentation</vt:lpstr>
      <vt:lpstr>PowerPoint Presentation</vt:lpstr>
      <vt:lpstr>PowerPoint Presentation</vt:lpstr>
      <vt:lpstr>PowerPoint Presentation</vt:lpstr>
      <vt:lpstr>2024届年会</vt:lpstr>
      <vt:lpstr>PowerPoint Presentation</vt:lpstr>
      <vt:lpstr>Tianjin University Alumni Association of Southern California: Connecting Communities</vt:lpstr>
      <vt:lpstr>合作伙伴</vt:lpstr>
      <vt:lpstr>吕宏（Cindy） 会长  President</vt:lpstr>
      <vt:lpstr>李尚浩 理事长   Chairman </vt:lpstr>
      <vt:lpstr>何林 理事  Director</vt:lpstr>
      <vt:lpstr>肖永中（John）前任会长、现任理事 Director/Last President</vt:lpstr>
      <vt:lpstr> 阚晶（Cathy）前任理事长、现任理事 Director/Last Chairmen </vt:lpstr>
      <vt:lpstr>闫淑娟（Sylvia）理事 Director</vt:lpstr>
      <vt:lpstr> 任雪梅（Laura）理事 Director </vt:lpstr>
      <vt:lpstr> 周迅（Xun）理事  Director </vt:lpstr>
      <vt:lpstr> 王冲（Chong）理事 Director </vt:lpstr>
      <vt:lpstr>陈一鸣（Yiming）理事  Director</vt:lpstr>
      <vt:lpstr>陈永强(Kevin) 理事 Director</vt:lpstr>
      <vt:lpstr> 朱晓宇（Sherri）理事 Director </vt:lpstr>
      <vt:lpstr>PowerPoint Presentation</vt:lpstr>
      <vt:lpstr>PowerPoint Presentation</vt:lpstr>
      <vt:lpstr>PowerPoint Presentation</vt:lpstr>
      <vt:lpstr>陈岳云 Bill Y. Chen</vt:lpstr>
      <vt:lpstr>PowerPoint Presentation</vt:lpstr>
      <vt:lpstr>PowerPoint Presentation</vt:lpstr>
      <vt:lpstr>PowerPoint Presentation</vt:lpstr>
      <vt:lpstr>PowerPoint Presentation</vt:lpstr>
      <vt:lpstr>2024届年会</vt:lpstr>
      <vt:lpstr>PowerPoint Presentation</vt:lpstr>
      <vt:lpstr>Tianjin University Alumni Association of Southern California: Connecting Communities</vt:lpstr>
      <vt:lpstr>合作伙伴</vt:lpstr>
      <vt:lpstr>吕宏（Cindy） 会长  President</vt:lpstr>
      <vt:lpstr>李尚浩 理事长   Chairman </vt:lpstr>
      <vt:lpstr>何林 理事  Director </vt:lpstr>
      <vt:lpstr>肖永中 理事、前任会长 Director/Last President</vt:lpstr>
      <vt:lpstr> 阚晶（Cathy）前任理事长、现任理事 Director/Last Chairmen </vt:lpstr>
      <vt:lpstr>闫淑娟（Sylvia）理事 Director</vt:lpstr>
      <vt:lpstr> 任雪梅（Laura）理事 Director </vt:lpstr>
      <vt:lpstr> 周迅（Xun）理事  Director </vt:lpstr>
      <vt:lpstr> 王冲（Chong）理事 Director </vt:lpstr>
      <vt:lpstr>陈一鸣（Yiming）理事  Director</vt:lpstr>
      <vt:lpstr>陈永强(Kevin) 理事 Director</vt:lpstr>
      <vt:lpstr> 朱晓宇（Sherri）理事 Director </vt:lpstr>
      <vt:lpstr>PowerPoint Presentation</vt:lpstr>
      <vt:lpstr>PowerPoint Presentation</vt:lpstr>
      <vt:lpstr>PowerPoint Presentation</vt:lpstr>
      <vt:lpstr>陈岳云 Bill Y. Chen</vt:lpstr>
      <vt:lpstr>PowerPoint Presentation</vt:lpstr>
      <vt:lpstr>PowerPoint Presentation</vt:lpstr>
      <vt:lpstr>PowerPoint Presentation</vt:lpstr>
      <vt:lpstr>PowerPoint Presentation</vt:lpstr>
      <vt:lpstr>2024届年会</vt:lpstr>
      <vt:lpstr>吕宏（Cindy） 会长  President</vt:lpstr>
      <vt:lpstr>李尚浩 理事长   Chairman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 Hong</dc:creator>
  <cp:lastModifiedBy>Lu, Hong</cp:lastModifiedBy>
  <cp:revision>108</cp:revision>
  <dcterms:created xsi:type="dcterms:W3CDTF">2024-09-11T23:04:13Z</dcterms:created>
  <dcterms:modified xsi:type="dcterms:W3CDTF">2024-09-27T03:36:22Z</dcterms:modified>
</cp:coreProperties>
</file>