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</p:sldMasterIdLst>
  <p:notesMasterIdLst>
    <p:notesMasterId r:id="rId17"/>
  </p:notesMasterIdLst>
  <p:sldIdLst>
    <p:sldId id="256" r:id="rId2"/>
    <p:sldId id="309" r:id="rId3"/>
    <p:sldId id="281" r:id="rId4"/>
    <p:sldId id="280" r:id="rId5"/>
    <p:sldId id="289" r:id="rId6"/>
    <p:sldId id="311" r:id="rId7"/>
    <p:sldId id="315" r:id="rId8"/>
    <p:sldId id="316" r:id="rId9"/>
    <p:sldId id="319" r:id="rId10"/>
    <p:sldId id="322" r:id="rId11"/>
    <p:sldId id="321" r:id="rId12"/>
    <p:sldId id="313" r:id="rId13"/>
    <p:sldId id="317" r:id="rId14"/>
    <p:sldId id="318" r:id="rId15"/>
    <p:sldId id="31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C19EF2-0CC4-4C25-B06E-2B24D17ABCC6}">
          <p14:sldIdLst>
            <p14:sldId id="256"/>
            <p14:sldId id="309"/>
          </p14:sldIdLst>
        </p14:section>
        <p14:section name="Untitled Section" id="{CD66FBB3-74DB-425A-833F-DE9450056001}">
          <p14:sldIdLst>
            <p14:sldId id="281"/>
            <p14:sldId id="280"/>
            <p14:sldId id="289"/>
            <p14:sldId id="311"/>
            <p14:sldId id="315"/>
            <p14:sldId id="316"/>
            <p14:sldId id="319"/>
            <p14:sldId id="322"/>
            <p14:sldId id="321"/>
            <p14:sldId id="313"/>
            <p14:sldId id="317"/>
            <p14:sldId id="318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4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4027E-BF47-4C77-AAD7-8B194EFD7C27}" type="datetimeFigureOut">
              <a:rPr lang="en-AU" smtClean="0"/>
              <a:t>21/05/2024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E75C3-1515-436B-93F1-CB47EDA5A98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04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64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84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37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36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0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8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2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78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8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51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10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peldsa.org.au/SPELD-SA-Phonic-Readers-New-Seri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A6E0C-B270-44C6-8549-7B07B2AB4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198352"/>
          </a:xfrm>
        </p:spPr>
        <p:txBody>
          <a:bodyPr>
            <a:normAutofit/>
          </a:bodyPr>
          <a:lstStyle/>
          <a:p>
            <a:pPr algn="ctr"/>
            <a:r>
              <a:rPr lang="en-AU" sz="6600" dirty="0">
                <a:solidFill>
                  <a:schemeClr val="accent1">
                    <a:lumMod val="75000"/>
                  </a:schemeClr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Phonics Foundations:</a:t>
            </a:r>
            <a:br>
              <a:rPr lang="en-AU" sz="6600" dirty="0">
                <a:solidFill>
                  <a:schemeClr val="accent1">
                    <a:lumMod val="75000"/>
                  </a:schemeClr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</a:br>
            <a:r>
              <a:rPr lang="en-AU" sz="6600" dirty="0">
                <a:solidFill>
                  <a:srgbClr val="0070C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A program for adult beginner readers</a:t>
            </a:r>
            <a:r>
              <a:rPr lang="en-AU" sz="6600" dirty="0">
                <a:solidFill>
                  <a:srgbClr val="0070C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5A9361-A96C-4FFB-9CA7-58B5110646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chemeClr val="accent2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cs typeface="Aharoni" panose="02010803020104030203" pitchFamily="2" charset="-79"/>
              </a:rPr>
              <a:t>  </a:t>
            </a:r>
            <a:endParaRPr lang="en-AU" dirty="0">
              <a:latin typeface="UD Digi Kyokasho NK-R" panose="02020400000000000000" pitchFamily="18" charset="-128"/>
              <a:ea typeface="UD Digi Kyokasho NK-R" panose="02020400000000000000" pitchFamily="18" charset="-128"/>
              <a:cs typeface="Aharoni" panose="02010803020104030203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A57A7C-02D5-1E4E-E7A2-F2F892617C82}"/>
              </a:ext>
            </a:extLst>
          </p:cNvPr>
          <p:cNvSpPr txBox="1"/>
          <p:nvPr/>
        </p:nvSpPr>
        <p:spPr>
          <a:xfrm>
            <a:off x="579353" y="5235115"/>
            <a:ext cx="28310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solidFill>
                  <a:schemeClr val="accent1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Copyright © Anna Fishley 2024</a:t>
            </a:r>
          </a:p>
          <a:p>
            <a:endParaRPr lang="en-AU" sz="1200" dirty="0">
              <a:solidFill>
                <a:schemeClr val="accent1">
                  <a:lumMod val="75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lang="en-AU" sz="1200" dirty="0">
                <a:solidFill>
                  <a:schemeClr val="accent1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Adapted from:</a:t>
            </a:r>
          </a:p>
          <a:p>
            <a:r>
              <a:rPr lang="en-AU" sz="1200" b="0" i="0" dirty="0">
                <a:solidFill>
                  <a:schemeClr val="accent2">
                    <a:lumMod val="75000"/>
                  </a:schemeClr>
                </a:solidFill>
                <a:effectLst/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https://jollyeducation.com.au</a:t>
            </a:r>
            <a:endParaRPr lang="en-AU" sz="1200" dirty="0">
              <a:solidFill>
                <a:schemeClr val="accent2">
                  <a:lumMod val="75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royalty free images </a:t>
            </a:r>
            <a:r>
              <a:rPr lang="en-GB" sz="1200">
                <a:solidFill>
                  <a:schemeClr val="accent1">
                    <a:lumMod val="75000"/>
                  </a:schemeClr>
                </a:solidFill>
              </a:rPr>
              <a:t>- https://unsplash.com</a:t>
            </a:r>
            <a:endParaRPr lang="en-AU" sz="1200" dirty="0">
              <a:solidFill>
                <a:schemeClr val="accent1">
                  <a:lumMod val="75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endParaRPr lang="en-AU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173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FF97F-1B67-A90D-2D54-2A08C4636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7200" b="1" dirty="0">
                <a:solidFill>
                  <a:schemeClr val="accent1">
                    <a:lumMod val="75000"/>
                  </a:schemeClr>
                </a:solidFill>
                <a:latin typeface="UD Digi Kyokasho N-R" panose="02020400000000000000" pitchFamily="18" charset="-128"/>
                <a:ea typeface="UD Digi Kyokasho N-R" panose="02020400000000000000" pitchFamily="18" charset="-128"/>
              </a:rPr>
              <a:t>Reading rule: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2B071-DD96-F83E-D4B9-06C71E57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solidFill>
                  <a:schemeClr val="accent1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vowel sounds</a:t>
            </a:r>
            <a:r>
              <a:rPr lang="en-AU" sz="4800" dirty="0"/>
              <a:t>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2C9FB-50BF-FCDB-BB1D-6B0BE247B5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AU" sz="4800" dirty="0">
                <a:solidFill>
                  <a:schemeClr val="accent1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</a:t>
            </a:r>
          </a:p>
          <a:p>
            <a:r>
              <a:rPr lang="en-AU" sz="4800" dirty="0">
                <a:solidFill>
                  <a:schemeClr val="accent1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e</a:t>
            </a:r>
          </a:p>
          <a:p>
            <a:r>
              <a:rPr lang="en-AU" sz="4800" dirty="0">
                <a:solidFill>
                  <a:schemeClr val="accent1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</a:t>
            </a:r>
          </a:p>
          <a:p>
            <a:r>
              <a:rPr lang="en-AU" sz="4800" dirty="0">
                <a:solidFill>
                  <a:schemeClr val="accent1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o</a:t>
            </a:r>
          </a:p>
          <a:p>
            <a:r>
              <a:rPr lang="en-AU" sz="4800" dirty="0">
                <a:solidFill>
                  <a:schemeClr val="accent1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00C27-92C5-6375-C1B7-69E33D15F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AU" sz="4800" dirty="0">
                <a:solidFill>
                  <a:schemeClr val="accent1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vowel names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709043-B77F-F950-FD8E-C71BD63233B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AU" sz="4800" dirty="0">
                <a:solidFill>
                  <a:schemeClr val="accent1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A</a:t>
            </a:r>
          </a:p>
          <a:p>
            <a:r>
              <a:rPr lang="en-AU" sz="4800" dirty="0">
                <a:solidFill>
                  <a:schemeClr val="accent1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E</a:t>
            </a:r>
          </a:p>
          <a:p>
            <a:r>
              <a:rPr lang="en-AU" sz="4800" dirty="0">
                <a:solidFill>
                  <a:schemeClr val="accent1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I</a:t>
            </a:r>
          </a:p>
          <a:p>
            <a:r>
              <a:rPr lang="en-AU" sz="4800" dirty="0">
                <a:solidFill>
                  <a:schemeClr val="accent1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O</a:t>
            </a:r>
          </a:p>
          <a:p>
            <a:r>
              <a:rPr lang="en-AU" sz="4800" dirty="0">
                <a:solidFill>
                  <a:schemeClr val="accent1">
                    <a:lumMod val="75000"/>
                  </a:schemeClr>
                </a:solidFill>
                <a:latin typeface="UD Digi Kyokasho N-R" panose="02020400000000000000" pitchFamily="17" charset="-128"/>
                <a:ea typeface="UD Digi Kyokasho N-R" panose="02020400000000000000" pitchFamily="17" charset="-128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63928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9CBE2-E525-0DE7-8999-0ACC936C2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>
                <a:solidFill>
                  <a:schemeClr val="accent1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Reading rule:  letter pattern </a:t>
            </a:r>
            <a:endParaRPr lang="en-AU" sz="54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F8DA8-C6D2-DB86-BB33-89B042620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0" indent="0">
              <a:buNone/>
            </a:pPr>
            <a:r>
              <a:rPr lang="en-AU" u="sng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vowel</a:t>
            </a:r>
            <a:r>
              <a:rPr lang="en-AU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:  </a:t>
            </a:r>
            <a:r>
              <a:rPr lang="en-AU" u="sng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consonant</a:t>
            </a:r>
            <a:r>
              <a:rPr lang="en-AU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AU" dirty="0">
                <a:solidFill>
                  <a:srgbClr val="C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  <a:r>
              <a:rPr lang="en-AU" u="sng" dirty="0">
                <a:solidFill>
                  <a:srgbClr val="C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silent e</a:t>
            </a:r>
          </a:p>
          <a:p>
            <a:pPr marL="0" indent="0">
              <a:buNone/>
            </a:pPr>
            <a:r>
              <a:rPr lang="en-AU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letter</a:t>
            </a:r>
          </a:p>
          <a:p>
            <a:pPr marL="0" indent="0">
              <a:buNone/>
            </a:pPr>
            <a:r>
              <a:rPr lang="en-AU" b="1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name</a:t>
            </a:r>
          </a:p>
          <a:p>
            <a:pPr marL="0" indent="0">
              <a:buNone/>
            </a:pPr>
            <a:endParaRPr lang="en-AU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0" indent="0">
              <a:buNone/>
            </a:pPr>
            <a:r>
              <a:rPr lang="en-AU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e.g.  c-</a:t>
            </a:r>
            <a:r>
              <a:rPr lang="en-AU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</a:t>
            </a:r>
            <a:r>
              <a:rPr lang="en-AU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-k-</a:t>
            </a:r>
            <a:r>
              <a:rPr lang="en-AU" dirty="0">
                <a:solidFill>
                  <a:srgbClr val="C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e </a:t>
            </a:r>
            <a:r>
              <a:rPr lang="en-AU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 </a:t>
            </a:r>
            <a:r>
              <a:rPr lang="en-AU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 </a:t>
            </a:r>
            <a:r>
              <a:rPr lang="en-AU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cake</a:t>
            </a:r>
          </a:p>
          <a:p>
            <a:pPr marL="0" indent="0">
              <a:buNone/>
            </a:pPr>
            <a:endParaRPr lang="en-AU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marL="0" indent="0">
              <a:buNone/>
            </a:pPr>
            <a:r>
              <a:rPr lang="en-AU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e.g.  b-</a:t>
            </a:r>
            <a:r>
              <a:rPr lang="en-AU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i</a:t>
            </a:r>
            <a:r>
              <a:rPr lang="en-AU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-k-</a:t>
            </a:r>
            <a:r>
              <a:rPr lang="en-AU" dirty="0">
                <a:solidFill>
                  <a:srgbClr val="C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e</a:t>
            </a:r>
            <a:r>
              <a:rPr lang="en-AU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   </a:t>
            </a:r>
            <a:r>
              <a:rPr lang="en-AU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  bike</a:t>
            </a:r>
            <a:endParaRPr lang="en-AU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5A39C3FE-AF53-7650-0119-EFF72FFFF000}"/>
              </a:ext>
            </a:extLst>
          </p:cNvPr>
          <p:cNvSpPr/>
          <p:nvPr/>
        </p:nvSpPr>
        <p:spPr>
          <a:xfrm rot="19195501">
            <a:off x="1839037" y="3646571"/>
            <a:ext cx="296168" cy="933252"/>
          </a:xfrm>
          <a:prstGeom prst="downArrow">
            <a:avLst>
              <a:gd name="adj1" fmla="val 26432"/>
              <a:gd name="adj2" fmla="val 50000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ADCDC3EF-92FC-B1D0-92DC-16258260BA49}"/>
              </a:ext>
            </a:extLst>
          </p:cNvPr>
          <p:cNvSpPr/>
          <p:nvPr/>
        </p:nvSpPr>
        <p:spPr>
          <a:xfrm rot="2444254">
            <a:off x="3777409" y="2626868"/>
            <a:ext cx="275456" cy="206785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96A6E84D-4D35-9926-BC19-CE390EF56AE2}"/>
              </a:ext>
            </a:extLst>
          </p:cNvPr>
          <p:cNvSpPr/>
          <p:nvPr/>
        </p:nvSpPr>
        <p:spPr>
          <a:xfrm>
            <a:off x="2624537" y="2787501"/>
            <a:ext cx="205426" cy="1605436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93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5482-BAE0-31E2-E91F-C1DB415F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Reading words (blending)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CEA5F-4BCA-F299-2F2B-0DB9BFA39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2269"/>
            <a:ext cx="8596668" cy="472909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w…</a:t>
            </a:r>
            <a:r>
              <a:rPr lang="en-AU" sz="4800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a</a:t>
            </a: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…v…</a:t>
            </a:r>
            <a:r>
              <a:rPr lang="en-AU" sz="4800" dirty="0">
                <a:solidFill>
                  <a:srgbClr val="C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e</a:t>
            </a: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 wave</a:t>
            </a:r>
          </a:p>
          <a:p>
            <a:pPr>
              <a:lnSpc>
                <a:spcPct val="200000"/>
              </a:lnSpc>
            </a:pP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l…</a:t>
            </a:r>
            <a:r>
              <a:rPr lang="en-AU" sz="4800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i</a:t>
            </a: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…n…</a:t>
            </a:r>
            <a:r>
              <a:rPr lang="en-AU" sz="4800" dirty="0">
                <a:solidFill>
                  <a:srgbClr val="C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e</a:t>
            </a: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  line</a:t>
            </a:r>
          </a:p>
          <a:p>
            <a:pPr>
              <a:lnSpc>
                <a:spcPct val="200000"/>
              </a:lnSpc>
            </a:pP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s…m</a:t>
            </a:r>
            <a:r>
              <a:rPr lang="en-AU" sz="4800" dirty="0">
                <a:solidFill>
                  <a:schemeClr val="accent3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…</a:t>
            </a:r>
            <a:r>
              <a:rPr lang="en-AU" sz="4800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i</a:t>
            </a:r>
            <a:r>
              <a:rPr lang="en-AU" sz="4800" dirty="0">
                <a:solidFill>
                  <a:schemeClr val="accent3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…</a:t>
            </a: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l…</a:t>
            </a:r>
            <a:r>
              <a:rPr lang="en-AU" sz="4800" dirty="0">
                <a:solidFill>
                  <a:srgbClr val="C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e  </a:t>
            </a: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</a:t>
            </a:r>
            <a:r>
              <a:rPr lang="en-AU" sz="4800" dirty="0">
                <a:solidFill>
                  <a:srgbClr val="C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 </a:t>
            </a: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smile</a:t>
            </a:r>
            <a:endParaRPr lang="en-AU" sz="48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4481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5482-BAE0-31E2-E91F-C1DB415F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Reading words (blending)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CEA5F-4BCA-F299-2F2B-0DB9BFA39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2269"/>
            <a:ext cx="8596668" cy="472909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h…</a:t>
            </a:r>
            <a:r>
              <a:rPr lang="en-AU" sz="4800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o</a:t>
            </a: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…m…</a:t>
            </a:r>
            <a:r>
              <a:rPr lang="en-AU" sz="4800" dirty="0">
                <a:solidFill>
                  <a:srgbClr val="C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e</a:t>
            </a: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   home</a:t>
            </a:r>
          </a:p>
          <a:p>
            <a:pPr>
              <a:lnSpc>
                <a:spcPct val="200000"/>
              </a:lnSpc>
            </a:pP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c…l…</a:t>
            </a:r>
            <a:r>
              <a:rPr lang="en-AU" sz="4800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o</a:t>
            </a: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…s…</a:t>
            </a:r>
            <a:r>
              <a:rPr lang="en-AU" sz="4800" dirty="0">
                <a:solidFill>
                  <a:srgbClr val="C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e</a:t>
            </a: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  close</a:t>
            </a:r>
          </a:p>
          <a:p>
            <a:pPr>
              <a:lnSpc>
                <a:spcPct val="200000"/>
              </a:lnSpc>
            </a:pP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s…m…</a:t>
            </a:r>
            <a:r>
              <a:rPr lang="en-AU" sz="4800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i</a:t>
            </a: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…l…</a:t>
            </a:r>
            <a:r>
              <a:rPr lang="en-AU" sz="4800" dirty="0">
                <a:solidFill>
                  <a:srgbClr val="C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e  </a:t>
            </a:r>
            <a:r>
              <a:rPr lang="en-AU" sz="48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 smile</a:t>
            </a:r>
            <a:endParaRPr lang="en-AU" sz="4800" dirty="0"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7818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85482-BAE0-31E2-E91F-C1DB415FD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/>
              <a:t>Reading words (blending)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CEA5F-4BCA-F299-2F2B-0DB9BFA39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12269"/>
            <a:ext cx="8596668" cy="5463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AU" sz="40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t…</a:t>
            </a:r>
            <a:r>
              <a:rPr lang="en-AU" sz="4000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u</a:t>
            </a:r>
            <a:r>
              <a:rPr lang="en-AU" sz="40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…n…</a:t>
            </a:r>
            <a:r>
              <a:rPr lang="en-AU" sz="4000" dirty="0">
                <a:solidFill>
                  <a:srgbClr val="C0000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e</a:t>
            </a:r>
            <a:r>
              <a:rPr lang="en-AU" sz="40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   tune</a:t>
            </a:r>
          </a:p>
          <a:p>
            <a:pPr>
              <a:lnSpc>
                <a:spcPct val="200000"/>
              </a:lnSpc>
            </a:pPr>
            <a:r>
              <a:rPr lang="en-AU" sz="40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m…</a:t>
            </a:r>
            <a:r>
              <a:rPr lang="en-AU" sz="4000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e</a:t>
            </a:r>
            <a:r>
              <a:rPr lang="en-AU" sz="4000" dirty="0">
                <a:solidFill>
                  <a:srgbClr val="CC4CCC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 </a:t>
            </a:r>
            <a:r>
              <a:rPr lang="en-AU" sz="40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  me</a:t>
            </a:r>
          </a:p>
          <a:p>
            <a:pPr>
              <a:lnSpc>
                <a:spcPct val="200000"/>
              </a:lnSpc>
            </a:pPr>
            <a:r>
              <a:rPr lang="en-AU" sz="40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sh…</a:t>
            </a:r>
            <a:r>
              <a:rPr lang="en-AU" sz="4000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e</a:t>
            </a:r>
            <a:r>
              <a:rPr lang="en-AU" sz="40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   she</a:t>
            </a:r>
          </a:p>
          <a:p>
            <a:pPr>
              <a:lnSpc>
                <a:spcPct val="200000"/>
              </a:lnSpc>
            </a:pPr>
            <a:r>
              <a:rPr lang="en-AU" sz="4000" dirty="0">
                <a:solidFill>
                  <a:srgbClr val="00B050"/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o</a:t>
            </a:r>
            <a:r>
              <a:rPr lang="en-AU" sz="4000" dirty="0">
                <a:latin typeface="UD Digi Kyokasho NK-R" panose="02020400000000000000" pitchFamily="18" charset="-128"/>
                <a:ea typeface="UD Digi Kyokasho NK-R" panose="02020400000000000000" pitchFamily="18" charset="-128"/>
                <a:sym typeface="Wingdings" panose="05000000000000000000" pitchFamily="2" charset="2"/>
              </a:rPr>
              <a:t>…v…a…l  oval</a:t>
            </a:r>
          </a:p>
          <a:p>
            <a:pPr>
              <a:lnSpc>
                <a:spcPct val="200000"/>
              </a:lnSpc>
            </a:pPr>
            <a:endParaRPr lang="en-AU" sz="4000" dirty="0">
              <a:sym typeface="Wingdings" panose="05000000000000000000" pitchFamily="2" charset="2"/>
            </a:endParaRPr>
          </a:p>
          <a:p>
            <a:pPr>
              <a:lnSpc>
                <a:spcPct val="200000"/>
              </a:lnSpc>
            </a:pPr>
            <a:endParaRPr lang="en-AU" sz="4800" dirty="0"/>
          </a:p>
        </p:txBody>
      </p:sp>
    </p:spTree>
    <p:extLst>
      <p:ext uri="{BB962C8B-B14F-4D97-AF65-F5344CB8AC3E}">
        <p14:creationId xmlns:p14="http://schemas.microsoft.com/office/powerpoint/2010/main" val="2447123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DE53-7264-5C6B-4A5F-4C4E47C28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Reading words (blending)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FC80D-5565-DDFE-61BF-DDBE286C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1673"/>
            <a:ext cx="8596668" cy="4851206"/>
          </a:xfrm>
        </p:spPr>
        <p:txBody>
          <a:bodyPr>
            <a:normAutofit fontScale="92500" lnSpcReduction="10000"/>
          </a:bodyPr>
          <a:lstStyle/>
          <a:p>
            <a:endParaRPr lang="en-AU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>
              <a:lnSpc>
                <a:spcPct val="200000"/>
              </a:lnSpc>
            </a:pPr>
            <a:r>
              <a:rPr lang="en-AU" sz="4800" dirty="0"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anose="05000000000000000000" pitchFamily="2" charset="2"/>
              </a:rPr>
              <a:t>s…u…</a:t>
            </a:r>
            <a:r>
              <a:rPr lang="en-AU" sz="4800" dirty="0" err="1"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anose="05000000000000000000" pitchFamily="2" charset="2"/>
              </a:rPr>
              <a:t>nn</a:t>
            </a:r>
            <a:r>
              <a:rPr lang="en-AU" sz="4800" dirty="0"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anose="05000000000000000000" pitchFamily="2" charset="2"/>
              </a:rPr>
              <a:t>…</a:t>
            </a:r>
            <a:r>
              <a:rPr lang="en-AU" sz="4800" dirty="0">
                <a:solidFill>
                  <a:srgbClr val="CC4CCC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anose="05000000000000000000" pitchFamily="2" charset="2"/>
              </a:rPr>
              <a:t>y</a:t>
            </a:r>
            <a:r>
              <a:rPr lang="en-AU" sz="4800" dirty="0"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anose="05000000000000000000" pitchFamily="2" charset="2"/>
              </a:rPr>
              <a:t>  sunny</a:t>
            </a:r>
          </a:p>
          <a:p>
            <a:pPr>
              <a:lnSpc>
                <a:spcPct val="200000"/>
              </a:lnSpc>
            </a:pPr>
            <a:r>
              <a:rPr lang="en-AU" sz="4800" dirty="0"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anose="05000000000000000000" pitchFamily="2" charset="2"/>
              </a:rPr>
              <a:t>s…t…</a:t>
            </a:r>
            <a:r>
              <a:rPr lang="en-AU" sz="4800" u="sng" dirty="0"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anose="05000000000000000000" pitchFamily="2" charset="2"/>
              </a:rPr>
              <a:t>or</a:t>
            </a:r>
            <a:r>
              <a:rPr lang="en-AU" sz="4800" dirty="0"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anose="05000000000000000000" pitchFamily="2" charset="2"/>
              </a:rPr>
              <a:t>…</a:t>
            </a:r>
            <a:r>
              <a:rPr lang="en-AU" sz="4800" dirty="0">
                <a:solidFill>
                  <a:srgbClr val="CC4CCC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anose="05000000000000000000" pitchFamily="2" charset="2"/>
              </a:rPr>
              <a:t>y </a:t>
            </a:r>
            <a:r>
              <a:rPr lang="en-AU" sz="4800" dirty="0"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anose="05000000000000000000" pitchFamily="2" charset="2"/>
              </a:rPr>
              <a:t> story</a:t>
            </a:r>
          </a:p>
          <a:p>
            <a:pPr>
              <a:lnSpc>
                <a:spcPct val="200000"/>
              </a:lnSpc>
            </a:pPr>
            <a:r>
              <a:rPr lang="en-AU" sz="4800" dirty="0"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anose="05000000000000000000" pitchFamily="2" charset="2"/>
              </a:rPr>
              <a:t>s…</a:t>
            </a:r>
            <a:r>
              <a:rPr lang="en-AU" sz="4800" dirty="0">
                <a:solidFill>
                  <a:srgbClr val="00B05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anose="05000000000000000000" pitchFamily="2" charset="2"/>
              </a:rPr>
              <a:t>a</a:t>
            </a:r>
            <a:r>
              <a:rPr lang="en-AU" sz="4800" dirty="0"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anose="05000000000000000000" pitchFamily="2" charset="2"/>
              </a:rPr>
              <a:t>…f…</a:t>
            </a:r>
            <a:r>
              <a:rPr lang="en-AU" sz="4800" dirty="0">
                <a:solidFill>
                  <a:srgbClr val="C00000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anose="05000000000000000000" pitchFamily="2" charset="2"/>
              </a:rPr>
              <a:t>e  </a:t>
            </a:r>
            <a:r>
              <a:rPr lang="en-AU" sz="4800" dirty="0">
                <a:latin typeface="UD Digi Kyokasho NP-R" panose="02020400000000000000" pitchFamily="18" charset="-128"/>
                <a:ea typeface="UD Digi Kyokasho NP-R" panose="02020400000000000000" pitchFamily="18" charset="-128"/>
                <a:sym typeface="Wingdings" panose="05000000000000000000" pitchFamily="2" charset="2"/>
              </a:rPr>
              <a:t>  safe    </a:t>
            </a:r>
          </a:p>
          <a:p>
            <a:pPr>
              <a:lnSpc>
                <a:spcPct val="150000"/>
              </a:lnSpc>
            </a:pPr>
            <a:endParaRPr lang="en-AU" sz="4800" dirty="0">
              <a:latin typeface="UD Digi Kyokasho NP-R" panose="02020400000000000000" pitchFamily="18" charset="-128"/>
              <a:ea typeface="UD Digi Kyokasho NP-R" panose="02020400000000000000" pitchFamily="18" charset="-128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n-AU" sz="4800" u="sng" dirty="0">
              <a:latin typeface="UD Digi Kyokasho NP-R" panose="02020400000000000000" pitchFamily="18" charset="-128"/>
              <a:ea typeface="UD Digi Kyokasho NP-R" panose="02020400000000000000" pitchFamily="18" charset="-128"/>
              <a:sym typeface="Wingdings" panose="05000000000000000000" pitchFamily="2" charset="2"/>
            </a:endParaRPr>
          </a:p>
          <a:p>
            <a:endParaRPr lang="en-AU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endParaRPr lang="en-AU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endParaRPr lang="en-AU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endParaRPr lang="en-AU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endParaRPr lang="en-AU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endParaRPr lang="en-AU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endParaRPr lang="en-AU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7832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070A-9A03-CE88-FFB8-8F644EC4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AU" sz="8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Set 8 sounds</a:t>
            </a:r>
            <a:endParaRPr lang="en-AU" dirty="0">
              <a:latin typeface="UD Digi Kyokasho NK-B" panose="02020700000000000000" pitchFamily="18" charset="-128"/>
              <a:ea typeface="UD Digi Kyokasho NK-B" panose="02020700000000000000" pitchFamily="18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6416B-2023-2243-3CE9-D4B6FD65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50000"/>
                  </a:srgbClr>
                </a:solidFill>
                <a:effectLst/>
                <a:uLnTx/>
                <a:uFillTx/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Set 1: s  a  t  i  p  n 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50000"/>
                  </a:srgbClr>
                </a:solidFill>
                <a:effectLst/>
                <a:uLnTx/>
                <a:uFillTx/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Set 2: ck  e  h  r  m  d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AU" sz="1600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50000"/>
                  </a:srgbClr>
                </a:solidFill>
                <a:effectLst/>
                <a:uLnTx/>
                <a:uFillTx/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Set 3: g  o  u  l  f  b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AU" sz="1600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50000"/>
                  </a:srgbClr>
                </a:solidFill>
                <a:effectLst/>
                <a:uLnTx/>
                <a:uFillTx/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Set 4: ai  j  </a:t>
            </a:r>
            <a:r>
              <a:rPr lang="en-AU" sz="1600" dirty="0">
                <a:solidFill>
                  <a:srgbClr val="5FCBEF">
                    <a:lumMod val="50000"/>
                  </a:srgbClr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oa</a:t>
            </a:r>
            <a:r>
              <a:rPr kumimoji="0" lang="en-AU" sz="1600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50000"/>
                  </a:srgbClr>
                </a:solidFill>
                <a:effectLst/>
                <a:uLnTx/>
                <a:uFillTx/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 ie  ee  or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AU" sz="1600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50000"/>
                  </a:srgbClr>
                </a:solidFill>
                <a:effectLst/>
                <a:uLnTx/>
                <a:uFillTx/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Set 5:  z  w  ng  v  oo  oo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AU" sz="1600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50000"/>
                  </a:srgbClr>
                </a:solidFill>
                <a:effectLst/>
                <a:uLnTx/>
                <a:uFillTx/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Set 6:  y  x  ch  sh  th  th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AU" sz="1500" b="1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50000"/>
                  </a:srgbClr>
                </a:solidFill>
                <a:effectLst/>
                <a:uLnTx/>
                <a:uFillTx/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Set 7:  qu  ou  oi  ue  er  ar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400" b="1" dirty="0">
                <a:solidFill>
                  <a:srgbClr val="5FCBEF">
                    <a:lumMod val="50000"/>
                  </a:srgbClr>
                </a:solidFill>
                <a:highlight>
                  <a:srgbClr val="00FFFF"/>
                </a:highlight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Set 8:  </a:t>
            </a:r>
            <a:r>
              <a:rPr lang="en-AU" sz="2400" b="1" kern="10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00FFFF"/>
                </a:highlight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y /ee      a-e /ai        i-e /ie</a:t>
            </a:r>
            <a:r>
              <a:rPr lang="en-AU" sz="2400" b="1" kern="100" dirty="0">
                <a:solidFill>
                  <a:schemeClr val="accent1">
                    <a:lumMod val="75000"/>
                  </a:schemeClr>
                </a:solidFill>
                <a:highlight>
                  <a:srgbClr val="00FFFF"/>
                </a:highlight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AU" sz="2400" b="1" kern="100" dirty="0"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00FFFF"/>
                </a:highlight>
                <a:latin typeface="UD Digi Kyokasho NK-R" panose="02020400000000000000" pitchFamily="18" charset="-128"/>
                <a:ea typeface="UD Digi Kyokasho NK-R" panose="02020400000000000000" pitchFamily="18" charset="-128"/>
                <a:cs typeface="Times New Roman" panose="02020603050405020304" pitchFamily="18" charset="0"/>
              </a:rPr>
              <a:t>         o-e/oa        u-e /ue        e /ee          i /ie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sz="1800" kern="1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                                                    </a:t>
            </a:r>
            <a:r>
              <a:rPr lang="en-GB" sz="1300">
                <a:solidFill>
                  <a:schemeClr val="accent1">
                    <a:lumMod val="75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Set </a:t>
            </a:r>
            <a:r>
              <a:rPr lang="en-GB" sz="1300" dirty="0">
                <a:solidFill>
                  <a:schemeClr val="accent1">
                    <a:lumMod val="75000"/>
                  </a:schemeClr>
                </a:solidFill>
                <a:latin typeface="UD Digi Kyokasho NK-B" panose="02020700000000000000" pitchFamily="18" charset="-128"/>
                <a:ea typeface="UD Digi Kyokasho NK-B" panose="02020700000000000000" pitchFamily="18" charset="-128"/>
              </a:rPr>
              <a:t>8 includes words with alternate spellings for the sounds ai, ee, ie, oa and ue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300" kern="100" dirty="0">
                <a:solidFill>
                  <a:schemeClr val="accent2">
                    <a:lumMod val="75000"/>
                  </a:schemeClr>
                </a:solidFill>
                <a:effectLst/>
                <a:latin typeface="UD Digi Kyokasho NK-B" panose="020207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en-GB" sz="1300" kern="100" dirty="0">
                <a:solidFill>
                  <a:schemeClr val="accent1">
                    <a:lumMod val="75000"/>
                  </a:schemeClr>
                </a:solidFill>
                <a:effectLst/>
                <a:latin typeface="UD Digi Kyokasho NK-B" panose="02020700000000000000" pitchFamily="18" charset="-128"/>
                <a:ea typeface="UD Digi Kyokasho NK-B" panose="02020700000000000000" pitchFamily="18" charset="-128"/>
                <a:cs typeface="Times New Roman" panose="02020603050405020304" pitchFamily="18" charset="0"/>
              </a:rPr>
              <a:t>Set 8 sounds adapted from:   </a:t>
            </a:r>
            <a:r>
              <a:rPr lang="en-GB" sz="1300" dirty="0">
                <a:latin typeface="UD Digi Kyokasho NK-B" panose="02020700000000000000" pitchFamily="18" charset="-128"/>
                <a:ea typeface="UD Digi Kyokasho NK-B" panose="02020700000000000000" pitchFamily="18" charset="-128"/>
                <a:hlinkClick r:id="rId2"/>
              </a:rPr>
              <a:t>SPELD SA Phonic Readers - New Series</a:t>
            </a:r>
            <a:endParaRPr lang="en-AU" sz="1300" kern="100" dirty="0">
              <a:effectLst/>
              <a:latin typeface="UD Digi Kyokasho NK-B" panose="02020700000000000000" pitchFamily="18" charset="-128"/>
              <a:ea typeface="UD Digi Kyokasho NK-B" panose="02020700000000000000" pitchFamily="18" charset="-128"/>
              <a:cs typeface="Times New Roman" panose="02020603050405020304" pitchFamily="18" charset="0"/>
            </a:endParaRPr>
          </a:p>
          <a:p>
            <a:endParaRPr lang="en-AU" sz="2400" dirty="0">
              <a:latin typeface="UD Digi Kyokasho NP-R" panose="02020400000000000000" pitchFamily="18" charset="-128"/>
              <a:ea typeface="UD Digi Kyokasho NP-R" panose="02020400000000000000" pitchFamily="18" charset="-128"/>
            </a:endParaRPr>
          </a:p>
          <a:p>
            <a:pPr marL="0" indent="0">
              <a:buNone/>
            </a:pP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©  Anna Fishley 2024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887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9510-234B-4DC7-83D8-8DCB765B5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9600" dirty="0">
                <a:solidFill>
                  <a:schemeClr val="accent1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y / ee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E186241-C782-C62E-F044-947417979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454225"/>
            <a:ext cx="2948715" cy="2473376"/>
          </a:xfr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725E7E70-DE76-58CB-523C-BF818400A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Splash Royalty Free photos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ED92DD-EBEF-EE46-9DCF-D5929B08223E}"/>
              </a:ext>
            </a:extLst>
          </p:cNvPr>
          <p:cNvSpPr txBox="1"/>
          <p:nvPr/>
        </p:nvSpPr>
        <p:spPr>
          <a:xfrm>
            <a:off x="677334" y="5891249"/>
            <a:ext cx="3345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accent1">
                    <a:lumMod val="75000"/>
                  </a:schemeClr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Teacher:  funny               sunny                       tricky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2D4478-6060-3F57-937A-D7D6ED2C3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26" y="2603476"/>
            <a:ext cx="2982293" cy="21514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2E3A4A-8823-33C6-C07D-AC95B42B7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459" y="2561520"/>
            <a:ext cx="2349621" cy="22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6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67AF-18D1-42E9-87CB-C1794B067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9600" dirty="0">
                <a:solidFill>
                  <a:schemeClr val="accent1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a-e / ai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3A495046-D22B-776D-79AC-9F9E50D26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821731"/>
            <a:ext cx="2817498" cy="2621126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5470227-BFEE-18F7-500D-680FEB69F4B5}"/>
              </a:ext>
            </a:extLst>
          </p:cNvPr>
          <p:cNvSpPr txBox="1"/>
          <p:nvPr/>
        </p:nvSpPr>
        <p:spPr>
          <a:xfrm>
            <a:off x="466673" y="6247817"/>
            <a:ext cx="18549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accent1">
                    <a:lumMod val="75000"/>
                  </a:schemeClr>
                </a:solidFill>
              </a:rPr>
              <a:t>Teacher: cake      plate      late   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8C7ACE7-1916-5373-94CB-D83C569B9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119" y="2630143"/>
            <a:ext cx="3874163" cy="25176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0F0551-DC46-C021-1BD5-C656243D1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182" y="2205637"/>
            <a:ext cx="3320724" cy="287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42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15C51-A0D8-4A62-ACA1-82F2EA76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9600" dirty="0">
                <a:solidFill>
                  <a:schemeClr val="accent1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i-e / ie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1496D4-5DC9-554B-CEC4-F8BC2A2A4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011" y="2416302"/>
            <a:ext cx="3244690" cy="319201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4B3E4-2A29-801B-91BC-176C2DA036A0}"/>
              </a:ext>
            </a:extLst>
          </p:cNvPr>
          <p:cNvSpPr txBox="1"/>
          <p:nvPr/>
        </p:nvSpPr>
        <p:spPr>
          <a:xfrm>
            <a:off x="1288869" y="6248400"/>
            <a:ext cx="2004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accent1">
                    <a:lumMod val="75000"/>
                  </a:schemeClr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Teacher:  time  ride     like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CD970B-49F7-DE4B-AB2F-A363FF1A1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537" y="2520903"/>
            <a:ext cx="1987667" cy="36208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C3259A-B2FD-3E92-F127-CE6786BBD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8041" y="2520903"/>
            <a:ext cx="3668267" cy="33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3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9FB3-3F1B-E4D1-7D09-6947583CC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8800" dirty="0">
                <a:solidFill>
                  <a:schemeClr val="accent1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o-e / oa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81115C8-1B7E-C9F8-740A-15687706AB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941" y="2358970"/>
            <a:ext cx="3774583" cy="270071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40A93A-771C-33DB-69A6-66CBCA6D3B53}"/>
              </a:ext>
            </a:extLst>
          </p:cNvPr>
          <p:cNvSpPr txBox="1"/>
          <p:nvPr/>
        </p:nvSpPr>
        <p:spPr>
          <a:xfrm>
            <a:off x="1017042" y="6125289"/>
            <a:ext cx="33890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Teacher:  stove                home                hose        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715845D-09DA-DFB9-A9CF-923D996F6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119" y="2492327"/>
            <a:ext cx="3892010" cy="231480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AC20351-F1E7-13FB-3D90-951B1A50D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9183" y="2358970"/>
            <a:ext cx="2692538" cy="24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9FB3-3F1B-E4D1-7D09-6947583CC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8800" dirty="0">
                <a:solidFill>
                  <a:schemeClr val="accent1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u-e / ue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C75F87B-4679-39CF-7613-1C3BB5C271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46" y="2420988"/>
            <a:ext cx="4044510" cy="1706741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40A93A-771C-33DB-69A6-66CBCA6D3B53}"/>
              </a:ext>
            </a:extLst>
          </p:cNvPr>
          <p:cNvSpPr txBox="1"/>
          <p:nvPr/>
        </p:nvSpPr>
        <p:spPr>
          <a:xfrm>
            <a:off x="1017042" y="6125289"/>
            <a:ext cx="2419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accent1">
                    <a:lumMod val="75000"/>
                  </a:schemeClr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Teacher:  </a:t>
            </a:r>
            <a:r>
              <a:rPr lang="en-AU" sz="1000" dirty="0" err="1">
                <a:solidFill>
                  <a:schemeClr val="accent1">
                    <a:lumMod val="75000"/>
                  </a:schemeClr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ute</a:t>
            </a:r>
            <a:r>
              <a:rPr lang="en-AU" sz="1000" dirty="0">
                <a:solidFill>
                  <a:schemeClr val="accent1">
                    <a:lumMod val="75000"/>
                  </a:schemeClr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          tune                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308116D-754E-EA6C-8FFC-7E84756F4871}"/>
              </a:ext>
            </a:extLst>
          </p:cNvPr>
          <p:cNvSpPr/>
          <p:nvPr/>
        </p:nvSpPr>
        <p:spPr>
          <a:xfrm rot="1219530">
            <a:off x="795996" y="2876416"/>
            <a:ext cx="690776" cy="223365"/>
          </a:xfrm>
          <a:prstGeom prst="rightArrow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601463-473D-9D26-0872-08F7EFFCB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584" y="2301817"/>
            <a:ext cx="2921150" cy="2254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EE578A-8E9C-6895-0787-5698F2D0D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9648" y="2666418"/>
            <a:ext cx="1045400" cy="82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83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09FB3-3F1B-E4D1-7D09-6947583CC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AU" sz="8800" dirty="0">
                <a:solidFill>
                  <a:schemeClr val="accent1">
                    <a:lumMod val="75000"/>
                  </a:schemeClr>
                </a:solidFill>
              </a:rPr>
              <a:t>e / ee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391262-2162-CD58-B2E7-77A2DED85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041" y="2394900"/>
            <a:ext cx="2952930" cy="310834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40A93A-771C-33DB-69A6-66CBCA6D3B53}"/>
              </a:ext>
            </a:extLst>
          </p:cNvPr>
          <p:cNvSpPr txBox="1"/>
          <p:nvPr/>
        </p:nvSpPr>
        <p:spPr>
          <a:xfrm>
            <a:off x="1017042" y="6125289"/>
            <a:ext cx="43396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>
                <a:solidFill>
                  <a:schemeClr val="accent1">
                    <a:lumMod val="75000"/>
                  </a:schemeClr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Teacher:  remote                    me                      she                      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9FCBD7-6AC7-A30F-CE77-4AA358797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649" y="2394900"/>
            <a:ext cx="3054507" cy="28068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73F08A-F2E2-B00A-8D85-AABB5527D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834" y="2394899"/>
            <a:ext cx="4587489" cy="2671315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2A9E6DFA-5176-EB09-6B08-F993E06D4C0E}"/>
              </a:ext>
            </a:extLst>
          </p:cNvPr>
          <p:cNvSpPr/>
          <p:nvPr/>
        </p:nvSpPr>
        <p:spPr>
          <a:xfrm>
            <a:off x="8473440" y="199373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45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9CF76-E87B-CAD4-7783-95871989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7200" b="1" dirty="0">
                <a:solidFill>
                  <a:schemeClr val="accent1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Reading rule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BED95-2B16-39F1-9131-12063A314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86032" cy="4351338"/>
          </a:xfrm>
        </p:spPr>
        <p:txBody>
          <a:bodyPr>
            <a:normAutofit fontScale="92500"/>
          </a:bodyPr>
          <a:lstStyle/>
          <a:p>
            <a:r>
              <a:rPr lang="en-AU" sz="6000" dirty="0">
                <a:solidFill>
                  <a:schemeClr val="accent1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Remember</a:t>
            </a:r>
          </a:p>
          <a:p>
            <a:pPr marL="0" indent="0">
              <a:buNone/>
            </a:pPr>
            <a:r>
              <a:rPr lang="en-AU" sz="6000" dirty="0">
                <a:solidFill>
                  <a:schemeClr val="accent1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 </a:t>
            </a:r>
          </a:p>
          <a:p>
            <a:pPr lvl="1"/>
            <a:r>
              <a:rPr lang="en-AU" sz="5400" dirty="0">
                <a:solidFill>
                  <a:schemeClr val="accent1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vowels: a   e   i   o   u </a:t>
            </a:r>
          </a:p>
          <a:p>
            <a:pPr lvl="1"/>
            <a:endParaRPr lang="en-AU" sz="5400" dirty="0">
              <a:solidFill>
                <a:schemeClr val="accent1">
                  <a:lumMod val="75000"/>
                </a:schemeClr>
              </a:solidFill>
              <a:latin typeface="UD Digi Kyokasho NK-R" panose="02020400000000000000" pitchFamily="18" charset="-128"/>
              <a:ea typeface="UD Digi Kyokasho NK-R" panose="02020400000000000000" pitchFamily="18" charset="-128"/>
            </a:endParaRPr>
          </a:p>
          <a:p>
            <a:pPr lvl="1"/>
            <a:r>
              <a:rPr lang="en-AU" sz="5400" dirty="0">
                <a:solidFill>
                  <a:schemeClr val="accent1">
                    <a:lumMod val="75000"/>
                  </a:schemeClr>
                </a:solidFill>
                <a:latin typeface="UD Digi Kyokasho NK-R" panose="02020400000000000000" pitchFamily="18" charset="-128"/>
                <a:ea typeface="UD Digi Kyokasho NK-R" panose="02020400000000000000" pitchFamily="18" charset="-128"/>
              </a:rPr>
              <a:t>consonants: b   c   d   f  …  y   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75715D-7CC7-49AE-F381-4CC575070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444" y="1690688"/>
            <a:ext cx="1339061" cy="133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43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682</TotalTime>
  <Words>413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UD Digi Kyokasho NK-B</vt:lpstr>
      <vt:lpstr>UD Digi Kyokasho NK-R</vt:lpstr>
      <vt:lpstr>UD Digi Kyokasho NP-R</vt:lpstr>
      <vt:lpstr>UD Digi Kyokasho N-R</vt:lpstr>
      <vt:lpstr>Arial</vt:lpstr>
      <vt:lpstr>Calibri</vt:lpstr>
      <vt:lpstr>Calibri Light</vt:lpstr>
      <vt:lpstr>Wingdings</vt:lpstr>
      <vt:lpstr>Wingdings 3</vt:lpstr>
      <vt:lpstr>Office 2013 - 2022 Theme</vt:lpstr>
      <vt:lpstr>Phonics Foundations: A program for adult beginner readers </vt:lpstr>
      <vt:lpstr>Set 8 sounds</vt:lpstr>
      <vt:lpstr>y / ee</vt:lpstr>
      <vt:lpstr>a-e / ai</vt:lpstr>
      <vt:lpstr>i-e / ie</vt:lpstr>
      <vt:lpstr>o-e / oa</vt:lpstr>
      <vt:lpstr>u-e / ue</vt:lpstr>
      <vt:lpstr>e / ee</vt:lpstr>
      <vt:lpstr>Reading rule </vt:lpstr>
      <vt:lpstr>Reading rule:</vt:lpstr>
      <vt:lpstr>Reading rule:  letter pattern </vt:lpstr>
      <vt:lpstr>Reading words (blending)</vt:lpstr>
      <vt:lpstr>Reading words (blending)</vt:lpstr>
      <vt:lpstr>Reading words (blending)</vt:lpstr>
      <vt:lpstr>Reading words (blending)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Cumming</dc:creator>
  <cp:lastModifiedBy>Anna Fishley</cp:lastModifiedBy>
  <cp:revision>127</cp:revision>
  <dcterms:created xsi:type="dcterms:W3CDTF">2021-07-27T03:22:33Z</dcterms:created>
  <dcterms:modified xsi:type="dcterms:W3CDTF">2024-05-21T01:05:09Z</dcterms:modified>
</cp:coreProperties>
</file>