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903_3E98D29C.xml" ContentType="application/vnd.ms-powerpoint.comments+xml"/>
  <Override PartName="/ppt/comments/modernComment_8F8_A151DCA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368" r:id="rId5"/>
    <p:sldId id="2305" r:id="rId6"/>
    <p:sldId id="2306" r:id="rId7"/>
    <p:sldId id="2284" r:id="rId8"/>
    <p:sldId id="2309" r:id="rId9"/>
    <p:sldId id="2308" r:id="rId10"/>
    <p:sldId id="2272" r:id="rId11"/>
    <p:sldId id="2257" r:id="rId12"/>
    <p:sldId id="2273" r:id="rId13"/>
    <p:sldId id="2307" r:id="rId14"/>
    <p:sldId id="264" r:id="rId15"/>
    <p:sldId id="2274" r:id="rId16"/>
    <p:sldId id="2251" r:id="rId17"/>
    <p:sldId id="2296" r:id="rId18"/>
    <p:sldId id="2310"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1CCD49-C23B-DDAB-1492-8C6BA2869E33}" name="Kevin Bergstrom" initials="KB" userId="S::kevin.bergstrom@fusionmedtech.com::ef8a3a84-cad9-4b29-a305-8cde2069f599" providerId="AD"/>
  <p188:author id="{05FE0B56-8B36-AC2A-9E79-649DCC385031}" name="Jon StGermain" initials="JS" userId="S::jon.stgermain@fusionmedtech.com::e9500065-5c12-4605-ba01-b9a624286d28" providerId="AD"/>
  <p188:author id="{C0FE57B0-2350-2568-3E4B-A8E07DF1CF7A}" name="iworkeye" initials="iw" userId="S::iworkeye_gmail.com#ext#@fusionmedtech.onmicrosoft.com::8fe78873-21ab-444b-adb4-14714986ee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aron Cohen" initials="AC" lastIdx="1" clrIdx="0">
    <p:extLst>
      <p:ext uri="{19B8F6BF-5375-455C-9EA6-DF929625EA0E}">
        <p15:presenceInfo xmlns:p15="http://schemas.microsoft.com/office/powerpoint/2012/main" userId="Aaron Co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7"/>
    <a:srgbClr val="000000"/>
    <a:srgbClr val="8EA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05B9-781F-20B5-E360-BD176FFFE2B4}" v="90" dt="2025-02-12T16:46:21.427"/>
    <p1510:client id="{967D39D4-7375-BCAC-AC50-16B830E5D7E0}" v="37" dt="2025-02-10T17:59:44.267"/>
    <p1510:client id="{F7137083-D43C-52BF-5E45-0F49A951B475}" v="22" dt="2025-02-10T20:47:52.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8F8_A151DCAA.xml><?xml version="1.0" encoding="utf-8"?>
<p188:cmLst xmlns:a="http://schemas.openxmlformats.org/drawingml/2006/main" xmlns:r="http://schemas.openxmlformats.org/officeDocument/2006/relationships" xmlns:p188="http://schemas.microsoft.com/office/powerpoint/2018/8/main">
  <p188:cm id="{830EF8B2-956D-4B90-9517-12591AC64D45}" authorId="{C0FE57B0-2350-2568-3E4B-A8E07DF1CF7A}" status="resolved" created="2024-12-24T17:55:33.716" complete="100000">
    <pc:sldMkLst xmlns:pc="http://schemas.microsoft.com/office/powerpoint/2013/main/command">
      <pc:docMk/>
      <pc:sldMk cId="2706496682" sldId="2296"/>
    </pc:sldMkLst>
    <p188:txBody>
      <a:bodyPr/>
      <a:lstStyle/>
      <a:p>
        <a:r>
          <a:rPr lang="en-US"/>
          <a:t>if significant hypotony is observed, device iris or corneal touch may be observed. If leading to a Serious Adverse Event and due to unrecovered aqueus loss operatively, then can reform anterior chamber with sterile BSS. If due to peripheral wound leakage, consider a bandage contact lens or Resure tissue glue placed around wound.
Elevated IOP above preop baseline may indicate blockage. Monitor closely and consider restarting IOP meds until flow assured.</a:t>
        </a:r>
      </a:p>
    </p188:txBody>
  </p188:cm>
</p188:cmLst>
</file>

<file path=ppt/comments/modernComment_903_3E98D29C.xml><?xml version="1.0" encoding="utf-8"?>
<p188:cmLst xmlns:a="http://schemas.openxmlformats.org/drawingml/2006/main" xmlns:r="http://schemas.openxmlformats.org/officeDocument/2006/relationships" xmlns:p188="http://schemas.microsoft.com/office/powerpoint/2018/8/main">
  <p188:cm id="{1672DD85-90DD-41E2-B550-A16EA635BC0C}" authorId="{05FE0B56-8B36-AC2A-9E79-649DCC385031}" status="resolved" created="2024-11-26T19:42:29.653" complete="100000">
    <pc:sldMkLst xmlns:pc="http://schemas.microsoft.com/office/powerpoint/2013/main/command">
      <pc:docMk/>
      <pc:sldMk cId="361347986" sldId="2281"/>
    </pc:sldMkLst>
    <p188:replyLst>
      <p188:reply id="{3A554F41-D74A-4251-A153-852FC8E27311}" authorId="{181CCD49-C23B-DDAB-1492-8C6BA2869E33}" created="2024-11-26T21:09:27.813">
        <p188:txBody>
          <a:bodyPr/>
          <a:lstStyle/>
          <a:p>
            <a:r>
              <a:rPr lang="en-US"/>
              <a:t>Added</a:t>
            </a:r>
          </a:p>
        </p188:txBody>
      </p188:reply>
      <p188:reply id="{A63EAA7B-D536-425F-A4C4-36758316451E}" authorId="{C0FE57B0-2350-2568-3E4B-A8E07DF1CF7A}" created="2024-12-24T17:39:00.439">
        <p188:txBody>
          <a:bodyPr/>
          <a:lstStyle/>
          <a:p>
            <a:r>
              <a:rPr lang="en-US"/>
              <a:t>Sorry, I didn't see the comment section. I made changes to the wording already.
Incision should be parallel to the iris so that the device is not vaulted anteriorly and touching endothelium.
No rinsing. Better to avoid any potential contaminent source or mishandeling.</a:t>
            </a:r>
          </a:p>
        </p188:txBody>
      </p188:reply>
    </p188:replyLst>
    <p188:txBody>
      <a:bodyPr/>
      <a:lstStyle/>
      <a:p>
        <a:r>
          <a:rPr lang="en-US"/>
          <a:t>use a scleral fixation ring to stabilize the eye prior to creating incision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EA8A650-53C6-DE47-9983-B7D28EDFD9FD}" type="datetimeFigureOut">
              <a:rPr lang="en-US" smtClean="0"/>
              <a:pPr/>
              <a:t>2/26/2025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E9D1215-3882-7342-841E-2458A964A4E6}" type="slidenum">
              <a:rPr lang="en-US" smtClean="0"/>
              <a:pPr/>
              <a:t>‹#›</a:t>
            </a:fld>
            <a:endParaRPr lang="en-US"/>
          </a:p>
        </p:txBody>
      </p:sp>
    </p:spTree>
    <p:extLst>
      <p:ext uri="{BB962C8B-B14F-4D97-AF65-F5344CB8AC3E}">
        <p14:creationId xmlns:p14="http://schemas.microsoft.com/office/powerpoint/2010/main" val="46849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8B042B-638C-984A-879F-C369180EE2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2D0333-C4F6-1248-AADB-5706485E1E09}"/>
              </a:ext>
            </a:extLst>
          </p:cNvPr>
          <p:cNvSpPr>
            <a:spLocks noGrp="1"/>
          </p:cNvSpPr>
          <p:nvPr>
            <p:ph type="ctrTitle"/>
          </p:nvPr>
        </p:nvSpPr>
        <p:spPr>
          <a:xfrm>
            <a:off x="1056154" y="1618042"/>
            <a:ext cx="6233646" cy="2387600"/>
          </a:xfrm>
          <a:prstGeom prst="rect">
            <a:avLst/>
          </a:prstGeom>
        </p:spPr>
        <p:txBody>
          <a:bodyPr anchor="b">
            <a:noAutofit/>
          </a:bodyPr>
          <a:lstStyle>
            <a:lvl1pPr algn="l">
              <a:defRPr sz="66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71CCC00-3E12-DB47-809B-7B2DE3B282A5}"/>
              </a:ext>
            </a:extLst>
          </p:cNvPr>
          <p:cNvSpPr>
            <a:spLocks noGrp="1"/>
          </p:cNvSpPr>
          <p:nvPr>
            <p:ph type="subTitle" idx="1"/>
          </p:nvPr>
        </p:nvSpPr>
        <p:spPr>
          <a:xfrm>
            <a:off x="1056154" y="4504172"/>
            <a:ext cx="6233646" cy="1363228"/>
          </a:xfrm>
          <a:prstGeom prst="rect">
            <a:avLst/>
          </a:prstGeom>
        </p:spPr>
        <p:txBody>
          <a:bodyPr>
            <a:normAutofit/>
          </a:bodyPr>
          <a:lstStyle>
            <a:lvl1pPr marL="0" indent="0" algn="l">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7B50BE75-44D7-5366-1F14-8879DFE0F0C5}"/>
              </a:ext>
            </a:extLst>
          </p:cNvPr>
          <p:cNvSpPr txBox="1"/>
          <p:nvPr userDrawn="1"/>
        </p:nvSpPr>
        <p:spPr>
          <a:xfrm>
            <a:off x="3409026" y="6436313"/>
            <a:ext cx="1324145" cy="369332"/>
          </a:xfrm>
          <a:prstGeom prst="rect">
            <a:avLst/>
          </a:prstGeom>
          <a:noFill/>
        </p:spPr>
        <p:txBody>
          <a:bodyPr wrap="none" rtlCol="0">
            <a:spAutoFit/>
          </a:bodyPr>
          <a:lstStyle/>
          <a:p>
            <a:r>
              <a:rPr lang="en-US">
                <a:solidFill>
                  <a:schemeClr val="bg1"/>
                </a:solidFill>
              </a:rPr>
              <a:t>Confidential</a:t>
            </a:r>
          </a:p>
        </p:txBody>
      </p:sp>
    </p:spTree>
    <p:extLst>
      <p:ext uri="{BB962C8B-B14F-4D97-AF65-F5344CB8AC3E}">
        <p14:creationId xmlns:p14="http://schemas.microsoft.com/office/powerpoint/2010/main" val="317154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8B042B-638C-984A-879F-C369180EE2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2D0333-C4F6-1248-AADB-5706485E1E09}"/>
              </a:ext>
            </a:extLst>
          </p:cNvPr>
          <p:cNvSpPr>
            <a:spLocks noGrp="1"/>
          </p:cNvSpPr>
          <p:nvPr>
            <p:ph type="ctrTitle"/>
          </p:nvPr>
        </p:nvSpPr>
        <p:spPr>
          <a:xfrm>
            <a:off x="1056154" y="1618042"/>
            <a:ext cx="6233646" cy="2387600"/>
          </a:xfrm>
          <a:prstGeom prst="rect">
            <a:avLst/>
          </a:prstGeom>
        </p:spPr>
        <p:txBody>
          <a:bodyPr anchor="b">
            <a:noAutofit/>
          </a:bodyPr>
          <a:lstStyle>
            <a:lvl1pPr algn="l">
              <a:defRPr sz="66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71CCC00-3E12-DB47-809B-7B2DE3B282A5}"/>
              </a:ext>
            </a:extLst>
          </p:cNvPr>
          <p:cNvSpPr>
            <a:spLocks noGrp="1"/>
          </p:cNvSpPr>
          <p:nvPr>
            <p:ph type="subTitle" idx="1"/>
          </p:nvPr>
        </p:nvSpPr>
        <p:spPr>
          <a:xfrm>
            <a:off x="1056154" y="4504172"/>
            <a:ext cx="6233646" cy="1363228"/>
          </a:xfrm>
          <a:prstGeom prst="rect">
            <a:avLst/>
          </a:prstGeom>
        </p:spPr>
        <p:txBody>
          <a:bodyPr>
            <a:normAutofit/>
          </a:bodyPr>
          <a:lstStyle>
            <a:lvl1pPr marL="0" indent="0" algn="l">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7B50BE75-44D7-5366-1F14-8879DFE0F0C5}"/>
              </a:ext>
            </a:extLst>
          </p:cNvPr>
          <p:cNvSpPr txBox="1"/>
          <p:nvPr userDrawn="1"/>
        </p:nvSpPr>
        <p:spPr>
          <a:xfrm>
            <a:off x="3409026" y="6436313"/>
            <a:ext cx="1324145" cy="369332"/>
          </a:xfrm>
          <a:prstGeom prst="rect">
            <a:avLst/>
          </a:prstGeom>
          <a:noFill/>
        </p:spPr>
        <p:txBody>
          <a:bodyPr wrap="none" rtlCol="0">
            <a:spAutoFit/>
          </a:bodyPr>
          <a:lstStyle/>
          <a:p>
            <a:r>
              <a:rPr lang="en-US">
                <a:solidFill>
                  <a:schemeClr val="bg1"/>
                </a:solidFill>
              </a:rPr>
              <a:t>Confidential</a:t>
            </a:r>
          </a:p>
        </p:txBody>
      </p:sp>
      <p:sp>
        <p:nvSpPr>
          <p:cNvPr id="6" name="Content Placeholder 5">
            <a:extLst>
              <a:ext uri="{FF2B5EF4-FFF2-40B4-BE49-F238E27FC236}">
                <a16:creationId xmlns:a16="http://schemas.microsoft.com/office/drawing/2014/main" id="{671E6B92-4CE6-5A7E-809F-D89CFFC5EBE2}"/>
              </a:ext>
            </a:extLst>
          </p:cNvPr>
          <p:cNvSpPr>
            <a:spLocks noGrp="1"/>
          </p:cNvSpPr>
          <p:nvPr>
            <p:ph sz="quarter" idx="10"/>
          </p:nvPr>
        </p:nvSpPr>
        <p:spPr>
          <a:xfrm>
            <a:off x="4140200" y="65611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99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cap="none"/>
            </a:lvl1pPr>
          </a:lstStyle>
          <a:p>
            <a:r>
              <a:rPr lang="en-US"/>
              <a:t>Click To Edit Master Title Style</a:t>
            </a:r>
          </a:p>
        </p:txBody>
      </p:sp>
      <p:sp>
        <p:nvSpPr>
          <p:cNvPr id="3" name="Content Placeholder 2"/>
          <p:cNvSpPr>
            <a:spLocks noGrp="1"/>
          </p:cNvSpPr>
          <p:nvPr>
            <p:ph idx="1"/>
          </p:nvPr>
        </p:nvSpPr>
        <p:spPr>
          <a:xfrm>
            <a:off x="468923" y="1584960"/>
            <a:ext cx="11280207" cy="4194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FDB543C-E365-5840-99EE-CB4D3CAF0854}" type="slidenum">
              <a:rPr lang="en-US" smtClean="0"/>
              <a:t>‹#›</a:t>
            </a:fld>
            <a:endParaRPr lang="en-US"/>
          </a:p>
        </p:txBody>
      </p:sp>
      <p:sp>
        <p:nvSpPr>
          <p:cNvPr id="5" name="Text Placeholder 4"/>
          <p:cNvSpPr>
            <a:spLocks noGrp="1"/>
          </p:cNvSpPr>
          <p:nvPr>
            <p:ph type="body" sz="quarter" idx="13" hasCustomPrompt="1"/>
          </p:nvPr>
        </p:nvSpPr>
        <p:spPr>
          <a:xfrm>
            <a:off x="469901" y="5785092"/>
            <a:ext cx="11279231" cy="410633"/>
          </a:xfrm>
        </p:spPr>
        <p:txBody>
          <a:bodyPr anchor="b">
            <a:noAutofit/>
          </a:bodyPr>
          <a:lstStyle>
            <a:lvl1pPr marL="0" indent="0">
              <a:spcBef>
                <a:spcPts val="0"/>
              </a:spcBef>
              <a:buFontTx/>
              <a:buNone/>
              <a:defRPr sz="667" baseline="0"/>
            </a:lvl1pPr>
            <a:lvl2pPr marL="380990" indent="0">
              <a:buFontTx/>
              <a:buNone/>
              <a:defRPr sz="1067"/>
            </a:lvl2pPr>
            <a:lvl3pPr marL="681550" indent="0">
              <a:buFontTx/>
              <a:buNone/>
              <a:defRPr sz="1067"/>
            </a:lvl3pPr>
            <a:lvl4pPr marL="990575" indent="0">
              <a:buFontTx/>
              <a:buNone/>
              <a:defRPr sz="1067"/>
            </a:lvl4pPr>
            <a:lvl5pPr marL="1219170" indent="0">
              <a:buFontTx/>
              <a:buNone/>
              <a:defRPr sz="1067"/>
            </a:lvl5pPr>
          </a:lstStyle>
          <a:p>
            <a:pPr lvl="0"/>
            <a:r>
              <a:rPr lang="en-US"/>
              <a:t>Click to insert footnotes</a:t>
            </a:r>
          </a:p>
        </p:txBody>
      </p:sp>
    </p:spTree>
    <p:extLst>
      <p:ext uri="{BB962C8B-B14F-4D97-AF65-F5344CB8AC3E}">
        <p14:creationId xmlns:p14="http://schemas.microsoft.com/office/powerpoint/2010/main" val="145100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E3B0-080D-D84D-9DB0-2C2728DD9DB6}"/>
              </a:ext>
            </a:extLst>
          </p:cNvPr>
          <p:cNvSpPr>
            <a:spLocks noGrp="1"/>
          </p:cNvSpPr>
          <p:nvPr>
            <p:ph type="title"/>
          </p:nvPr>
        </p:nvSpPr>
        <p:spPr>
          <a:xfrm>
            <a:off x="838200" y="639340"/>
            <a:ext cx="10515600" cy="861348"/>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502689-7592-914C-9E6C-2AA7E1EC4361}"/>
              </a:ext>
            </a:extLst>
          </p:cNvPr>
          <p:cNvSpPr>
            <a:spLocks noGrp="1"/>
          </p:cNvSpPr>
          <p:nvPr>
            <p:ph idx="1"/>
          </p:nvPr>
        </p:nvSpPr>
        <p:spPr>
          <a:xfrm>
            <a:off x="838200" y="1742500"/>
            <a:ext cx="10515600" cy="40435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A5B196D9-DB1C-494D-9674-785081DA16F5}"/>
              </a:ext>
            </a:extLst>
          </p:cNvPr>
          <p:cNvCxnSpPr/>
          <p:nvPr userDrawn="1"/>
        </p:nvCxnSpPr>
        <p:spPr>
          <a:xfrm>
            <a:off x="838200" y="1548188"/>
            <a:ext cx="10515600" cy="0"/>
          </a:xfrm>
          <a:prstGeom prst="line">
            <a:avLst/>
          </a:prstGeom>
          <a:ln w="3175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17">
            <a:extLst>
              <a:ext uri="{FF2B5EF4-FFF2-40B4-BE49-F238E27FC236}">
                <a16:creationId xmlns:a16="http://schemas.microsoft.com/office/drawing/2014/main" id="{E7F27835-4B40-B64E-B217-C6BE1D78DE4C}"/>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4" name="TextBox 3">
            <a:extLst>
              <a:ext uri="{FF2B5EF4-FFF2-40B4-BE49-F238E27FC236}">
                <a16:creationId xmlns:a16="http://schemas.microsoft.com/office/drawing/2014/main" id="{2D5AFC0C-FAF1-1E0B-F0B7-D3086567D47A}"/>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45331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2B31EA0-474E-0B40-A837-A8330A69A6F7}"/>
              </a:ext>
            </a:extLst>
          </p:cNvPr>
          <p:cNvPicPr>
            <a:picLocks noChangeAspect="1"/>
          </p:cNvPicPr>
          <p:nvPr userDrawn="1"/>
        </p:nvPicPr>
        <p:blipFill>
          <a:blip r:embed="rId2"/>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2F68DB28-F84D-2D41-A0C9-E9E55BEAC2CC}"/>
              </a:ext>
            </a:extLst>
          </p:cNvPr>
          <p:cNvSpPr>
            <a:spLocks noGrp="1"/>
          </p:cNvSpPr>
          <p:nvPr>
            <p:ph type="title"/>
          </p:nvPr>
        </p:nvSpPr>
        <p:spPr>
          <a:xfrm>
            <a:off x="831850" y="16622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E1FA7-0D05-0A47-A67E-41820B70DF2D}"/>
              </a:ext>
            </a:extLst>
          </p:cNvPr>
          <p:cNvSpPr>
            <a:spLocks noGrp="1"/>
          </p:cNvSpPr>
          <p:nvPr>
            <p:ph type="body" idx="1"/>
          </p:nvPr>
        </p:nvSpPr>
        <p:spPr>
          <a:xfrm>
            <a:off x="831850" y="4755269"/>
            <a:ext cx="10515600" cy="123982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9" name="Straight Connector 18">
            <a:extLst>
              <a:ext uri="{FF2B5EF4-FFF2-40B4-BE49-F238E27FC236}">
                <a16:creationId xmlns:a16="http://schemas.microsoft.com/office/drawing/2014/main" id="{3A2F2D95-42D8-0242-801F-D8B165623B19}"/>
              </a:ext>
            </a:extLst>
          </p:cNvPr>
          <p:cNvCxnSpPr/>
          <p:nvPr userDrawn="1"/>
        </p:nvCxnSpPr>
        <p:spPr>
          <a:xfrm>
            <a:off x="838200" y="4562475"/>
            <a:ext cx="10515600" cy="0"/>
          </a:xfrm>
          <a:prstGeom prst="line">
            <a:avLst/>
          </a:prstGeom>
          <a:ln w="31750" cap="rnd"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4D9550-D79F-4400-B73E-5AD85549F425}"/>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
        <p:nvSpPr>
          <p:cNvPr id="5" name="Slide Number Placeholder 17">
            <a:extLst>
              <a:ext uri="{FF2B5EF4-FFF2-40B4-BE49-F238E27FC236}">
                <a16:creationId xmlns:a16="http://schemas.microsoft.com/office/drawing/2014/main" id="{3E0FE195-B3F4-EE22-A886-D83BD8F3FAC7}"/>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Tree>
    <p:extLst>
      <p:ext uri="{BB962C8B-B14F-4D97-AF65-F5344CB8AC3E}">
        <p14:creationId xmlns:p14="http://schemas.microsoft.com/office/powerpoint/2010/main" val="61493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EB4A-91E1-0E4A-AFA6-603C7D289ECB}"/>
              </a:ext>
            </a:extLst>
          </p:cNvPr>
          <p:cNvSpPr>
            <a:spLocks noGrp="1"/>
          </p:cNvSpPr>
          <p:nvPr>
            <p:ph type="title"/>
          </p:nvPr>
        </p:nvSpPr>
        <p:spPr>
          <a:xfrm>
            <a:off x="838200" y="639340"/>
            <a:ext cx="10515600" cy="86134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C8B571-5FCA-8D4B-8C0B-6929A8D5DC0E}"/>
              </a:ext>
            </a:extLst>
          </p:cNvPr>
          <p:cNvSpPr>
            <a:spLocks noGrp="1"/>
          </p:cNvSpPr>
          <p:nvPr>
            <p:ph sz="half" idx="1"/>
          </p:nvPr>
        </p:nvSpPr>
        <p:spPr>
          <a:xfrm>
            <a:off x="838200" y="1742500"/>
            <a:ext cx="5181600" cy="40526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DC0D7-9933-3D49-9008-BFD9E59B138A}"/>
              </a:ext>
            </a:extLst>
          </p:cNvPr>
          <p:cNvSpPr>
            <a:spLocks noGrp="1"/>
          </p:cNvSpPr>
          <p:nvPr>
            <p:ph sz="half" idx="2"/>
          </p:nvPr>
        </p:nvSpPr>
        <p:spPr>
          <a:xfrm>
            <a:off x="6172200" y="1742500"/>
            <a:ext cx="5181600" cy="40526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7">
            <a:extLst>
              <a:ext uri="{FF2B5EF4-FFF2-40B4-BE49-F238E27FC236}">
                <a16:creationId xmlns:a16="http://schemas.microsoft.com/office/drawing/2014/main" id="{7E688C9E-2E96-AF43-931F-080158CBBD9E}"/>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5" name="TextBox 4">
            <a:extLst>
              <a:ext uri="{FF2B5EF4-FFF2-40B4-BE49-F238E27FC236}">
                <a16:creationId xmlns:a16="http://schemas.microsoft.com/office/drawing/2014/main" id="{E6744B36-89FF-5A0C-E8D5-A8419A9C5A34}"/>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35153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EB4A-91E1-0E4A-AFA6-603C7D289ECB}"/>
              </a:ext>
            </a:extLst>
          </p:cNvPr>
          <p:cNvSpPr>
            <a:spLocks noGrp="1"/>
          </p:cNvSpPr>
          <p:nvPr>
            <p:ph type="title"/>
          </p:nvPr>
        </p:nvSpPr>
        <p:spPr>
          <a:xfrm>
            <a:off x="838200" y="639340"/>
            <a:ext cx="5181600" cy="86134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C8B571-5FCA-8D4B-8C0B-6929A8D5DC0E}"/>
              </a:ext>
            </a:extLst>
          </p:cNvPr>
          <p:cNvSpPr>
            <a:spLocks noGrp="1"/>
          </p:cNvSpPr>
          <p:nvPr>
            <p:ph sz="half" idx="1"/>
          </p:nvPr>
        </p:nvSpPr>
        <p:spPr>
          <a:xfrm>
            <a:off x="838200" y="1742500"/>
            <a:ext cx="5181600" cy="40526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7">
            <a:extLst>
              <a:ext uri="{FF2B5EF4-FFF2-40B4-BE49-F238E27FC236}">
                <a16:creationId xmlns:a16="http://schemas.microsoft.com/office/drawing/2014/main" id="{CE37224C-319E-4A4C-A007-391811CEAE87}"/>
              </a:ext>
            </a:extLst>
          </p:cNvPr>
          <p:cNvSpPr>
            <a:spLocks noGrp="1"/>
          </p:cNvSpPr>
          <p:nvPr>
            <p:ph type="sldNum" sz="quarter" idx="4"/>
          </p:nvPr>
        </p:nvSpPr>
        <p:spPr>
          <a:xfrm>
            <a:off x="11469630" y="6380515"/>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cxnSp>
        <p:nvCxnSpPr>
          <p:cNvPr id="13" name="Straight Connector 12">
            <a:extLst>
              <a:ext uri="{FF2B5EF4-FFF2-40B4-BE49-F238E27FC236}">
                <a16:creationId xmlns:a16="http://schemas.microsoft.com/office/drawing/2014/main" id="{212B15D3-FD45-3244-B8B4-9332FF5C931D}"/>
              </a:ext>
            </a:extLst>
          </p:cNvPr>
          <p:cNvCxnSpPr>
            <a:cxnSpLocks/>
          </p:cNvCxnSpPr>
          <p:nvPr userDrawn="1"/>
        </p:nvCxnSpPr>
        <p:spPr>
          <a:xfrm>
            <a:off x="838200" y="1548188"/>
            <a:ext cx="5077570" cy="0"/>
          </a:xfrm>
          <a:prstGeom prst="line">
            <a:avLst/>
          </a:prstGeom>
          <a:ln w="31750" cap="rnd"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Picture Placeholder 14">
            <a:extLst>
              <a:ext uri="{FF2B5EF4-FFF2-40B4-BE49-F238E27FC236}">
                <a16:creationId xmlns:a16="http://schemas.microsoft.com/office/drawing/2014/main" id="{E184C515-71DA-914F-AB10-CAEA49874F46}"/>
              </a:ext>
            </a:extLst>
          </p:cNvPr>
          <p:cNvSpPr>
            <a:spLocks noGrp="1"/>
          </p:cNvSpPr>
          <p:nvPr>
            <p:ph type="pic" sz="quarter" idx="10"/>
          </p:nvPr>
        </p:nvSpPr>
        <p:spPr>
          <a:xfrm>
            <a:off x="6172200" y="639763"/>
            <a:ext cx="5181600" cy="5154612"/>
          </a:xfrm>
        </p:spPr>
        <p:txBody>
          <a:bodyPr/>
          <a:lstStyle>
            <a:lvl1pPr marL="0" indent="0">
              <a:buNone/>
              <a:defRPr/>
            </a:lvl1pPr>
          </a:lstStyle>
          <a:p>
            <a:r>
              <a:rPr lang="en-US"/>
              <a:t>Click icon to add picture</a:t>
            </a:r>
          </a:p>
        </p:txBody>
      </p:sp>
      <p:sp>
        <p:nvSpPr>
          <p:cNvPr id="4" name="TextBox 3">
            <a:extLst>
              <a:ext uri="{FF2B5EF4-FFF2-40B4-BE49-F238E27FC236}">
                <a16:creationId xmlns:a16="http://schemas.microsoft.com/office/drawing/2014/main" id="{02523112-2580-61CF-9201-E816F5593D12}"/>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34270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 W/ Footer">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E184C515-71DA-914F-AB10-CAEA49874F46}"/>
              </a:ext>
            </a:extLst>
          </p:cNvPr>
          <p:cNvSpPr>
            <a:spLocks noGrp="1"/>
          </p:cNvSpPr>
          <p:nvPr>
            <p:ph type="pic" sz="quarter" idx="10"/>
          </p:nvPr>
        </p:nvSpPr>
        <p:spPr>
          <a:xfrm flipH="1">
            <a:off x="-9832" y="0"/>
            <a:ext cx="12201832" cy="6340827"/>
          </a:xfrm>
          <a:custGeom>
            <a:avLst/>
            <a:gdLst>
              <a:gd name="connsiteX0" fmla="*/ 0 w 12192000"/>
              <a:gd name="connsiteY0" fmla="*/ 0 h 6011186"/>
              <a:gd name="connsiteX1" fmla="*/ 12192000 w 12192000"/>
              <a:gd name="connsiteY1" fmla="*/ 0 h 6011186"/>
              <a:gd name="connsiteX2" fmla="*/ 12192000 w 12192000"/>
              <a:gd name="connsiteY2" fmla="*/ 6011186 h 6011186"/>
              <a:gd name="connsiteX3" fmla="*/ 0 w 12192000"/>
              <a:gd name="connsiteY3" fmla="*/ 6011186 h 6011186"/>
              <a:gd name="connsiteX4" fmla="*/ 0 w 12192000"/>
              <a:gd name="connsiteY4" fmla="*/ 0 h 6011186"/>
              <a:gd name="connsiteX0" fmla="*/ 0 w 12201832"/>
              <a:gd name="connsiteY0" fmla="*/ 0 h 6011186"/>
              <a:gd name="connsiteX1" fmla="*/ 12192000 w 12201832"/>
              <a:gd name="connsiteY1" fmla="*/ 0 h 6011186"/>
              <a:gd name="connsiteX2" fmla="*/ 12201832 w 12201832"/>
              <a:gd name="connsiteY2" fmla="*/ 5254103 h 6011186"/>
              <a:gd name="connsiteX3" fmla="*/ 0 w 12201832"/>
              <a:gd name="connsiteY3" fmla="*/ 6011186 h 6011186"/>
              <a:gd name="connsiteX4" fmla="*/ 0 w 12201832"/>
              <a:gd name="connsiteY4" fmla="*/ 0 h 6011186"/>
              <a:gd name="connsiteX0" fmla="*/ 0 w 12201832"/>
              <a:gd name="connsiteY0" fmla="*/ 0 h 6042469"/>
              <a:gd name="connsiteX1" fmla="*/ 12192000 w 12201832"/>
              <a:gd name="connsiteY1" fmla="*/ 0 h 6042469"/>
              <a:gd name="connsiteX2" fmla="*/ 12201832 w 12201832"/>
              <a:gd name="connsiteY2" fmla="*/ 5254103 h 6042469"/>
              <a:gd name="connsiteX3" fmla="*/ 0 w 12201832"/>
              <a:gd name="connsiteY3" fmla="*/ 6011186 h 6042469"/>
              <a:gd name="connsiteX4" fmla="*/ 0 w 12201832"/>
              <a:gd name="connsiteY4" fmla="*/ 0 h 6042469"/>
              <a:gd name="connsiteX0" fmla="*/ 0 w 12201832"/>
              <a:gd name="connsiteY0" fmla="*/ 0 h 5784290"/>
              <a:gd name="connsiteX1" fmla="*/ 12192000 w 12201832"/>
              <a:gd name="connsiteY1" fmla="*/ 0 h 5784290"/>
              <a:gd name="connsiteX2" fmla="*/ 12201832 w 12201832"/>
              <a:gd name="connsiteY2" fmla="*/ 5254103 h 5784290"/>
              <a:gd name="connsiteX3" fmla="*/ 0 w 12201832"/>
              <a:gd name="connsiteY3" fmla="*/ 5185276 h 5784290"/>
              <a:gd name="connsiteX4" fmla="*/ 0 w 12201832"/>
              <a:gd name="connsiteY4" fmla="*/ 0 h 5784290"/>
              <a:gd name="connsiteX0" fmla="*/ 0 w 12201832"/>
              <a:gd name="connsiteY0" fmla="*/ 0 h 5787913"/>
              <a:gd name="connsiteX1" fmla="*/ 12192000 w 12201832"/>
              <a:gd name="connsiteY1" fmla="*/ 0 h 5787913"/>
              <a:gd name="connsiteX2" fmla="*/ 12201832 w 12201832"/>
              <a:gd name="connsiteY2" fmla="*/ 5254103 h 5787913"/>
              <a:gd name="connsiteX3" fmla="*/ 0 w 12201832"/>
              <a:gd name="connsiteY3" fmla="*/ 5185276 h 5787913"/>
              <a:gd name="connsiteX4" fmla="*/ 0 w 12201832"/>
              <a:gd name="connsiteY4" fmla="*/ 0 h 5787913"/>
              <a:gd name="connsiteX0" fmla="*/ 0 w 12201832"/>
              <a:gd name="connsiteY0" fmla="*/ 0 h 6219799"/>
              <a:gd name="connsiteX1" fmla="*/ 12192000 w 12201832"/>
              <a:gd name="connsiteY1" fmla="*/ 0 h 6219799"/>
              <a:gd name="connsiteX2" fmla="*/ 12201832 w 12201832"/>
              <a:gd name="connsiteY2" fmla="*/ 5254103 h 6219799"/>
              <a:gd name="connsiteX3" fmla="*/ 0 w 12201832"/>
              <a:gd name="connsiteY3" fmla="*/ 5185276 h 6219799"/>
              <a:gd name="connsiteX4" fmla="*/ 0 w 12201832"/>
              <a:gd name="connsiteY4" fmla="*/ 0 h 6219799"/>
              <a:gd name="connsiteX0" fmla="*/ 0 w 12201832"/>
              <a:gd name="connsiteY0" fmla="*/ 0 h 6314204"/>
              <a:gd name="connsiteX1" fmla="*/ 12192000 w 12201832"/>
              <a:gd name="connsiteY1" fmla="*/ 0 h 6314204"/>
              <a:gd name="connsiteX2" fmla="*/ 12201832 w 12201832"/>
              <a:gd name="connsiteY2" fmla="*/ 5426823 h 6314204"/>
              <a:gd name="connsiteX3" fmla="*/ 0 w 12201832"/>
              <a:gd name="connsiteY3" fmla="*/ 5185276 h 6314204"/>
              <a:gd name="connsiteX4" fmla="*/ 0 w 12201832"/>
              <a:gd name="connsiteY4" fmla="*/ 0 h 6314204"/>
              <a:gd name="connsiteX0" fmla="*/ 0 w 12201832"/>
              <a:gd name="connsiteY0" fmla="*/ 0 h 6427184"/>
              <a:gd name="connsiteX1" fmla="*/ 12192000 w 12201832"/>
              <a:gd name="connsiteY1" fmla="*/ 0 h 6427184"/>
              <a:gd name="connsiteX2" fmla="*/ 12201832 w 12201832"/>
              <a:gd name="connsiteY2" fmla="*/ 5426823 h 6427184"/>
              <a:gd name="connsiteX3" fmla="*/ 0 w 12201832"/>
              <a:gd name="connsiteY3" fmla="*/ 5429116 h 6427184"/>
              <a:gd name="connsiteX4" fmla="*/ 0 w 12201832"/>
              <a:gd name="connsiteY4" fmla="*/ 0 h 6427184"/>
              <a:gd name="connsiteX0" fmla="*/ 0 w 12201832"/>
              <a:gd name="connsiteY0" fmla="*/ 0 h 6275293"/>
              <a:gd name="connsiteX1" fmla="*/ 12192000 w 12201832"/>
              <a:gd name="connsiteY1" fmla="*/ 0 h 6275293"/>
              <a:gd name="connsiteX2" fmla="*/ 12201832 w 12201832"/>
              <a:gd name="connsiteY2" fmla="*/ 5426823 h 6275293"/>
              <a:gd name="connsiteX3" fmla="*/ 0 w 12201832"/>
              <a:gd name="connsiteY3" fmla="*/ 5429116 h 6275293"/>
              <a:gd name="connsiteX4" fmla="*/ 0 w 12201832"/>
              <a:gd name="connsiteY4" fmla="*/ 0 h 6275293"/>
              <a:gd name="connsiteX0" fmla="*/ 0 w 12201832"/>
              <a:gd name="connsiteY0" fmla="*/ 0 h 6254661"/>
              <a:gd name="connsiteX1" fmla="*/ 12192000 w 12201832"/>
              <a:gd name="connsiteY1" fmla="*/ 0 h 6254661"/>
              <a:gd name="connsiteX2" fmla="*/ 12201832 w 12201832"/>
              <a:gd name="connsiteY2" fmla="*/ 5426823 h 6254661"/>
              <a:gd name="connsiteX3" fmla="*/ 0 w 12201832"/>
              <a:gd name="connsiteY3" fmla="*/ 5429116 h 6254661"/>
              <a:gd name="connsiteX4" fmla="*/ 0 w 12201832"/>
              <a:gd name="connsiteY4" fmla="*/ 0 h 6254661"/>
              <a:gd name="connsiteX0" fmla="*/ 0 w 12201832"/>
              <a:gd name="connsiteY0" fmla="*/ 0 h 6261578"/>
              <a:gd name="connsiteX1" fmla="*/ 12192000 w 12201832"/>
              <a:gd name="connsiteY1" fmla="*/ 0 h 6261578"/>
              <a:gd name="connsiteX2" fmla="*/ 12201832 w 12201832"/>
              <a:gd name="connsiteY2" fmla="*/ 5426823 h 6261578"/>
              <a:gd name="connsiteX3" fmla="*/ 0 w 12201832"/>
              <a:gd name="connsiteY3" fmla="*/ 5429116 h 6261578"/>
              <a:gd name="connsiteX4" fmla="*/ 0 w 12201832"/>
              <a:gd name="connsiteY4" fmla="*/ 0 h 6261578"/>
              <a:gd name="connsiteX0" fmla="*/ 0 w 12201832"/>
              <a:gd name="connsiteY0" fmla="*/ 0 h 6373962"/>
              <a:gd name="connsiteX1" fmla="*/ 12192000 w 12201832"/>
              <a:gd name="connsiteY1" fmla="*/ 0 h 6373962"/>
              <a:gd name="connsiteX2" fmla="*/ 12201832 w 12201832"/>
              <a:gd name="connsiteY2" fmla="*/ 5426823 h 6373962"/>
              <a:gd name="connsiteX3" fmla="*/ 0 w 12201832"/>
              <a:gd name="connsiteY3" fmla="*/ 5429116 h 6373962"/>
              <a:gd name="connsiteX4" fmla="*/ 0 w 12201832"/>
              <a:gd name="connsiteY4" fmla="*/ 0 h 6373962"/>
              <a:gd name="connsiteX0" fmla="*/ 0 w 12201832"/>
              <a:gd name="connsiteY0" fmla="*/ 0 h 6381507"/>
              <a:gd name="connsiteX1" fmla="*/ 12192000 w 12201832"/>
              <a:gd name="connsiteY1" fmla="*/ 0 h 6381507"/>
              <a:gd name="connsiteX2" fmla="*/ 12201832 w 12201832"/>
              <a:gd name="connsiteY2" fmla="*/ 5426823 h 6381507"/>
              <a:gd name="connsiteX3" fmla="*/ 0 w 12201832"/>
              <a:gd name="connsiteY3" fmla="*/ 5429116 h 6381507"/>
              <a:gd name="connsiteX4" fmla="*/ 0 w 12201832"/>
              <a:gd name="connsiteY4" fmla="*/ 0 h 6381507"/>
              <a:gd name="connsiteX0" fmla="*/ 0 w 12201832"/>
              <a:gd name="connsiteY0" fmla="*/ 0 h 6325730"/>
              <a:gd name="connsiteX1" fmla="*/ 12192000 w 12201832"/>
              <a:gd name="connsiteY1" fmla="*/ 0 h 6325730"/>
              <a:gd name="connsiteX2" fmla="*/ 12201832 w 12201832"/>
              <a:gd name="connsiteY2" fmla="*/ 5426823 h 6325730"/>
              <a:gd name="connsiteX3" fmla="*/ 0 w 12201832"/>
              <a:gd name="connsiteY3" fmla="*/ 5429116 h 6325730"/>
              <a:gd name="connsiteX4" fmla="*/ 0 w 12201832"/>
              <a:gd name="connsiteY4" fmla="*/ 0 h 6325730"/>
              <a:gd name="connsiteX0" fmla="*/ 0 w 12201832"/>
              <a:gd name="connsiteY0" fmla="*/ 0 h 6259546"/>
              <a:gd name="connsiteX1" fmla="*/ 12192000 w 12201832"/>
              <a:gd name="connsiteY1" fmla="*/ 0 h 6259546"/>
              <a:gd name="connsiteX2" fmla="*/ 12201832 w 12201832"/>
              <a:gd name="connsiteY2" fmla="*/ 5426823 h 6259546"/>
              <a:gd name="connsiteX3" fmla="*/ 0 w 12201832"/>
              <a:gd name="connsiteY3" fmla="*/ 5429116 h 6259546"/>
              <a:gd name="connsiteX4" fmla="*/ 0 w 12201832"/>
              <a:gd name="connsiteY4" fmla="*/ 0 h 625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832" h="6259546">
                <a:moveTo>
                  <a:pt x="0" y="0"/>
                </a:moveTo>
                <a:lnTo>
                  <a:pt x="12192000" y="0"/>
                </a:lnTo>
                <a:cubicBezTo>
                  <a:pt x="12195277" y="1751368"/>
                  <a:pt x="12198555" y="3675455"/>
                  <a:pt x="12201832" y="5426823"/>
                </a:cubicBezTo>
                <a:cubicBezTo>
                  <a:pt x="7684565" y="6547045"/>
                  <a:pt x="5171440" y="6526396"/>
                  <a:pt x="0" y="5429116"/>
                </a:cubicBezTo>
                <a:lnTo>
                  <a:pt x="0" y="0"/>
                </a:lnTo>
                <a:close/>
              </a:path>
            </a:pathLst>
          </a:custGeom>
          <a:ln>
            <a:noFill/>
          </a:ln>
        </p:spPr>
        <p:txBody>
          <a:bodyPr/>
          <a:lstStyle>
            <a:lvl1pPr marL="0" indent="0">
              <a:buNone/>
              <a:defRPr/>
            </a:lvl1pPr>
          </a:lstStyle>
          <a:p>
            <a:r>
              <a:rPr lang="en-US"/>
              <a:t>Click icon to add picture</a:t>
            </a:r>
          </a:p>
        </p:txBody>
      </p:sp>
      <p:sp>
        <p:nvSpPr>
          <p:cNvPr id="12" name="Slide Number Placeholder 17">
            <a:extLst>
              <a:ext uri="{FF2B5EF4-FFF2-40B4-BE49-F238E27FC236}">
                <a16:creationId xmlns:a16="http://schemas.microsoft.com/office/drawing/2014/main" id="{CE37224C-319E-4A4C-A007-391811CEAE87}"/>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B25000DF-AC73-2728-676E-049C5FBDD1F6}"/>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424435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Right Circl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6AA1155-4EEB-DE43-9E4C-967C86B675B0}"/>
              </a:ext>
            </a:extLst>
          </p:cNvPr>
          <p:cNvSpPr>
            <a:spLocks noGrp="1"/>
          </p:cNvSpPr>
          <p:nvPr>
            <p:ph type="pic" sz="quarter" idx="10"/>
          </p:nvPr>
        </p:nvSpPr>
        <p:spPr>
          <a:xfrm>
            <a:off x="747253" y="-19668"/>
            <a:ext cx="11484078" cy="6917148"/>
          </a:xfrm>
          <a:custGeom>
            <a:avLst/>
            <a:gdLst>
              <a:gd name="connsiteX0" fmla="*/ 1146326 w 9851923"/>
              <a:gd name="connsiteY0" fmla="*/ 0 h 6877818"/>
              <a:gd name="connsiteX1" fmla="*/ 8705597 w 9851923"/>
              <a:gd name="connsiteY1" fmla="*/ 0 h 6877818"/>
              <a:gd name="connsiteX2" fmla="*/ 9851923 w 9851923"/>
              <a:gd name="connsiteY2" fmla="*/ 1146326 h 6877818"/>
              <a:gd name="connsiteX3" fmla="*/ 9851923 w 9851923"/>
              <a:gd name="connsiteY3" fmla="*/ 6877818 h 6877818"/>
              <a:gd name="connsiteX4" fmla="*/ 9851923 w 9851923"/>
              <a:gd name="connsiteY4" fmla="*/ 6877818 h 6877818"/>
              <a:gd name="connsiteX5" fmla="*/ 0 w 9851923"/>
              <a:gd name="connsiteY5" fmla="*/ 6877818 h 6877818"/>
              <a:gd name="connsiteX6" fmla="*/ 0 w 9851923"/>
              <a:gd name="connsiteY6" fmla="*/ 6877818 h 6877818"/>
              <a:gd name="connsiteX7" fmla="*/ 0 w 9851923"/>
              <a:gd name="connsiteY7" fmla="*/ 1146326 h 6877818"/>
              <a:gd name="connsiteX8" fmla="*/ 1146326 w 9851923"/>
              <a:gd name="connsiteY8" fmla="*/ 0 h 6877818"/>
              <a:gd name="connsiteX0" fmla="*/ 4282816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1156158 h 6887650"/>
              <a:gd name="connsiteX8" fmla="*/ 4282816 w 9851923"/>
              <a:gd name="connsiteY8" fmla="*/ 0 h 6887650"/>
              <a:gd name="connsiteX0" fmla="*/ 4282816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282816 w 9851923"/>
              <a:gd name="connsiteY8" fmla="*/ 0 h 6887650"/>
              <a:gd name="connsiteX0" fmla="*/ 4282816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282816 w 9851923"/>
              <a:gd name="connsiteY8" fmla="*/ 0 h 6887650"/>
              <a:gd name="connsiteX0" fmla="*/ 4449964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449964 w 9851923"/>
              <a:gd name="connsiteY8" fmla="*/ 0 h 6887650"/>
              <a:gd name="connsiteX0" fmla="*/ 4449964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449964 w 9851923"/>
              <a:gd name="connsiteY8" fmla="*/ 0 h 6887650"/>
              <a:gd name="connsiteX0" fmla="*/ 4617113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617113 w 9851923"/>
              <a:gd name="connsiteY8" fmla="*/ 0 h 6887650"/>
              <a:gd name="connsiteX0" fmla="*/ 4617113 w 9851923"/>
              <a:gd name="connsiteY0" fmla="*/ 0 h 6887650"/>
              <a:gd name="connsiteX1" fmla="*/ 8705597 w 9851923"/>
              <a:gd name="connsiteY1" fmla="*/ 9832 h 6887650"/>
              <a:gd name="connsiteX2" fmla="*/ 9851923 w 9851923"/>
              <a:gd name="connsiteY2" fmla="*/ 1156158 h 6887650"/>
              <a:gd name="connsiteX3" fmla="*/ 9851923 w 9851923"/>
              <a:gd name="connsiteY3" fmla="*/ 6887650 h 6887650"/>
              <a:gd name="connsiteX4" fmla="*/ 9851923 w 9851923"/>
              <a:gd name="connsiteY4" fmla="*/ 6887650 h 6887650"/>
              <a:gd name="connsiteX5" fmla="*/ 0 w 9851923"/>
              <a:gd name="connsiteY5" fmla="*/ 6887650 h 6887650"/>
              <a:gd name="connsiteX6" fmla="*/ 0 w 9851923"/>
              <a:gd name="connsiteY6" fmla="*/ 6887650 h 6887650"/>
              <a:gd name="connsiteX7" fmla="*/ 0 w 9851923"/>
              <a:gd name="connsiteY7" fmla="*/ 6868700 h 6887650"/>
              <a:gd name="connsiteX8" fmla="*/ 4617113 w 9851923"/>
              <a:gd name="connsiteY8" fmla="*/ 0 h 6887650"/>
              <a:gd name="connsiteX0" fmla="*/ 4617142 w 9851952"/>
              <a:gd name="connsiteY0" fmla="*/ 0 h 6887650"/>
              <a:gd name="connsiteX1" fmla="*/ 8705626 w 9851952"/>
              <a:gd name="connsiteY1" fmla="*/ 9832 h 6887650"/>
              <a:gd name="connsiteX2" fmla="*/ 9851952 w 9851952"/>
              <a:gd name="connsiteY2" fmla="*/ 1156158 h 6887650"/>
              <a:gd name="connsiteX3" fmla="*/ 9851952 w 9851952"/>
              <a:gd name="connsiteY3" fmla="*/ 6887650 h 6887650"/>
              <a:gd name="connsiteX4" fmla="*/ 9851952 w 9851952"/>
              <a:gd name="connsiteY4" fmla="*/ 6887650 h 6887650"/>
              <a:gd name="connsiteX5" fmla="*/ 29 w 9851952"/>
              <a:gd name="connsiteY5" fmla="*/ 6887650 h 6887650"/>
              <a:gd name="connsiteX6" fmla="*/ 29 w 9851952"/>
              <a:gd name="connsiteY6" fmla="*/ 6887650 h 6887650"/>
              <a:gd name="connsiteX7" fmla="*/ 29 w 9851952"/>
              <a:gd name="connsiteY7" fmla="*/ 6868700 h 6887650"/>
              <a:gd name="connsiteX8" fmla="*/ 4617142 w 9851952"/>
              <a:gd name="connsiteY8" fmla="*/ 0 h 6887650"/>
              <a:gd name="connsiteX0" fmla="*/ 5098919 w 9851948"/>
              <a:gd name="connsiteY0" fmla="*/ 0 h 6917146"/>
              <a:gd name="connsiteX1" fmla="*/ 8705622 w 9851948"/>
              <a:gd name="connsiteY1" fmla="*/ 39328 h 6917146"/>
              <a:gd name="connsiteX2" fmla="*/ 9851948 w 9851948"/>
              <a:gd name="connsiteY2" fmla="*/ 1185654 h 6917146"/>
              <a:gd name="connsiteX3" fmla="*/ 9851948 w 9851948"/>
              <a:gd name="connsiteY3" fmla="*/ 6917146 h 6917146"/>
              <a:gd name="connsiteX4" fmla="*/ 9851948 w 9851948"/>
              <a:gd name="connsiteY4" fmla="*/ 6917146 h 6917146"/>
              <a:gd name="connsiteX5" fmla="*/ 25 w 9851948"/>
              <a:gd name="connsiteY5" fmla="*/ 6917146 h 6917146"/>
              <a:gd name="connsiteX6" fmla="*/ 25 w 9851948"/>
              <a:gd name="connsiteY6" fmla="*/ 6917146 h 6917146"/>
              <a:gd name="connsiteX7" fmla="*/ 25 w 9851948"/>
              <a:gd name="connsiteY7" fmla="*/ 6898196 h 6917146"/>
              <a:gd name="connsiteX8" fmla="*/ 5098919 w 9851948"/>
              <a:gd name="connsiteY8" fmla="*/ 0 h 6917146"/>
              <a:gd name="connsiteX0" fmla="*/ 4292682 w 9851956"/>
              <a:gd name="connsiteY0" fmla="*/ 1 h 6877818"/>
              <a:gd name="connsiteX1" fmla="*/ 8705630 w 9851956"/>
              <a:gd name="connsiteY1" fmla="*/ 0 h 6877818"/>
              <a:gd name="connsiteX2" fmla="*/ 9851956 w 9851956"/>
              <a:gd name="connsiteY2" fmla="*/ 1146326 h 6877818"/>
              <a:gd name="connsiteX3" fmla="*/ 9851956 w 9851956"/>
              <a:gd name="connsiteY3" fmla="*/ 6877818 h 6877818"/>
              <a:gd name="connsiteX4" fmla="*/ 9851956 w 9851956"/>
              <a:gd name="connsiteY4" fmla="*/ 6877818 h 6877818"/>
              <a:gd name="connsiteX5" fmla="*/ 33 w 9851956"/>
              <a:gd name="connsiteY5" fmla="*/ 6877818 h 6877818"/>
              <a:gd name="connsiteX6" fmla="*/ 33 w 9851956"/>
              <a:gd name="connsiteY6" fmla="*/ 6877818 h 6877818"/>
              <a:gd name="connsiteX7" fmla="*/ 33 w 9851956"/>
              <a:gd name="connsiteY7" fmla="*/ 6858868 h 6877818"/>
              <a:gd name="connsiteX8" fmla="*/ 4292682 w 9851956"/>
              <a:gd name="connsiteY8" fmla="*/ 1 h 6877818"/>
              <a:gd name="connsiteX0" fmla="*/ 4292667 w 9851941"/>
              <a:gd name="connsiteY0" fmla="*/ 16 h 6877833"/>
              <a:gd name="connsiteX1" fmla="*/ 8705615 w 9851941"/>
              <a:gd name="connsiteY1" fmla="*/ 15 h 6877833"/>
              <a:gd name="connsiteX2" fmla="*/ 9851941 w 9851941"/>
              <a:gd name="connsiteY2" fmla="*/ 1146341 h 6877833"/>
              <a:gd name="connsiteX3" fmla="*/ 9851941 w 9851941"/>
              <a:gd name="connsiteY3" fmla="*/ 6877833 h 6877833"/>
              <a:gd name="connsiteX4" fmla="*/ 9851941 w 9851941"/>
              <a:gd name="connsiteY4" fmla="*/ 6877833 h 6877833"/>
              <a:gd name="connsiteX5" fmla="*/ 18 w 9851941"/>
              <a:gd name="connsiteY5" fmla="*/ 6877833 h 6877833"/>
              <a:gd name="connsiteX6" fmla="*/ 18 w 9851941"/>
              <a:gd name="connsiteY6" fmla="*/ 6877833 h 6877833"/>
              <a:gd name="connsiteX7" fmla="*/ 18 w 9851941"/>
              <a:gd name="connsiteY7" fmla="*/ 6858883 h 6877833"/>
              <a:gd name="connsiteX8" fmla="*/ 4292667 w 9851941"/>
              <a:gd name="connsiteY8" fmla="*/ 16 h 6877833"/>
              <a:gd name="connsiteX0" fmla="*/ 4292649 w 9851923"/>
              <a:gd name="connsiteY0" fmla="*/ 16 h 6877833"/>
              <a:gd name="connsiteX1" fmla="*/ 8705597 w 9851923"/>
              <a:gd name="connsiteY1" fmla="*/ 15 h 6877833"/>
              <a:gd name="connsiteX2" fmla="*/ 9851923 w 9851923"/>
              <a:gd name="connsiteY2" fmla="*/ 1146341 h 6877833"/>
              <a:gd name="connsiteX3" fmla="*/ 9851923 w 9851923"/>
              <a:gd name="connsiteY3" fmla="*/ 6877833 h 6877833"/>
              <a:gd name="connsiteX4" fmla="*/ 9851923 w 9851923"/>
              <a:gd name="connsiteY4" fmla="*/ 6877833 h 6877833"/>
              <a:gd name="connsiteX5" fmla="*/ 0 w 9851923"/>
              <a:gd name="connsiteY5" fmla="*/ 6877833 h 6877833"/>
              <a:gd name="connsiteX6" fmla="*/ 0 w 9851923"/>
              <a:gd name="connsiteY6" fmla="*/ 6877833 h 6877833"/>
              <a:gd name="connsiteX7" fmla="*/ 39329 w 9851923"/>
              <a:gd name="connsiteY7" fmla="*/ 6868715 h 6877833"/>
              <a:gd name="connsiteX8" fmla="*/ 4292649 w 9851923"/>
              <a:gd name="connsiteY8" fmla="*/ 16 h 6877833"/>
              <a:gd name="connsiteX0" fmla="*/ 4292649 w 9851923"/>
              <a:gd name="connsiteY0" fmla="*/ 31 h 6877848"/>
              <a:gd name="connsiteX1" fmla="*/ 8705597 w 9851923"/>
              <a:gd name="connsiteY1" fmla="*/ 30 h 6877848"/>
              <a:gd name="connsiteX2" fmla="*/ 9851923 w 9851923"/>
              <a:gd name="connsiteY2" fmla="*/ 1146356 h 6877848"/>
              <a:gd name="connsiteX3" fmla="*/ 9851923 w 9851923"/>
              <a:gd name="connsiteY3" fmla="*/ 6877848 h 6877848"/>
              <a:gd name="connsiteX4" fmla="*/ 9851923 w 9851923"/>
              <a:gd name="connsiteY4" fmla="*/ 6877848 h 6877848"/>
              <a:gd name="connsiteX5" fmla="*/ 0 w 9851923"/>
              <a:gd name="connsiteY5" fmla="*/ 6877848 h 6877848"/>
              <a:gd name="connsiteX6" fmla="*/ 0 w 9851923"/>
              <a:gd name="connsiteY6" fmla="*/ 6877848 h 6877848"/>
              <a:gd name="connsiteX7" fmla="*/ 39329 w 9851923"/>
              <a:gd name="connsiteY7" fmla="*/ 6868730 h 6877848"/>
              <a:gd name="connsiteX8" fmla="*/ 4292649 w 9851923"/>
              <a:gd name="connsiteY8" fmla="*/ 31 h 6877848"/>
              <a:gd name="connsiteX0" fmla="*/ 4292649 w 10121789"/>
              <a:gd name="connsiteY0" fmla="*/ 9834 h 6887651"/>
              <a:gd name="connsiteX1" fmla="*/ 9836306 w 10121789"/>
              <a:gd name="connsiteY1" fmla="*/ 0 h 6887651"/>
              <a:gd name="connsiteX2" fmla="*/ 9851923 w 10121789"/>
              <a:gd name="connsiteY2" fmla="*/ 1156159 h 6887651"/>
              <a:gd name="connsiteX3" fmla="*/ 9851923 w 10121789"/>
              <a:gd name="connsiteY3" fmla="*/ 6887651 h 6887651"/>
              <a:gd name="connsiteX4" fmla="*/ 9851923 w 10121789"/>
              <a:gd name="connsiteY4" fmla="*/ 6887651 h 6887651"/>
              <a:gd name="connsiteX5" fmla="*/ 0 w 10121789"/>
              <a:gd name="connsiteY5" fmla="*/ 6887651 h 6887651"/>
              <a:gd name="connsiteX6" fmla="*/ 0 w 10121789"/>
              <a:gd name="connsiteY6" fmla="*/ 6887651 h 6887651"/>
              <a:gd name="connsiteX7" fmla="*/ 39329 w 10121789"/>
              <a:gd name="connsiteY7" fmla="*/ 6878533 h 6887651"/>
              <a:gd name="connsiteX8" fmla="*/ 4292649 w 10121789"/>
              <a:gd name="connsiteY8" fmla="*/ 9834 h 6887651"/>
              <a:gd name="connsiteX0" fmla="*/ 4292649 w 9853193"/>
              <a:gd name="connsiteY0" fmla="*/ 9834 h 6887651"/>
              <a:gd name="connsiteX1" fmla="*/ 9836306 w 9853193"/>
              <a:gd name="connsiteY1" fmla="*/ 0 h 6887651"/>
              <a:gd name="connsiteX2" fmla="*/ 9851923 w 9853193"/>
              <a:gd name="connsiteY2" fmla="*/ 1156159 h 6887651"/>
              <a:gd name="connsiteX3" fmla="*/ 9851923 w 9853193"/>
              <a:gd name="connsiteY3" fmla="*/ 6887651 h 6887651"/>
              <a:gd name="connsiteX4" fmla="*/ 9851923 w 9853193"/>
              <a:gd name="connsiteY4" fmla="*/ 6887651 h 6887651"/>
              <a:gd name="connsiteX5" fmla="*/ 0 w 9853193"/>
              <a:gd name="connsiteY5" fmla="*/ 6887651 h 6887651"/>
              <a:gd name="connsiteX6" fmla="*/ 0 w 9853193"/>
              <a:gd name="connsiteY6" fmla="*/ 6887651 h 6887651"/>
              <a:gd name="connsiteX7" fmla="*/ 39329 w 9853193"/>
              <a:gd name="connsiteY7" fmla="*/ 6878533 h 6887651"/>
              <a:gd name="connsiteX8" fmla="*/ 4292649 w 9853193"/>
              <a:gd name="connsiteY8" fmla="*/ 9834 h 6887651"/>
              <a:gd name="connsiteX0" fmla="*/ 4292649 w 11458880"/>
              <a:gd name="connsiteY0" fmla="*/ 19667 h 6897484"/>
              <a:gd name="connsiteX1" fmla="*/ 11458629 w 11458880"/>
              <a:gd name="connsiteY1" fmla="*/ 0 h 6897484"/>
              <a:gd name="connsiteX2" fmla="*/ 9851923 w 11458880"/>
              <a:gd name="connsiteY2" fmla="*/ 1165992 h 6897484"/>
              <a:gd name="connsiteX3" fmla="*/ 9851923 w 11458880"/>
              <a:gd name="connsiteY3" fmla="*/ 6897484 h 6897484"/>
              <a:gd name="connsiteX4" fmla="*/ 9851923 w 11458880"/>
              <a:gd name="connsiteY4" fmla="*/ 6897484 h 6897484"/>
              <a:gd name="connsiteX5" fmla="*/ 0 w 11458880"/>
              <a:gd name="connsiteY5" fmla="*/ 6897484 h 6897484"/>
              <a:gd name="connsiteX6" fmla="*/ 0 w 11458880"/>
              <a:gd name="connsiteY6" fmla="*/ 6897484 h 6897484"/>
              <a:gd name="connsiteX7" fmla="*/ 39329 w 11458880"/>
              <a:gd name="connsiteY7" fmla="*/ 6888366 h 6897484"/>
              <a:gd name="connsiteX8" fmla="*/ 4292649 w 11458880"/>
              <a:gd name="connsiteY8" fmla="*/ 19667 h 6897484"/>
              <a:gd name="connsiteX0" fmla="*/ 4292649 w 11484078"/>
              <a:gd name="connsiteY0" fmla="*/ 19667 h 6897484"/>
              <a:gd name="connsiteX1" fmla="*/ 11458629 w 11484078"/>
              <a:gd name="connsiteY1" fmla="*/ 0 h 6897484"/>
              <a:gd name="connsiteX2" fmla="*/ 11484078 w 11484078"/>
              <a:gd name="connsiteY2" fmla="*/ 2719489 h 6897484"/>
              <a:gd name="connsiteX3" fmla="*/ 9851923 w 11484078"/>
              <a:gd name="connsiteY3" fmla="*/ 6897484 h 6897484"/>
              <a:gd name="connsiteX4" fmla="*/ 9851923 w 11484078"/>
              <a:gd name="connsiteY4" fmla="*/ 6897484 h 6897484"/>
              <a:gd name="connsiteX5" fmla="*/ 0 w 11484078"/>
              <a:gd name="connsiteY5" fmla="*/ 6897484 h 6897484"/>
              <a:gd name="connsiteX6" fmla="*/ 0 w 11484078"/>
              <a:gd name="connsiteY6" fmla="*/ 6897484 h 6897484"/>
              <a:gd name="connsiteX7" fmla="*/ 39329 w 11484078"/>
              <a:gd name="connsiteY7" fmla="*/ 6888366 h 6897484"/>
              <a:gd name="connsiteX8" fmla="*/ 4292649 w 11484078"/>
              <a:gd name="connsiteY8" fmla="*/ 19667 h 6897484"/>
              <a:gd name="connsiteX0" fmla="*/ 4292649 w 11503742"/>
              <a:gd name="connsiteY0" fmla="*/ 19667 h 6907316"/>
              <a:gd name="connsiteX1" fmla="*/ 11458629 w 11503742"/>
              <a:gd name="connsiteY1" fmla="*/ 0 h 6907316"/>
              <a:gd name="connsiteX2" fmla="*/ 11484078 w 11503742"/>
              <a:gd name="connsiteY2" fmla="*/ 2719489 h 6907316"/>
              <a:gd name="connsiteX3" fmla="*/ 9851923 w 11503742"/>
              <a:gd name="connsiteY3" fmla="*/ 6897484 h 6907316"/>
              <a:gd name="connsiteX4" fmla="*/ 11503742 w 11503742"/>
              <a:gd name="connsiteY4" fmla="*/ 6907316 h 6907316"/>
              <a:gd name="connsiteX5" fmla="*/ 0 w 11503742"/>
              <a:gd name="connsiteY5" fmla="*/ 6897484 h 6907316"/>
              <a:gd name="connsiteX6" fmla="*/ 0 w 11503742"/>
              <a:gd name="connsiteY6" fmla="*/ 6897484 h 6907316"/>
              <a:gd name="connsiteX7" fmla="*/ 39329 w 11503742"/>
              <a:gd name="connsiteY7" fmla="*/ 6888366 h 6907316"/>
              <a:gd name="connsiteX8" fmla="*/ 4292649 w 11503742"/>
              <a:gd name="connsiteY8" fmla="*/ 19667 h 6907316"/>
              <a:gd name="connsiteX0" fmla="*/ 4292649 w 11513575"/>
              <a:gd name="connsiteY0" fmla="*/ 19667 h 6907316"/>
              <a:gd name="connsiteX1" fmla="*/ 11458629 w 11513575"/>
              <a:gd name="connsiteY1" fmla="*/ 0 h 6907316"/>
              <a:gd name="connsiteX2" fmla="*/ 11484078 w 11513575"/>
              <a:gd name="connsiteY2" fmla="*/ 2719489 h 6907316"/>
              <a:gd name="connsiteX3" fmla="*/ 11513575 w 11513575"/>
              <a:gd name="connsiteY3" fmla="*/ 6897484 h 6907316"/>
              <a:gd name="connsiteX4" fmla="*/ 11503742 w 11513575"/>
              <a:gd name="connsiteY4" fmla="*/ 6907316 h 6907316"/>
              <a:gd name="connsiteX5" fmla="*/ 0 w 11513575"/>
              <a:gd name="connsiteY5" fmla="*/ 6897484 h 6907316"/>
              <a:gd name="connsiteX6" fmla="*/ 0 w 11513575"/>
              <a:gd name="connsiteY6" fmla="*/ 6897484 h 6907316"/>
              <a:gd name="connsiteX7" fmla="*/ 39329 w 11513575"/>
              <a:gd name="connsiteY7" fmla="*/ 6888366 h 6907316"/>
              <a:gd name="connsiteX8" fmla="*/ 4292649 w 11513575"/>
              <a:gd name="connsiteY8" fmla="*/ 19667 h 6907316"/>
              <a:gd name="connsiteX0" fmla="*/ 4292649 w 11513575"/>
              <a:gd name="connsiteY0" fmla="*/ 19667 h 6917148"/>
              <a:gd name="connsiteX1" fmla="*/ 11458629 w 11513575"/>
              <a:gd name="connsiteY1" fmla="*/ 0 h 6917148"/>
              <a:gd name="connsiteX2" fmla="*/ 11484078 w 11513575"/>
              <a:gd name="connsiteY2" fmla="*/ 2719489 h 6917148"/>
              <a:gd name="connsiteX3" fmla="*/ 11513575 w 11513575"/>
              <a:gd name="connsiteY3" fmla="*/ 6897484 h 6917148"/>
              <a:gd name="connsiteX4" fmla="*/ 11405419 w 11513575"/>
              <a:gd name="connsiteY4" fmla="*/ 6917148 h 6917148"/>
              <a:gd name="connsiteX5" fmla="*/ 0 w 11513575"/>
              <a:gd name="connsiteY5" fmla="*/ 6897484 h 6917148"/>
              <a:gd name="connsiteX6" fmla="*/ 0 w 11513575"/>
              <a:gd name="connsiteY6" fmla="*/ 6897484 h 6917148"/>
              <a:gd name="connsiteX7" fmla="*/ 39329 w 11513575"/>
              <a:gd name="connsiteY7" fmla="*/ 6888366 h 6917148"/>
              <a:gd name="connsiteX8" fmla="*/ 4292649 w 11513575"/>
              <a:gd name="connsiteY8" fmla="*/ 19667 h 6917148"/>
              <a:gd name="connsiteX0" fmla="*/ 4292649 w 11484078"/>
              <a:gd name="connsiteY0" fmla="*/ 19667 h 6917148"/>
              <a:gd name="connsiteX1" fmla="*/ 11458629 w 11484078"/>
              <a:gd name="connsiteY1" fmla="*/ 0 h 6917148"/>
              <a:gd name="connsiteX2" fmla="*/ 11484078 w 11484078"/>
              <a:gd name="connsiteY2" fmla="*/ 2719489 h 6917148"/>
              <a:gd name="connsiteX3" fmla="*/ 11454582 w 11484078"/>
              <a:gd name="connsiteY3" fmla="*/ 6897484 h 6917148"/>
              <a:gd name="connsiteX4" fmla="*/ 11405419 w 11484078"/>
              <a:gd name="connsiteY4" fmla="*/ 6917148 h 6917148"/>
              <a:gd name="connsiteX5" fmla="*/ 0 w 11484078"/>
              <a:gd name="connsiteY5" fmla="*/ 6897484 h 6917148"/>
              <a:gd name="connsiteX6" fmla="*/ 0 w 11484078"/>
              <a:gd name="connsiteY6" fmla="*/ 6897484 h 6917148"/>
              <a:gd name="connsiteX7" fmla="*/ 39329 w 11484078"/>
              <a:gd name="connsiteY7" fmla="*/ 6888366 h 6917148"/>
              <a:gd name="connsiteX8" fmla="*/ 4292649 w 11484078"/>
              <a:gd name="connsiteY8" fmla="*/ 19667 h 691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078" h="6917148">
                <a:moveTo>
                  <a:pt x="4292649" y="19667"/>
                </a:moveTo>
                <a:lnTo>
                  <a:pt x="11458629" y="0"/>
                </a:lnTo>
                <a:cubicBezTo>
                  <a:pt x="11482127" y="19664"/>
                  <a:pt x="11484078" y="2086391"/>
                  <a:pt x="11484078" y="2719489"/>
                </a:cubicBezTo>
                <a:lnTo>
                  <a:pt x="11454582" y="6897484"/>
                </a:lnTo>
                <a:lnTo>
                  <a:pt x="11405419" y="6917148"/>
                </a:lnTo>
                <a:lnTo>
                  <a:pt x="0" y="6897484"/>
                </a:lnTo>
                <a:lnTo>
                  <a:pt x="0" y="6897484"/>
                </a:lnTo>
                <a:lnTo>
                  <a:pt x="39329" y="6888366"/>
                </a:lnTo>
                <a:cubicBezTo>
                  <a:pt x="540775" y="2302701"/>
                  <a:pt x="4190493" y="9835"/>
                  <a:pt x="4292649" y="19667"/>
                </a:cubicBezTo>
                <a:close/>
              </a:path>
            </a:pathLst>
          </a:custGeom>
        </p:spPr>
        <p:txBody>
          <a:bodyPr/>
          <a:lstStyle/>
          <a:p>
            <a:r>
              <a:rPr lang="en-US"/>
              <a:t>Click icon to add picture</a:t>
            </a:r>
          </a:p>
        </p:txBody>
      </p:sp>
      <p:sp>
        <p:nvSpPr>
          <p:cNvPr id="12" name="Slide Number Placeholder 17">
            <a:extLst>
              <a:ext uri="{FF2B5EF4-FFF2-40B4-BE49-F238E27FC236}">
                <a16:creationId xmlns:a16="http://schemas.microsoft.com/office/drawing/2014/main" id="{47E3FDE1-CB75-9E4C-A600-E831EDE4838F}"/>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9A5B4219-62E2-C91F-2A2C-7511B103ACDF}"/>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74474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9507-A598-8041-B975-15C592D6FA68}"/>
              </a:ext>
            </a:extLst>
          </p:cNvPr>
          <p:cNvSpPr>
            <a:spLocks noGrp="1"/>
          </p:cNvSpPr>
          <p:nvPr>
            <p:ph type="title"/>
          </p:nvPr>
        </p:nvSpPr>
        <p:spPr>
          <a:xfrm>
            <a:off x="838200" y="639340"/>
            <a:ext cx="10515600" cy="861348"/>
          </a:xfrm>
          <a:prstGeom prst="rect">
            <a:avLst/>
          </a:prstGeo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7EEDBE0C-7C55-D34D-B951-818C8A48211C}"/>
              </a:ext>
            </a:extLst>
          </p:cNvPr>
          <p:cNvCxnSpPr/>
          <p:nvPr userDrawn="1"/>
        </p:nvCxnSpPr>
        <p:spPr>
          <a:xfrm>
            <a:off x="838200" y="1548188"/>
            <a:ext cx="10515600" cy="0"/>
          </a:xfrm>
          <a:prstGeom prst="line">
            <a:avLst/>
          </a:prstGeom>
          <a:ln w="3175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07229E0-60F3-3097-932D-75C44CF86AC7}"/>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
        <p:nvSpPr>
          <p:cNvPr id="5" name="Slide Number Placeholder 17">
            <a:extLst>
              <a:ext uri="{FF2B5EF4-FFF2-40B4-BE49-F238E27FC236}">
                <a16:creationId xmlns:a16="http://schemas.microsoft.com/office/drawing/2014/main" id="{1C7E8F51-21B0-3171-C8DF-197BDD8D6EAA}"/>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Tree>
    <p:extLst>
      <p:ext uri="{BB962C8B-B14F-4D97-AF65-F5344CB8AC3E}">
        <p14:creationId xmlns:p14="http://schemas.microsoft.com/office/powerpoint/2010/main" val="361083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Slide Number Placeholder 17">
            <a:extLst>
              <a:ext uri="{FF2B5EF4-FFF2-40B4-BE49-F238E27FC236}">
                <a16:creationId xmlns:a16="http://schemas.microsoft.com/office/drawing/2014/main" id="{D0644048-8A41-544B-94AC-4E43DFF2FE34}"/>
              </a:ext>
            </a:extLst>
          </p:cNvPr>
          <p:cNvSpPr>
            <a:spLocks noGrp="1"/>
          </p:cNvSpPr>
          <p:nvPr>
            <p:ph type="sldNum" sz="quarter" idx="4"/>
          </p:nvPr>
        </p:nvSpPr>
        <p:spPr>
          <a:xfrm>
            <a:off x="11469630" y="6421160"/>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B9179BAA-F5F8-B70C-DAC0-B6464FC37BCF}"/>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368210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EA83A9-A181-C140-9034-BE45E07E5213}"/>
              </a:ext>
            </a:extLst>
          </p:cNvPr>
          <p:cNvSpPr>
            <a:spLocks noGrp="1"/>
          </p:cNvSpPr>
          <p:nvPr>
            <p:ph type="body" idx="1"/>
          </p:nvPr>
        </p:nvSpPr>
        <p:spPr>
          <a:xfrm>
            <a:off x="838200" y="1742499"/>
            <a:ext cx="10515600" cy="4043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3">
            <a:extLst>
              <a:ext uri="{FF2B5EF4-FFF2-40B4-BE49-F238E27FC236}">
                <a16:creationId xmlns:a16="http://schemas.microsoft.com/office/drawing/2014/main" id="{278F054E-6493-9849-90DD-12D4D986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3" name="Slide Number Placeholder 17">
            <a:extLst>
              <a:ext uri="{FF2B5EF4-FFF2-40B4-BE49-F238E27FC236}">
                <a16:creationId xmlns:a16="http://schemas.microsoft.com/office/drawing/2014/main" id="{DA23856F-8FCC-B44D-90A6-0759AD41C72C}"/>
              </a:ext>
            </a:extLst>
          </p:cNvPr>
          <p:cNvSpPr>
            <a:spLocks noGrp="1"/>
          </p:cNvSpPr>
          <p:nvPr>
            <p:ph type="sldNum" sz="quarter" idx="4"/>
          </p:nvPr>
        </p:nvSpPr>
        <p:spPr>
          <a:xfrm>
            <a:off x="11402734" y="6379854"/>
            <a:ext cx="722370" cy="365125"/>
          </a:xfrm>
          <a:prstGeom prst="rect">
            <a:avLst/>
          </a:prstGeom>
        </p:spPr>
        <p:txBody>
          <a:bodyPr vert="horz" lIns="91440" tIns="45720" rIns="91440" bIns="45720" rtlCol="0" anchor="ctr"/>
          <a:lstStyle>
            <a:lvl1pPr algn="ctr">
              <a:defRPr sz="1200" b="0">
                <a:solidFill>
                  <a:schemeClr val="accent1"/>
                </a:solidFill>
              </a:defRPr>
            </a:lvl1pPr>
          </a:lstStyle>
          <a:p>
            <a:fld id="{DAAB17A5-9E90-3B41-BF53-F7C8BA708896}" type="slidenum">
              <a:rPr lang="en-US" smtClean="0"/>
              <a:pPr/>
              <a:t>‹#›</a:t>
            </a:fld>
            <a:endParaRPr lang="en-US"/>
          </a:p>
        </p:txBody>
      </p:sp>
      <p:sp>
        <p:nvSpPr>
          <p:cNvPr id="2" name="TextBox 1">
            <a:extLst>
              <a:ext uri="{FF2B5EF4-FFF2-40B4-BE49-F238E27FC236}">
                <a16:creationId xmlns:a16="http://schemas.microsoft.com/office/drawing/2014/main" id="{37A8E89F-924D-B91F-F973-5430456443CD}"/>
              </a:ext>
            </a:extLst>
          </p:cNvPr>
          <p:cNvSpPr txBox="1"/>
          <p:nvPr userDrawn="1"/>
        </p:nvSpPr>
        <p:spPr>
          <a:xfrm>
            <a:off x="5078028" y="6436313"/>
            <a:ext cx="1324145" cy="369332"/>
          </a:xfrm>
          <a:prstGeom prst="rect">
            <a:avLst/>
          </a:prstGeom>
          <a:noFill/>
        </p:spPr>
        <p:txBody>
          <a:bodyPr wrap="none" rtlCol="0">
            <a:spAutoFit/>
          </a:bodyPr>
          <a:lstStyle/>
          <a:p>
            <a:r>
              <a:rPr lang="en-US">
                <a:solidFill>
                  <a:schemeClr val="tx2"/>
                </a:solidFill>
              </a:rPr>
              <a:t>Confidential</a:t>
            </a:r>
          </a:p>
        </p:txBody>
      </p:sp>
    </p:spTree>
    <p:extLst>
      <p:ext uri="{BB962C8B-B14F-4D97-AF65-F5344CB8AC3E}">
        <p14:creationId xmlns:p14="http://schemas.microsoft.com/office/powerpoint/2010/main" val="218847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60" r:id="rId7"/>
    <p:sldLayoutId id="2147483654" r:id="rId8"/>
    <p:sldLayoutId id="2147483655"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903_3E98D29C.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8F8_A151DCAA.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4260-065D-5744-9495-0E4201C6861D}"/>
              </a:ext>
            </a:extLst>
          </p:cNvPr>
          <p:cNvSpPr>
            <a:spLocks noGrp="1"/>
          </p:cNvSpPr>
          <p:nvPr>
            <p:ph type="ctrTitle"/>
          </p:nvPr>
        </p:nvSpPr>
        <p:spPr>
          <a:xfrm>
            <a:off x="780240" y="3244388"/>
            <a:ext cx="5820002" cy="714703"/>
          </a:xfrm>
        </p:spPr>
        <p:txBody>
          <a:bodyPr/>
          <a:lstStyle/>
          <a:p>
            <a:pPr algn="ctr"/>
            <a:r>
              <a:rPr lang="en-US" sz="3200" dirty="0"/>
              <a:t>Veterinary Training for the Salvo™ Ocular </a:t>
            </a:r>
            <a:r>
              <a:rPr lang="en-US" sz="3200" dirty="0" err="1"/>
              <a:t>Microshunt</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CB6134FE-6F22-154B-B0CF-C9D79856C275}"/>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3" name="Picture 2" descr="A blue text with a white background&#10;&#10;Description automatically generated">
            <a:extLst>
              <a:ext uri="{FF2B5EF4-FFF2-40B4-BE49-F238E27FC236}">
                <a16:creationId xmlns:a16="http://schemas.microsoft.com/office/drawing/2014/main" id="{E3F27818-B073-8E85-C157-5B0D03AD6D28}"/>
              </a:ext>
            </a:extLst>
          </p:cNvPr>
          <p:cNvPicPr>
            <a:picLocks noChangeAspect="1"/>
          </p:cNvPicPr>
          <p:nvPr/>
        </p:nvPicPr>
        <p:blipFill>
          <a:blip r:embed="rId2"/>
          <a:stretch>
            <a:fillRect/>
          </a:stretch>
        </p:blipFill>
        <p:spPr>
          <a:xfrm>
            <a:off x="566556" y="990544"/>
            <a:ext cx="6247370" cy="1615904"/>
          </a:xfrm>
          <a:prstGeom prst="rect">
            <a:avLst/>
          </a:prstGeom>
        </p:spPr>
      </p:pic>
      <p:sp>
        <p:nvSpPr>
          <p:cNvPr id="5" name="TextBox 4">
            <a:extLst>
              <a:ext uri="{FF2B5EF4-FFF2-40B4-BE49-F238E27FC236}">
                <a16:creationId xmlns:a16="http://schemas.microsoft.com/office/drawing/2014/main" id="{7A00A499-6629-32FD-7083-9B44C54B27BF}"/>
              </a:ext>
            </a:extLst>
          </p:cNvPr>
          <p:cNvSpPr txBox="1"/>
          <p:nvPr/>
        </p:nvSpPr>
        <p:spPr>
          <a:xfrm>
            <a:off x="566556" y="4742068"/>
            <a:ext cx="7590972"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OneVet Medical, Inc.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6901 East Fish Lake Road, Suite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Maple Grove, MN 55369</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www.onevetmedical.com</a:t>
            </a:r>
            <a:endParaRPr kumimoji="0" lang="en-US" altLang="en-US" sz="2000" b="0" i="1" u="none" strike="noStrike" cap="none" normalizeH="0" baseline="0" dirty="0">
              <a:ln>
                <a:noFill/>
              </a:ln>
              <a:solidFill>
                <a:schemeClr val="bg1"/>
              </a:solidFill>
              <a:effectLst/>
              <a:latin typeface="Arial" panose="020B0604020202020204" pitchFamily="34" charset="0"/>
            </a:endParaRPr>
          </a:p>
        </p:txBody>
      </p:sp>
      <p:sp>
        <p:nvSpPr>
          <p:cNvPr id="6" name="TextBox 5">
            <a:extLst>
              <a:ext uri="{FF2B5EF4-FFF2-40B4-BE49-F238E27FC236}">
                <a16:creationId xmlns:a16="http://schemas.microsoft.com/office/drawing/2014/main" id="{1958A479-89E5-2758-1CEC-C3B92A86FD9D}"/>
              </a:ext>
            </a:extLst>
          </p:cNvPr>
          <p:cNvSpPr txBox="1"/>
          <p:nvPr/>
        </p:nvSpPr>
        <p:spPr>
          <a:xfrm>
            <a:off x="6153150" y="1126066"/>
            <a:ext cx="436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5687"/>
                </a:solidFill>
                <a:latin typeface="Calibri Light"/>
                <a:ea typeface="Calibri Light"/>
                <a:cs typeface="Calibri Light"/>
              </a:rPr>
              <a:t>™ </a:t>
            </a:r>
            <a:endParaRPr lang="en-US" sz="3600" dirty="0">
              <a:solidFill>
                <a:srgbClr val="005687"/>
              </a:solidFill>
              <a:ea typeface="Calibri"/>
              <a:cs typeface="Calibri"/>
            </a:endParaRPr>
          </a:p>
        </p:txBody>
      </p:sp>
    </p:spTree>
    <p:extLst>
      <p:ext uri="{BB962C8B-B14F-4D97-AF65-F5344CB8AC3E}">
        <p14:creationId xmlns:p14="http://schemas.microsoft.com/office/powerpoint/2010/main" val="2334577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87F7F-5BB5-70C8-00B6-B788F4C62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5EB6A-8F4E-A9BA-874D-B23801368615}"/>
              </a:ext>
            </a:extLst>
          </p:cNvPr>
          <p:cNvSpPr>
            <a:spLocks noGrp="1"/>
          </p:cNvSpPr>
          <p:nvPr>
            <p:ph type="title"/>
          </p:nvPr>
        </p:nvSpPr>
        <p:spPr>
          <a:xfrm>
            <a:off x="838200" y="529408"/>
            <a:ext cx="10515600" cy="861348"/>
          </a:xfrm>
        </p:spPr>
        <p:txBody>
          <a:bodyPr>
            <a:normAutofit/>
          </a:bodyPr>
          <a:lstStyle/>
          <a:p>
            <a:r>
              <a:rPr lang="en-US" sz="3200" dirty="0">
                <a:solidFill>
                  <a:srgbClr val="0070C0"/>
                </a:solidFill>
              </a:rPr>
              <a:t>Operative – Implant Procedure</a:t>
            </a:r>
            <a:endParaRPr lang="en-US" sz="2400" dirty="0">
              <a:solidFill>
                <a:srgbClr val="0070C0"/>
              </a:solidFill>
              <a:ea typeface="Calibri Light"/>
              <a:cs typeface="Calibri Light"/>
            </a:endParaRPr>
          </a:p>
        </p:txBody>
      </p:sp>
      <p:sp>
        <p:nvSpPr>
          <p:cNvPr id="7" name="Slide Number Placeholder 3">
            <a:extLst>
              <a:ext uri="{FF2B5EF4-FFF2-40B4-BE49-F238E27FC236}">
                <a16:creationId xmlns:a16="http://schemas.microsoft.com/office/drawing/2014/main" id="{EA99BEAA-5EBC-CDD0-B3A9-E854F334AC5B}"/>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10</a:t>
            </a:fld>
            <a:endParaRPr lang="en-US"/>
          </a:p>
        </p:txBody>
      </p:sp>
      <p:sp>
        <p:nvSpPr>
          <p:cNvPr id="4" name="Content Placeholder 3">
            <a:extLst>
              <a:ext uri="{FF2B5EF4-FFF2-40B4-BE49-F238E27FC236}">
                <a16:creationId xmlns:a16="http://schemas.microsoft.com/office/drawing/2014/main" id="{08187237-2B60-3E37-A1AA-DCCD8D2221A2}"/>
              </a:ext>
            </a:extLst>
          </p:cNvPr>
          <p:cNvSpPr>
            <a:spLocks noGrp="1"/>
          </p:cNvSpPr>
          <p:nvPr>
            <p:ph idx="1"/>
          </p:nvPr>
        </p:nvSpPr>
        <p:spPr>
          <a:xfrm>
            <a:off x="838200" y="1736257"/>
            <a:ext cx="10946130" cy="4820935"/>
          </a:xfrm>
        </p:spPr>
        <p:txBody>
          <a:bodyPr vert="horz" lIns="91440" tIns="45720" rIns="91440" bIns="45720" rtlCol="0" anchor="t">
            <a:noAutofit/>
          </a:bodyPr>
          <a:lstStyle/>
          <a:p>
            <a:pPr>
              <a:buClr>
                <a:srgbClr val="0070C0"/>
              </a:buClr>
              <a:buFont typeface="Wingdings" panose="05000000000000000000" pitchFamily="2" charset="2"/>
              <a:buChar char="§"/>
            </a:pPr>
            <a:r>
              <a:rPr lang="en-US" sz="2000" b="0" i="0" u="none" strike="noStrike" dirty="0">
                <a:solidFill>
                  <a:srgbClr val="000000"/>
                </a:solidFill>
                <a:effectLst/>
                <a:latin typeface="Calibri"/>
                <a:cs typeface="Calibri"/>
              </a:rPr>
              <a:t>The patient is placed in dorsal recumbency and prepared for aseptic surgery</a:t>
            </a:r>
          </a:p>
          <a:p>
            <a:pPr>
              <a:buClr>
                <a:srgbClr val="0070C0"/>
              </a:buClr>
              <a:buFont typeface="Wingdings" panose="05000000000000000000" pitchFamily="2" charset="2"/>
              <a:buChar char="§"/>
            </a:pPr>
            <a:r>
              <a:rPr lang="en-US" sz="2000" b="0" i="0" u="none" strike="noStrike" dirty="0">
                <a:solidFill>
                  <a:srgbClr val="000000"/>
                </a:solidFill>
                <a:effectLst/>
                <a:latin typeface="Calibri"/>
                <a:cs typeface="Calibri"/>
              </a:rPr>
              <a:t>An eyelid speculum is placed as well as a sterile eye drape </a:t>
            </a:r>
            <a:r>
              <a:rPr lang="en-US" sz="2000" dirty="0">
                <a:solidFill>
                  <a:srgbClr val="000000"/>
                </a:solidFill>
                <a:latin typeface="Calibri"/>
                <a:cs typeface="Calibri"/>
              </a:rPr>
              <a:t>prior to creating incision</a:t>
            </a:r>
          </a:p>
          <a:p>
            <a:pPr>
              <a:buClr>
                <a:srgbClr val="0070C0"/>
              </a:buClr>
              <a:buFont typeface="Wingdings" panose="05000000000000000000" pitchFamily="2" charset="2"/>
              <a:buChar char="§"/>
            </a:pPr>
            <a:r>
              <a:rPr lang="en-US" sz="2000" b="0" i="0" u="none" strike="noStrike" dirty="0">
                <a:solidFill>
                  <a:srgbClr val="000000"/>
                </a:solidFill>
                <a:effectLst/>
                <a:latin typeface="Calibri"/>
                <a:cs typeface="Calibri"/>
              </a:rPr>
              <a:t>A 3-4mm peritomy is created in the dorsal quadrant of the eye down to bare sclera.  Fine easer tip cautery is used to control hemostasis</a:t>
            </a:r>
          </a:p>
          <a:p>
            <a:pPr>
              <a:buClr>
                <a:srgbClr val="0070C0"/>
              </a:buClr>
              <a:buFont typeface="Wingdings" panose="05000000000000000000" pitchFamily="2" charset="2"/>
              <a:buChar char="§"/>
            </a:pPr>
            <a:r>
              <a:rPr lang="en-US" sz="2000" b="0" i="0" u="none" strike="noStrike" dirty="0">
                <a:solidFill>
                  <a:srgbClr val="000000"/>
                </a:solidFill>
                <a:effectLst/>
                <a:latin typeface="Calibri"/>
                <a:cs typeface="Calibri"/>
              </a:rPr>
              <a:t>The incision is made with a 1.4 mm slit blade, entering the anterior chamber immediately posterior (0.5 – 1mm) to the limbus.  Incision should be made in a single, in-out, motion (</a:t>
            </a:r>
            <a:r>
              <a:rPr lang="en-US" sz="2000" dirty="0">
                <a:solidFill>
                  <a:srgbClr val="000000"/>
                </a:solidFill>
                <a:latin typeface="Calibri"/>
                <a:cs typeface="Calibri"/>
              </a:rPr>
              <a:t>no side-to-side motion)</a:t>
            </a:r>
            <a:endParaRPr lang="en-US" sz="2000" b="0" i="0" u="none" strike="noStrike" dirty="0">
              <a:solidFill>
                <a:srgbClr val="000000"/>
              </a:solidFill>
              <a:effectLst/>
              <a:latin typeface="Calibri"/>
              <a:cs typeface="Calibri"/>
            </a:endParaRPr>
          </a:p>
          <a:p>
            <a:pPr>
              <a:buClr>
                <a:srgbClr val="0070C0"/>
              </a:buClr>
              <a:buFont typeface="Wingdings" panose="05000000000000000000" pitchFamily="2" charset="2"/>
              <a:buChar char="§"/>
            </a:pPr>
            <a:r>
              <a:rPr lang="en-US" sz="2000" dirty="0">
                <a:solidFill>
                  <a:srgbClr val="000000"/>
                </a:solidFill>
                <a:latin typeface="Calibri"/>
                <a:cs typeface="Calibri"/>
              </a:rPr>
              <a:t>Incision should be parallel to the iris so that the device is not vaulted anteriorly and touching the endothelium.</a:t>
            </a:r>
            <a:endParaRPr lang="en-US" sz="2000" b="0" i="0" u="none" strike="noStrike" dirty="0">
              <a:solidFill>
                <a:srgbClr val="000000"/>
              </a:solidFill>
              <a:effectLst/>
              <a:latin typeface="Calibri"/>
              <a:ea typeface="Calibri"/>
              <a:cs typeface="Calibri"/>
            </a:endParaRPr>
          </a:p>
          <a:p>
            <a:pPr>
              <a:buClr>
                <a:srgbClr val="0070C0"/>
              </a:buClr>
              <a:buFont typeface="Wingdings" panose="05000000000000000000" pitchFamily="2" charset="2"/>
              <a:buChar char="§"/>
            </a:pPr>
            <a:r>
              <a:rPr lang="en-US" sz="2000" dirty="0">
                <a:solidFill>
                  <a:srgbClr val="000000"/>
                </a:solidFill>
                <a:latin typeface="Calibri"/>
                <a:ea typeface="Calibri"/>
                <a:cs typeface="Calibri"/>
              </a:rPr>
              <a:t>The Salvo shunt is gently grasped with non-tooth forceps and carefully inserted into the paracentesis.  Flow from the Salvo shunt is confirmed with a dry Weck spear.</a:t>
            </a:r>
            <a:endParaRPr lang="en-US" sz="2000" dirty="0">
              <a:solidFill>
                <a:srgbClr val="000000"/>
              </a:solidFill>
              <a:latin typeface="Calibri"/>
              <a:cs typeface="Calibri"/>
            </a:endParaRPr>
          </a:p>
          <a:p>
            <a:pPr fontAlgn="base">
              <a:buClr>
                <a:srgbClr val="0070C0"/>
              </a:buClr>
              <a:buFont typeface="Wingdings" panose="05000000000000000000" pitchFamily="2" charset="2"/>
              <a:buChar char="§"/>
            </a:pPr>
            <a:r>
              <a:rPr lang="en-US" sz="2000" b="0" i="0" u="none" strike="noStrike" dirty="0">
                <a:solidFill>
                  <a:srgbClr val="000000"/>
                </a:solidFill>
                <a:effectLst/>
                <a:latin typeface="Calibri"/>
                <a:cs typeface="Calibri"/>
              </a:rPr>
              <a:t>The conjunctiva is closed in a single layer with 9-0 </a:t>
            </a:r>
            <a:r>
              <a:rPr lang="en-US" sz="2000" b="0" i="0" u="none" strike="noStrike" dirty="0" err="1">
                <a:solidFill>
                  <a:srgbClr val="000000"/>
                </a:solidFill>
                <a:effectLst/>
                <a:latin typeface="Calibri"/>
                <a:cs typeface="Calibri"/>
              </a:rPr>
              <a:t>vicryl</a:t>
            </a:r>
            <a:r>
              <a:rPr lang="en-US" sz="2000" b="0" i="0" u="none" strike="noStrike" dirty="0">
                <a:solidFill>
                  <a:srgbClr val="000000"/>
                </a:solidFill>
                <a:effectLst/>
                <a:latin typeface="Calibri"/>
                <a:cs typeface="Calibri"/>
              </a:rPr>
              <a:t> in a simple continuous or simple interrupted fashion.</a:t>
            </a:r>
            <a:endParaRPr lang="en-US" sz="2000" b="0" i="0" u="none" strike="noStrike" dirty="0">
              <a:solidFill>
                <a:srgbClr val="000000"/>
              </a:solidFill>
              <a:effectLst/>
              <a:latin typeface="Calibri"/>
              <a:ea typeface="Calibri"/>
              <a:cs typeface="Calibri"/>
            </a:endParaRPr>
          </a:p>
          <a:p>
            <a:pPr marL="0" indent="0" rtl="0" fontAlgn="base">
              <a:buNone/>
            </a:pPr>
            <a:endParaRPr lang="en-US" sz="2000" dirty="0">
              <a:solidFill>
                <a:srgbClr val="000000"/>
              </a:solidFill>
              <a:cs typeface="Calibri"/>
            </a:endParaRPr>
          </a:p>
        </p:txBody>
      </p:sp>
    </p:spTree>
    <p:extLst>
      <p:ext uri="{BB962C8B-B14F-4D97-AF65-F5344CB8AC3E}">
        <p14:creationId xmlns:p14="http://schemas.microsoft.com/office/powerpoint/2010/main" val="1050202780"/>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C490C97-DC32-FAAF-7A5E-41A26E2D8EA3}"/>
              </a:ext>
            </a:extLst>
          </p:cNvPr>
          <p:cNvSpPr>
            <a:spLocks noGrp="1"/>
          </p:cNvSpPr>
          <p:nvPr>
            <p:ph type="title"/>
          </p:nvPr>
        </p:nvSpPr>
        <p:spPr>
          <a:xfrm>
            <a:off x="740229" y="473797"/>
            <a:ext cx="10885714" cy="1263649"/>
          </a:xfrm>
        </p:spPr>
        <p:txBody>
          <a:bodyPr>
            <a:normAutofit/>
          </a:bodyPr>
          <a:lstStyle/>
          <a:p>
            <a:r>
              <a:rPr lang="en-US" sz="3200" dirty="0">
                <a:solidFill>
                  <a:srgbClr val="0070C0"/>
                </a:solidFill>
              </a:rPr>
              <a:t>Operative – Implantation Video at www.onevetmedical.com</a:t>
            </a:r>
            <a:endParaRPr lang="en-US" sz="3200" i="1" dirty="0">
              <a:solidFill>
                <a:srgbClr val="0070C0"/>
              </a:solidFill>
            </a:endParaRPr>
          </a:p>
        </p:txBody>
      </p:sp>
      <p:pic>
        <p:nvPicPr>
          <p:cNvPr id="9" name="Picture 8">
            <a:extLst>
              <a:ext uri="{FF2B5EF4-FFF2-40B4-BE49-F238E27FC236}">
                <a16:creationId xmlns:a16="http://schemas.microsoft.com/office/drawing/2014/main" id="{AC335612-098C-45F6-41DB-2C37FCB38A89}"/>
              </a:ext>
            </a:extLst>
          </p:cNvPr>
          <p:cNvPicPr>
            <a:picLocks noChangeAspect="1"/>
          </p:cNvPicPr>
          <p:nvPr/>
        </p:nvPicPr>
        <p:blipFill>
          <a:blip r:embed="rId2"/>
          <a:stretch>
            <a:fillRect/>
          </a:stretch>
        </p:blipFill>
        <p:spPr>
          <a:xfrm>
            <a:off x="4005385" y="2111244"/>
            <a:ext cx="3705742" cy="3696216"/>
          </a:xfrm>
          <a:prstGeom prst="rect">
            <a:avLst/>
          </a:prstGeom>
        </p:spPr>
      </p:pic>
    </p:spTree>
    <p:extLst>
      <p:ext uri="{BB962C8B-B14F-4D97-AF65-F5344CB8AC3E}">
        <p14:creationId xmlns:p14="http://schemas.microsoft.com/office/powerpoint/2010/main" val="56823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BFA4-1225-BCFD-09AA-A24843778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8FA2E-277F-C2D3-EEB7-AD7224FD3C15}"/>
              </a:ext>
            </a:extLst>
          </p:cNvPr>
          <p:cNvSpPr>
            <a:spLocks noGrp="1"/>
          </p:cNvSpPr>
          <p:nvPr>
            <p:ph type="ctrTitle"/>
          </p:nvPr>
        </p:nvSpPr>
        <p:spPr>
          <a:xfrm>
            <a:off x="722606" y="4640788"/>
            <a:ext cx="3895464" cy="714703"/>
          </a:xfrm>
        </p:spPr>
        <p:txBody>
          <a:bodyPr/>
          <a:lstStyle/>
          <a:p>
            <a:pPr algn="ctr"/>
            <a:r>
              <a:rPr lang="en-US" sz="3200" dirty="0"/>
              <a:t>IV. POST-OPERATIVE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8E511BDF-C250-C101-22A0-5984E6A7A945}"/>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E35874AE-6260-909E-4360-242248526AB7}"/>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165912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348F1-C1F4-15BD-FC51-9FF359178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01EB1-D69D-4B75-86CC-AE46D3E5E689}"/>
              </a:ext>
            </a:extLst>
          </p:cNvPr>
          <p:cNvSpPr>
            <a:spLocks noGrp="1"/>
          </p:cNvSpPr>
          <p:nvPr>
            <p:ph type="title"/>
          </p:nvPr>
        </p:nvSpPr>
        <p:spPr/>
        <p:txBody>
          <a:bodyPr>
            <a:normAutofit/>
          </a:bodyPr>
          <a:lstStyle/>
          <a:p>
            <a:r>
              <a:rPr lang="en-US" sz="3200" dirty="0">
                <a:solidFill>
                  <a:srgbClr val="0070C0"/>
                </a:solidFill>
              </a:rPr>
              <a:t>Post-Operative </a:t>
            </a:r>
            <a:endParaRPr lang="en-US" sz="3200" dirty="0">
              <a:solidFill>
                <a:srgbClr val="0070C0"/>
              </a:solidFill>
              <a:ea typeface="Calibri Light"/>
              <a:cs typeface="Calibri Light"/>
            </a:endParaRPr>
          </a:p>
        </p:txBody>
      </p:sp>
      <p:sp>
        <p:nvSpPr>
          <p:cNvPr id="7" name="Slide Number Placeholder 3">
            <a:extLst>
              <a:ext uri="{FF2B5EF4-FFF2-40B4-BE49-F238E27FC236}">
                <a16:creationId xmlns:a16="http://schemas.microsoft.com/office/drawing/2014/main" id="{7BF764B5-CFD2-7946-74ED-41DD7DB26E06}"/>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13</a:t>
            </a:fld>
            <a:endParaRPr lang="en-US"/>
          </a:p>
        </p:txBody>
      </p:sp>
      <p:sp>
        <p:nvSpPr>
          <p:cNvPr id="4" name="Content Placeholder 3">
            <a:extLst>
              <a:ext uri="{FF2B5EF4-FFF2-40B4-BE49-F238E27FC236}">
                <a16:creationId xmlns:a16="http://schemas.microsoft.com/office/drawing/2014/main" id="{7E8F03DC-36F0-6A05-9FD2-739D89565910}"/>
              </a:ext>
            </a:extLst>
          </p:cNvPr>
          <p:cNvSpPr>
            <a:spLocks noGrp="1"/>
          </p:cNvSpPr>
          <p:nvPr>
            <p:ph idx="1"/>
          </p:nvPr>
        </p:nvSpPr>
        <p:spPr>
          <a:xfrm>
            <a:off x="838200" y="2175113"/>
            <a:ext cx="10515600" cy="4043547"/>
          </a:xfrm>
        </p:spPr>
        <p:txBody>
          <a:bodyPr/>
          <a:lstStyle/>
          <a:p>
            <a:pPr marL="0" indent="0" algn="l">
              <a:buNone/>
            </a:pPr>
            <a:r>
              <a:rPr lang="en-US" sz="2400" b="1" i="0" u="sng" dirty="0">
                <a:solidFill>
                  <a:srgbClr val="000000"/>
                </a:solidFill>
                <a:effectLst/>
              </a:rPr>
              <a:t>Typical </a:t>
            </a:r>
            <a:r>
              <a:rPr lang="en-US" sz="2400" b="1" u="sng" dirty="0">
                <a:solidFill>
                  <a:srgbClr val="000000"/>
                </a:solidFill>
              </a:rPr>
              <a:t>P</a:t>
            </a:r>
            <a:r>
              <a:rPr lang="en-US" sz="2400" b="1" i="0" u="sng" dirty="0">
                <a:solidFill>
                  <a:srgbClr val="000000"/>
                </a:solidFill>
                <a:effectLst/>
              </a:rPr>
              <a:t>ost</a:t>
            </a:r>
            <a:r>
              <a:rPr lang="en-US" sz="2400" b="1" u="sng" dirty="0">
                <a:solidFill>
                  <a:srgbClr val="000000"/>
                </a:solidFill>
              </a:rPr>
              <a:t>-O</a:t>
            </a:r>
            <a:r>
              <a:rPr lang="en-US" sz="2400" b="1" i="0" u="sng" dirty="0">
                <a:solidFill>
                  <a:srgbClr val="000000"/>
                </a:solidFill>
                <a:effectLst/>
              </a:rPr>
              <a:t>perative consultations:</a:t>
            </a:r>
          </a:p>
          <a:p>
            <a:pPr marL="0" indent="0" algn="l">
              <a:buNone/>
            </a:pPr>
            <a:endParaRPr lang="en-US" sz="2400" b="1" i="0" u="sng" dirty="0">
              <a:solidFill>
                <a:srgbClr val="000000"/>
              </a:solidFill>
              <a:effectLst/>
            </a:endParaRPr>
          </a:p>
          <a:p>
            <a:pPr algn="l">
              <a:buClr>
                <a:srgbClr val="0070C0"/>
              </a:buClr>
              <a:buFont typeface="Wingdings" panose="05000000000000000000" pitchFamily="2" charset="2"/>
              <a:buChar char="§"/>
            </a:pPr>
            <a:r>
              <a:rPr lang="en-US" sz="2400" b="0" i="0" dirty="0">
                <a:solidFill>
                  <a:srgbClr val="000000"/>
                </a:solidFill>
                <a:effectLst/>
              </a:rPr>
              <a:t>24-hour postoperative examination</a:t>
            </a:r>
          </a:p>
          <a:p>
            <a:pPr algn="l">
              <a:buClr>
                <a:srgbClr val="0070C0"/>
              </a:buClr>
              <a:buFont typeface="Wingdings" panose="05000000000000000000" pitchFamily="2" charset="2"/>
              <a:buChar char="§"/>
            </a:pPr>
            <a:r>
              <a:rPr lang="en-US" sz="2400" b="0" i="0" dirty="0">
                <a:solidFill>
                  <a:srgbClr val="000000"/>
                </a:solidFill>
                <a:effectLst/>
              </a:rPr>
              <a:t>7-10 days</a:t>
            </a:r>
          </a:p>
          <a:p>
            <a:pPr algn="l">
              <a:buClr>
                <a:srgbClr val="0070C0"/>
              </a:buClr>
              <a:buFont typeface="Wingdings" panose="05000000000000000000" pitchFamily="2" charset="2"/>
              <a:buChar char="§"/>
            </a:pPr>
            <a:r>
              <a:rPr lang="en-US" sz="2400" b="0" i="0" dirty="0">
                <a:solidFill>
                  <a:srgbClr val="000000"/>
                </a:solidFill>
                <a:effectLst/>
              </a:rPr>
              <a:t>3 weeks</a:t>
            </a:r>
          </a:p>
          <a:p>
            <a:pPr algn="l">
              <a:buClr>
                <a:srgbClr val="0070C0"/>
              </a:buClr>
              <a:buFont typeface="Wingdings" panose="05000000000000000000" pitchFamily="2" charset="2"/>
              <a:buChar char="§"/>
            </a:pPr>
            <a:r>
              <a:rPr lang="en-US" sz="2400" b="0" i="0" dirty="0">
                <a:solidFill>
                  <a:srgbClr val="000000"/>
                </a:solidFill>
                <a:effectLst/>
              </a:rPr>
              <a:t>As needed afterwards</a:t>
            </a:r>
          </a:p>
          <a:p>
            <a:pPr marL="0" indent="0">
              <a:buNone/>
            </a:pPr>
            <a:endParaRPr lang="en-US" dirty="0"/>
          </a:p>
        </p:txBody>
      </p:sp>
    </p:spTree>
    <p:extLst>
      <p:ext uri="{BB962C8B-B14F-4D97-AF65-F5344CB8AC3E}">
        <p14:creationId xmlns:p14="http://schemas.microsoft.com/office/powerpoint/2010/main" val="55705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BF573-889E-530C-9C50-C65E6CEF1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7A6DB-6917-33D7-2691-42D595A0F780}"/>
              </a:ext>
            </a:extLst>
          </p:cNvPr>
          <p:cNvSpPr>
            <a:spLocks noGrp="1"/>
          </p:cNvSpPr>
          <p:nvPr>
            <p:ph type="title"/>
          </p:nvPr>
        </p:nvSpPr>
        <p:spPr/>
        <p:txBody>
          <a:bodyPr>
            <a:normAutofit/>
          </a:bodyPr>
          <a:lstStyle/>
          <a:p>
            <a:r>
              <a:rPr lang="en-US" sz="3200" dirty="0">
                <a:solidFill>
                  <a:srgbClr val="0070C0"/>
                </a:solidFill>
              </a:rPr>
              <a:t>Potential Adverse Events &amp; Considerations</a:t>
            </a:r>
            <a:endParaRPr lang="en-US" sz="3200" dirty="0">
              <a:solidFill>
                <a:srgbClr val="0070C0"/>
              </a:solidFill>
              <a:ea typeface="Calibri Light"/>
              <a:cs typeface="Calibri Light"/>
            </a:endParaRPr>
          </a:p>
        </p:txBody>
      </p:sp>
      <p:sp>
        <p:nvSpPr>
          <p:cNvPr id="7" name="Slide Number Placeholder 3">
            <a:extLst>
              <a:ext uri="{FF2B5EF4-FFF2-40B4-BE49-F238E27FC236}">
                <a16:creationId xmlns:a16="http://schemas.microsoft.com/office/drawing/2014/main" id="{2C8015D6-903C-6DC2-6D54-FB16CAAE480D}"/>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14</a:t>
            </a:fld>
            <a:endParaRPr lang="en-US"/>
          </a:p>
        </p:txBody>
      </p:sp>
      <p:sp>
        <p:nvSpPr>
          <p:cNvPr id="4" name="Content Placeholder 3">
            <a:extLst>
              <a:ext uri="{FF2B5EF4-FFF2-40B4-BE49-F238E27FC236}">
                <a16:creationId xmlns:a16="http://schemas.microsoft.com/office/drawing/2014/main" id="{646CE6C0-234C-8AC1-4CA1-53B1BD5FAC68}"/>
              </a:ext>
            </a:extLst>
          </p:cNvPr>
          <p:cNvSpPr>
            <a:spLocks noGrp="1"/>
          </p:cNvSpPr>
          <p:nvPr>
            <p:ph idx="1"/>
          </p:nvPr>
        </p:nvSpPr>
        <p:spPr>
          <a:xfrm>
            <a:off x="1169670" y="1882379"/>
            <a:ext cx="3539544" cy="2873577"/>
          </a:xfrm>
        </p:spPr>
        <p:txBody>
          <a:bodyPr vert="horz" lIns="91440" tIns="45720" rIns="91440" bIns="45720" rtlCol="0" anchor="t">
            <a:noAutofit/>
          </a:bodyPr>
          <a:lstStyle/>
          <a:p>
            <a:pPr>
              <a:lnSpc>
                <a:spcPct val="150000"/>
              </a:lnSpc>
              <a:buClr>
                <a:srgbClr val="0070C0"/>
              </a:buClr>
              <a:buFont typeface="Wingdings" panose="05000000000000000000" pitchFamily="2" charset="2"/>
              <a:buChar char="§"/>
            </a:pPr>
            <a:r>
              <a:rPr lang="en-US" sz="2400" dirty="0">
                <a:solidFill>
                  <a:srgbClr val="000000"/>
                </a:solidFill>
              </a:rPr>
              <a:t>Elevated IOP</a:t>
            </a:r>
            <a:endParaRPr lang="en-US" sz="2400" dirty="0">
              <a:ea typeface="Calibri"/>
              <a:cs typeface="Calibri"/>
            </a:endParaRPr>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Infection</a:t>
            </a:r>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Device Migration</a:t>
            </a:r>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Ocular Inflammation</a:t>
            </a:r>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Hypotony</a:t>
            </a:r>
          </a:p>
        </p:txBody>
      </p:sp>
      <p:sp>
        <p:nvSpPr>
          <p:cNvPr id="6" name="Content Placeholder 3">
            <a:extLst>
              <a:ext uri="{FF2B5EF4-FFF2-40B4-BE49-F238E27FC236}">
                <a16:creationId xmlns:a16="http://schemas.microsoft.com/office/drawing/2014/main" id="{D0B923EB-7AC8-807E-8112-E3C88B891ED1}"/>
              </a:ext>
            </a:extLst>
          </p:cNvPr>
          <p:cNvSpPr txBox="1">
            <a:spLocks/>
          </p:cNvSpPr>
          <p:nvPr/>
        </p:nvSpPr>
        <p:spPr>
          <a:xfrm>
            <a:off x="5958840" y="1882378"/>
            <a:ext cx="3539544" cy="28735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0070C0"/>
              </a:buClr>
              <a:buFont typeface="Wingdings" panose="05000000000000000000" pitchFamily="2" charset="2"/>
              <a:buChar char="§"/>
            </a:pPr>
            <a:r>
              <a:rPr lang="en-US" sz="2400" dirty="0">
                <a:solidFill>
                  <a:srgbClr val="000000"/>
                </a:solidFill>
              </a:rPr>
              <a:t>Ocular Irritation</a:t>
            </a:r>
            <a:endParaRPr lang="en-US" sz="2400" dirty="0"/>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Foreign Body Sensation</a:t>
            </a:r>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Iris/Corneal Touch</a:t>
            </a:r>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Vision Changes</a:t>
            </a:r>
          </a:p>
          <a:p>
            <a:pPr>
              <a:lnSpc>
                <a:spcPct val="150000"/>
              </a:lnSpc>
              <a:buClr>
                <a:srgbClr val="0070C0"/>
              </a:buClr>
              <a:buFont typeface="Wingdings" panose="05000000000000000000" pitchFamily="2" charset="2"/>
              <a:buChar char="§"/>
            </a:pPr>
            <a:r>
              <a:rPr lang="en-US" sz="2400" dirty="0">
                <a:solidFill>
                  <a:srgbClr val="000000"/>
                </a:solidFill>
                <a:ea typeface="Calibri"/>
                <a:cs typeface="Calibri"/>
              </a:rPr>
              <a:t>Corneal Changes</a:t>
            </a:r>
          </a:p>
        </p:txBody>
      </p:sp>
    </p:spTree>
    <p:extLst>
      <p:ext uri="{BB962C8B-B14F-4D97-AF65-F5344CB8AC3E}">
        <p14:creationId xmlns:p14="http://schemas.microsoft.com/office/powerpoint/2010/main" val="2706496682"/>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BED4-B927-6CCC-6045-DF4A991D3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1FFA1-C930-0B69-8D91-6C425449E1E7}"/>
              </a:ext>
            </a:extLst>
          </p:cNvPr>
          <p:cNvSpPr>
            <a:spLocks noGrp="1"/>
          </p:cNvSpPr>
          <p:nvPr>
            <p:ph type="ctrTitle"/>
          </p:nvPr>
        </p:nvSpPr>
        <p:spPr>
          <a:xfrm>
            <a:off x="780240" y="3244388"/>
            <a:ext cx="5820002" cy="714703"/>
          </a:xfrm>
        </p:spPr>
        <p:txBody>
          <a:bodyPr/>
          <a:lstStyle/>
          <a:p>
            <a:pPr algn="ctr"/>
            <a:r>
              <a:rPr lang="en-US" sz="3200" dirty="0"/>
              <a:t>Veterinary Training for the Salvo™ Ocular </a:t>
            </a:r>
            <a:r>
              <a:rPr lang="en-US" sz="3200" dirty="0" err="1"/>
              <a:t>Microshunt</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3A8ECF4B-7D25-E1C7-0434-CF8FA256EAD1}"/>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3" name="Picture 2" descr="A blue text with a white background&#10;&#10;Description automatically generated">
            <a:extLst>
              <a:ext uri="{FF2B5EF4-FFF2-40B4-BE49-F238E27FC236}">
                <a16:creationId xmlns:a16="http://schemas.microsoft.com/office/drawing/2014/main" id="{C5F95FF3-0F7A-0695-7C4E-2EDCCFCE3BB2}"/>
              </a:ext>
            </a:extLst>
          </p:cNvPr>
          <p:cNvPicPr>
            <a:picLocks noChangeAspect="1"/>
          </p:cNvPicPr>
          <p:nvPr/>
        </p:nvPicPr>
        <p:blipFill>
          <a:blip r:embed="rId2"/>
          <a:stretch>
            <a:fillRect/>
          </a:stretch>
        </p:blipFill>
        <p:spPr>
          <a:xfrm>
            <a:off x="566556" y="990544"/>
            <a:ext cx="6247370" cy="1615904"/>
          </a:xfrm>
          <a:prstGeom prst="rect">
            <a:avLst/>
          </a:prstGeom>
        </p:spPr>
      </p:pic>
      <p:sp>
        <p:nvSpPr>
          <p:cNvPr id="5" name="TextBox 4">
            <a:extLst>
              <a:ext uri="{FF2B5EF4-FFF2-40B4-BE49-F238E27FC236}">
                <a16:creationId xmlns:a16="http://schemas.microsoft.com/office/drawing/2014/main" id="{00D94D52-C3E1-180A-1981-E29B8BF60769}"/>
              </a:ext>
            </a:extLst>
          </p:cNvPr>
          <p:cNvSpPr txBox="1"/>
          <p:nvPr/>
        </p:nvSpPr>
        <p:spPr>
          <a:xfrm>
            <a:off x="566556" y="4742068"/>
            <a:ext cx="7590972"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OneVet Medical, Inc.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6901 East Fish Lake Road, Suite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Arial" panose="020B0604020202020204" pitchFamily="34" charset="0"/>
              </a:rPr>
              <a:t>Maple Grove, MN 55369</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i="1" dirty="0">
                <a:solidFill>
                  <a:schemeClr val="bg1"/>
                </a:solidFill>
                <a:latin typeface="Arial" panose="020B0604020202020204" pitchFamily="34" charset="0"/>
              </a:rPr>
              <a:t>www.onevetmedical.com</a:t>
            </a:r>
            <a:endParaRPr kumimoji="0" lang="en-US" altLang="en-US" sz="2000" b="0" i="1" u="none" strike="noStrike" cap="none" normalizeH="0" baseline="0" dirty="0">
              <a:ln>
                <a:noFill/>
              </a:ln>
              <a:solidFill>
                <a:schemeClr val="bg1"/>
              </a:solidFill>
              <a:effectLst/>
              <a:latin typeface="Arial" panose="020B0604020202020204" pitchFamily="34" charset="0"/>
            </a:endParaRPr>
          </a:p>
        </p:txBody>
      </p:sp>
      <p:sp>
        <p:nvSpPr>
          <p:cNvPr id="7" name="TextBox 6">
            <a:extLst>
              <a:ext uri="{FF2B5EF4-FFF2-40B4-BE49-F238E27FC236}">
                <a16:creationId xmlns:a16="http://schemas.microsoft.com/office/drawing/2014/main" id="{A2E99B25-102D-BEF3-BA7B-A1E9ED360D75}"/>
              </a:ext>
            </a:extLst>
          </p:cNvPr>
          <p:cNvSpPr txBox="1"/>
          <p:nvPr/>
        </p:nvSpPr>
        <p:spPr>
          <a:xfrm>
            <a:off x="6153150" y="1126066"/>
            <a:ext cx="436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5687"/>
                </a:solidFill>
                <a:latin typeface="Calibri Light"/>
                <a:ea typeface="Calibri Light"/>
                <a:cs typeface="Calibri Light"/>
              </a:rPr>
              <a:t>™ </a:t>
            </a:r>
            <a:endParaRPr lang="en-US" sz="3600" dirty="0">
              <a:solidFill>
                <a:srgbClr val="005687"/>
              </a:solidFill>
              <a:ea typeface="Calibri"/>
              <a:cs typeface="Calibri"/>
            </a:endParaRPr>
          </a:p>
        </p:txBody>
      </p:sp>
    </p:spTree>
    <p:extLst>
      <p:ext uri="{BB962C8B-B14F-4D97-AF65-F5344CB8AC3E}">
        <p14:creationId xmlns:p14="http://schemas.microsoft.com/office/powerpoint/2010/main" val="226845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51625-8EF1-94E7-A398-3F7806A26848}"/>
              </a:ext>
            </a:extLst>
          </p:cNvPr>
          <p:cNvSpPr>
            <a:spLocks noGrp="1"/>
          </p:cNvSpPr>
          <p:nvPr>
            <p:ph type="sldNum" sz="quarter" idx="4"/>
          </p:nvPr>
        </p:nvSpPr>
        <p:spPr>
          <a:xfrm>
            <a:off x="11469630" y="6421160"/>
            <a:ext cx="722370" cy="365125"/>
          </a:xfrm>
        </p:spPr>
        <p:txBody>
          <a:bodyPr anchor="ctr">
            <a:normAutofit/>
          </a:bodyPr>
          <a:lstStyle/>
          <a:p>
            <a:pPr>
              <a:spcAft>
                <a:spcPts val="600"/>
              </a:spcAft>
            </a:pPr>
            <a:fld id="{DAAB17A5-9E90-3B41-BF53-F7C8BA708896}" type="slidenum">
              <a:rPr lang="en-US" smtClean="0"/>
              <a:pPr>
                <a:spcAft>
                  <a:spcPts val="600"/>
                </a:spcAft>
              </a:pPr>
              <a:t>2</a:t>
            </a:fld>
            <a:endParaRPr lang="en-US"/>
          </a:p>
        </p:txBody>
      </p:sp>
      <p:sp>
        <p:nvSpPr>
          <p:cNvPr id="7" name="Title 1">
            <a:extLst>
              <a:ext uri="{FF2B5EF4-FFF2-40B4-BE49-F238E27FC236}">
                <a16:creationId xmlns:a16="http://schemas.microsoft.com/office/drawing/2014/main" id="{40799C21-104C-A041-F2C3-BA64EEA9E868}"/>
              </a:ext>
            </a:extLst>
          </p:cNvPr>
          <p:cNvSpPr>
            <a:spLocks noGrp="1"/>
          </p:cNvSpPr>
          <p:nvPr>
            <p:ph type="title"/>
          </p:nvPr>
        </p:nvSpPr>
        <p:spPr>
          <a:xfrm>
            <a:off x="764931" y="706911"/>
            <a:ext cx="8017934" cy="812502"/>
          </a:xfrm>
        </p:spPr>
        <p:txBody>
          <a:bodyPr>
            <a:normAutofit/>
          </a:bodyPr>
          <a:lstStyle/>
          <a:p>
            <a:r>
              <a:rPr lang="en-US" sz="3200" dirty="0">
                <a:solidFill>
                  <a:srgbClr val="0070C0"/>
                </a:solidFill>
                <a:ea typeface="Calibri Light"/>
                <a:cs typeface="Calibri Light"/>
              </a:rPr>
              <a:t>Salvo Ocular </a:t>
            </a:r>
            <a:r>
              <a:rPr lang="en-US" sz="3200" dirty="0" err="1">
                <a:solidFill>
                  <a:srgbClr val="0070C0"/>
                </a:solidFill>
                <a:ea typeface="Calibri Light"/>
                <a:cs typeface="Calibri Light"/>
              </a:rPr>
              <a:t>Microshunt</a:t>
            </a:r>
            <a:endParaRPr lang="en-US" sz="3200" dirty="0">
              <a:solidFill>
                <a:srgbClr val="0070C0"/>
              </a:solidFill>
              <a:ea typeface="Calibri Light"/>
              <a:cs typeface="Calibri Light"/>
            </a:endParaRPr>
          </a:p>
        </p:txBody>
      </p:sp>
      <p:pic>
        <p:nvPicPr>
          <p:cNvPr id="3" name="Picture 2">
            <a:extLst>
              <a:ext uri="{FF2B5EF4-FFF2-40B4-BE49-F238E27FC236}">
                <a16:creationId xmlns:a16="http://schemas.microsoft.com/office/drawing/2014/main" id="{EEA9D186-D5D1-162A-EE06-F6DE2F856CDA}"/>
              </a:ext>
            </a:extLst>
          </p:cNvPr>
          <p:cNvPicPr>
            <a:picLocks noChangeAspect="1"/>
          </p:cNvPicPr>
          <p:nvPr/>
        </p:nvPicPr>
        <p:blipFill>
          <a:blip r:embed="rId2"/>
          <a:stretch>
            <a:fillRect/>
          </a:stretch>
        </p:blipFill>
        <p:spPr>
          <a:xfrm>
            <a:off x="6598158" y="1751292"/>
            <a:ext cx="5129484" cy="2541988"/>
          </a:xfrm>
          <a:prstGeom prst="rect">
            <a:avLst/>
          </a:prstGeom>
        </p:spPr>
      </p:pic>
      <p:sp>
        <p:nvSpPr>
          <p:cNvPr id="11" name="TextBox 10">
            <a:extLst>
              <a:ext uri="{FF2B5EF4-FFF2-40B4-BE49-F238E27FC236}">
                <a16:creationId xmlns:a16="http://schemas.microsoft.com/office/drawing/2014/main" id="{42A952CE-EAB7-765F-9EED-C17EDD828157}"/>
              </a:ext>
            </a:extLst>
          </p:cNvPr>
          <p:cNvSpPr txBox="1"/>
          <p:nvPr/>
        </p:nvSpPr>
        <p:spPr>
          <a:xfrm>
            <a:off x="764930" y="2004637"/>
            <a:ext cx="5795526"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sng" strike="noStrike" cap="none" normalizeH="0" baseline="0" dirty="0">
                <a:ln>
                  <a:noFill/>
                </a:ln>
                <a:solidFill>
                  <a:srgbClr val="000000"/>
                </a:solidFill>
                <a:effectLst/>
              </a:rPr>
              <a:t>Product Indication</a:t>
            </a:r>
            <a:r>
              <a:rPr kumimoji="0" lang="en-US" altLang="en-US" sz="2000" b="1" i="1" u="sng" strike="noStrike" cap="none" normalizeH="0" baseline="30000" dirty="0">
                <a:ln>
                  <a:noFill/>
                </a:ln>
                <a:solidFill>
                  <a:srgbClr val="000000"/>
                </a:solidFill>
                <a:effectLst/>
              </a:rPr>
              <a:t>1</a:t>
            </a:r>
            <a:r>
              <a:rPr kumimoji="0" lang="en-US" altLang="en-US" sz="2000" b="1" i="1" u="sng" strike="noStrike" cap="none" normalizeH="0" baseline="0" dirty="0">
                <a:ln>
                  <a:noFill/>
                </a:ln>
                <a:solidFill>
                  <a:srgbClr val="000000"/>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1" u="sng"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rPr>
              <a:t>The Salvo </a:t>
            </a:r>
            <a:r>
              <a:rPr lang="en-US" altLang="en-US" sz="2000" i="1" dirty="0">
                <a:solidFill>
                  <a:srgbClr val="000000"/>
                </a:solidFill>
              </a:rPr>
              <a:t>Ocular Microshunt is </a:t>
            </a:r>
            <a:r>
              <a:rPr lang="en-US" altLang="en-US" sz="2000" i="1" dirty="0" err="1">
                <a:solidFill>
                  <a:srgbClr val="000000"/>
                </a:solidFill>
              </a:rPr>
              <a:t>intented</a:t>
            </a:r>
            <a:r>
              <a:rPr lang="en-US" altLang="en-US" sz="2000" i="1" dirty="0">
                <a:solidFill>
                  <a:srgbClr val="000000"/>
                </a:solidFill>
              </a:rPr>
              <a:t> to be implanted </a:t>
            </a:r>
            <a:r>
              <a:rPr kumimoji="0" lang="en-US" altLang="en-US" sz="2000" b="0" i="1" u="none" strike="noStrike" cap="none" normalizeH="0" baseline="0" dirty="0">
                <a:ln>
                  <a:noFill/>
                </a:ln>
                <a:solidFill>
                  <a:srgbClr val="000000"/>
                </a:solidFill>
                <a:effectLst/>
              </a:rPr>
              <a:t>adjunctively to a laser procedure </a:t>
            </a:r>
            <a:r>
              <a:rPr lang="en-US" altLang="en-US" sz="2000" i="1" dirty="0">
                <a:solidFill>
                  <a:srgbClr val="000000"/>
                </a:solidFill>
              </a:rPr>
              <a:t>to</a:t>
            </a:r>
            <a:r>
              <a:rPr kumimoji="0" lang="en-US" altLang="en-US" sz="2000" b="0" i="1" u="none" strike="noStrike" cap="none" normalizeH="0" baseline="0" dirty="0">
                <a:ln>
                  <a:noFill/>
                </a:ln>
                <a:solidFill>
                  <a:srgbClr val="000000"/>
                </a:solidFill>
                <a:effectLst/>
              </a:rPr>
              <a:t> prevent short term IOP fluctuations in canines.</a:t>
            </a:r>
          </a:p>
        </p:txBody>
      </p:sp>
      <p:cxnSp>
        <p:nvCxnSpPr>
          <p:cNvPr id="14" name="Straight Connector 13">
            <a:extLst>
              <a:ext uri="{FF2B5EF4-FFF2-40B4-BE49-F238E27FC236}">
                <a16:creationId xmlns:a16="http://schemas.microsoft.com/office/drawing/2014/main" id="{A299088B-162A-83B7-23DD-89271175EB66}"/>
              </a:ext>
            </a:extLst>
          </p:cNvPr>
          <p:cNvCxnSpPr/>
          <p:nvPr/>
        </p:nvCxnSpPr>
        <p:spPr>
          <a:xfrm flipH="1" flipV="1">
            <a:off x="8326696" y="2177969"/>
            <a:ext cx="429768" cy="7040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CDE526-670B-E979-8223-79F93A7C6FB3}"/>
              </a:ext>
            </a:extLst>
          </p:cNvPr>
          <p:cNvSpPr txBox="1"/>
          <p:nvPr/>
        </p:nvSpPr>
        <p:spPr>
          <a:xfrm>
            <a:off x="7759768" y="1837944"/>
            <a:ext cx="1993392" cy="276999"/>
          </a:xfrm>
          <a:prstGeom prst="rect">
            <a:avLst/>
          </a:prstGeom>
          <a:noFill/>
        </p:spPr>
        <p:txBody>
          <a:bodyPr wrap="square" rtlCol="0">
            <a:spAutoFit/>
          </a:bodyPr>
          <a:lstStyle/>
          <a:p>
            <a:r>
              <a:rPr lang="en-US" sz="1200" dirty="0"/>
              <a:t>Central flow lumen</a:t>
            </a:r>
          </a:p>
        </p:txBody>
      </p:sp>
      <p:sp>
        <p:nvSpPr>
          <p:cNvPr id="2" name="TextBox 1">
            <a:extLst>
              <a:ext uri="{FF2B5EF4-FFF2-40B4-BE49-F238E27FC236}">
                <a16:creationId xmlns:a16="http://schemas.microsoft.com/office/drawing/2014/main" id="{36DCC868-781B-69D5-11DF-A89F2D564556}"/>
              </a:ext>
            </a:extLst>
          </p:cNvPr>
          <p:cNvSpPr txBox="1"/>
          <p:nvPr/>
        </p:nvSpPr>
        <p:spPr>
          <a:xfrm>
            <a:off x="764930" y="4845730"/>
            <a:ext cx="11252899" cy="1077218"/>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sz="1600" b="1" i="0" dirty="0">
                <a:solidFill>
                  <a:srgbClr val="000000"/>
                </a:solidFill>
                <a:effectLst/>
                <a:cs typeface="Arial"/>
              </a:rPr>
              <a:t> </a:t>
            </a:r>
            <a:r>
              <a:rPr lang="it-IT" sz="1600" b="1" i="0" baseline="30000" dirty="0">
                <a:solidFill>
                  <a:srgbClr val="000000"/>
                </a:solidFill>
                <a:effectLst/>
                <a:cs typeface="Arial"/>
              </a:rPr>
              <a:t>1</a:t>
            </a:r>
            <a:r>
              <a:rPr lang="it-IT" sz="1600" b="1" i="0" dirty="0">
                <a:solidFill>
                  <a:srgbClr val="000000"/>
                </a:solidFill>
                <a:effectLst/>
                <a:cs typeface="Arial"/>
              </a:rPr>
              <a:t> - </a:t>
            </a:r>
            <a:r>
              <a:rPr lang="it-IT" sz="1600" b="1" i="0" u="sng" dirty="0">
                <a:solidFill>
                  <a:srgbClr val="000000"/>
                </a:solidFill>
                <a:effectLst/>
                <a:cs typeface="Arial"/>
              </a:rPr>
              <a:t>ACVO presentation 2024: Savannah, Ga.</a:t>
            </a:r>
            <a:endParaRPr lang="it-IT" altLang="en-US" sz="1600" u="sng" strike="noStrike" cap="none" normalizeH="0" baseline="0">
              <a:ln>
                <a:noFill/>
              </a:ln>
              <a:solidFill>
                <a:srgbClr val="000000"/>
              </a:solidFill>
              <a:ea typeface="Calibri"/>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b="0" i="0" dirty="0">
                <a:solidFill>
                  <a:srgbClr val="000000"/>
                </a:solidFill>
                <a:effectLst/>
                <a:cs typeface="Arial" panose="020B0604020202020204" pitchFamily="34" charset="0"/>
              </a:rPr>
              <a:t>PRELIMINARY FINDINGS OF CONCURRENT SALVO SHUNT PLACEMENT TO MINIMIZE THE INTRAOCULAR PRESSURE SPIKE ASSOCIATED WITH TRANSSCLERAL CYCLOPHOTOCOAGULATION: 9 CASES (8 DOGS) (JJ Gould, 1 JS Sapienza 1, MC Jimmerson 1) Long Island Veterinary Specialists, Plainview, NY</a:t>
            </a:r>
            <a:endParaRPr kumimoji="0" lang="en-US" altLang="en-US" sz="1600" b="0" i="1" u="sng" strike="noStrike" cap="none" normalizeH="0" baseline="0" dirty="0">
              <a:ln>
                <a:noFill/>
              </a:ln>
              <a:solidFill>
                <a:srgbClr val="000000"/>
              </a:solidFill>
              <a:effectLst/>
              <a:cs typeface="Arial" panose="020B0604020202020204" pitchFamily="34" charset="0"/>
            </a:endParaRPr>
          </a:p>
        </p:txBody>
      </p:sp>
    </p:spTree>
    <p:extLst>
      <p:ext uri="{BB962C8B-B14F-4D97-AF65-F5344CB8AC3E}">
        <p14:creationId xmlns:p14="http://schemas.microsoft.com/office/powerpoint/2010/main" val="176130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9D1D6-91DA-36D7-5450-7ED36B94E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62645-DD7F-8BC1-DA96-2AB45C7A9334}"/>
              </a:ext>
            </a:extLst>
          </p:cNvPr>
          <p:cNvSpPr>
            <a:spLocks noGrp="1"/>
          </p:cNvSpPr>
          <p:nvPr>
            <p:ph type="title"/>
          </p:nvPr>
        </p:nvSpPr>
        <p:spPr>
          <a:xfrm>
            <a:off x="838200" y="639340"/>
            <a:ext cx="6490676" cy="861348"/>
          </a:xfrm>
        </p:spPr>
        <p:txBody>
          <a:bodyPr anchor="ctr">
            <a:noAutofit/>
          </a:bodyPr>
          <a:lstStyle/>
          <a:p>
            <a:r>
              <a:rPr lang="en-US" sz="3200" dirty="0">
                <a:solidFill>
                  <a:srgbClr val="0070C0"/>
                </a:solidFill>
              </a:rPr>
              <a:t>Salvo Packaging</a:t>
            </a:r>
            <a:endParaRPr lang="en-US" sz="3200" dirty="0">
              <a:solidFill>
                <a:srgbClr val="0070C0"/>
              </a:solidFill>
              <a:ea typeface="Calibri Light"/>
              <a:cs typeface="Calibri Light"/>
            </a:endParaRPr>
          </a:p>
        </p:txBody>
      </p:sp>
      <p:sp>
        <p:nvSpPr>
          <p:cNvPr id="7" name="Slide Number Placeholder 3">
            <a:extLst>
              <a:ext uri="{FF2B5EF4-FFF2-40B4-BE49-F238E27FC236}">
                <a16:creationId xmlns:a16="http://schemas.microsoft.com/office/drawing/2014/main" id="{5EAFF052-F118-C276-2FE5-3C3A8ED3ED79}"/>
              </a:ext>
            </a:extLst>
          </p:cNvPr>
          <p:cNvSpPr>
            <a:spLocks noGrp="1"/>
          </p:cNvSpPr>
          <p:nvPr>
            <p:ph type="sldNum" sz="quarter" idx="4"/>
          </p:nvPr>
        </p:nvSpPr>
        <p:spPr>
          <a:xfrm>
            <a:off x="11469630" y="6380515"/>
            <a:ext cx="722370" cy="365125"/>
          </a:xfrm>
        </p:spPr>
        <p:txBody>
          <a:bodyPr anchor="ctr">
            <a:normAutofit/>
          </a:bodyPr>
          <a:lstStyle/>
          <a:p>
            <a:pPr>
              <a:spcAft>
                <a:spcPts val="600"/>
              </a:spcAft>
            </a:pPr>
            <a:fld id="{DAAB17A5-9E90-3B41-BF53-F7C8BA708896}" type="slidenum">
              <a:rPr lang="en-US" smtClean="0"/>
              <a:pPr>
                <a:spcAft>
                  <a:spcPts val="600"/>
                </a:spcAft>
              </a:pPr>
              <a:t>3</a:t>
            </a:fld>
            <a:endParaRPr lang="en-US"/>
          </a:p>
        </p:txBody>
      </p:sp>
      <p:pic>
        <p:nvPicPr>
          <p:cNvPr id="11" name="Picture 10" descr="A plastic container with a lid&#10;&#10;Description automatically generated">
            <a:extLst>
              <a:ext uri="{FF2B5EF4-FFF2-40B4-BE49-F238E27FC236}">
                <a16:creationId xmlns:a16="http://schemas.microsoft.com/office/drawing/2014/main" id="{BD12AB88-BD3E-1837-3D40-E12EFF2B1387}"/>
              </a:ext>
            </a:extLst>
          </p:cNvPr>
          <p:cNvPicPr>
            <a:picLocks noChangeAspect="1"/>
          </p:cNvPicPr>
          <p:nvPr/>
        </p:nvPicPr>
        <p:blipFill>
          <a:blip r:embed="rId2"/>
          <a:stretch>
            <a:fillRect/>
          </a:stretch>
        </p:blipFill>
        <p:spPr>
          <a:xfrm>
            <a:off x="7590180" y="1699445"/>
            <a:ext cx="2972715" cy="2749762"/>
          </a:xfrm>
          <a:prstGeom prst="rect">
            <a:avLst/>
          </a:prstGeom>
        </p:spPr>
      </p:pic>
      <p:pic>
        <p:nvPicPr>
          <p:cNvPr id="13" name="Picture 12" descr="A white package on a blue surface&#10;&#10;Description automatically generated">
            <a:extLst>
              <a:ext uri="{FF2B5EF4-FFF2-40B4-BE49-F238E27FC236}">
                <a16:creationId xmlns:a16="http://schemas.microsoft.com/office/drawing/2014/main" id="{C0419473-B77D-FF52-8600-CE26B9DD4BDE}"/>
              </a:ext>
            </a:extLst>
          </p:cNvPr>
          <p:cNvPicPr>
            <a:picLocks noChangeAspect="1"/>
          </p:cNvPicPr>
          <p:nvPr/>
        </p:nvPicPr>
        <p:blipFill>
          <a:blip r:embed="rId3"/>
          <a:stretch>
            <a:fillRect/>
          </a:stretch>
        </p:blipFill>
        <p:spPr>
          <a:xfrm rot="5400000">
            <a:off x="844355" y="1979285"/>
            <a:ext cx="2743200" cy="2057400"/>
          </a:xfrm>
          <a:prstGeom prst="rect">
            <a:avLst/>
          </a:prstGeom>
        </p:spPr>
      </p:pic>
      <p:pic>
        <p:nvPicPr>
          <p:cNvPr id="15" name="Picture 14" descr="A plastic bag with a needle in it&#10;&#10;Description automatically generated">
            <a:extLst>
              <a:ext uri="{FF2B5EF4-FFF2-40B4-BE49-F238E27FC236}">
                <a16:creationId xmlns:a16="http://schemas.microsoft.com/office/drawing/2014/main" id="{5CE2E993-88B8-80C6-E7D2-4A1EBFE3E73B}"/>
              </a:ext>
            </a:extLst>
          </p:cNvPr>
          <p:cNvPicPr>
            <a:picLocks noChangeAspect="1"/>
          </p:cNvPicPr>
          <p:nvPr/>
        </p:nvPicPr>
        <p:blipFill>
          <a:blip r:embed="rId4"/>
          <a:stretch>
            <a:fillRect/>
          </a:stretch>
        </p:blipFill>
        <p:spPr>
          <a:xfrm rot="5400000">
            <a:off x="4045817" y="2017378"/>
            <a:ext cx="2743201" cy="2057400"/>
          </a:xfrm>
          <a:prstGeom prst="rect">
            <a:avLst/>
          </a:prstGeom>
        </p:spPr>
      </p:pic>
      <p:sp>
        <p:nvSpPr>
          <p:cNvPr id="3" name="TextBox 2">
            <a:extLst>
              <a:ext uri="{FF2B5EF4-FFF2-40B4-BE49-F238E27FC236}">
                <a16:creationId xmlns:a16="http://schemas.microsoft.com/office/drawing/2014/main" id="{23623AE9-FF65-A56E-FEB4-0C0C607AD9D3}"/>
              </a:ext>
            </a:extLst>
          </p:cNvPr>
          <p:cNvSpPr txBox="1"/>
          <p:nvPr/>
        </p:nvSpPr>
        <p:spPr>
          <a:xfrm>
            <a:off x="1050625" y="4636334"/>
            <a:ext cx="2050882" cy="1508105"/>
          </a:xfrm>
          <a:prstGeom prst="rect">
            <a:avLst/>
          </a:prstGeom>
          <a:noFill/>
        </p:spPr>
        <p:txBody>
          <a:bodyPr wrap="none" rtlCol="0">
            <a:spAutoFit/>
          </a:bodyPr>
          <a:lstStyle/>
          <a:p>
            <a:pPr marL="285750" indent="-285750">
              <a:spcAft>
                <a:spcPts val="1200"/>
              </a:spcAft>
              <a:buClr>
                <a:srgbClr val="0070C0"/>
              </a:buClr>
              <a:buFont typeface="Wingdings" panose="05000000000000000000" pitchFamily="2" charset="2"/>
              <a:buChar char="§"/>
            </a:pPr>
            <a:r>
              <a:rPr lang="en-US" dirty="0"/>
              <a:t>One unit per box</a:t>
            </a:r>
          </a:p>
          <a:p>
            <a:pPr marL="285750" indent="-285750">
              <a:spcAft>
                <a:spcPts val="1200"/>
              </a:spcAft>
              <a:buClr>
                <a:srgbClr val="0070C0"/>
              </a:buClr>
              <a:buFont typeface="Wingdings" panose="05000000000000000000" pitchFamily="2" charset="2"/>
              <a:buChar char="§"/>
            </a:pPr>
            <a:r>
              <a:rPr lang="en-US" dirty="0"/>
              <a:t>ETO sterilized</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0CFA9C80-124C-EB13-F7DC-EA27DB2B3F86}"/>
              </a:ext>
            </a:extLst>
          </p:cNvPr>
          <p:cNvSpPr txBox="1"/>
          <p:nvPr/>
        </p:nvSpPr>
        <p:spPr>
          <a:xfrm>
            <a:off x="3816685" y="4591468"/>
            <a:ext cx="3512191" cy="2492990"/>
          </a:xfrm>
          <a:prstGeom prst="rect">
            <a:avLst/>
          </a:prstGeom>
          <a:noFill/>
        </p:spPr>
        <p:txBody>
          <a:bodyPr wrap="square" rtlCol="0">
            <a:spAutoFit/>
          </a:bodyPr>
          <a:lstStyle/>
          <a:p>
            <a:pPr marL="285750" indent="-285750">
              <a:spcAft>
                <a:spcPts val="1200"/>
              </a:spcAft>
              <a:buClr>
                <a:srgbClr val="0070C0"/>
              </a:buClr>
              <a:buFont typeface="Wingdings" panose="05000000000000000000" pitchFamily="2" charset="2"/>
              <a:buChar char="§"/>
            </a:pPr>
            <a:r>
              <a:rPr lang="en-US" dirty="0"/>
              <a:t>Double sterile barrier, inner pouch placed in sterile field</a:t>
            </a:r>
          </a:p>
          <a:p>
            <a:pPr marL="285750" indent="-285750">
              <a:spcAft>
                <a:spcPts val="1200"/>
              </a:spcAft>
              <a:buClr>
                <a:srgbClr val="0070C0"/>
              </a:buClr>
              <a:buFont typeface="Wingdings" panose="05000000000000000000" pitchFamily="2" charset="2"/>
              <a:buChar char="§"/>
            </a:pPr>
            <a:r>
              <a:rPr lang="en-US" dirty="0"/>
              <a:t>Verify ‘Green’ color dot</a:t>
            </a:r>
          </a:p>
          <a:p>
            <a:pPr marL="285750" indent="-285750">
              <a:spcAft>
                <a:spcPts val="1200"/>
              </a:spcAft>
              <a:buClr>
                <a:srgbClr val="0070C0"/>
              </a:buClr>
              <a:buFont typeface="Wingdings" panose="05000000000000000000" pitchFamily="2" charset="2"/>
              <a:buChar char="§"/>
            </a:pPr>
            <a:r>
              <a:rPr lang="en-US" dirty="0"/>
              <a:t>Inspect package for any damage prior to use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5" name="TextBox 4">
            <a:extLst>
              <a:ext uri="{FF2B5EF4-FFF2-40B4-BE49-F238E27FC236}">
                <a16:creationId xmlns:a16="http://schemas.microsoft.com/office/drawing/2014/main" id="{83FD9196-4CE3-AC37-D4C4-D4956183CE13}"/>
              </a:ext>
            </a:extLst>
          </p:cNvPr>
          <p:cNvSpPr txBox="1"/>
          <p:nvPr/>
        </p:nvSpPr>
        <p:spPr>
          <a:xfrm>
            <a:off x="7369457" y="4636334"/>
            <a:ext cx="3277517" cy="2585323"/>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en-US" dirty="0"/>
              <a:t>Salvo implant centered in packaging tube</a:t>
            </a:r>
          </a:p>
          <a:p>
            <a:pPr marL="285750" indent="-285750">
              <a:buClr>
                <a:srgbClr val="0070C0"/>
              </a:buClr>
              <a:buFont typeface="Wingdings" panose="05000000000000000000" pitchFamily="2" charset="2"/>
              <a:buChar char="§"/>
            </a:pPr>
            <a:endParaRPr lang="en-US" dirty="0"/>
          </a:p>
          <a:p>
            <a:pPr marL="285750" indent="-285750">
              <a:buClr>
                <a:srgbClr val="0070C0"/>
              </a:buClr>
              <a:buFont typeface="Wingdings" panose="05000000000000000000" pitchFamily="2" charset="2"/>
              <a:buChar char="§"/>
            </a:pPr>
            <a:r>
              <a:rPr lang="en-US" dirty="0"/>
              <a:t>Remove directly with non-tooth forceps</a:t>
            </a:r>
          </a:p>
          <a:p>
            <a:pPr marL="285750" indent="-285750">
              <a:buClr>
                <a:srgbClr val="0070C0"/>
              </a:buClr>
              <a:buFont typeface="Wingdings" panose="05000000000000000000" pitchFamily="2" charset="2"/>
              <a:buChar char="§"/>
            </a:pPr>
            <a:endParaRPr lang="en-US" dirty="0"/>
          </a:p>
          <a:p>
            <a:pPr marL="285750" indent="-285750">
              <a:buClr>
                <a:srgbClr val="0070C0"/>
              </a:buClr>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76381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F48A6-CE80-7535-15F2-216AD838A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0C03E-B5D8-AFF1-2692-45C21DC6D959}"/>
              </a:ext>
            </a:extLst>
          </p:cNvPr>
          <p:cNvSpPr>
            <a:spLocks noGrp="1"/>
          </p:cNvSpPr>
          <p:nvPr>
            <p:ph type="ctrTitle"/>
          </p:nvPr>
        </p:nvSpPr>
        <p:spPr>
          <a:xfrm>
            <a:off x="-123743" y="4330201"/>
            <a:ext cx="6739977" cy="714703"/>
          </a:xfrm>
        </p:spPr>
        <p:txBody>
          <a:bodyPr/>
          <a:lstStyle/>
          <a:p>
            <a:pPr algn="ctr"/>
            <a:r>
              <a:rPr lang="en-US" sz="3200" dirty="0"/>
              <a:t>I.  Supplies and Medications</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381C5F9B-CC9A-CD60-A347-9482F9EF8A86}"/>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39ADE026-5FA2-1C70-9D7B-7F98A2A59A94}"/>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110324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E6E9-15C5-9CCC-2AA2-CA9B765DDC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2DEA-1695-E4E2-9A91-2377B0551028}"/>
              </a:ext>
            </a:extLst>
          </p:cNvPr>
          <p:cNvSpPr>
            <a:spLocks noGrp="1"/>
          </p:cNvSpPr>
          <p:nvPr>
            <p:ph type="title"/>
          </p:nvPr>
        </p:nvSpPr>
        <p:spPr/>
        <p:txBody>
          <a:bodyPr>
            <a:normAutofit/>
          </a:bodyPr>
          <a:lstStyle/>
          <a:p>
            <a:r>
              <a:rPr lang="en-US" sz="3200" dirty="0">
                <a:solidFill>
                  <a:srgbClr val="0070C0"/>
                </a:solidFill>
              </a:rPr>
              <a:t>Supplies</a:t>
            </a:r>
            <a:endParaRPr lang="en-US" sz="3200" dirty="0">
              <a:solidFill>
                <a:srgbClr val="0070C0"/>
              </a:solidFill>
              <a:ea typeface="Calibri Light"/>
              <a:cs typeface="Calibri Light"/>
            </a:endParaRPr>
          </a:p>
        </p:txBody>
      </p:sp>
      <p:sp>
        <p:nvSpPr>
          <p:cNvPr id="7" name="Slide Number Placeholder 3">
            <a:extLst>
              <a:ext uri="{FF2B5EF4-FFF2-40B4-BE49-F238E27FC236}">
                <a16:creationId xmlns:a16="http://schemas.microsoft.com/office/drawing/2014/main" id="{F8FB1A26-9D72-5384-6A0F-9FB5DB165FCD}"/>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5</a:t>
            </a:fld>
            <a:endParaRPr lang="en-US"/>
          </a:p>
        </p:txBody>
      </p:sp>
      <p:sp>
        <p:nvSpPr>
          <p:cNvPr id="5" name="Content Placeholder 3">
            <a:extLst>
              <a:ext uri="{FF2B5EF4-FFF2-40B4-BE49-F238E27FC236}">
                <a16:creationId xmlns:a16="http://schemas.microsoft.com/office/drawing/2014/main" id="{3E1B1C90-E55D-1CF9-D1D7-9EC378F86FA8}"/>
              </a:ext>
            </a:extLst>
          </p:cNvPr>
          <p:cNvSpPr>
            <a:spLocks noGrp="1"/>
          </p:cNvSpPr>
          <p:nvPr>
            <p:ph idx="1"/>
          </p:nvPr>
        </p:nvSpPr>
        <p:spPr>
          <a:xfrm rot="16200000">
            <a:off x="-1006692" y="3467764"/>
            <a:ext cx="4219790" cy="727237"/>
          </a:xfrm>
          <a:solidFill>
            <a:srgbClr val="8EAADB"/>
          </a:solidFill>
          <a:ln w="28575">
            <a:solidFill>
              <a:srgbClr val="005687"/>
            </a:solidFill>
          </a:ln>
          <a:effectLst/>
        </p:spPr>
        <p:txBody>
          <a:bodyPr vert="horz" lIns="91440" tIns="45720" rIns="91440" bIns="45720" rtlCol="0" anchor="ctr">
            <a:normAutofit/>
          </a:bodyPr>
          <a:lstStyle/>
          <a:p>
            <a:pPr marL="0" indent="0" algn="ctr">
              <a:buNone/>
            </a:pPr>
            <a:r>
              <a:rPr lang="en-US" sz="2400" b="1">
                <a:solidFill>
                  <a:srgbClr val="FFFFFF"/>
                </a:solidFill>
              </a:rPr>
              <a:t>Supply List</a:t>
            </a:r>
            <a:endParaRPr lang="en-US"/>
          </a:p>
        </p:txBody>
      </p:sp>
      <p:sp>
        <p:nvSpPr>
          <p:cNvPr id="3" name="TextBox 2">
            <a:extLst>
              <a:ext uri="{FF2B5EF4-FFF2-40B4-BE49-F238E27FC236}">
                <a16:creationId xmlns:a16="http://schemas.microsoft.com/office/drawing/2014/main" id="{98529537-BCB7-D0C5-2FCF-A4FBF420E831}"/>
              </a:ext>
            </a:extLst>
          </p:cNvPr>
          <p:cNvSpPr txBox="1"/>
          <p:nvPr/>
        </p:nvSpPr>
        <p:spPr>
          <a:xfrm>
            <a:off x="1972108" y="1721487"/>
            <a:ext cx="3660548" cy="4247317"/>
          </a:xfrm>
          <a:prstGeom prst="rect">
            <a:avLst/>
          </a:prstGeom>
          <a:noFill/>
        </p:spPr>
        <p:txBody>
          <a:bodyPr wrap="square" lIns="91440" tIns="45720" rIns="91440" bIns="45720" anchor="t">
            <a:spAutoFit/>
          </a:bodyPr>
          <a:lstStyle/>
          <a:p>
            <a:r>
              <a:rPr lang="en-US" dirty="0">
                <a:solidFill>
                  <a:srgbClr val="000000"/>
                </a:solidFill>
              </a:rPr>
              <a:t>Eyelid Speculum</a:t>
            </a:r>
            <a:endParaRPr lang="en-US" dirty="0">
              <a:solidFill>
                <a:srgbClr val="000000"/>
              </a:solidFill>
              <a:ea typeface="Calibri"/>
              <a:cs typeface="Calibri"/>
            </a:endParaRPr>
          </a:p>
          <a:p>
            <a:endParaRPr lang="en-US" dirty="0">
              <a:solidFill>
                <a:srgbClr val="000000"/>
              </a:solidFill>
              <a:ea typeface="Calibri"/>
              <a:cs typeface="Calibri"/>
            </a:endParaRPr>
          </a:p>
          <a:p>
            <a:r>
              <a:rPr lang="en-US" dirty="0">
                <a:solidFill>
                  <a:srgbClr val="000000"/>
                </a:solidFill>
              </a:rPr>
              <a:t>Sterile Eye Drape</a:t>
            </a:r>
            <a:endParaRPr lang="en-US" dirty="0">
              <a:solidFill>
                <a:srgbClr val="000000"/>
              </a:solidFill>
              <a:ea typeface="Calibri"/>
              <a:cs typeface="Calibri"/>
            </a:endParaRPr>
          </a:p>
          <a:p>
            <a:endParaRPr lang="en-US" dirty="0">
              <a:solidFill>
                <a:srgbClr val="000000"/>
              </a:solidFill>
              <a:ea typeface="Calibri"/>
              <a:cs typeface="Calibri"/>
            </a:endParaRPr>
          </a:p>
          <a:p>
            <a:r>
              <a:rPr lang="en-US" dirty="0">
                <a:solidFill>
                  <a:srgbClr val="000000"/>
                </a:solidFill>
              </a:rPr>
              <a:t>Fine Easer Tip Cautery</a:t>
            </a:r>
            <a:endParaRPr lang="en-US" dirty="0">
              <a:solidFill>
                <a:srgbClr val="000000"/>
              </a:solidFill>
              <a:ea typeface="Calibri"/>
              <a:cs typeface="Calibri"/>
            </a:endParaRPr>
          </a:p>
          <a:p>
            <a:endParaRPr lang="en-US" dirty="0">
              <a:solidFill>
                <a:srgbClr val="000000"/>
              </a:solidFill>
              <a:ea typeface="Calibri"/>
              <a:cs typeface="Calibri"/>
            </a:endParaRPr>
          </a:p>
          <a:p>
            <a:r>
              <a:rPr lang="en-US" dirty="0">
                <a:solidFill>
                  <a:srgbClr val="000000"/>
                </a:solidFill>
              </a:rPr>
              <a:t>1.4mm Keratome or 19g MVR blade</a:t>
            </a:r>
            <a:endParaRPr lang="en-US" dirty="0">
              <a:solidFill>
                <a:srgbClr val="000000"/>
              </a:solidFill>
              <a:ea typeface="Calibri"/>
              <a:cs typeface="Calibri"/>
            </a:endParaRPr>
          </a:p>
          <a:p>
            <a:endParaRPr lang="en-US" dirty="0">
              <a:solidFill>
                <a:srgbClr val="000000"/>
              </a:solidFill>
              <a:ea typeface="Calibri"/>
              <a:cs typeface="Calibri"/>
            </a:endParaRPr>
          </a:p>
          <a:p>
            <a:r>
              <a:rPr lang="en-US" dirty="0">
                <a:solidFill>
                  <a:srgbClr val="000000"/>
                </a:solidFill>
              </a:rPr>
              <a:t>Non-tooth Forceps</a:t>
            </a:r>
            <a:endParaRPr lang="en-US" dirty="0">
              <a:solidFill>
                <a:srgbClr val="000000"/>
              </a:solidFill>
              <a:ea typeface="Calibri"/>
              <a:cs typeface="Calibri"/>
            </a:endParaRPr>
          </a:p>
          <a:p>
            <a:endParaRPr lang="en-US" dirty="0">
              <a:solidFill>
                <a:srgbClr val="000000"/>
              </a:solidFill>
              <a:ea typeface="Calibri"/>
              <a:cs typeface="Calibri"/>
            </a:endParaRPr>
          </a:p>
          <a:p>
            <a:r>
              <a:rPr lang="en-US" dirty="0">
                <a:solidFill>
                  <a:srgbClr val="000000"/>
                </a:solidFill>
              </a:rPr>
              <a:t>Salvo Ocular Microshunt</a:t>
            </a:r>
            <a:endParaRPr lang="en-US" dirty="0">
              <a:solidFill>
                <a:srgbClr val="000000"/>
              </a:solidFill>
              <a:ea typeface="Calibri"/>
              <a:cs typeface="Calibri"/>
            </a:endParaRPr>
          </a:p>
          <a:p>
            <a:endParaRPr lang="en-US" dirty="0">
              <a:solidFill>
                <a:srgbClr val="000000"/>
              </a:solidFill>
              <a:ea typeface="Calibri"/>
              <a:cs typeface="Calibri"/>
            </a:endParaRPr>
          </a:p>
          <a:p>
            <a:r>
              <a:rPr lang="en-US" dirty="0">
                <a:solidFill>
                  <a:srgbClr val="000000"/>
                </a:solidFill>
              </a:rPr>
              <a:t>Dry Weck Spear</a:t>
            </a:r>
            <a:endParaRPr lang="en-US" dirty="0">
              <a:solidFill>
                <a:srgbClr val="000000"/>
              </a:solidFill>
              <a:ea typeface="Calibri"/>
              <a:cs typeface="Calibri"/>
            </a:endParaRPr>
          </a:p>
          <a:p>
            <a:endParaRPr lang="en-US" dirty="0">
              <a:solidFill>
                <a:srgbClr val="000000"/>
              </a:solidFill>
              <a:ea typeface="Calibri"/>
              <a:cs typeface="Calibri"/>
            </a:endParaRPr>
          </a:p>
          <a:p>
            <a:r>
              <a:rPr lang="en-US" dirty="0">
                <a:solidFill>
                  <a:srgbClr val="000000"/>
                </a:solidFill>
              </a:rPr>
              <a:t>9-0 </a:t>
            </a:r>
            <a:r>
              <a:rPr lang="en-US" dirty="0" err="1">
                <a:solidFill>
                  <a:srgbClr val="000000"/>
                </a:solidFill>
              </a:rPr>
              <a:t>Vicryl</a:t>
            </a:r>
            <a:endParaRPr lang="en-US" b="1" dirty="0">
              <a:solidFill>
                <a:srgbClr val="000000"/>
              </a:solidFill>
              <a:ea typeface="Calibri"/>
              <a:cs typeface="Calibri"/>
            </a:endParaRPr>
          </a:p>
        </p:txBody>
      </p:sp>
      <p:pic>
        <p:nvPicPr>
          <p:cNvPr id="8" name="Picture 7" descr="A close up of a human eye&#10;&#10;AI-generated content may be incorrect.">
            <a:extLst>
              <a:ext uri="{FF2B5EF4-FFF2-40B4-BE49-F238E27FC236}">
                <a16:creationId xmlns:a16="http://schemas.microsoft.com/office/drawing/2014/main" id="{33E55E05-B46A-73E2-0429-039018F1C9E8}"/>
              </a:ext>
            </a:extLst>
          </p:cNvPr>
          <p:cNvPicPr>
            <a:picLocks noChangeAspect="1"/>
          </p:cNvPicPr>
          <p:nvPr/>
        </p:nvPicPr>
        <p:blipFill>
          <a:blip r:embed="rId2"/>
          <a:stretch>
            <a:fillRect/>
          </a:stretch>
        </p:blipFill>
        <p:spPr>
          <a:xfrm>
            <a:off x="6211103" y="2127923"/>
            <a:ext cx="4336562" cy="3397739"/>
          </a:xfrm>
          <a:prstGeom prst="rect">
            <a:avLst/>
          </a:prstGeom>
        </p:spPr>
      </p:pic>
    </p:spTree>
    <p:extLst>
      <p:ext uri="{BB962C8B-B14F-4D97-AF65-F5344CB8AC3E}">
        <p14:creationId xmlns:p14="http://schemas.microsoft.com/office/powerpoint/2010/main" val="231553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0059-FAA0-C1A2-9525-A41A9B860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3736D-F920-9BD8-FEF4-9EE75AC7C8D7}"/>
              </a:ext>
            </a:extLst>
          </p:cNvPr>
          <p:cNvSpPr>
            <a:spLocks noGrp="1"/>
          </p:cNvSpPr>
          <p:nvPr>
            <p:ph type="title"/>
          </p:nvPr>
        </p:nvSpPr>
        <p:spPr>
          <a:xfrm>
            <a:off x="838200" y="587192"/>
            <a:ext cx="10515600" cy="861348"/>
          </a:xfrm>
        </p:spPr>
        <p:txBody>
          <a:bodyPr>
            <a:normAutofit/>
          </a:bodyPr>
          <a:lstStyle/>
          <a:p>
            <a:r>
              <a:rPr lang="en-US" sz="3200" dirty="0">
                <a:solidFill>
                  <a:srgbClr val="0070C0"/>
                </a:solidFill>
              </a:rPr>
              <a:t>Medications</a:t>
            </a:r>
          </a:p>
        </p:txBody>
      </p:sp>
      <p:sp>
        <p:nvSpPr>
          <p:cNvPr id="7" name="Slide Number Placeholder 3">
            <a:extLst>
              <a:ext uri="{FF2B5EF4-FFF2-40B4-BE49-F238E27FC236}">
                <a16:creationId xmlns:a16="http://schemas.microsoft.com/office/drawing/2014/main" id="{A91234CE-5B85-BDAB-38B7-E8BDBEABDFCA}"/>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6</a:t>
            </a:fld>
            <a:endParaRPr lang="en-US"/>
          </a:p>
        </p:txBody>
      </p:sp>
      <p:sp>
        <p:nvSpPr>
          <p:cNvPr id="12" name="Rectangle 3">
            <a:extLst>
              <a:ext uri="{FF2B5EF4-FFF2-40B4-BE49-F238E27FC236}">
                <a16:creationId xmlns:a16="http://schemas.microsoft.com/office/drawing/2014/main" id="{F1F9C41E-2499-D35C-2AFF-8BCC63E2BD95}"/>
              </a:ext>
            </a:extLst>
          </p:cNvPr>
          <p:cNvSpPr>
            <a:spLocks noChangeArrowheads="1"/>
          </p:cNvSpPr>
          <p:nvPr/>
        </p:nvSpPr>
        <p:spPr bwMode="auto">
          <a:xfrm>
            <a:off x="-1427323" y="1663700"/>
            <a:ext cx="28846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Content Placeholder 3">
            <a:extLst>
              <a:ext uri="{FF2B5EF4-FFF2-40B4-BE49-F238E27FC236}">
                <a16:creationId xmlns:a16="http://schemas.microsoft.com/office/drawing/2014/main" id="{64D77D24-8160-A5F9-11A7-0B6D9E0EA9F4}"/>
              </a:ext>
            </a:extLst>
          </p:cNvPr>
          <p:cNvSpPr>
            <a:spLocks noGrp="1"/>
          </p:cNvSpPr>
          <p:nvPr>
            <p:ph idx="1"/>
          </p:nvPr>
        </p:nvSpPr>
        <p:spPr>
          <a:xfrm rot="16200000">
            <a:off x="-1271695" y="3558852"/>
            <a:ext cx="4219790" cy="727237"/>
          </a:xfrm>
          <a:solidFill>
            <a:srgbClr val="8EAADB"/>
          </a:solidFill>
          <a:ln w="28575">
            <a:solidFill>
              <a:srgbClr val="005687"/>
            </a:solidFill>
          </a:ln>
          <a:effectLst/>
        </p:spPr>
        <p:txBody>
          <a:bodyPr vert="horz" lIns="91440" tIns="45720" rIns="91440" bIns="45720" rtlCol="0" anchor="ctr">
            <a:normAutofit/>
          </a:bodyPr>
          <a:lstStyle/>
          <a:p>
            <a:pPr marL="0" indent="0" algn="ctr">
              <a:buNone/>
            </a:pPr>
            <a:r>
              <a:rPr lang="en-US" sz="2400" b="1" dirty="0">
                <a:solidFill>
                  <a:srgbClr val="FFFFFF"/>
                </a:solidFill>
              </a:rPr>
              <a:t>Medication List</a:t>
            </a:r>
            <a:endParaRPr lang="en-US" dirty="0"/>
          </a:p>
        </p:txBody>
      </p:sp>
      <p:sp>
        <p:nvSpPr>
          <p:cNvPr id="6" name="TextBox 5">
            <a:extLst>
              <a:ext uri="{FF2B5EF4-FFF2-40B4-BE49-F238E27FC236}">
                <a16:creationId xmlns:a16="http://schemas.microsoft.com/office/drawing/2014/main" id="{451C6113-2208-BE55-4C2A-076FE0D5C27C}"/>
              </a:ext>
            </a:extLst>
          </p:cNvPr>
          <p:cNvSpPr txBox="1"/>
          <p:nvPr/>
        </p:nvSpPr>
        <p:spPr>
          <a:xfrm>
            <a:off x="2022890" y="1826615"/>
            <a:ext cx="4640662" cy="3847207"/>
          </a:xfrm>
          <a:prstGeom prst="rect">
            <a:avLst/>
          </a:prstGeom>
          <a:noFill/>
        </p:spPr>
        <p:txBody>
          <a:bodyPr wrap="square">
            <a:spAutoFit/>
          </a:bodyPr>
          <a:lstStyle/>
          <a:p>
            <a:r>
              <a:rPr lang="en-US" sz="2400" b="1" u="sng" dirty="0">
                <a:solidFill>
                  <a:srgbClr val="000000"/>
                </a:solidFill>
              </a:rPr>
              <a:t>Post-Operative</a:t>
            </a:r>
            <a:r>
              <a:rPr lang="en-US" sz="2400" dirty="0">
                <a:solidFill>
                  <a:srgbClr val="000000"/>
                </a:solidFill>
              </a:rPr>
              <a:t> </a:t>
            </a:r>
          </a:p>
          <a:p>
            <a:endParaRPr lang="en-US" sz="2000" dirty="0">
              <a:solidFill>
                <a:srgbClr val="000000"/>
              </a:solidFill>
            </a:endParaRPr>
          </a:p>
          <a:p>
            <a:pPr marL="342900" indent="-342900">
              <a:buClr>
                <a:srgbClr val="0070C0"/>
              </a:buClr>
              <a:buFont typeface="Wingdings" panose="05000000000000000000" pitchFamily="2" charset="2"/>
              <a:buChar char="§"/>
            </a:pPr>
            <a:r>
              <a:rPr lang="en-US" sz="2000" dirty="0">
                <a:solidFill>
                  <a:srgbClr val="000000"/>
                </a:solidFill>
              </a:rPr>
              <a:t>Prednisolone acetate (or dexamethasone) TID</a:t>
            </a:r>
          </a:p>
          <a:p>
            <a:pPr marL="342900" indent="-342900">
              <a:buClr>
                <a:srgbClr val="0070C0"/>
              </a:buClr>
              <a:buFont typeface="Wingdings" panose="05000000000000000000" pitchFamily="2" charset="2"/>
              <a:buChar char="§"/>
            </a:pPr>
            <a:endParaRPr lang="en-US" sz="2000" dirty="0">
              <a:solidFill>
                <a:srgbClr val="000000"/>
              </a:solidFill>
            </a:endParaRPr>
          </a:p>
          <a:p>
            <a:pPr marL="342900" indent="-342900">
              <a:buClr>
                <a:srgbClr val="0070C0"/>
              </a:buClr>
              <a:buFont typeface="Wingdings" panose="05000000000000000000" pitchFamily="2" charset="2"/>
              <a:buChar char="§"/>
            </a:pPr>
            <a:r>
              <a:rPr lang="en-US" sz="2000" dirty="0">
                <a:solidFill>
                  <a:srgbClr val="000000"/>
                </a:solidFill>
              </a:rPr>
              <a:t>Topical ofloxacin TID</a:t>
            </a:r>
          </a:p>
          <a:p>
            <a:pPr marL="342900" indent="-342900">
              <a:buClr>
                <a:srgbClr val="0070C0"/>
              </a:buClr>
              <a:buFont typeface="Wingdings" panose="05000000000000000000" pitchFamily="2" charset="2"/>
              <a:buChar char="§"/>
            </a:pPr>
            <a:endParaRPr lang="en-US" sz="2000" dirty="0">
              <a:solidFill>
                <a:srgbClr val="000000"/>
              </a:solidFill>
            </a:endParaRPr>
          </a:p>
          <a:p>
            <a:pPr marL="342900" indent="-342900">
              <a:buClr>
                <a:srgbClr val="0070C0"/>
              </a:buClr>
              <a:buFont typeface="Wingdings" panose="05000000000000000000" pitchFamily="2" charset="2"/>
              <a:buChar char="§"/>
            </a:pPr>
            <a:r>
              <a:rPr lang="en-US" sz="2000" dirty="0">
                <a:solidFill>
                  <a:srgbClr val="000000"/>
                </a:solidFill>
              </a:rPr>
              <a:t>Dorzolamide TID</a:t>
            </a:r>
          </a:p>
          <a:p>
            <a:pPr marL="342900" indent="-342900">
              <a:buClr>
                <a:srgbClr val="0070C0"/>
              </a:buClr>
              <a:buFont typeface="Wingdings" panose="05000000000000000000" pitchFamily="2" charset="2"/>
              <a:buChar char="§"/>
            </a:pPr>
            <a:endParaRPr lang="en-US" sz="2000" dirty="0">
              <a:solidFill>
                <a:srgbClr val="000000"/>
              </a:solidFill>
            </a:endParaRPr>
          </a:p>
          <a:p>
            <a:pPr marL="342900" indent="-342900">
              <a:buClr>
                <a:srgbClr val="0070C0"/>
              </a:buClr>
              <a:buFont typeface="Wingdings" panose="05000000000000000000" pitchFamily="2" charset="2"/>
              <a:buChar char="§"/>
            </a:pPr>
            <a:r>
              <a:rPr lang="en-US" sz="2000" dirty="0">
                <a:solidFill>
                  <a:srgbClr val="000000"/>
                </a:solidFill>
              </a:rPr>
              <a:t>Taper off </a:t>
            </a:r>
            <a:r>
              <a:rPr lang="en-US" sz="2000" dirty="0" err="1">
                <a:solidFill>
                  <a:srgbClr val="000000"/>
                </a:solidFill>
              </a:rPr>
              <a:t>latanprost</a:t>
            </a:r>
            <a:r>
              <a:rPr lang="en-US" sz="2000" dirty="0">
                <a:solidFill>
                  <a:srgbClr val="000000"/>
                </a:solidFill>
              </a:rPr>
              <a:t> therapy.</a:t>
            </a:r>
          </a:p>
          <a:p>
            <a:pPr marL="342900" indent="-342900">
              <a:buClr>
                <a:srgbClr val="0070C0"/>
              </a:buClr>
              <a:buFont typeface="Wingdings" panose="05000000000000000000" pitchFamily="2" charset="2"/>
              <a:buChar char="§"/>
            </a:pPr>
            <a:endParaRPr lang="en-US" sz="2000" dirty="0">
              <a:solidFill>
                <a:srgbClr val="000000"/>
              </a:solidFill>
            </a:endParaRPr>
          </a:p>
          <a:p>
            <a:pPr marL="342900" indent="-342900">
              <a:buClr>
                <a:srgbClr val="0070C0"/>
              </a:buClr>
              <a:buFont typeface="Wingdings" panose="05000000000000000000" pitchFamily="2" charset="2"/>
              <a:buChar char="§"/>
            </a:pPr>
            <a:r>
              <a:rPr lang="en-US" sz="2000" dirty="0">
                <a:solidFill>
                  <a:srgbClr val="000000"/>
                </a:solidFill>
              </a:rPr>
              <a:t>Oral NSAID's or prednisone as needed.</a:t>
            </a:r>
          </a:p>
        </p:txBody>
      </p:sp>
      <p:pic>
        <p:nvPicPr>
          <p:cNvPr id="4" name="Picture 3">
            <a:extLst>
              <a:ext uri="{FF2B5EF4-FFF2-40B4-BE49-F238E27FC236}">
                <a16:creationId xmlns:a16="http://schemas.microsoft.com/office/drawing/2014/main" id="{ADA65451-0E67-E4AA-9F52-7B801D525EB6}"/>
              </a:ext>
            </a:extLst>
          </p:cNvPr>
          <p:cNvPicPr>
            <a:picLocks noChangeAspect="1"/>
          </p:cNvPicPr>
          <p:nvPr/>
        </p:nvPicPr>
        <p:blipFill>
          <a:blip r:embed="rId2"/>
          <a:stretch>
            <a:fillRect/>
          </a:stretch>
        </p:blipFill>
        <p:spPr>
          <a:xfrm>
            <a:off x="7237814" y="2336060"/>
            <a:ext cx="4231816" cy="2812226"/>
          </a:xfrm>
          <a:prstGeom prst="rect">
            <a:avLst/>
          </a:prstGeom>
        </p:spPr>
      </p:pic>
    </p:spTree>
    <p:extLst>
      <p:ext uri="{BB962C8B-B14F-4D97-AF65-F5344CB8AC3E}">
        <p14:creationId xmlns:p14="http://schemas.microsoft.com/office/powerpoint/2010/main" val="50841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69DC-7321-5198-D1F3-4E7E6D1AB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3B404-2B73-67EC-A96C-A1FACA1242C2}"/>
              </a:ext>
            </a:extLst>
          </p:cNvPr>
          <p:cNvSpPr>
            <a:spLocks noGrp="1"/>
          </p:cNvSpPr>
          <p:nvPr>
            <p:ph type="ctrTitle"/>
          </p:nvPr>
        </p:nvSpPr>
        <p:spPr>
          <a:xfrm>
            <a:off x="248101" y="4436191"/>
            <a:ext cx="4735618" cy="714703"/>
          </a:xfrm>
        </p:spPr>
        <p:txBody>
          <a:bodyPr/>
          <a:lstStyle/>
          <a:p>
            <a:pPr algn="ctr"/>
            <a:r>
              <a:rPr lang="en-US" sz="3200" dirty="0"/>
              <a:t>II.  PRE-OPERATIVE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6E331045-3966-5388-48EC-72AA8BBC94C2}"/>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85BF7DD8-CF7B-5048-3F1A-99FFBEAF194E}"/>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294376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B5C22-A8DB-A159-5427-DAEA7E866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A7DA1-C011-F1D0-1525-977F1FE544FF}"/>
              </a:ext>
            </a:extLst>
          </p:cNvPr>
          <p:cNvSpPr>
            <a:spLocks noGrp="1"/>
          </p:cNvSpPr>
          <p:nvPr>
            <p:ph type="title"/>
          </p:nvPr>
        </p:nvSpPr>
        <p:spPr/>
        <p:txBody>
          <a:bodyPr>
            <a:normAutofit/>
          </a:bodyPr>
          <a:lstStyle/>
          <a:p>
            <a:r>
              <a:rPr lang="en-US" sz="3200" dirty="0">
                <a:solidFill>
                  <a:srgbClr val="0070C0"/>
                </a:solidFill>
              </a:rPr>
              <a:t>Pre-Operative</a:t>
            </a:r>
            <a:endParaRPr lang="en-US" sz="3200" dirty="0">
              <a:solidFill>
                <a:srgbClr val="0070C0"/>
              </a:solidFill>
              <a:ea typeface="Calibri Light"/>
              <a:cs typeface="Calibri Light"/>
            </a:endParaRPr>
          </a:p>
        </p:txBody>
      </p:sp>
      <p:sp>
        <p:nvSpPr>
          <p:cNvPr id="7" name="Slide Number Placeholder 3">
            <a:extLst>
              <a:ext uri="{FF2B5EF4-FFF2-40B4-BE49-F238E27FC236}">
                <a16:creationId xmlns:a16="http://schemas.microsoft.com/office/drawing/2014/main" id="{C95CFAB9-932F-A01C-FEBA-16993D04B166}"/>
              </a:ext>
            </a:extLst>
          </p:cNvPr>
          <p:cNvSpPr>
            <a:spLocks noGrp="1"/>
          </p:cNvSpPr>
          <p:nvPr>
            <p:ph type="sldNum" sz="quarter" idx="4"/>
          </p:nvPr>
        </p:nvSpPr>
        <p:spPr>
          <a:xfrm>
            <a:off x="11469630" y="6421160"/>
            <a:ext cx="722370" cy="365125"/>
          </a:xfrm>
        </p:spPr>
        <p:txBody>
          <a:bodyPr/>
          <a:lstStyle/>
          <a:p>
            <a:fld id="{DAAB17A5-9E90-3B41-BF53-F7C8BA708896}" type="slidenum">
              <a:rPr lang="en-US" smtClean="0"/>
              <a:pPr/>
              <a:t>8</a:t>
            </a:fld>
            <a:endParaRPr lang="en-US"/>
          </a:p>
        </p:txBody>
      </p:sp>
      <p:sp>
        <p:nvSpPr>
          <p:cNvPr id="4" name="Content Placeholder 3">
            <a:extLst>
              <a:ext uri="{FF2B5EF4-FFF2-40B4-BE49-F238E27FC236}">
                <a16:creationId xmlns:a16="http://schemas.microsoft.com/office/drawing/2014/main" id="{7525C489-79F1-B7FA-FD07-250AEB96C534}"/>
              </a:ext>
            </a:extLst>
          </p:cNvPr>
          <p:cNvSpPr>
            <a:spLocks noGrp="1"/>
          </p:cNvSpPr>
          <p:nvPr>
            <p:ph idx="1"/>
          </p:nvPr>
        </p:nvSpPr>
        <p:spPr>
          <a:xfrm>
            <a:off x="847713" y="1636804"/>
            <a:ext cx="9998967" cy="4043547"/>
          </a:xfrm>
        </p:spPr>
        <p:txBody>
          <a:bodyPr vert="horz" lIns="91440" tIns="45720" rIns="91440" bIns="45720" rtlCol="0" anchor="t">
            <a:noAutofit/>
          </a:bodyPr>
          <a:lstStyle/>
          <a:p>
            <a:pPr>
              <a:buFont typeface="Wingdings" panose="020B0604020202020204" pitchFamily="34" charset="0"/>
              <a:buChar char="§"/>
            </a:pPr>
            <a:endParaRPr lang="en-US" sz="2400" dirty="0">
              <a:ea typeface="Calibri"/>
              <a:cs typeface="Calibri"/>
            </a:endParaRPr>
          </a:p>
          <a:p>
            <a:pPr marL="0" indent="0">
              <a:buNone/>
            </a:pPr>
            <a:r>
              <a:rPr lang="en-US" sz="2400" dirty="0">
                <a:solidFill>
                  <a:srgbClr val="000000"/>
                </a:solidFill>
                <a:ea typeface="Calibri"/>
                <a:cs typeface="Calibri"/>
              </a:rPr>
              <a:t>It is recommended to complete the laser procedure </a:t>
            </a:r>
            <a:r>
              <a:rPr lang="en-US" sz="2400" b="1" i="1" dirty="0">
                <a:solidFill>
                  <a:srgbClr val="000000"/>
                </a:solidFill>
                <a:ea typeface="Calibri"/>
                <a:cs typeface="Calibri"/>
              </a:rPr>
              <a:t>prior</a:t>
            </a:r>
            <a:r>
              <a:rPr lang="en-US" sz="2400" dirty="0">
                <a:solidFill>
                  <a:srgbClr val="000000"/>
                </a:solidFill>
                <a:ea typeface="Calibri"/>
                <a:cs typeface="Calibri"/>
              </a:rPr>
              <a:t> to Salvo implantation for the following reasons:</a:t>
            </a:r>
          </a:p>
          <a:p>
            <a:pPr marL="0" indent="0">
              <a:buNone/>
            </a:pPr>
            <a:endParaRPr lang="en-US" sz="2400" dirty="0">
              <a:solidFill>
                <a:srgbClr val="000000"/>
              </a:solidFill>
              <a:ea typeface="Calibri"/>
              <a:cs typeface="Calibri"/>
            </a:endParaRPr>
          </a:p>
          <a:p>
            <a:pPr lvl="1">
              <a:buClr>
                <a:srgbClr val="0070C0"/>
              </a:buClr>
              <a:buFont typeface="Wingdings" panose="020B0604020202020204" pitchFamily="34" charset="0"/>
              <a:buChar char="§"/>
            </a:pPr>
            <a:r>
              <a:rPr lang="en-US" altLang="en-US" dirty="0">
                <a:solidFill>
                  <a:srgbClr val="000000"/>
                </a:solidFill>
              </a:rPr>
              <a:t>Less</a:t>
            </a:r>
            <a:r>
              <a:rPr kumimoji="0" lang="en-US" altLang="en-US" b="0" i="0" u="none" strike="noStrike" cap="none" normalizeH="0" baseline="0" dirty="0">
                <a:ln>
                  <a:noFill/>
                </a:ln>
                <a:solidFill>
                  <a:srgbClr val="000000"/>
                </a:solidFill>
                <a:effectLst/>
              </a:rPr>
              <a:t> blood-ocular breakdown prior to laser therapy </a:t>
            </a:r>
          </a:p>
          <a:p>
            <a:pPr lvl="1">
              <a:buClr>
                <a:srgbClr val="0070C0"/>
              </a:buClr>
              <a:buFont typeface="Wingdings" panose="020B0604020202020204" pitchFamily="34" charset="0"/>
              <a:buChar char="§"/>
            </a:pPr>
            <a:r>
              <a:rPr lang="en-US" altLang="en-US" dirty="0">
                <a:solidFill>
                  <a:srgbClr val="000000"/>
                </a:solidFill>
              </a:rPr>
              <a:t>Pre-implant</a:t>
            </a:r>
            <a:r>
              <a:rPr kumimoji="0" lang="en-US" altLang="en-US" b="0" i="0" u="none" strike="noStrike" cap="none" normalizeH="0" baseline="0" dirty="0">
                <a:ln>
                  <a:noFill/>
                </a:ln>
                <a:solidFill>
                  <a:srgbClr val="000000"/>
                </a:solidFill>
                <a:effectLst/>
              </a:rPr>
              <a:t> of the Salvo device will lower eye pressure potentially making the laser procedure </a:t>
            </a:r>
            <a:r>
              <a:rPr lang="en-US" altLang="en-US" dirty="0">
                <a:solidFill>
                  <a:srgbClr val="000000"/>
                </a:solidFill>
              </a:rPr>
              <a:t>more difficult </a:t>
            </a:r>
            <a:r>
              <a:rPr kumimoji="0" lang="en-US" altLang="en-US" b="0" i="0" u="none" strike="noStrike" cap="none" normalizeH="0" baseline="0" dirty="0">
                <a:ln>
                  <a:noFill/>
                </a:ln>
                <a:solidFill>
                  <a:srgbClr val="000000"/>
                </a:solidFill>
                <a:effectLst/>
              </a:rPr>
              <a:t>for probe placement</a:t>
            </a:r>
          </a:p>
          <a:p>
            <a:pPr lvl="1">
              <a:buClr>
                <a:srgbClr val="0070C0"/>
              </a:buClr>
              <a:buFont typeface="Wingdings" panose="020B0604020202020204" pitchFamily="34" charset="0"/>
              <a:buChar char="§"/>
            </a:pPr>
            <a:endParaRPr lang="en-US" dirty="0">
              <a:solidFill>
                <a:srgbClr val="000000"/>
              </a:solidFill>
              <a:ea typeface="Calibri"/>
              <a:cs typeface="Calibri"/>
            </a:endParaRPr>
          </a:p>
          <a:p>
            <a:pPr marL="0" indent="0">
              <a:buClr>
                <a:srgbClr val="0070C0"/>
              </a:buClr>
              <a:buNone/>
            </a:pPr>
            <a:r>
              <a:rPr lang="en-US" sz="2400" dirty="0">
                <a:solidFill>
                  <a:srgbClr val="000000"/>
                </a:solidFill>
                <a:ea typeface="Calibri"/>
                <a:cs typeface="Calibri"/>
              </a:rPr>
              <a:t>In addition, the current experience with Salvo implantation, as referenced, has been performed in this sequence.</a:t>
            </a:r>
          </a:p>
        </p:txBody>
      </p:sp>
    </p:spTree>
    <p:extLst>
      <p:ext uri="{BB962C8B-B14F-4D97-AF65-F5344CB8AC3E}">
        <p14:creationId xmlns:p14="http://schemas.microsoft.com/office/powerpoint/2010/main" val="50636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0162-9644-50F0-A660-6E3622A63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AAB40-C8BA-2029-2B72-380281D80674}"/>
              </a:ext>
            </a:extLst>
          </p:cNvPr>
          <p:cNvSpPr>
            <a:spLocks noGrp="1"/>
          </p:cNvSpPr>
          <p:nvPr>
            <p:ph type="ctrTitle"/>
          </p:nvPr>
        </p:nvSpPr>
        <p:spPr>
          <a:xfrm>
            <a:off x="364780" y="4761088"/>
            <a:ext cx="7193827" cy="714703"/>
          </a:xfrm>
        </p:spPr>
        <p:txBody>
          <a:bodyPr/>
          <a:lstStyle/>
          <a:p>
            <a:pPr algn="ctr"/>
            <a:r>
              <a:rPr lang="en-US" sz="3200" dirty="0"/>
              <a:t>III. OPERATIVE – IMPLANT PROCEDURE</a:t>
            </a:r>
            <a:endParaRPr lang="en-US" sz="3200" dirty="0">
              <a:ea typeface="Calibri Light"/>
              <a:cs typeface="Calibri Light"/>
            </a:endParaRPr>
          </a:p>
        </p:txBody>
      </p:sp>
      <p:sp>
        <p:nvSpPr>
          <p:cNvPr id="4" name="Date Placeholder 3">
            <a:extLst>
              <a:ext uri="{FF2B5EF4-FFF2-40B4-BE49-F238E27FC236}">
                <a16:creationId xmlns:a16="http://schemas.microsoft.com/office/drawing/2014/main" id="{C2A89958-C0B6-83BC-3695-F7488090899C}"/>
              </a:ext>
            </a:extLst>
          </p:cNvPr>
          <p:cNvSpPr txBox="1">
            <a:spLocks/>
          </p:cNvSpPr>
          <p:nvPr/>
        </p:nvSpPr>
        <p:spPr>
          <a:xfrm>
            <a:off x="1518376" y="568483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pic>
        <p:nvPicPr>
          <p:cNvPr id="6" name="Picture 5" descr="A blue text with a white background&#10;&#10;Description automatically generated">
            <a:extLst>
              <a:ext uri="{FF2B5EF4-FFF2-40B4-BE49-F238E27FC236}">
                <a16:creationId xmlns:a16="http://schemas.microsoft.com/office/drawing/2014/main" id="{4A97F995-84BB-BB13-27C6-73D62AEDC8B9}"/>
              </a:ext>
            </a:extLst>
          </p:cNvPr>
          <p:cNvPicPr>
            <a:picLocks noChangeAspect="1"/>
          </p:cNvPicPr>
          <p:nvPr/>
        </p:nvPicPr>
        <p:blipFill>
          <a:blip r:embed="rId2"/>
          <a:stretch>
            <a:fillRect/>
          </a:stretch>
        </p:blipFill>
        <p:spPr>
          <a:xfrm>
            <a:off x="562747" y="1817858"/>
            <a:ext cx="6247370" cy="1615904"/>
          </a:xfrm>
          <a:prstGeom prst="rect">
            <a:avLst/>
          </a:prstGeom>
        </p:spPr>
      </p:pic>
    </p:spTree>
    <p:extLst>
      <p:ext uri="{BB962C8B-B14F-4D97-AF65-F5344CB8AC3E}">
        <p14:creationId xmlns:p14="http://schemas.microsoft.com/office/powerpoint/2010/main" val="736363248"/>
      </p:ext>
    </p:extLst>
  </p:cSld>
  <p:clrMapOvr>
    <a:masterClrMapping/>
  </p:clrMapOvr>
</p:sld>
</file>

<file path=ppt/theme/theme1.xml><?xml version="1.0" encoding="utf-8"?>
<a:theme xmlns:a="http://schemas.openxmlformats.org/drawingml/2006/main" name="Office Theme">
  <a:themeElements>
    <a:clrScheme name="MicroOptx">
      <a:dk1>
        <a:srgbClr val="626669"/>
      </a:dk1>
      <a:lt1>
        <a:srgbClr val="FFFFFF"/>
      </a:lt1>
      <a:dk2>
        <a:srgbClr val="005686"/>
      </a:dk2>
      <a:lt2>
        <a:srgbClr val="D9D9D6"/>
      </a:lt2>
      <a:accent1>
        <a:srgbClr val="009CDE"/>
      </a:accent1>
      <a:accent2>
        <a:srgbClr val="BDD6E5"/>
      </a:accent2>
      <a:accent3>
        <a:srgbClr val="005686"/>
      </a:accent3>
      <a:accent4>
        <a:srgbClr val="626669"/>
      </a:accent4>
      <a:accent5>
        <a:srgbClr val="BDD6E5"/>
      </a:accent5>
      <a:accent6>
        <a:srgbClr val="D9D9D6"/>
      </a:accent6>
      <a:hlink>
        <a:srgbClr val="009CDE"/>
      </a:hlink>
      <a:folHlink>
        <a:srgbClr val="009CD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006.TEMPLATE.PowerPoint.A.1" id="{F258340C-D951-D648-A58A-257DC3DA4937}" vid="{59296290-A514-9645-9AD3-AF3D9F8EA0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A98E4E7B446B4CB3AD7D86A552C9DD" ma:contentTypeVersion="9" ma:contentTypeDescription="Create a new document." ma:contentTypeScope="" ma:versionID="a48bc6aa9965a5fa5a7bb04e544cc7f6">
  <xsd:schema xmlns:xsd="http://www.w3.org/2001/XMLSchema" xmlns:xs="http://www.w3.org/2001/XMLSchema" xmlns:p="http://schemas.microsoft.com/office/2006/metadata/properties" xmlns:ns2="0ee73968-5e57-45fc-acf5-9940423b02fa" targetNamespace="http://schemas.microsoft.com/office/2006/metadata/properties" ma:root="true" ma:fieldsID="d505b9c2606e2040c2b631bed49de81a" ns2:_="">
    <xsd:import namespace="0ee73968-5e57-45fc-acf5-9940423b02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73968-5e57-45fc-acf5-9940423b0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33AC69-3B13-4025-9681-C3868D44F95F}">
  <ds:schemaRefs>
    <ds:schemaRef ds:uri="http://schemas.microsoft.com/sharepoint/v3/contenttype/forms"/>
  </ds:schemaRefs>
</ds:datastoreItem>
</file>

<file path=customXml/itemProps2.xml><?xml version="1.0" encoding="utf-8"?>
<ds:datastoreItem xmlns:ds="http://schemas.openxmlformats.org/officeDocument/2006/customXml" ds:itemID="{7C6B3E72-B102-4ECA-B105-F8A42BAF2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73968-5e57-45fc-acf5-9940423b0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A925B8-E330-4A45-90E6-6008734673A3}">
  <ds:schemaRefs>
    <ds:schemaRef ds:uri="0ee73968-5e57-45fc-acf5-9940423b02fa"/>
    <ds:schemaRef ds:uri="99f2640d-41c1-4a3c-a554-24e4cff5b1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MIC-006.TEMPLATE.PowerPoint.A.1</Template>
  <TotalTime>3250</TotalTime>
  <Words>560</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Veterinary Training for the Salvo™ Ocular Microshunt</vt:lpstr>
      <vt:lpstr>Salvo Ocular Microshunt</vt:lpstr>
      <vt:lpstr>Salvo Packaging</vt:lpstr>
      <vt:lpstr>I.  Supplies and Medications</vt:lpstr>
      <vt:lpstr>Supplies</vt:lpstr>
      <vt:lpstr>Medications</vt:lpstr>
      <vt:lpstr>II.  PRE-OPERATIVE</vt:lpstr>
      <vt:lpstr>Pre-Operative</vt:lpstr>
      <vt:lpstr>III. OPERATIVE – IMPLANT PROCEDURE</vt:lpstr>
      <vt:lpstr>Operative – Implant Procedure</vt:lpstr>
      <vt:lpstr>Operative – Implantation Video at www.onevetmedical.com</vt:lpstr>
      <vt:lpstr>IV. POST-OPERATIVE</vt:lpstr>
      <vt:lpstr>Post-Operative </vt:lpstr>
      <vt:lpstr>Potential Adverse Events &amp; Considerations</vt:lpstr>
      <vt:lpstr>Veterinary Training for the Salvo™ Ocular Microshunt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Kris Rasmussen</dc:creator>
  <cp:lastModifiedBy>Bergstrom, Kevin</cp:lastModifiedBy>
  <cp:revision>100</cp:revision>
  <cp:lastPrinted>2023-10-20T16:14:42Z</cp:lastPrinted>
  <dcterms:created xsi:type="dcterms:W3CDTF">2020-04-13T14:34:54Z</dcterms:created>
  <dcterms:modified xsi:type="dcterms:W3CDTF">2025-02-26T21:48:05Z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0x010100E2A98E4E7B446B4CB3AD7D86A552C9DD</vt:lpwstr>
  </property>
  <property fmtid="{D5CDD505-2E9C-101B-9397-08002B2CF9AE}" pid="3" name="MediaServiceImageTags">
    <vt:lpwstr/>
  </property>
</Properties>
</file>