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8F8_A151DCA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68" r:id="rId5"/>
    <p:sldId id="2314" r:id="rId6"/>
    <p:sldId id="2306" r:id="rId7"/>
    <p:sldId id="2284" r:id="rId8"/>
    <p:sldId id="2311" r:id="rId9"/>
    <p:sldId id="2312" r:id="rId10"/>
    <p:sldId id="2272" r:id="rId11"/>
    <p:sldId id="2257" r:id="rId12"/>
    <p:sldId id="2273" r:id="rId13"/>
    <p:sldId id="2281" r:id="rId14"/>
    <p:sldId id="2291" r:id="rId15"/>
    <p:sldId id="264" r:id="rId16"/>
    <p:sldId id="2260" r:id="rId17"/>
    <p:sldId id="2274" r:id="rId18"/>
    <p:sldId id="2251" r:id="rId19"/>
    <p:sldId id="2278" r:id="rId20"/>
    <p:sldId id="2296" r:id="rId21"/>
    <p:sldId id="2310"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1CCD49-C23B-DDAB-1492-8C6BA2869E33}" name="Kevin Bergstrom" initials="KB" userId="S::kevin.bergstrom@fusionmedtech.com::ef8a3a84-cad9-4b29-a305-8cde2069f599" providerId="AD"/>
  <p188:author id="{05FE0B56-8B36-AC2A-9E79-649DCC385031}" name="Jon StGermain" initials="JS" userId="S::jon.stgermain@fusionmedtech.com::e9500065-5c12-4605-ba01-b9a624286d28" providerId="AD"/>
  <p188:author id="{C0FE57B0-2350-2568-3E4B-A8E07DF1CF7A}" name="iworkeye" initials="iw" userId="S::iworkeye_gmail.com#ext#@fusionmedtech.onmicrosoft.com::8fe78873-21ab-444b-adb4-14714986ee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aron Cohen" initials="AC" lastIdx="1" clrIdx="0">
    <p:extLst>
      <p:ext uri="{19B8F6BF-5375-455C-9EA6-DF929625EA0E}">
        <p15:presenceInfo xmlns:p15="http://schemas.microsoft.com/office/powerpoint/2012/main" userId="Aaron Co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29A"/>
    <a:srgbClr val="005687"/>
    <a:srgbClr val="000000"/>
    <a:srgbClr val="8EA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01" d="100"/>
          <a:sy n="101" d="100"/>
        </p:scale>
        <p:origin x="954"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omments/modernComment_8F8_A151DCAA.xml><?xml version="1.0" encoding="utf-8"?>
<p188:cmLst xmlns:a="http://schemas.openxmlformats.org/drawingml/2006/main" xmlns:r="http://schemas.openxmlformats.org/officeDocument/2006/relationships" xmlns:p188="http://schemas.microsoft.com/office/powerpoint/2018/8/main">
  <p188:cm id="{830EF8B2-956D-4B90-9517-12591AC64D45}" authorId="{C0FE57B0-2350-2568-3E4B-A8E07DF1CF7A}" status="resolved" created="2024-12-24T17:55:33.716" complete="100000">
    <pc:sldMkLst xmlns:pc="http://schemas.microsoft.com/office/powerpoint/2013/main/command">
      <pc:docMk/>
      <pc:sldMk cId="2706496682" sldId="2296"/>
    </pc:sldMkLst>
    <p188:txBody>
      <a:bodyPr/>
      <a:lstStyle/>
      <a:p>
        <a:r>
          <a:rPr lang="en-US"/>
          <a:t>if significant hypotony is observed, device iris or corneal touch may be observed. If leading to a Serious Adverse Event and due to unrecovered aqueus loss operatively, then can reform anterior chamber with sterile BSS. If due to peripheral wound leakage, consider a bandage contact lens or Resure tissue glue placed around wound.
Elevated IOP above preop baseline may indicate blockage. Monitor closely and consider restarting IOP meds until flow assured.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EA8A650-53C6-DE47-9983-B7D28EDFD9FD}" type="datetimeFigureOut">
              <a:rPr lang="en-US" smtClean="0"/>
              <a:pPr/>
              <a:t>7/8/2025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E9D1215-3882-7342-841E-2458A964A4E6}" type="slidenum">
              <a:rPr lang="en-US" smtClean="0"/>
              <a:pPr/>
              <a:t>‹#›</a:t>
            </a:fld>
            <a:endParaRPr lang="en-US"/>
          </a:p>
        </p:txBody>
      </p:sp>
    </p:spTree>
    <p:extLst>
      <p:ext uri="{BB962C8B-B14F-4D97-AF65-F5344CB8AC3E}">
        <p14:creationId xmlns:p14="http://schemas.microsoft.com/office/powerpoint/2010/main" val="46849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8B042B-638C-984A-879F-C369180EE2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2D0333-C4F6-1248-AADB-5706485E1E09}"/>
              </a:ext>
            </a:extLst>
          </p:cNvPr>
          <p:cNvSpPr>
            <a:spLocks noGrp="1"/>
          </p:cNvSpPr>
          <p:nvPr>
            <p:ph type="ctrTitle"/>
          </p:nvPr>
        </p:nvSpPr>
        <p:spPr>
          <a:xfrm>
            <a:off x="1056154" y="1618042"/>
            <a:ext cx="6233646" cy="2387600"/>
          </a:xfrm>
          <a:prstGeom prst="rect">
            <a:avLst/>
          </a:prstGeom>
        </p:spPr>
        <p:txBody>
          <a:bodyPr anchor="b">
            <a:noAutofit/>
          </a:bodyPr>
          <a:lstStyle>
            <a:lvl1pPr algn="l">
              <a:defRPr sz="66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71CCC00-3E12-DB47-809B-7B2DE3B282A5}"/>
              </a:ext>
            </a:extLst>
          </p:cNvPr>
          <p:cNvSpPr>
            <a:spLocks noGrp="1"/>
          </p:cNvSpPr>
          <p:nvPr>
            <p:ph type="subTitle" idx="1"/>
          </p:nvPr>
        </p:nvSpPr>
        <p:spPr>
          <a:xfrm>
            <a:off x="1056154" y="4504172"/>
            <a:ext cx="6233646" cy="1363228"/>
          </a:xfrm>
          <a:prstGeom prst="rect">
            <a:avLst/>
          </a:prstGeom>
        </p:spPr>
        <p:txBody>
          <a:bodyPr>
            <a:normAutofit/>
          </a:bodyPr>
          <a:lstStyle>
            <a:lvl1pPr marL="0" indent="0" algn="l">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7B50BE75-44D7-5366-1F14-8879DFE0F0C5}"/>
              </a:ext>
            </a:extLst>
          </p:cNvPr>
          <p:cNvSpPr txBox="1"/>
          <p:nvPr userDrawn="1"/>
        </p:nvSpPr>
        <p:spPr>
          <a:xfrm>
            <a:off x="3409026" y="6436313"/>
            <a:ext cx="1324145" cy="369332"/>
          </a:xfrm>
          <a:prstGeom prst="rect">
            <a:avLst/>
          </a:prstGeom>
          <a:noFill/>
        </p:spPr>
        <p:txBody>
          <a:bodyPr wrap="none" rtlCol="0">
            <a:spAutoFit/>
          </a:bodyPr>
          <a:lstStyle/>
          <a:p>
            <a:r>
              <a:rPr lang="en-US">
                <a:solidFill>
                  <a:schemeClr val="bg1"/>
                </a:solidFill>
              </a:rPr>
              <a:t>Confidential</a:t>
            </a:r>
          </a:p>
        </p:txBody>
      </p:sp>
    </p:spTree>
    <p:extLst>
      <p:ext uri="{BB962C8B-B14F-4D97-AF65-F5344CB8AC3E}">
        <p14:creationId xmlns:p14="http://schemas.microsoft.com/office/powerpoint/2010/main" val="317154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8B042B-638C-984A-879F-C369180EE2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2D0333-C4F6-1248-AADB-5706485E1E09}"/>
              </a:ext>
            </a:extLst>
          </p:cNvPr>
          <p:cNvSpPr>
            <a:spLocks noGrp="1"/>
          </p:cNvSpPr>
          <p:nvPr>
            <p:ph type="ctrTitle"/>
          </p:nvPr>
        </p:nvSpPr>
        <p:spPr>
          <a:xfrm>
            <a:off x="1056154" y="1618042"/>
            <a:ext cx="6233646" cy="2387600"/>
          </a:xfrm>
          <a:prstGeom prst="rect">
            <a:avLst/>
          </a:prstGeom>
        </p:spPr>
        <p:txBody>
          <a:bodyPr anchor="b">
            <a:noAutofit/>
          </a:bodyPr>
          <a:lstStyle>
            <a:lvl1pPr algn="l">
              <a:defRPr sz="66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71CCC00-3E12-DB47-809B-7B2DE3B282A5}"/>
              </a:ext>
            </a:extLst>
          </p:cNvPr>
          <p:cNvSpPr>
            <a:spLocks noGrp="1"/>
          </p:cNvSpPr>
          <p:nvPr>
            <p:ph type="subTitle" idx="1"/>
          </p:nvPr>
        </p:nvSpPr>
        <p:spPr>
          <a:xfrm>
            <a:off x="1056154" y="4504172"/>
            <a:ext cx="6233646" cy="1363228"/>
          </a:xfrm>
          <a:prstGeom prst="rect">
            <a:avLst/>
          </a:prstGeom>
        </p:spPr>
        <p:txBody>
          <a:bodyPr>
            <a:normAutofit/>
          </a:bodyPr>
          <a:lstStyle>
            <a:lvl1pPr marL="0" indent="0" algn="l">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7B50BE75-44D7-5366-1F14-8879DFE0F0C5}"/>
              </a:ext>
            </a:extLst>
          </p:cNvPr>
          <p:cNvSpPr txBox="1"/>
          <p:nvPr userDrawn="1"/>
        </p:nvSpPr>
        <p:spPr>
          <a:xfrm>
            <a:off x="3409026" y="6436313"/>
            <a:ext cx="1324145" cy="369332"/>
          </a:xfrm>
          <a:prstGeom prst="rect">
            <a:avLst/>
          </a:prstGeom>
          <a:noFill/>
        </p:spPr>
        <p:txBody>
          <a:bodyPr wrap="none" rtlCol="0">
            <a:spAutoFit/>
          </a:bodyPr>
          <a:lstStyle/>
          <a:p>
            <a:r>
              <a:rPr lang="en-US">
                <a:solidFill>
                  <a:schemeClr val="bg1"/>
                </a:solidFill>
              </a:rPr>
              <a:t>Confidential</a:t>
            </a:r>
          </a:p>
        </p:txBody>
      </p:sp>
      <p:sp>
        <p:nvSpPr>
          <p:cNvPr id="6" name="Content Placeholder 5">
            <a:extLst>
              <a:ext uri="{FF2B5EF4-FFF2-40B4-BE49-F238E27FC236}">
                <a16:creationId xmlns:a16="http://schemas.microsoft.com/office/drawing/2014/main" id="{671E6B92-4CE6-5A7E-809F-D89CFFC5EBE2}"/>
              </a:ext>
            </a:extLst>
          </p:cNvPr>
          <p:cNvSpPr>
            <a:spLocks noGrp="1"/>
          </p:cNvSpPr>
          <p:nvPr>
            <p:ph sz="quarter" idx="10"/>
          </p:nvPr>
        </p:nvSpPr>
        <p:spPr>
          <a:xfrm>
            <a:off x="4140200" y="65611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99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cap="none"/>
            </a:lvl1pPr>
          </a:lstStyle>
          <a:p>
            <a:r>
              <a:rPr lang="en-US"/>
              <a:t>Click To Edit Master Title Style</a:t>
            </a:r>
          </a:p>
        </p:txBody>
      </p:sp>
      <p:sp>
        <p:nvSpPr>
          <p:cNvPr id="3" name="Content Placeholder 2"/>
          <p:cNvSpPr>
            <a:spLocks noGrp="1"/>
          </p:cNvSpPr>
          <p:nvPr>
            <p:ph idx="1"/>
          </p:nvPr>
        </p:nvSpPr>
        <p:spPr>
          <a:xfrm>
            <a:off x="468923" y="1584960"/>
            <a:ext cx="11280207" cy="4194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FDB543C-E365-5840-99EE-CB4D3CAF0854}" type="slidenum">
              <a:rPr lang="en-US" smtClean="0"/>
              <a:t>‹#›</a:t>
            </a:fld>
            <a:endParaRPr lang="en-US"/>
          </a:p>
        </p:txBody>
      </p:sp>
      <p:sp>
        <p:nvSpPr>
          <p:cNvPr id="5" name="Text Placeholder 4"/>
          <p:cNvSpPr>
            <a:spLocks noGrp="1"/>
          </p:cNvSpPr>
          <p:nvPr>
            <p:ph type="body" sz="quarter" idx="13" hasCustomPrompt="1"/>
          </p:nvPr>
        </p:nvSpPr>
        <p:spPr>
          <a:xfrm>
            <a:off x="469901" y="5785092"/>
            <a:ext cx="11279231" cy="410633"/>
          </a:xfrm>
        </p:spPr>
        <p:txBody>
          <a:bodyPr anchor="b">
            <a:noAutofit/>
          </a:bodyPr>
          <a:lstStyle>
            <a:lvl1pPr marL="0" indent="0">
              <a:spcBef>
                <a:spcPts val="0"/>
              </a:spcBef>
              <a:buFontTx/>
              <a:buNone/>
              <a:defRPr sz="667" baseline="0"/>
            </a:lvl1pPr>
            <a:lvl2pPr marL="380990" indent="0">
              <a:buFontTx/>
              <a:buNone/>
              <a:defRPr sz="1067"/>
            </a:lvl2pPr>
            <a:lvl3pPr marL="681550" indent="0">
              <a:buFontTx/>
              <a:buNone/>
              <a:defRPr sz="1067"/>
            </a:lvl3pPr>
            <a:lvl4pPr marL="990575" indent="0">
              <a:buFontTx/>
              <a:buNone/>
              <a:defRPr sz="1067"/>
            </a:lvl4pPr>
            <a:lvl5pPr marL="1219170" indent="0">
              <a:buFontTx/>
              <a:buNone/>
              <a:defRPr sz="1067"/>
            </a:lvl5pPr>
          </a:lstStyle>
          <a:p>
            <a:pPr lvl="0"/>
            <a:r>
              <a:rPr lang="en-US"/>
              <a:t>Click to insert footnotes</a:t>
            </a:r>
          </a:p>
        </p:txBody>
      </p:sp>
    </p:spTree>
    <p:extLst>
      <p:ext uri="{BB962C8B-B14F-4D97-AF65-F5344CB8AC3E}">
        <p14:creationId xmlns:p14="http://schemas.microsoft.com/office/powerpoint/2010/main" val="145100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E3B0-080D-D84D-9DB0-2C2728DD9DB6}"/>
              </a:ext>
            </a:extLst>
          </p:cNvPr>
          <p:cNvSpPr>
            <a:spLocks noGrp="1"/>
          </p:cNvSpPr>
          <p:nvPr>
            <p:ph type="title"/>
          </p:nvPr>
        </p:nvSpPr>
        <p:spPr>
          <a:xfrm>
            <a:off x="838200" y="639340"/>
            <a:ext cx="10515600" cy="861348"/>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502689-7592-914C-9E6C-2AA7E1EC4361}"/>
              </a:ext>
            </a:extLst>
          </p:cNvPr>
          <p:cNvSpPr>
            <a:spLocks noGrp="1"/>
          </p:cNvSpPr>
          <p:nvPr>
            <p:ph idx="1"/>
          </p:nvPr>
        </p:nvSpPr>
        <p:spPr>
          <a:xfrm>
            <a:off x="838200" y="1742500"/>
            <a:ext cx="10515600" cy="40435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A5B196D9-DB1C-494D-9674-785081DA16F5}"/>
              </a:ext>
            </a:extLst>
          </p:cNvPr>
          <p:cNvCxnSpPr/>
          <p:nvPr userDrawn="1"/>
        </p:nvCxnSpPr>
        <p:spPr>
          <a:xfrm>
            <a:off x="838200" y="1548188"/>
            <a:ext cx="10515600" cy="0"/>
          </a:xfrm>
          <a:prstGeom prst="line">
            <a:avLst/>
          </a:prstGeom>
          <a:ln w="3175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17">
            <a:extLst>
              <a:ext uri="{FF2B5EF4-FFF2-40B4-BE49-F238E27FC236}">
                <a16:creationId xmlns:a16="http://schemas.microsoft.com/office/drawing/2014/main" id="{E7F27835-4B40-B64E-B217-C6BE1D78DE4C}"/>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4" name="TextBox 3">
            <a:extLst>
              <a:ext uri="{FF2B5EF4-FFF2-40B4-BE49-F238E27FC236}">
                <a16:creationId xmlns:a16="http://schemas.microsoft.com/office/drawing/2014/main" id="{2D5AFC0C-FAF1-1E0B-F0B7-D3086567D47A}"/>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45331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2B31EA0-474E-0B40-A837-A8330A69A6F7}"/>
              </a:ext>
            </a:extLst>
          </p:cNvPr>
          <p:cNvPicPr>
            <a:picLocks noChangeAspect="1"/>
          </p:cNvPicPr>
          <p:nvPr userDrawn="1"/>
        </p:nvPicPr>
        <p:blipFill>
          <a:blip r:embed="rId2"/>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2F68DB28-F84D-2D41-A0C9-E9E55BEAC2CC}"/>
              </a:ext>
            </a:extLst>
          </p:cNvPr>
          <p:cNvSpPr>
            <a:spLocks noGrp="1"/>
          </p:cNvSpPr>
          <p:nvPr>
            <p:ph type="title"/>
          </p:nvPr>
        </p:nvSpPr>
        <p:spPr>
          <a:xfrm>
            <a:off x="831850" y="16622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E1FA7-0D05-0A47-A67E-41820B70DF2D}"/>
              </a:ext>
            </a:extLst>
          </p:cNvPr>
          <p:cNvSpPr>
            <a:spLocks noGrp="1"/>
          </p:cNvSpPr>
          <p:nvPr>
            <p:ph type="body" idx="1"/>
          </p:nvPr>
        </p:nvSpPr>
        <p:spPr>
          <a:xfrm>
            <a:off x="831850" y="4755269"/>
            <a:ext cx="10515600" cy="123982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9" name="Straight Connector 18">
            <a:extLst>
              <a:ext uri="{FF2B5EF4-FFF2-40B4-BE49-F238E27FC236}">
                <a16:creationId xmlns:a16="http://schemas.microsoft.com/office/drawing/2014/main" id="{3A2F2D95-42D8-0242-801F-D8B165623B19}"/>
              </a:ext>
            </a:extLst>
          </p:cNvPr>
          <p:cNvCxnSpPr/>
          <p:nvPr userDrawn="1"/>
        </p:nvCxnSpPr>
        <p:spPr>
          <a:xfrm>
            <a:off x="838200" y="4562475"/>
            <a:ext cx="10515600" cy="0"/>
          </a:xfrm>
          <a:prstGeom prst="line">
            <a:avLst/>
          </a:prstGeom>
          <a:ln w="31750" cap="rnd"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4D9550-D79F-4400-B73E-5AD85549F425}"/>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
        <p:nvSpPr>
          <p:cNvPr id="5" name="Slide Number Placeholder 17">
            <a:extLst>
              <a:ext uri="{FF2B5EF4-FFF2-40B4-BE49-F238E27FC236}">
                <a16:creationId xmlns:a16="http://schemas.microsoft.com/office/drawing/2014/main" id="{3E0FE195-B3F4-EE22-A886-D83BD8F3FAC7}"/>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Tree>
    <p:extLst>
      <p:ext uri="{BB962C8B-B14F-4D97-AF65-F5344CB8AC3E}">
        <p14:creationId xmlns:p14="http://schemas.microsoft.com/office/powerpoint/2010/main" val="61493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EB4A-91E1-0E4A-AFA6-603C7D289ECB}"/>
              </a:ext>
            </a:extLst>
          </p:cNvPr>
          <p:cNvSpPr>
            <a:spLocks noGrp="1"/>
          </p:cNvSpPr>
          <p:nvPr>
            <p:ph type="title"/>
          </p:nvPr>
        </p:nvSpPr>
        <p:spPr>
          <a:xfrm>
            <a:off x="838200" y="639340"/>
            <a:ext cx="10515600" cy="86134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C8B571-5FCA-8D4B-8C0B-6929A8D5DC0E}"/>
              </a:ext>
            </a:extLst>
          </p:cNvPr>
          <p:cNvSpPr>
            <a:spLocks noGrp="1"/>
          </p:cNvSpPr>
          <p:nvPr>
            <p:ph sz="half" idx="1"/>
          </p:nvPr>
        </p:nvSpPr>
        <p:spPr>
          <a:xfrm>
            <a:off x="838200" y="1742500"/>
            <a:ext cx="5181600" cy="40526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DC0D7-9933-3D49-9008-BFD9E59B138A}"/>
              </a:ext>
            </a:extLst>
          </p:cNvPr>
          <p:cNvSpPr>
            <a:spLocks noGrp="1"/>
          </p:cNvSpPr>
          <p:nvPr>
            <p:ph sz="half" idx="2"/>
          </p:nvPr>
        </p:nvSpPr>
        <p:spPr>
          <a:xfrm>
            <a:off x="6172200" y="1742500"/>
            <a:ext cx="5181600" cy="40526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7">
            <a:extLst>
              <a:ext uri="{FF2B5EF4-FFF2-40B4-BE49-F238E27FC236}">
                <a16:creationId xmlns:a16="http://schemas.microsoft.com/office/drawing/2014/main" id="{7E688C9E-2E96-AF43-931F-080158CBBD9E}"/>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5" name="TextBox 4">
            <a:extLst>
              <a:ext uri="{FF2B5EF4-FFF2-40B4-BE49-F238E27FC236}">
                <a16:creationId xmlns:a16="http://schemas.microsoft.com/office/drawing/2014/main" id="{E6744B36-89FF-5A0C-E8D5-A8419A9C5A34}"/>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35153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EB4A-91E1-0E4A-AFA6-603C7D289ECB}"/>
              </a:ext>
            </a:extLst>
          </p:cNvPr>
          <p:cNvSpPr>
            <a:spLocks noGrp="1"/>
          </p:cNvSpPr>
          <p:nvPr>
            <p:ph type="title"/>
          </p:nvPr>
        </p:nvSpPr>
        <p:spPr>
          <a:xfrm>
            <a:off x="838200" y="639340"/>
            <a:ext cx="5181600" cy="86134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C8B571-5FCA-8D4B-8C0B-6929A8D5DC0E}"/>
              </a:ext>
            </a:extLst>
          </p:cNvPr>
          <p:cNvSpPr>
            <a:spLocks noGrp="1"/>
          </p:cNvSpPr>
          <p:nvPr>
            <p:ph sz="half" idx="1"/>
          </p:nvPr>
        </p:nvSpPr>
        <p:spPr>
          <a:xfrm>
            <a:off x="838200" y="1742500"/>
            <a:ext cx="5181600" cy="40526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7">
            <a:extLst>
              <a:ext uri="{FF2B5EF4-FFF2-40B4-BE49-F238E27FC236}">
                <a16:creationId xmlns:a16="http://schemas.microsoft.com/office/drawing/2014/main" id="{CE37224C-319E-4A4C-A007-391811CEAE87}"/>
              </a:ext>
            </a:extLst>
          </p:cNvPr>
          <p:cNvSpPr>
            <a:spLocks noGrp="1"/>
          </p:cNvSpPr>
          <p:nvPr>
            <p:ph type="sldNum" sz="quarter" idx="4"/>
          </p:nvPr>
        </p:nvSpPr>
        <p:spPr>
          <a:xfrm>
            <a:off x="11469630" y="6380515"/>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cxnSp>
        <p:nvCxnSpPr>
          <p:cNvPr id="13" name="Straight Connector 12">
            <a:extLst>
              <a:ext uri="{FF2B5EF4-FFF2-40B4-BE49-F238E27FC236}">
                <a16:creationId xmlns:a16="http://schemas.microsoft.com/office/drawing/2014/main" id="{212B15D3-FD45-3244-B8B4-9332FF5C931D}"/>
              </a:ext>
            </a:extLst>
          </p:cNvPr>
          <p:cNvCxnSpPr>
            <a:cxnSpLocks/>
          </p:cNvCxnSpPr>
          <p:nvPr userDrawn="1"/>
        </p:nvCxnSpPr>
        <p:spPr>
          <a:xfrm>
            <a:off x="838200" y="1548188"/>
            <a:ext cx="5077570" cy="0"/>
          </a:xfrm>
          <a:prstGeom prst="line">
            <a:avLst/>
          </a:prstGeom>
          <a:ln w="31750" cap="rnd"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E184C515-71DA-914F-AB10-CAEA49874F46}"/>
              </a:ext>
            </a:extLst>
          </p:cNvPr>
          <p:cNvSpPr>
            <a:spLocks noGrp="1"/>
          </p:cNvSpPr>
          <p:nvPr>
            <p:ph type="pic" sz="quarter" idx="10"/>
          </p:nvPr>
        </p:nvSpPr>
        <p:spPr>
          <a:xfrm>
            <a:off x="6172200" y="639763"/>
            <a:ext cx="5181600" cy="5154612"/>
          </a:xfrm>
        </p:spPr>
        <p:txBody>
          <a:bodyPr/>
          <a:lstStyle>
            <a:lvl1pPr marL="0" indent="0">
              <a:buNone/>
              <a:defRPr/>
            </a:lvl1pPr>
          </a:lstStyle>
          <a:p>
            <a:r>
              <a:rPr lang="en-US"/>
              <a:t>Click icon to add picture</a:t>
            </a:r>
          </a:p>
        </p:txBody>
      </p:sp>
      <p:sp>
        <p:nvSpPr>
          <p:cNvPr id="4" name="TextBox 3">
            <a:extLst>
              <a:ext uri="{FF2B5EF4-FFF2-40B4-BE49-F238E27FC236}">
                <a16:creationId xmlns:a16="http://schemas.microsoft.com/office/drawing/2014/main" id="{02523112-2580-61CF-9201-E816F5593D12}"/>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34270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 W/ Footer">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E184C515-71DA-914F-AB10-CAEA49874F46}"/>
              </a:ext>
            </a:extLst>
          </p:cNvPr>
          <p:cNvSpPr>
            <a:spLocks noGrp="1"/>
          </p:cNvSpPr>
          <p:nvPr>
            <p:ph type="pic" sz="quarter" idx="10"/>
          </p:nvPr>
        </p:nvSpPr>
        <p:spPr>
          <a:xfrm flipH="1">
            <a:off x="-9832" y="0"/>
            <a:ext cx="12201832" cy="6340827"/>
          </a:xfrm>
          <a:custGeom>
            <a:avLst/>
            <a:gdLst>
              <a:gd name="connsiteX0" fmla="*/ 0 w 12192000"/>
              <a:gd name="connsiteY0" fmla="*/ 0 h 6011186"/>
              <a:gd name="connsiteX1" fmla="*/ 12192000 w 12192000"/>
              <a:gd name="connsiteY1" fmla="*/ 0 h 6011186"/>
              <a:gd name="connsiteX2" fmla="*/ 12192000 w 12192000"/>
              <a:gd name="connsiteY2" fmla="*/ 6011186 h 6011186"/>
              <a:gd name="connsiteX3" fmla="*/ 0 w 12192000"/>
              <a:gd name="connsiteY3" fmla="*/ 6011186 h 6011186"/>
              <a:gd name="connsiteX4" fmla="*/ 0 w 12192000"/>
              <a:gd name="connsiteY4" fmla="*/ 0 h 6011186"/>
              <a:gd name="connsiteX0" fmla="*/ 0 w 12201832"/>
              <a:gd name="connsiteY0" fmla="*/ 0 h 6011186"/>
              <a:gd name="connsiteX1" fmla="*/ 12192000 w 12201832"/>
              <a:gd name="connsiteY1" fmla="*/ 0 h 6011186"/>
              <a:gd name="connsiteX2" fmla="*/ 12201832 w 12201832"/>
              <a:gd name="connsiteY2" fmla="*/ 5254103 h 6011186"/>
              <a:gd name="connsiteX3" fmla="*/ 0 w 12201832"/>
              <a:gd name="connsiteY3" fmla="*/ 6011186 h 6011186"/>
              <a:gd name="connsiteX4" fmla="*/ 0 w 12201832"/>
              <a:gd name="connsiteY4" fmla="*/ 0 h 6011186"/>
              <a:gd name="connsiteX0" fmla="*/ 0 w 12201832"/>
              <a:gd name="connsiteY0" fmla="*/ 0 h 6042469"/>
              <a:gd name="connsiteX1" fmla="*/ 12192000 w 12201832"/>
              <a:gd name="connsiteY1" fmla="*/ 0 h 6042469"/>
              <a:gd name="connsiteX2" fmla="*/ 12201832 w 12201832"/>
              <a:gd name="connsiteY2" fmla="*/ 5254103 h 6042469"/>
              <a:gd name="connsiteX3" fmla="*/ 0 w 12201832"/>
              <a:gd name="connsiteY3" fmla="*/ 6011186 h 6042469"/>
              <a:gd name="connsiteX4" fmla="*/ 0 w 12201832"/>
              <a:gd name="connsiteY4" fmla="*/ 0 h 6042469"/>
              <a:gd name="connsiteX0" fmla="*/ 0 w 12201832"/>
              <a:gd name="connsiteY0" fmla="*/ 0 h 5784290"/>
              <a:gd name="connsiteX1" fmla="*/ 12192000 w 12201832"/>
              <a:gd name="connsiteY1" fmla="*/ 0 h 5784290"/>
              <a:gd name="connsiteX2" fmla="*/ 12201832 w 12201832"/>
              <a:gd name="connsiteY2" fmla="*/ 5254103 h 5784290"/>
              <a:gd name="connsiteX3" fmla="*/ 0 w 12201832"/>
              <a:gd name="connsiteY3" fmla="*/ 5185276 h 5784290"/>
              <a:gd name="connsiteX4" fmla="*/ 0 w 12201832"/>
              <a:gd name="connsiteY4" fmla="*/ 0 h 5784290"/>
              <a:gd name="connsiteX0" fmla="*/ 0 w 12201832"/>
              <a:gd name="connsiteY0" fmla="*/ 0 h 5787913"/>
              <a:gd name="connsiteX1" fmla="*/ 12192000 w 12201832"/>
              <a:gd name="connsiteY1" fmla="*/ 0 h 5787913"/>
              <a:gd name="connsiteX2" fmla="*/ 12201832 w 12201832"/>
              <a:gd name="connsiteY2" fmla="*/ 5254103 h 5787913"/>
              <a:gd name="connsiteX3" fmla="*/ 0 w 12201832"/>
              <a:gd name="connsiteY3" fmla="*/ 5185276 h 5787913"/>
              <a:gd name="connsiteX4" fmla="*/ 0 w 12201832"/>
              <a:gd name="connsiteY4" fmla="*/ 0 h 5787913"/>
              <a:gd name="connsiteX0" fmla="*/ 0 w 12201832"/>
              <a:gd name="connsiteY0" fmla="*/ 0 h 6219799"/>
              <a:gd name="connsiteX1" fmla="*/ 12192000 w 12201832"/>
              <a:gd name="connsiteY1" fmla="*/ 0 h 6219799"/>
              <a:gd name="connsiteX2" fmla="*/ 12201832 w 12201832"/>
              <a:gd name="connsiteY2" fmla="*/ 5254103 h 6219799"/>
              <a:gd name="connsiteX3" fmla="*/ 0 w 12201832"/>
              <a:gd name="connsiteY3" fmla="*/ 5185276 h 6219799"/>
              <a:gd name="connsiteX4" fmla="*/ 0 w 12201832"/>
              <a:gd name="connsiteY4" fmla="*/ 0 h 6219799"/>
              <a:gd name="connsiteX0" fmla="*/ 0 w 12201832"/>
              <a:gd name="connsiteY0" fmla="*/ 0 h 6314204"/>
              <a:gd name="connsiteX1" fmla="*/ 12192000 w 12201832"/>
              <a:gd name="connsiteY1" fmla="*/ 0 h 6314204"/>
              <a:gd name="connsiteX2" fmla="*/ 12201832 w 12201832"/>
              <a:gd name="connsiteY2" fmla="*/ 5426823 h 6314204"/>
              <a:gd name="connsiteX3" fmla="*/ 0 w 12201832"/>
              <a:gd name="connsiteY3" fmla="*/ 5185276 h 6314204"/>
              <a:gd name="connsiteX4" fmla="*/ 0 w 12201832"/>
              <a:gd name="connsiteY4" fmla="*/ 0 h 6314204"/>
              <a:gd name="connsiteX0" fmla="*/ 0 w 12201832"/>
              <a:gd name="connsiteY0" fmla="*/ 0 h 6427184"/>
              <a:gd name="connsiteX1" fmla="*/ 12192000 w 12201832"/>
              <a:gd name="connsiteY1" fmla="*/ 0 h 6427184"/>
              <a:gd name="connsiteX2" fmla="*/ 12201832 w 12201832"/>
              <a:gd name="connsiteY2" fmla="*/ 5426823 h 6427184"/>
              <a:gd name="connsiteX3" fmla="*/ 0 w 12201832"/>
              <a:gd name="connsiteY3" fmla="*/ 5429116 h 6427184"/>
              <a:gd name="connsiteX4" fmla="*/ 0 w 12201832"/>
              <a:gd name="connsiteY4" fmla="*/ 0 h 6427184"/>
              <a:gd name="connsiteX0" fmla="*/ 0 w 12201832"/>
              <a:gd name="connsiteY0" fmla="*/ 0 h 6275293"/>
              <a:gd name="connsiteX1" fmla="*/ 12192000 w 12201832"/>
              <a:gd name="connsiteY1" fmla="*/ 0 h 6275293"/>
              <a:gd name="connsiteX2" fmla="*/ 12201832 w 12201832"/>
              <a:gd name="connsiteY2" fmla="*/ 5426823 h 6275293"/>
              <a:gd name="connsiteX3" fmla="*/ 0 w 12201832"/>
              <a:gd name="connsiteY3" fmla="*/ 5429116 h 6275293"/>
              <a:gd name="connsiteX4" fmla="*/ 0 w 12201832"/>
              <a:gd name="connsiteY4" fmla="*/ 0 h 6275293"/>
              <a:gd name="connsiteX0" fmla="*/ 0 w 12201832"/>
              <a:gd name="connsiteY0" fmla="*/ 0 h 6254661"/>
              <a:gd name="connsiteX1" fmla="*/ 12192000 w 12201832"/>
              <a:gd name="connsiteY1" fmla="*/ 0 h 6254661"/>
              <a:gd name="connsiteX2" fmla="*/ 12201832 w 12201832"/>
              <a:gd name="connsiteY2" fmla="*/ 5426823 h 6254661"/>
              <a:gd name="connsiteX3" fmla="*/ 0 w 12201832"/>
              <a:gd name="connsiteY3" fmla="*/ 5429116 h 6254661"/>
              <a:gd name="connsiteX4" fmla="*/ 0 w 12201832"/>
              <a:gd name="connsiteY4" fmla="*/ 0 h 6254661"/>
              <a:gd name="connsiteX0" fmla="*/ 0 w 12201832"/>
              <a:gd name="connsiteY0" fmla="*/ 0 h 6261578"/>
              <a:gd name="connsiteX1" fmla="*/ 12192000 w 12201832"/>
              <a:gd name="connsiteY1" fmla="*/ 0 h 6261578"/>
              <a:gd name="connsiteX2" fmla="*/ 12201832 w 12201832"/>
              <a:gd name="connsiteY2" fmla="*/ 5426823 h 6261578"/>
              <a:gd name="connsiteX3" fmla="*/ 0 w 12201832"/>
              <a:gd name="connsiteY3" fmla="*/ 5429116 h 6261578"/>
              <a:gd name="connsiteX4" fmla="*/ 0 w 12201832"/>
              <a:gd name="connsiteY4" fmla="*/ 0 h 6261578"/>
              <a:gd name="connsiteX0" fmla="*/ 0 w 12201832"/>
              <a:gd name="connsiteY0" fmla="*/ 0 h 6373962"/>
              <a:gd name="connsiteX1" fmla="*/ 12192000 w 12201832"/>
              <a:gd name="connsiteY1" fmla="*/ 0 h 6373962"/>
              <a:gd name="connsiteX2" fmla="*/ 12201832 w 12201832"/>
              <a:gd name="connsiteY2" fmla="*/ 5426823 h 6373962"/>
              <a:gd name="connsiteX3" fmla="*/ 0 w 12201832"/>
              <a:gd name="connsiteY3" fmla="*/ 5429116 h 6373962"/>
              <a:gd name="connsiteX4" fmla="*/ 0 w 12201832"/>
              <a:gd name="connsiteY4" fmla="*/ 0 h 6373962"/>
              <a:gd name="connsiteX0" fmla="*/ 0 w 12201832"/>
              <a:gd name="connsiteY0" fmla="*/ 0 h 6381507"/>
              <a:gd name="connsiteX1" fmla="*/ 12192000 w 12201832"/>
              <a:gd name="connsiteY1" fmla="*/ 0 h 6381507"/>
              <a:gd name="connsiteX2" fmla="*/ 12201832 w 12201832"/>
              <a:gd name="connsiteY2" fmla="*/ 5426823 h 6381507"/>
              <a:gd name="connsiteX3" fmla="*/ 0 w 12201832"/>
              <a:gd name="connsiteY3" fmla="*/ 5429116 h 6381507"/>
              <a:gd name="connsiteX4" fmla="*/ 0 w 12201832"/>
              <a:gd name="connsiteY4" fmla="*/ 0 h 6381507"/>
              <a:gd name="connsiteX0" fmla="*/ 0 w 12201832"/>
              <a:gd name="connsiteY0" fmla="*/ 0 h 6325730"/>
              <a:gd name="connsiteX1" fmla="*/ 12192000 w 12201832"/>
              <a:gd name="connsiteY1" fmla="*/ 0 h 6325730"/>
              <a:gd name="connsiteX2" fmla="*/ 12201832 w 12201832"/>
              <a:gd name="connsiteY2" fmla="*/ 5426823 h 6325730"/>
              <a:gd name="connsiteX3" fmla="*/ 0 w 12201832"/>
              <a:gd name="connsiteY3" fmla="*/ 5429116 h 6325730"/>
              <a:gd name="connsiteX4" fmla="*/ 0 w 12201832"/>
              <a:gd name="connsiteY4" fmla="*/ 0 h 6325730"/>
              <a:gd name="connsiteX0" fmla="*/ 0 w 12201832"/>
              <a:gd name="connsiteY0" fmla="*/ 0 h 6259546"/>
              <a:gd name="connsiteX1" fmla="*/ 12192000 w 12201832"/>
              <a:gd name="connsiteY1" fmla="*/ 0 h 6259546"/>
              <a:gd name="connsiteX2" fmla="*/ 12201832 w 12201832"/>
              <a:gd name="connsiteY2" fmla="*/ 5426823 h 6259546"/>
              <a:gd name="connsiteX3" fmla="*/ 0 w 12201832"/>
              <a:gd name="connsiteY3" fmla="*/ 5429116 h 6259546"/>
              <a:gd name="connsiteX4" fmla="*/ 0 w 12201832"/>
              <a:gd name="connsiteY4" fmla="*/ 0 h 625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832" h="6259546">
                <a:moveTo>
                  <a:pt x="0" y="0"/>
                </a:moveTo>
                <a:lnTo>
                  <a:pt x="12192000" y="0"/>
                </a:lnTo>
                <a:cubicBezTo>
                  <a:pt x="12195277" y="1751368"/>
                  <a:pt x="12198555" y="3675455"/>
                  <a:pt x="12201832" y="5426823"/>
                </a:cubicBezTo>
                <a:cubicBezTo>
                  <a:pt x="7684565" y="6547045"/>
                  <a:pt x="5171440" y="6526396"/>
                  <a:pt x="0" y="5429116"/>
                </a:cubicBezTo>
                <a:lnTo>
                  <a:pt x="0" y="0"/>
                </a:lnTo>
                <a:close/>
              </a:path>
            </a:pathLst>
          </a:custGeom>
          <a:ln>
            <a:noFill/>
          </a:ln>
        </p:spPr>
        <p:txBody>
          <a:bodyPr/>
          <a:lstStyle>
            <a:lvl1pPr marL="0" indent="0">
              <a:buNone/>
              <a:defRPr/>
            </a:lvl1pPr>
          </a:lstStyle>
          <a:p>
            <a:r>
              <a:rPr lang="en-US"/>
              <a:t>Click icon to add picture</a:t>
            </a:r>
          </a:p>
        </p:txBody>
      </p:sp>
      <p:sp>
        <p:nvSpPr>
          <p:cNvPr id="12" name="Slide Number Placeholder 17">
            <a:extLst>
              <a:ext uri="{FF2B5EF4-FFF2-40B4-BE49-F238E27FC236}">
                <a16:creationId xmlns:a16="http://schemas.microsoft.com/office/drawing/2014/main" id="{CE37224C-319E-4A4C-A007-391811CEAE87}"/>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B25000DF-AC73-2728-676E-049C5FBDD1F6}"/>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424435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Right Circl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6AA1155-4EEB-DE43-9E4C-967C86B675B0}"/>
              </a:ext>
            </a:extLst>
          </p:cNvPr>
          <p:cNvSpPr>
            <a:spLocks noGrp="1"/>
          </p:cNvSpPr>
          <p:nvPr>
            <p:ph type="pic" sz="quarter" idx="10"/>
          </p:nvPr>
        </p:nvSpPr>
        <p:spPr>
          <a:xfrm>
            <a:off x="747253" y="-19668"/>
            <a:ext cx="11484078" cy="6917148"/>
          </a:xfrm>
          <a:custGeom>
            <a:avLst/>
            <a:gdLst>
              <a:gd name="connsiteX0" fmla="*/ 1146326 w 9851923"/>
              <a:gd name="connsiteY0" fmla="*/ 0 h 6877818"/>
              <a:gd name="connsiteX1" fmla="*/ 8705597 w 9851923"/>
              <a:gd name="connsiteY1" fmla="*/ 0 h 6877818"/>
              <a:gd name="connsiteX2" fmla="*/ 9851923 w 9851923"/>
              <a:gd name="connsiteY2" fmla="*/ 1146326 h 6877818"/>
              <a:gd name="connsiteX3" fmla="*/ 9851923 w 9851923"/>
              <a:gd name="connsiteY3" fmla="*/ 6877818 h 6877818"/>
              <a:gd name="connsiteX4" fmla="*/ 9851923 w 9851923"/>
              <a:gd name="connsiteY4" fmla="*/ 6877818 h 6877818"/>
              <a:gd name="connsiteX5" fmla="*/ 0 w 9851923"/>
              <a:gd name="connsiteY5" fmla="*/ 6877818 h 6877818"/>
              <a:gd name="connsiteX6" fmla="*/ 0 w 9851923"/>
              <a:gd name="connsiteY6" fmla="*/ 6877818 h 6877818"/>
              <a:gd name="connsiteX7" fmla="*/ 0 w 9851923"/>
              <a:gd name="connsiteY7" fmla="*/ 1146326 h 6877818"/>
              <a:gd name="connsiteX8" fmla="*/ 1146326 w 9851923"/>
              <a:gd name="connsiteY8" fmla="*/ 0 h 6877818"/>
              <a:gd name="connsiteX0" fmla="*/ 4282816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1156158 h 6887650"/>
              <a:gd name="connsiteX8" fmla="*/ 4282816 w 9851923"/>
              <a:gd name="connsiteY8" fmla="*/ 0 h 6887650"/>
              <a:gd name="connsiteX0" fmla="*/ 4282816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282816 w 9851923"/>
              <a:gd name="connsiteY8" fmla="*/ 0 h 6887650"/>
              <a:gd name="connsiteX0" fmla="*/ 4282816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282816 w 9851923"/>
              <a:gd name="connsiteY8" fmla="*/ 0 h 6887650"/>
              <a:gd name="connsiteX0" fmla="*/ 4449964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449964 w 9851923"/>
              <a:gd name="connsiteY8" fmla="*/ 0 h 6887650"/>
              <a:gd name="connsiteX0" fmla="*/ 4449964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449964 w 9851923"/>
              <a:gd name="connsiteY8" fmla="*/ 0 h 6887650"/>
              <a:gd name="connsiteX0" fmla="*/ 4617113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617113 w 9851923"/>
              <a:gd name="connsiteY8" fmla="*/ 0 h 6887650"/>
              <a:gd name="connsiteX0" fmla="*/ 4617113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617113 w 9851923"/>
              <a:gd name="connsiteY8" fmla="*/ 0 h 6887650"/>
              <a:gd name="connsiteX0" fmla="*/ 4617142 w 9851952"/>
              <a:gd name="connsiteY0" fmla="*/ 0 h 6887650"/>
              <a:gd name="connsiteX1" fmla="*/ 8705626 w 9851952"/>
              <a:gd name="connsiteY1" fmla="*/ 9832 h 6887650"/>
              <a:gd name="connsiteX2" fmla="*/ 9851952 w 9851952"/>
              <a:gd name="connsiteY2" fmla="*/ 1156158 h 6887650"/>
              <a:gd name="connsiteX3" fmla="*/ 9851952 w 9851952"/>
              <a:gd name="connsiteY3" fmla="*/ 6887650 h 6887650"/>
              <a:gd name="connsiteX4" fmla="*/ 9851952 w 9851952"/>
              <a:gd name="connsiteY4" fmla="*/ 6887650 h 6887650"/>
              <a:gd name="connsiteX5" fmla="*/ 29 w 9851952"/>
              <a:gd name="connsiteY5" fmla="*/ 6887650 h 6887650"/>
              <a:gd name="connsiteX6" fmla="*/ 29 w 9851952"/>
              <a:gd name="connsiteY6" fmla="*/ 6887650 h 6887650"/>
              <a:gd name="connsiteX7" fmla="*/ 29 w 9851952"/>
              <a:gd name="connsiteY7" fmla="*/ 6868700 h 6887650"/>
              <a:gd name="connsiteX8" fmla="*/ 4617142 w 9851952"/>
              <a:gd name="connsiteY8" fmla="*/ 0 h 6887650"/>
              <a:gd name="connsiteX0" fmla="*/ 5098919 w 9851948"/>
              <a:gd name="connsiteY0" fmla="*/ 0 h 6917146"/>
              <a:gd name="connsiteX1" fmla="*/ 8705622 w 9851948"/>
              <a:gd name="connsiteY1" fmla="*/ 39328 h 6917146"/>
              <a:gd name="connsiteX2" fmla="*/ 9851948 w 9851948"/>
              <a:gd name="connsiteY2" fmla="*/ 1185654 h 6917146"/>
              <a:gd name="connsiteX3" fmla="*/ 9851948 w 9851948"/>
              <a:gd name="connsiteY3" fmla="*/ 6917146 h 6917146"/>
              <a:gd name="connsiteX4" fmla="*/ 9851948 w 9851948"/>
              <a:gd name="connsiteY4" fmla="*/ 6917146 h 6917146"/>
              <a:gd name="connsiteX5" fmla="*/ 25 w 9851948"/>
              <a:gd name="connsiteY5" fmla="*/ 6917146 h 6917146"/>
              <a:gd name="connsiteX6" fmla="*/ 25 w 9851948"/>
              <a:gd name="connsiteY6" fmla="*/ 6917146 h 6917146"/>
              <a:gd name="connsiteX7" fmla="*/ 25 w 9851948"/>
              <a:gd name="connsiteY7" fmla="*/ 6898196 h 6917146"/>
              <a:gd name="connsiteX8" fmla="*/ 5098919 w 9851948"/>
              <a:gd name="connsiteY8" fmla="*/ 0 h 6917146"/>
              <a:gd name="connsiteX0" fmla="*/ 4292682 w 9851956"/>
              <a:gd name="connsiteY0" fmla="*/ 1 h 6877818"/>
              <a:gd name="connsiteX1" fmla="*/ 8705630 w 9851956"/>
              <a:gd name="connsiteY1" fmla="*/ 0 h 6877818"/>
              <a:gd name="connsiteX2" fmla="*/ 9851956 w 9851956"/>
              <a:gd name="connsiteY2" fmla="*/ 1146326 h 6877818"/>
              <a:gd name="connsiteX3" fmla="*/ 9851956 w 9851956"/>
              <a:gd name="connsiteY3" fmla="*/ 6877818 h 6877818"/>
              <a:gd name="connsiteX4" fmla="*/ 9851956 w 9851956"/>
              <a:gd name="connsiteY4" fmla="*/ 6877818 h 6877818"/>
              <a:gd name="connsiteX5" fmla="*/ 33 w 9851956"/>
              <a:gd name="connsiteY5" fmla="*/ 6877818 h 6877818"/>
              <a:gd name="connsiteX6" fmla="*/ 33 w 9851956"/>
              <a:gd name="connsiteY6" fmla="*/ 6877818 h 6877818"/>
              <a:gd name="connsiteX7" fmla="*/ 33 w 9851956"/>
              <a:gd name="connsiteY7" fmla="*/ 6858868 h 6877818"/>
              <a:gd name="connsiteX8" fmla="*/ 4292682 w 9851956"/>
              <a:gd name="connsiteY8" fmla="*/ 1 h 6877818"/>
              <a:gd name="connsiteX0" fmla="*/ 4292667 w 9851941"/>
              <a:gd name="connsiteY0" fmla="*/ 16 h 6877833"/>
              <a:gd name="connsiteX1" fmla="*/ 8705615 w 9851941"/>
              <a:gd name="connsiteY1" fmla="*/ 15 h 6877833"/>
              <a:gd name="connsiteX2" fmla="*/ 9851941 w 9851941"/>
              <a:gd name="connsiteY2" fmla="*/ 1146341 h 6877833"/>
              <a:gd name="connsiteX3" fmla="*/ 9851941 w 9851941"/>
              <a:gd name="connsiteY3" fmla="*/ 6877833 h 6877833"/>
              <a:gd name="connsiteX4" fmla="*/ 9851941 w 9851941"/>
              <a:gd name="connsiteY4" fmla="*/ 6877833 h 6877833"/>
              <a:gd name="connsiteX5" fmla="*/ 18 w 9851941"/>
              <a:gd name="connsiteY5" fmla="*/ 6877833 h 6877833"/>
              <a:gd name="connsiteX6" fmla="*/ 18 w 9851941"/>
              <a:gd name="connsiteY6" fmla="*/ 6877833 h 6877833"/>
              <a:gd name="connsiteX7" fmla="*/ 18 w 9851941"/>
              <a:gd name="connsiteY7" fmla="*/ 6858883 h 6877833"/>
              <a:gd name="connsiteX8" fmla="*/ 4292667 w 9851941"/>
              <a:gd name="connsiteY8" fmla="*/ 16 h 6877833"/>
              <a:gd name="connsiteX0" fmla="*/ 4292649 w 9851923"/>
              <a:gd name="connsiteY0" fmla="*/ 16 h 6877833"/>
              <a:gd name="connsiteX1" fmla="*/ 8705597 w 9851923"/>
              <a:gd name="connsiteY1" fmla="*/ 15 h 6877833"/>
              <a:gd name="connsiteX2" fmla="*/ 9851923 w 9851923"/>
              <a:gd name="connsiteY2" fmla="*/ 1146341 h 6877833"/>
              <a:gd name="connsiteX3" fmla="*/ 9851923 w 9851923"/>
              <a:gd name="connsiteY3" fmla="*/ 6877833 h 6877833"/>
              <a:gd name="connsiteX4" fmla="*/ 9851923 w 9851923"/>
              <a:gd name="connsiteY4" fmla="*/ 6877833 h 6877833"/>
              <a:gd name="connsiteX5" fmla="*/ 0 w 9851923"/>
              <a:gd name="connsiteY5" fmla="*/ 6877833 h 6877833"/>
              <a:gd name="connsiteX6" fmla="*/ 0 w 9851923"/>
              <a:gd name="connsiteY6" fmla="*/ 6877833 h 6877833"/>
              <a:gd name="connsiteX7" fmla="*/ 39329 w 9851923"/>
              <a:gd name="connsiteY7" fmla="*/ 6868715 h 6877833"/>
              <a:gd name="connsiteX8" fmla="*/ 4292649 w 9851923"/>
              <a:gd name="connsiteY8" fmla="*/ 16 h 6877833"/>
              <a:gd name="connsiteX0" fmla="*/ 4292649 w 9851923"/>
              <a:gd name="connsiteY0" fmla="*/ 31 h 6877848"/>
              <a:gd name="connsiteX1" fmla="*/ 8705597 w 9851923"/>
              <a:gd name="connsiteY1" fmla="*/ 30 h 6877848"/>
              <a:gd name="connsiteX2" fmla="*/ 9851923 w 9851923"/>
              <a:gd name="connsiteY2" fmla="*/ 1146356 h 6877848"/>
              <a:gd name="connsiteX3" fmla="*/ 9851923 w 9851923"/>
              <a:gd name="connsiteY3" fmla="*/ 6877848 h 6877848"/>
              <a:gd name="connsiteX4" fmla="*/ 9851923 w 9851923"/>
              <a:gd name="connsiteY4" fmla="*/ 6877848 h 6877848"/>
              <a:gd name="connsiteX5" fmla="*/ 0 w 9851923"/>
              <a:gd name="connsiteY5" fmla="*/ 6877848 h 6877848"/>
              <a:gd name="connsiteX6" fmla="*/ 0 w 9851923"/>
              <a:gd name="connsiteY6" fmla="*/ 6877848 h 6877848"/>
              <a:gd name="connsiteX7" fmla="*/ 39329 w 9851923"/>
              <a:gd name="connsiteY7" fmla="*/ 6868730 h 6877848"/>
              <a:gd name="connsiteX8" fmla="*/ 4292649 w 9851923"/>
              <a:gd name="connsiteY8" fmla="*/ 31 h 6877848"/>
              <a:gd name="connsiteX0" fmla="*/ 4292649 w 10121789"/>
              <a:gd name="connsiteY0" fmla="*/ 9834 h 6887651"/>
              <a:gd name="connsiteX1" fmla="*/ 9836306 w 10121789"/>
              <a:gd name="connsiteY1" fmla="*/ 0 h 6887651"/>
              <a:gd name="connsiteX2" fmla="*/ 9851923 w 10121789"/>
              <a:gd name="connsiteY2" fmla="*/ 1156159 h 6887651"/>
              <a:gd name="connsiteX3" fmla="*/ 9851923 w 10121789"/>
              <a:gd name="connsiteY3" fmla="*/ 6887651 h 6887651"/>
              <a:gd name="connsiteX4" fmla="*/ 9851923 w 10121789"/>
              <a:gd name="connsiteY4" fmla="*/ 6887651 h 6887651"/>
              <a:gd name="connsiteX5" fmla="*/ 0 w 10121789"/>
              <a:gd name="connsiteY5" fmla="*/ 6887651 h 6887651"/>
              <a:gd name="connsiteX6" fmla="*/ 0 w 10121789"/>
              <a:gd name="connsiteY6" fmla="*/ 6887651 h 6887651"/>
              <a:gd name="connsiteX7" fmla="*/ 39329 w 10121789"/>
              <a:gd name="connsiteY7" fmla="*/ 6878533 h 6887651"/>
              <a:gd name="connsiteX8" fmla="*/ 4292649 w 10121789"/>
              <a:gd name="connsiteY8" fmla="*/ 9834 h 6887651"/>
              <a:gd name="connsiteX0" fmla="*/ 4292649 w 9853193"/>
              <a:gd name="connsiteY0" fmla="*/ 9834 h 6887651"/>
              <a:gd name="connsiteX1" fmla="*/ 9836306 w 9853193"/>
              <a:gd name="connsiteY1" fmla="*/ 0 h 6887651"/>
              <a:gd name="connsiteX2" fmla="*/ 9851923 w 9853193"/>
              <a:gd name="connsiteY2" fmla="*/ 1156159 h 6887651"/>
              <a:gd name="connsiteX3" fmla="*/ 9851923 w 9853193"/>
              <a:gd name="connsiteY3" fmla="*/ 6887651 h 6887651"/>
              <a:gd name="connsiteX4" fmla="*/ 9851923 w 9853193"/>
              <a:gd name="connsiteY4" fmla="*/ 6887651 h 6887651"/>
              <a:gd name="connsiteX5" fmla="*/ 0 w 9853193"/>
              <a:gd name="connsiteY5" fmla="*/ 6887651 h 6887651"/>
              <a:gd name="connsiteX6" fmla="*/ 0 w 9853193"/>
              <a:gd name="connsiteY6" fmla="*/ 6887651 h 6887651"/>
              <a:gd name="connsiteX7" fmla="*/ 39329 w 9853193"/>
              <a:gd name="connsiteY7" fmla="*/ 6878533 h 6887651"/>
              <a:gd name="connsiteX8" fmla="*/ 4292649 w 9853193"/>
              <a:gd name="connsiteY8" fmla="*/ 9834 h 6887651"/>
              <a:gd name="connsiteX0" fmla="*/ 4292649 w 11458880"/>
              <a:gd name="connsiteY0" fmla="*/ 19667 h 6897484"/>
              <a:gd name="connsiteX1" fmla="*/ 11458629 w 11458880"/>
              <a:gd name="connsiteY1" fmla="*/ 0 h 6897484"/>
              <a:gd name="connsiteX2" fmla="*/ 9851923 w 11458880"/>
              <a:gd name="connsiteY2" fmla="*/ 1165992 h 6897484"/>
              <a:gd name="connsiteX3" fmla="*/ 9851923 w 11458880"/>
              <a:gd name="connsiteY3" fmla="*/ 6897484 h 6897484"/>
              <a:gd name="connsiteX4" fmla="*/ 9851923 w 11458880"/>
              <a:gd name="connsiteY4" fmla="*/ 6897484 h 6897484"/>
              <a:gd name="connsiteX5" fmla="*/ 0 w 11458880"/>
              <a:gd name="connsiteY5" fmla="*/ 6897484 h 6897484"/>
              <a:gd name="connsiteX6" fmla="*/ 0 w 11458880"/>
              <a:gd name="connsiteY6" fmla="*/ 6897484 h 6897484"/>
              <a:gd name="connsiteX7" fmla="*/ 39329 w 11458880"/>
              <a:gd name="connsiteY7" fmla="*/ 6888366 h 6897484"/>
              <a:gd name="connsiteX8" fmla="*/ 4292649 w 11458880"/>
              <a:gd name="connsiteY8" fmla="*/ 19667 h 6897484"/>
              <a:gd name="connsiteX0" fmla="*/ 4292649 w 11484078"/>
              <a:gd name="connsiteY0" fmla="*/ 19667 h 6897484"/>
              <a:gd name="connsiteX1" fmla="*/ 11458629 w 11484078"/>
              <a:gd name="connsiteY1" fmla="*/ 0 h 6897484"/>
              <a:gd name="connsiteX2" fmla="*/ 11484078 w 11484078"/>
              <a:gd name="connsiteY2" fmla="*/ 2719489 h 6897484"/>
              <a:gd name="connsiteX3" fmla="*/ 9851923 w 11484078"/>
              <a:gd name="connsiteY3" fmla="*/ 6897484 h 6897484"/>
              <a:gd name="connsiteX4" fmla="*/ 9851923 w 11484078"/>
              <a:gd name="connsiteY4" fmla="*/ 6897484 h 6897484"/>
              <a:gd name="connsiteX5" fmla="*/ 0 w 11484078"/>
              <a:gd name="connsiteY5" fmla="*/ 6897484 h 6897484"/>
              <a:gd name="connsiteX6" fmla="*/ 0 w 11484078"/>
              <a:gd name="connsiteY6" fmla="*/ 6897484 h 6897484"/>
              <a:gd name="connsiteX7" fmla="*/ 39329 w 11484078"/>
              <a:gd name="connsiteY7" fmla="*/ 6888366 h 6897484"/>
              <a:gd name="connsiteX8" fmla="*/ 4292649 w 11484078"/>
              <a:gd name="connsiteY8" fmla="*/ 19667 h 6897484"/>
              <a:gd name="connsiteX0" fmla="*/ 4292649 w 11503742"/>
              <a:gd name="connsiteY0" fmla="*/ 19667 h 6907316"/>
              <a:gd name="connsiteX1" fmla="*/ 11458629 w 11503742"/>
              <a:gd name="connsiteY1" fmla="*/ 0 h 6907316"/>
              <a:gd name="connsiteX2" fmla="*/ 11484078 w 11503742"/>
              <a:gd name="connsiteY2" fmla="*/ 2719489 h 6907316"/>
              <a:gd name="connsiteX3" fmla="*/ 9851923 w 11503742"/>
              <a:gd name="connsiteY3" fmla="*/ 6897484 h 6907316"/>
              <a:gd name="connsiteX4" fmla="*/ 11503742 w 11503742"/>
              <a:gd name="connsiteY4" fmla="*/ 6907316 h 6907316"/>
              <a:gd name="connsiteX5" fmla="*/ 0 w 11503742"/>
              <a:gd name="connsiteY5" fmla="*/ 6897484 h 6907316"/>
              <a:gd name="connsiteX6" fmla="*/ 0 w 11503742"/>
              <a:gd name="connsiteY6" fmla="*/ 6897484 h 6907316"/>
              <a:gd name="connsiteX7" fmla="*/ 39329 w 11503742"/>
              <a:gd name="connsiteY7" fmla="*/ 6888366 h 6907316"/>
              <a:gd name="connsiteX8" fmla="*/ 4292649 w 11503742"/>
              <a:gd name="connsiteY8" fmla="*/ 19667 h 6907316"/>
              <a:gd name="connsiteX0" fmla="*/ 4292649 w 11513575"/>
              <a:gd name="connsiteY0" fmla="*/ 19667 h 6907316"/>
              <a:gd name="connsiteX1" fmla="*/ 11458629 w 11513575"/>
              <a:gd name="connsiteY1" fmla="*/ 0 h 6907316"/>
              <a:gd name="connsiteX2" fmla="*/ 11484078 w 11513575"/>
              <a:gd name="connsiteY2" fmla="*/ 2719489 h 6907316"/>
              <a:gd name="connsiteX3" fmla="*/ 11513575 w 11513575"/>
              <a:gd name="connsiteY3" fmla="*/ 6897484 h 6907316"/>
              <a:gd name="connsiteX4" fmla="*/ 11503742 w 11513575"/>
              <a:gd name="connsiteY4" fmla="*/ 6907316 h 6907316"/>
              <a:gd name="connsiteX5" fmla="*/ 0 w 11513575"/>
              <a:gd name="connsiteY5" fmla="*/ 6897484 h 6907316"/>
              <a:gd name="connsiteX6" fmla="*/ 0 w 11513575"/>
              <a:gd name="connsiteY6" fmla="*/ 6897484 h 6907316"/>
              <a:gd name="connsiteX7" fmla="*/ 39329 w 11513575"/>
              <a:gd name="connsiteY7" fmla="*/ 6888366 h 6907316"/>
              <a:gd name="connsiteX8" fmla="*/ 4292649 w 11513575"/>
              <a:gd name="connsiteY8" fmla="*/ 19667 h 6907316"/>
              <a:gd name="connsiteX0" fmla="*/ 4292649 w 11513575"/>
              <a:gd name="connsiteY0" fmla="*/ 19667 h 6917148"/>
              <a:gd name="connsiteX1" fmla="*/ 11458629 w 11513575"/>
              <a:gd name="connsiteY1" fmla="*/ 0 h 6917148"/>
              <a:gd name="connsiteX2" fmla="*/ 11484078 w 11513575"/>
              <a:gd name="connsiteY2" fmla="*/ 2719489 h 6917148"/>
              <a:gd name="connsiteX3" fmla="*/ 11513575 w 11513575"/>
              <a:gd name="connsiteY3" fmla="*/ 6897484 h 6917148"/>
              <a:gd name="connsiteX4" fmla="*/ 11405419 w 11513575"/>
              <a:gd name="connsiteY4" fmla="*/ 6917148 h 6917148"/>
              <a:gd name="connsiteX5" fmla="*/ 0 w 11513575"/>
              <a:gd name="connsiteY5" fmla="*/ 6897484 h 6917148"/>
              <a:gd name="connsiteX6" fmla="*/ 0 w 11513575"/>
              <a:gd name="connsiteY6" fmla="*/ 6897484 h 6917148"/>
              <a:gd name="connsiteX7" fmla="*/ 39329 w 11513575"/>
              <a:gd name="connsiteY7" fmla="*/ 6888366 h 6917148"/>
              <a:gd name="connsiteX8" fmla="*/ 4292649 w 11513575"/>
              <a:gd name="connsiteY8" fmla="*/ 19667 h 6917148"/>
              <a:gd name="connsiteX0" fmla="*/ 4292649 w 11484078"/>
              <a:gd name="connsiteY0" fmla="*/ 19667 h 6917148"/>
              <a:gd name="connsiteX1" fmla="*/ 11458629 w 11484078"/>
              <a:gd name="connsiteY1" fmla="*/ 0 h 6917148"/>
              <a:gd name="connsiteX2" fmla="*/ 11484078 w 11484078"/>
              <a:gd name="connsiteY2" fmla="*/ 2719489 h 6917148"/>
              <a:gd name="connsiteX3" fmla="*/ 11454582 w 11484078"/>
              <a:gd name="connsiteY3" fmla="*/ 6897484 h 6917148"/>
              <a:gd name="connsiteX4" fmla="*/ 11405419 w 11484078"/>
              <a:gd name="connsiteY4" fmla="*/ 6917148 h 6917148"/>
              <a:gd name="connsiteX5" fmla="*/ 0 w 11484078"/>
              <a:gd name="connsiteY5" fmla="*/ 6897484 h 6917148"/>
              <a:gd name="connsiteX6" fmla="*/ 0 w 11484078"/>
              <a:gd name="connsiteY6" fmla="*/ 6897484 h 6917148"/>
              <a:gd name="connsiteX7" fmla="*/ 39329 w 11484078"/>
              <a:gd name="connsiteY7" fmla="*/ 6888366 h 6917148"/>
              <a:gd name="connsiteX8" fmla="*/ 4292649 w 11484078"/>
              <a:gd name="connsiteY8" fmla="*/ 19667 h 691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078" h="6917148">
                <a:moveTo>
                  <a:pt x="4292649" y="19667"/>
                </a:moveTo>
                <a:lnTo>
                  <a:pt x="11458629" y="0"/>
                </a:lnTo>
                <a:cubicBezTo>
                  <a:pt x="11482127" y="19664"/>
                  <a:pt x="11484078" y="2086391"/>
                  <a:pt x="11484078" y="2719489"/>
                </a:cubicBezTo>
                <a:lnTo>
                  <a:pt x="11454582" y="6897484"/>
                </a:lnTo>
                <a:lnTo>
                  <a:pt x="11405419" y="6917148"/>
                </a:lnTo>
                <a:lnTo>
                  <a:pt x="0" y="6897484"/>
                </a:lnTo>
                <a:lnTo>
                  <a:pt x="0" y="6897484"/>
                </a:lnTo>
                <a:lnTo>
                  <a:pt x="39329" y="6888366"/>
                </a:lnTo>
                <a:cubicBezTo>
                  <a:pt x="540775" y="2302701"/>
                  <a:pt x="4190493" y="9835"/>
                  <a:pt x="4292649" y="19667"/>
                </a:cubicBezTo>
                <a:close/>
              </a:path>
            </a:pathLst>
          </a:custGeom>
        </p:spPr>
        <p:txBody>
          <a:bodyPr/>
          <a:lstStyle/>
          <a:p>
            <a:r>
              <a:rPr lang="en-US"/>
              <a:t>Click icon to add picture</a:t>
            </a:r>
          </a:p>
        </p:txBody>
      </p:sp>
      <p:sp>
        <p:nvSpPr>
          <p:cNvPr id="12" name="Slide Number Placeholder 17">
            <a:extLst>
              <a:ext uri="{FF2B5EF4-FFF2-40B4-BE49-F238E27FC236}">
                <a16:creationId xmlns:a16="http://schemas.microsoft.com/office/drawing/2014/main" id="{47E3FDE1-CB75-9E4C-A600-E831EDE4838F}"/>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9A5B4219-62E2-C91F-2A2C-7511B103ACDF}"/>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74474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9507-A598-8041-B975-15C592D6FA68}"/>
              </a:ext>
            </a:extLst>
          </p:cNvPr>
          <p:cNvSpPr>
            <a:spLocks noGrp="1"/>
          </p:cNvSpPr>
          <p:nvPr>
            <p:ph type="title"/>
          </p:nvPr>
        </p:nvSpPr>
        <p:spPr>
          <a:xfrm>
            <a:off x="838200" y="639340"/>
            <a:ext cx="10515600" cy="861348"/>
          </a:xfrm>
          <a:prstGeom prst="rect">
            <a:avLst/>
          </a:prstGeo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7EEDBE0C-7C55-D34D-B951-818C8A48211C}"/>
              </a:ext>
            </a:extLst>
          </p:cNvPr>
          <p:cNvCxnSpPr/>
          <p:nvPr userDrawn="1"/>
        </p:nvCxnSpPr>
        <p:spPr>
          <a:xfrm>
            <a:off x="838200" y="1548188"/>
            <a:ext cx="10515600" cy="0"/>
          </a:xfrm>
          <a:prstGeom prst="line">
            <a:avLst/>
          </a:prstGeom>
          <a:ln w="3175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07229E0-60F3-3097-932D-75C44CF86AC7}"/>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
        <p:nvSpPr>
          <p:cNvPr id="5" name="Slide Number Placeholder 17">
            <a:extLst>
              <a:ext uri="{FF2B5EF4-FFF2-40B4-BE49-F238E27FC236}">
                <a16:creationId xmlns:a16="http://schemas.microsoft.com/office/drawing/2014/main" id="{1C7E8F51-21B0-3171-C8DF-197BDD8D6EAA}"/>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Tree>
    <p:extLst>
      <p:ext uri="{BB962C8B-B14F-4D97-AF65-F5344CB8AC3E}">
        <p14:creationId xmlns:p14="http://schemas.microsoft.com/office/powerpoint/2010/main" val="361083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Slide Number Placeholder 17">
            <a:extLst>
              <a:ext uri="{FF2B5EF4-FFF2-40B4-BE49-F238E27FC236}">
                <a16:creationId xmlns:a16="http://schemas.microsoft.com/office/drawing/2014/main" id="{D0644048-8A41-544B-94AC-4E43DFF2FE34}"/>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B9179BAA-F5F8-B70C-DAC0-B6464FC37BCF}"/>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368210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EA83A9-A181-C140-9034-BE45E07E5213}"/>
              </a:ext>
            </a:extLst>
          </p:cNvPr>
          <p:cNvSpPr>
            <a:spLocks noGrp="1"/>
          </p:cNvSpPr>
          <p:nvPr>
            <p:ph type="body" idx="1"/>
          </p:nvPr>
        </p:nvSpPr>
        <p:spPr>
          <a:xfrm>
            <a:off x="838200" y="1742499"/>
            <a:ext cx="10515600" cy="4043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3">
            <a:extLst>
              <a:ext uri="{FF2B5EF4-FFF2-40B4-BE49-F238E27FC236}">
                <a16:creationId xmlns:a16="http://schemas.microsoft.com/office/drawing/2014/main" id="{278F054E-6493-9849-90DD-12D4D986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3" name="Slide Number Placeholder 17">
            <a:extLst>
              <a:ext uri="{FF2B5EF4-FFF2-40B4-BE49-F238E27FC236}">
                <a16:creationId xmlns:a16="http://schemas.microsoft.com/office/drawing/2014/main" id="{DA23856F-8FCC-B44D-90A6-0759AD41C72C}"/>
              </a:ext>
            </a:extLst>
          </p:cNvPr>
          <p:cNvSpPr>
            <a:spLocks noGrp="1"/>
          </p:cNvSpPr>
          <p:nvPr>
            <p:ph type="sldNum" sz="quarter" idx="4"/>
          </p:nvPr>
        </p:nvSpPr>
        <p:spPr>
          <a:xfrm>
            <a:off x="11402734" y="6379854"/>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37A8E89F-924D-B91F-F973-5430456443CD}"/>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218847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60" r:id="rId7"/>
    <p:sldLayoutId id="2147483654" r:id="rId8"/>
    <p:sldLayoutId id="2147483655"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8F8_A151DCAA.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4260-065D-5744-9495-0E4201C6861D}"/>
              </a:ext>
            </a:extLst>
          </p:cNvPr>
          <p:cNvSpPr>
            <a:spLocks noGrp="1"/>
          </p:cNvSpPr>
          <p:nvPr>
            <p:ph type="ctrTitle"/>
          </p:nvPr>
        </p:nvSpPr>
        <p:spPr>
          <a:xfrm>
            <a:off x="780240" y="3244388"/>
            <a:ext cx="5820002" cy="714703"/>
          </a:xfrm>
        </p:spPr>
        <p:txBody>
          <a:bodyPr/>
          <a:lstStyle/>
          <a:p>
            <a:pPr algn="ctr"/>
            <a:r>
              <a:rPr lang="en-US" sz="3200" dirty="0"/>
              <a:t>Veterinary Training for the Salvo™ Ocular </a:t>
            </a:r>
            <a:r>
              <a:rPr lang="en-US" sz="3200" dirty="0" err="1"/>
              <a:t>Microshunt</a:t>
            </a:r>
            <a:r>
              <a:rPr lang="en-US" sz="3200" dirty="0"/>
              <a:t> in the feline eye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CB6134FE-6F22-154B-B0CF-C9D79856C275}"/>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3" name="Picture 2" descr="A blue text with a white background&#10;&#10;Description automatically generated">
            <a:extLst>
              <a:ext uri="{FF2B5EF4-FFF2-40B4-BE49-F238E27FC236}">
                <a16:creationId xmlns:a16="http://schemas.microsoft.com/office/drawing/2014/main" id="{E3F27818-B073-8E85-C157-5B0D03AD6D28}"/>
              </a:ext>
            </a:extLst>
          </p:cNvPr>
          <p:cNvPicPr>
            <a:picLocks noChangeAspect="1"/>
          </p:cNvPicPr>
          <p:nvPr/>
        </p:nvPicPr>
        <p:blipFill>
          <a:blip r:embed="rId2"/>
          <a:stretch>
            <a:fillRect/>
          </a:stretch>
        </p:blipFill>
        <p:spPr>
          <a:xfrm>
            <a:off x="566556" y="990544"/>
            <a:ext cx="6247370" cy="1615904"/>
          </a:xfrm>
          <a:prstGeom prst="rect">
            <a:avLst/>
          </a:prstGeom>
        </p:spPr>
      </p:pic>
      <p:sp>
        <p:nvSpPr>
          <p:cNvPr id="5" name="TextBox 4">
            <a:extLst>
              <a:ext uri="{FF2B5EF4-FFF2-40B4-BE49-F238E27FC236}">
                <a16:creationId xmlns:a16="http://schemas.microsoft.com/office/drawing/2014/main" id="{7A00A499-6629-32FD-7083-9B44C54B27BF}"/>
              </a:ext>
            </a:extLst>
          </p:cNvPr>
          <p:cNvSpPr txBox="1"/>
          <p:nvPr/>
        </p:nvSpPr>
        <p:spPr>
          <a:xfrm>
            <a:off x="566556" y="4742068"/>
            <a:ext cx="7590972"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OneVet Medical, Inc.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6901 East Fish Lake Road, Suite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Maple Grove, MN 55369</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www.onevetmedical.com</a:t>
            </a:r>
            <a:endParaRPr kumimoji="0" lang="en-US" altLang="en-US" sz="2000" b="0" i="1" u="none" strike="noStrike" cap="none" normalizeH="0" baseline="0" dirty="0">
              <a:ln>
                <a:noFill/>
              </a:ln>
              <a:solidFill>
                <a:schemeClr val="bg1"/>
              </a:solidFill>
              <a:effectLst/>
              <a:latin typeface="Arial" panose="020B0604020202020204" pitchFamily="34" charset="0"/>
            </a:endParaRPr>
          </a:p>
        </p:txBody>
      </p:sp>
      <p:sp>
        <p:nvSpPr>
          <p:cNvPr id="6" name="TextBox 5">
            <a:extLst>
              <a:ext uri="{FF2B5EF4-FFF2-40B4-BE49-F238E27FC236}">
                <a16:creationId xmlns:a16="http://schemas.microsoft.com/office/drawing/2014/main" id="{1958A479-89E5-2758-1CEC-C3B92A86FD9D}"/>
              </a:ext>
            </a:extLst>
          </p:cNvPr>
          <p:cNvSpPr txBox="1"/>
          <p:nvPr/>
        </p:nvSpPr>
        <p:spPr>
          <a:xfrm>
            <a:off x="6153150" y="1126066"/>
            <a:ext cx="436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5687"/>
                </a:solidFill>
                <a:latin typeface="Calibri Light"/>
                <a:ea typeface="Calibri Light"/>
                <a:cs typeface="Calibri Light"/>
              </a:rPr>
              <a:t>™ </a:t>
            </a:r>
            <a:endParaRPr lang="en-US" sz="3600" dirty="0">
              <a:solidFill>
                <a:srgbClr val="005687"/>
              </a:solidFill>
              <a:ea typeface="Calibri"/>
              <a:cs typeface="Calibri"/>
            </a:endParaRPr>
          </a:p>
        </p:txBody>
      </p:sp>
    </p:spTree>
    <p:extLst>
      <p:ext uri="{BB962C8B-B14F-4D97-AF65-F5344CB8AC3E}">
        <p14:creationId xmlns:p14="http://schemas.microsoft.com/office/powerpoint/2010/main" val="233457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87F7F-5BB5-70C8-00B6-B788F4C62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5EB6A-8F4E-A9BA-874D-B23801368615}"/>
              </a:ext>
            </a:extLst>
          </p:cNvPr>
          <p:cNvSpPr>
            <a:spLocks noGrp="1"/>
          </p:cNvSpPr>
          <p:nvPr>
            <p:ph type="title"/>
          </p:nvPr>
        </p:nvSpPr>
        <p:spPr/>
        <p:txBody>
          <a:bodyPr>
            <a:normAutofit/>
          </a:bodyPr>
          <a:lstStyle/>
          <a:p>
            <a:r>
              <a:rPr lang="en-US" sz="3200" dirty="0">
                <a:solidFill>
                  <a:srgbClr val="3A729A"/>
                </a:solidFill>
              </a:rPr>
              <a:t>Operative – Implant Procedure </a:t>
            </a:r>
            <a:endParaRPr lang="en-US" sz="3200" dirty="0">
              <a:solidFill>
                <a:srgbClr val="FF0000"/>
              </a:solidFill>
              <a:ea typeface="Calibri Light"/>
              <a:cs typeface="Calibri Light"/>
            </a:endParaRPr>
          </a:p>
        </p:txBody>
      </p:sp>
      <p:sp>
        <p:nvSpPr>
          <p:cNvPr id="7" name="Slide Number Placeholder 3">
            <a:extLst>
              <a:ext uri="{FF2B5EF4-FFF2-40B4-BE49-F238E27FC236}">
                <a16:creationId xmlns:a16="http://schemas.microsoft.com/office/drawing/2014/main" id="{EA99BEAA-5EBC-CDD0-B3A9-E854F334AC5B}"/>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10</a:t>
            </a:fld>
            <a:endParaRPr lang="en-US"/>
          </a:p>
        </p:txBody>
      </p:sp>
      <p:sp>
        <p:nvSpPr>
          <p:cNvPr id="4" name="Content Placeholder 3">
            <a:extLst>
              <a:ext uri="{FF2B5EF4-FFF2-40B4-BE49-F238E27FC236}">
                <a16:creationId xmlns:a16="http://schemas.microsoft.com/office/drawing/2014/main" id="{08187237-2B60-3E37-A1AA-DCCD8D2221A2}"/>
              </a:ext>
            </a:extLst>
          </p:cNvPr>
          <p:cNvSpPr>
            <a:spLocks noGrp="1"/>
          </p:cNvSpPr>
          <p:nvPr>
            <p:ph idx="1"/>
          </p:nvPr>
        </p:nvSpPr>
        <p:spPr>
          <a:xfrm>
            <a:off x="839396" y="1528588"/>
            <a:ext cx="7127735" cy="4820935"/>
          </a:xfrm>
        </p:spPr>
        <p:txBody>
          <a:bodyPr vert="horz" lIns="91440" tIns="45720" rIns="91440" bIns="45720" rtlCol="0" anchor="t">
            <a:noAutofit/>
          </a:bodyPr>
          <a:lstStyle/>
          <a:p>
            <a:pPr marL="0" indent="0" rtl="0">
              <a:spcAft>
                <a:spcPts val="600"/>
              </a:spcAft>
              <a:buNone/>
            </a:pPr>
            <a:r>
              <a:rPr lang="en-US" sz="1800" b="1" i="0" u="sng" strike="noStrike" dirty="0">
                <a:solidFill>
                  <a:srgbClr val="000000"/>
                </a:solidFill>
                <a:effectLst/>
                <a:latin typeface="Calibri"/>
                <a:ea typeface="Calibri"/>
                <a:cs typeface="Calibri"/>
              </a:rPr>
              <a:t>Implant Procedure</a:t>
            </a:r>
            <a:endParaRPr lang="en-US" sz="1800" b="1" u="sng" dirty="0">
              <a:effectLst/>
              <a:latin typeface="Calibri"/>
              <a:ea typeface="Calibri"/>
              <a:cs typeface="Calibri"/>
            </a:endParaRPr>
          </a:p>
          <a:p>
            <a:pPr>
              <a:buFont typeface="Wingdings" panose="05000000000000000000" pitchFamily="2" charset="2"/>
              <a:buChar char="§"/>
            </a:pPr>
            <a:r>
              <a:rPr lang="en-US" sz="1800" b="0" i="0" u="none" strike="noStrike" dirty="0">
                <a:solidFill>
                  <a:srgbClr val="000000"/>
                </a:solidFill>
                <a:effectLst/>
                <a:latin typeface="Calibri"/>
                <a:cs typeface="Calibri"/>
              </a:rPr>
              <a:t> </a:t>
            </a:r>
            <a:r>
              <a:rPr lang="en-US" sz="1800" dirty="0">
                <a:solidFill>
                  <a:srgbClr val="000000"/>
                </a:solidFill>
                <a:latin typeface="Calibri"/>
                <a:cs typeface="Calibri"/>
              </a:rPr>
              <a:t>A scleral fixation ring is placed to stabilize the eye prior to creating incision. (delete this) </a:t>
            </a:r>
            <a:endParaRPr lang="en-US" sz="1800" b="0" i="0" u="none" strike="noStrike" dirty="0">
              <a:solidFill>
                <a:srgbClr val="000000"/>
              </a:solidFill>
              <a:effectLst/>
              <a:latin typeface="Calibri"/>
              <a:ea typeface="Calibri"/>
              <a:cs typeface="Calibri"/>
            </a:endParaRPr>
          </a:p>
          <a:p>
            <a:pPr fontAlgn="base">
              <a:buFont typeface="Wingdings" panose="05000000000000000000" pitchFamily="2" charset="2"/>
              <a:buChar char="§"/>
            </a:pPr>
            <a:r>
              <a:rPr lang="en-US" sz="1800" dirty="0">
                <a:solidFill>
                  <a:srgbClr val="000000"/>
                </a:solidFill>
                <a:latin typeface="Calibri"/>
                <a:cs typeface="Calibri"/>
              </a:rPr>
              <a:t>Using a surgical caliper, mark the implant site with a surgical marker, 0.5 to 1.0 mm posterior to the limbus on the sclera between the superior 10:00 and 2:00 position. This indicates the device entry point.  </a:t>
            </a:r>
            <a:endParaRPr lang="en-US" sz="1800" dirty="0">
              <a:solidFill>
                <a:srgbClr val="FF0000"/>
              </a:solidFill>
              <a:latin typeface="Calibri"/>
              <a:cs typeface="Calibri"/>
            </a:endParaRPr>
          </a:p>
          <a:p>
            <a:pPr>
              <a:buFont typeface="Wingdings" panose="05000000000000000000" pitchFamily="2" charset="2"/>
              <a:buChar char="§"/>
            </a:pPr>
            <a:r>
              <a:rPr lang="en-US" sz="1800" b="0" i="0" u="none" strike="noStrike" dirty="0">
                <a:solidFill>
                  <a:srgbClr val="000000"/>
                </a:solidFill>
                <a:effectLst/>
                <a:latin typeface="Calibri"/>
                <a:cs typeface="Calibri"/>
              </a:rPr>
              <a:t>The incision is made </a:t>
            </a:r>
            <a:r>
              <a:rPr lang="en-US" sz="1800" dirty="0">
                <a:solidFill>
                  <a:srgbClr val="000000"/>
                </a:solidFill>
                <a:latin typeface="Calibri"/>
                <a:cs typeface="Calibri"/>
              </a:rPr>
              <a:t>in a </a:t>
            </a:r>
            <a:r>
              <a:rPr lang="en-US" sz="1800" u="sng" dirty="0">
                <a:solidFill>
                  <a:srgbClr val="000000"/>
                </a:solidFill>
                <a:latin typeface="Calibri"/>
                <a:cs typeface="Calibri"/>
              </a:rPr>
              <a:t>single stabbing motion </a:t>
            </a:r>
            <a:r>
              <a:rPr lang="en-US" sz="1800" dirty="0">
                <a:solidFill>
                  <a:srgbClr val="000000"/>
                </a:solidFill>
                <a:latin typeface="Calibri"/>
                <a:cs typeface="Calibri"/>
              </a:rPr>
              <a:t>(do NOT rock blade back and forth) </a:t>
            </a:r>
            <a:r>
              <a:rPr lang="en-US" sz="1800" b="0" i="0" u="none" strike="noStrike" dirty="0">
                <a:solidFill>
                  <a:srgbClr val="000000"/>
                </a:solidFill>
                <a:effectLst/>
                <a:latin typeface="Calibri"/>
                <a:cs typeface="Calibri"/>
              </a:rPr>
              <a:t>with a 1.4 mm slit blade with an entry point at the previous mark and in the iris plane.  Prior to the incision, a fluorescein strip can </a:t>
            </a:r>
            <a:r>
              <a:rPr lang="en-US" sz="1800" dirty="0">
                <a:solidFill>
                  <a:srgbClr val="000000"/>
                </a:solidFill>
                <a:latin typeface="Calibri"/>
                <a:cs typeface="Calibri"/>
              </a:rPr>
              <a:t>be</a:t>
            </a:r>
            <a:r>
              <a:rPr lang="en-US" sz="1800" b="0" i="0" u="none" strike="noStrike" dirty="0">
                <a:solidFill>
                  <a:srgbClr val="000000"/>
                </a:solidFill>
                <a:effectLst/>
                <a:latin typeface="Calibri"/>
                <a:cs typeface="Calibri"/>
              </a:rPr>
              <a:t> wiped on the blade to aid in visualizing the incision site.</a:t>
            </a:r>
            <a:r>
              <a:rPr lang="en-US" sz="1800" dirty="0">
                <a:solidFill>
                  <a:srgbClr val="000000"/>
                </a:solidFill>
                <a:latin typeface="Calibri"/>
                <a:cs typeface="Calibri"/>
              </a:rPr>
              <a:t>  </a:t>
            </a:r>
            <a:endParaRPr lang="en-US" sz="1800" dirty="0">
              <a:solidFill>
                <a:srgbClr val="FF0000"/>
              </a:solidFill>
              <a:latin typeface="Calibri"/>
              <a:cs typeface="Calibri"/>
            </a:endParaRPr>
          </a:p>
          <a:p>
            <a:pPr>
              <a:buFont typeface="Wingdings" panose="05000000000000000000" pitchFamily="2" charset="2"/>
              <a:buChar char="§"/>
            </a:pPr>
            <a:r>
              <a:rPr lang="en-US" sz="1800" dirty="0">
                <a:solidFill>
                  <a:srgbClr val="000000"/>
                </a:solidFill>
                <a:latin typeface="Calibri"/>
                <a:cs typeface="Calibri"/>
              </a:rPr>
              <a:t>Incision should be parallel to the iris so that the device is not vaulted anteriorly and touching the endothelium or posteriorly to touch the iris.</a:t>
            </a:r>
            <a:endParaRPr lang="en-US" sz="1800" b="0" i="0" u="none" strike="noStrike" dirty="0">
              <a:solidFill>
                <a:srgbClr val="FF0000"/>
              </a:solidFill>
              <a:effectLst/>
              <a:latin typeface="Calibri"/>
              <a:ea typeface="Calibri"/>
              <a:cs typeface="Calibri"/>
            </a:endParaRPr>
          </a:p>
          <a:p>
            <a:pPr>
              <a:buFont typeface="Wingdings" panose="05000000000000000000" pitchFamily="2" charset="2"/>
              <a:buChar char="§"/>
            </a:pPr>
            <a:r>
              <a:rPr lang="en-US" sz="1800" dirty="0">
                <a:solidFill>
                  <a:srgbClr val="000000"/>
                </a:solidFill>
                <a:latin typeface="Calibri"/>
                <a:ea typeface="Calibri"/>
                <a:cs typeface="Calibri"/>
              </a:rPr>
              <a:t>If bleeding occurs, use a surgical spear and surgical flush to clear all blood from the incision site.</a:t>
            </a:r>
            <a:endParaRPr lang="en-US" sz="1800" dirty="0">
              <a:solidFill>
                <a:srgbClr val="000000"/>
              </a:solidFill>
              <a:latin typeface="Calibri"/>
              <a:cs typeface="Calibri"/>
            </a:endParaRPr>
          </a:p>
          <a:p>
            <a:pPr fontAlgn="base">
              <a:buFont typeface="Wingdings" panose="05000000000000000000" pitchFamily="2" charset="2"/>
              <a:buChar char="§"/>
            </a:pPr>
            <a:r>
              <a:rPr lang="en-US" sz="1800" b="0" i="0" u="none" strike="noStrike" dirty="0">
                <a:solidFill>
                  <a:srgbClr val="000000"/>
                </a:solidFill>
                <a:effectLst/>
                <a:latin typeface="Calibri"/>
                <a:cs typeface="Calibri"/>
              </a:rPr>
              <a:t>The device is then removed from its sterile pouch and shipping tube.  It can be grasped with an ophthalmic forceps (non-toothed) and should be inspected to be free from debris or damage. </a:t>
            </a:r>
            <a:endParaRPr lang="en-US" sz="1800" b="0" i="0" u="none" strike="noStrike" dirty="0">
              <a:solidFill>
                <a:srgbClr val="FF0000"/>
              </a:solidFill>
              <a:effectLst/>
              <a:latin typeface="Calibri"/>
              <a:ea typeface="Calibri"/>
              <a:cs typeface="Calibri"/>
            </a:endParaRPr>
          </a:p>
          <a:p>
            <a:pPr marL="0" indent="0" rtl="0" fontAlgn="base">
              <a:buNone/>
            </a:pPr>
            <a:endParaRPr lang="en-US" sz="1800" dirty="0">
              <a:solidFill>
                <a:srgbClr val="000000"/>
              </a:solidFill>
              <a:cs typeface="Calibri"/>
            </a:endParaRPr>
          </a:p>
        </p:txBody>
      </p:sp>
      <p:pic>
        <p:nvPicPr>
          <p:cNvPr id="5" name="Picture 4" descr="Diagram of a diagram of a sclera&#10;&#10;Description automatically generated">
            <a:extLst>
              <a:ext uri="{FF2B5EF4-FFF2-40B4-BE49-F238E27FC236}">
                <a16:creationId xmlns:a16="http://schemas.microsoft.com/office/drawing/2014/main" id="{1812FCFC-8DFF-67FE-98CA-E979D8718D13}"/>
              </a:ext>
            </a:extLst>
          </p:cNvPr>
          <p:cNvPicPr>
            <a:picLocks noChangeAspect="1"/>
          </p:cNvPicPr>
          <p:nvPr/>
        </p:nvPicPr>
        <p:blipFill>
          <a:blip r:embed="rId2"/>
          <a:stretch>
            <a:fillRect/>
          </a:stretch>
        </p:blipFill>
        <p:spPr>
          <a:xfrm>
            <a:off x="7967455" y="2378681"/>
            <a:ext cx="3868416" cy="3098159"/>
          </a:xfrm>
          <a:prstGeom prst="rect">
            <a:avLst/>
          </a:prstGeom>
          <a:ln>
            <a:noFill/>
          </a:ln>
          <a:effectLst>
            <a:softEdge rad="112500"/>
          </a:effectLst>
        </p:spPr>
      </p:pic>
    </p:spTree>
    <p:extLst>
      <p:ext uri="{BB962C8B-B14F-4D97-AF65-F5344CB8AC3E}">
        <p14:creationId xmlns:p14="http://schemas.microsoft.com/office/powerpoint/2010/main" val="36134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87F7F-5BB5-70C8-00B6-B788F4C62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5EB6A-8F4E-A9BA-874D-B23801368615}"/>
              </a:ext>
            </a:extLst>
          </p:cNvPr>
          <p:cNvSpPr>
            <a:spLocks noGrp="1"/>
          </p:cNvSpPr>
          <p:nvPr>
            <p:ph type="title"/>
          </p:nvPr>
        </p:nvSpPr>
        <p:spPr/>
        <p:txBody>
          <a:bodyPr>
            <a:normAutofit/>
          </a:bodyPr>
          <a:lstStyle/>
          <a:p>
            <a:r>
              <a:rPr lang="en-US" sz="3200" dirty="0">
                <a:solidFill>
                  <a:srgbClr val="3A729A"/>
                </a:solidFill>
              </a:rPr>
              <a:t>Operative – Implant Procedure </a:t>
            </a:r>
            <a:endParaRPr lang="en-US" sz="3200" dirty="0">
              <a:solidFill>
                <a:srgbClr val="FF0000"/>
              </a:solidFill>
              <a:ea typeface="Calibri Light"/>
              <a:cs typeface="Calibri Light"/>
            </a:endParaRPr>
          </a:p>
        </p:txBody>
      </p:sp>
      <p:sp>
        <p:nvSpPr>
          <p:cNvPr id="7" name="Slide Number Placeholder 3">
            <a:extLst>
              <a:ext uri="{FF2B5EF4-FFF2-40B4-BE49-F238E27FC236}">
                <a16:creationId xmlns:a16="http://schemas.microsoft.com/office/drawing/2014/main" id="{EA99BEAA-5EBC-CDD0-B3A9-E854F334AC5B}"/>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11</a:t>
            </a:fld>
            <a:endParaRPr lang="en-US"/>
          </a:p>
        </p:txBody>
      </p:sp>
      <p:sp>
        <p:nvSpPr>
          <p:cNvPr id="4" name="Content Placeholder 3">
            <a:extLst>
              <a:ext uri="{FF2B5EF4-FFF2-40B4-BE49-F238E27FC236}">
                <a16:creationId xmlns:a16="http://schemas.microsoft.com/office/drawing/2014/main" id="{08187237-2B60-3E37-A1AA-DCCD8D2221A2}"/>
              </a:ext>
            </a:extLst>
          </p:cNvPr>
          <p:cNvSpPr>
            <a:spLocks noGrp="1"/>
          </p:cNvSpPr>
          <p:nvPr>
            <p:ph idx="1"/>
          </p:nvPr>
        </p:nvSpPr>
        <p:spPr>
          <a:xfrm>
            <a:off x="839068" y="1711098"/>
            <a:ext cx="6311715" cy="4819187"/>
          </a:xfrm>
        </p:spPr>
        <p:txBody>
          <a:bodyPr vert="horz" lIns="91440" tIns="45720" rIns="91440" bIns="45720" rtlCol="0" anchor="t">
            <a:normAutofit/>
          </a:bodyPr>
          <a:lstStyle/>
          <a:p>
            <a:pPr indent="0">
              <a:spcAft>
                <a:spcPts val="600"/>
              </a:spcAft>
              <a:buNone/>
            </a:pPr>
            <a:r>
              <a:rPr lang="en-US" sz="1800" b="1" i="0" u="sng" strike="noStrike" dirty="0">
                <a:solidFill>
                  <a:srgbClr val="000000"/>
                </a:solidFill>
                <a:effectLst/>
                <a:latin typeface="Calibri"/>
                <a:ea typeface="Calibri"/>
                <a:cs typeface="Calibri"/>
              </a:rPr>
              <a:t>Implant Procedure</a:t>
            </a:r>
            <a:r>
              <a:rPr lang="en-US" sz="1800" b="1" u="sng" dirty="0">
                <a:solidFill>
                  <a:srgbClr val="000000"/>
                </a:solidFill>
                <a:latin typeface="Calibri"/>
                <a:ea typeface="Calibri"/>
                <a:cs typeface="Calibri"/>
              </a:rPr>
              <a:t>, </a:t>
            </a:r>
            <a:r>
              <a:rPr lang="en-US" sz="1800" b="1" u="sng" dirty="0" err="1">
                <a:solidFill>
                  <a:srgbClr val="000000"/>
                </a:solidFill>
                <a:latin typeface="Calibri"/>
                <a:ea typeface="Calibri"/>
                <a:cs typeface="Calibri"/>
              </a:rPr>
              <a:t>con't</a:t>
            </a:r>
            <a:r>
              <a:rPr lang="en-US" sz="1800" b="1" u="sng" dirty="0">
                <a:solidFill>
                  <a:srgbClr val="000000"/>
                </a:solidFill>
                <a:latin typeface="Calibri"/>
                <a:ea typeface="Calibri"/>
                <a:cs typeface="Calibri"/>
              </a:rPr>
              <a:t>...</a:t>
            </a:r>
            <a:endParaRPr lang="en-US" sz="1800" b="1" u="sng" dirty="0">
              <a:effectLst/>
            </a:endParaRPr>
          </a:p>
          <a:p>
            <a:pPr>
              <a:buFont typeface="Wingdings" panose="05000000000000000000" pitchFamily="2" charset="2"/>
              <a:buChar char="§"/>
            </a:pPr>
            <a:r>
              <a:rPr lang="en-US" sz="1800" b="0" i="0" u="none" strike="noStrike" dirty="0">
                <a:solidFill>
                  <a:srgbClr val="000000"/>
                </a:solidFill>
                <a:effectLst/>
                <a:latin typeface="Calibri"/>
                <a:cs typeface="Calibri"/>
              </a:rPr>
              <a:t>The </a:t>
            </a:r>
            <a:r>
              <a:rPr lang="en-US" sz="1800" dirty="0">
                <a:solidFill>
                  <a:srgbClr val="000000"/>
                </a:solidFill>
                <a:latin typeface="Calibri"/>
                <a:cs typeface="Calibri"/>
              </a:rPr>
              <a:t>device is then gently inserted through the incision into the anterior chamber in a single motion.</a:t>
            </a:r>
            <a:endParaRPr lang="en-US" sz="1800" dirty="0">
              <a:solidFill>
                <a:srgbClr val="626669"/>
              </a:solidFill>
              <a:latin typeface="Calibri"/>
              <a:cs typeface="Calibri"/>
            </a:endParaRPr>
          </a:p>
          <a:p>
            <a:pPr>
              <a:spcAft>
                <a:spcPts val="600"/>
              </a:spcAft>
              <a:buFont typeface="Wingdings" panose="05000000000000000000" pitchFamily="2" charset="2"/>
              <a:buChar char="§"/>
            </a:pPr>
            <a:r>
              <a:rPr lang="en-US" sz="1800" dirty="0">
                <a:solidFill>
                  <a:srgbClr val="000000"/>
                </a:solidFill>
                <a:latin typeface="Calibri"/>
                <a:cs typeface="Calibri"/>
              </a:rPr>
              <a:t>The device should be fully inserted, optimally with the distal 1.5 mm of the device locking tab placed within the anterior chamber.  The device should not touch the iris or cornea.</a:t>
            </a:r>
            <a:endParaRPr lang="en-US" sz="1800" dirty="0">
              <a:solidFill>
                <a:srgbClr val="FF0000"/>
              </a:solidFill>
              <a:latin typeface="Calibri"/>
              <a:cs typeface="Calibri"/>
            </a:endParaRPr>
          </a:p>
          <a:p>
            <a:pPr>
              <a:spcAft>
                <a:spcPts val="600"/>
              </a:spcAft>
              <a:buFont typeface="Wingdings" panose="05000000000000000000" pitchFamily="2" charset="2"/>
              <a:buChar char="§"/>
            </a:pPr>
            <a:r>
              <a:rPr lang="en-US" sz="1800" dirty="0">
                <a:solidFill>
                  <a:srgbClr val="000000"/>
                </a:solidFill>
                <a:latin typeface="Calibri"/>
                <a:cs typeface="Calibri"/>
              </a:rPr>
              <a:t>The final implant position of </a:t>
            </a:r>
            <a:r>
              <a:rPr lang="en-US" sz="1800" b="0" i="0" u="none" strike="noStrike" dirty="0">
                <a:solidFill>
                  <a:srgbClr val="000000"/>
                </a:solidFill>
                <a:effectLst/>
                <a:latin typeface="Calibri"/>
                <a:cs typeface="Calibri"/>
              </a:rPr>
              <a:t>the </a:t>
            </a:r>
            <a:r>
              <a:rPr lang="en-US" sz="1800" dirty="0">
                <a:solidFill>
                  <a:srgbClr val="000000"/>
                </a:solidFill>
                <a:latin typeface="Calibri"/>
                <a:cs typeface="Calibri"/>
              </a:rPr>
              <a:t>Vizio device should be visualized microscopically</a:t>
            </a:r>
            <a:r>
              <a:rPr lang="en-US" sz="1800" b="0" i="0" u="none" strike="noStrike" dirty="0">
                <a:solidFill>
                  <a:srgbClr val="000000"/>
                </a:solidFill>
                <a:effectLst/>
                <a:latin typeface="Calibri"/>
                <a:cs typeface="Calibri"/>
              </a:rPr>
              <a:t>.  </a:t>
            </a:r>
            <a:r>
              <a:rPr lang="en-US" sz="1800" dirty="0">
                <a:solidFill>
                  <a:srgbClr val="000000"/>
                </a:solidFill>
                <a:latin typeface="Calibri"/>
                <a:cs typeface="Calibri"/>
              </a:rPr>
              <a:t>The angle of insertion </a:t>
            </a:r>
            <a:r>
              <a:rPr lang="en-US" sz="1800" b="0" i="0" u="none" strike="noStrike" dirty="0">
                <a:solidFill>
                  <a:srgbClr val="000000"/>
                </a:solidFill>
                <a:effectLst/>
                <a:latin typeface="Calibri"/>
                <a:cs typeface="Calibri"/>
              </a:rPr>
              <a:t>is </a:t>
            </a:r>
            <a:r>
              <a:rPr lang="en-US" sz="1800" dirty="0">
                <a:solidFill>
                  <a:srgbClr val="000000"/>
                </a:solidFill>
                <a:latin typeface="Calibri"/>
                <a:cs typeface="Calibri"/>
              </a:rPr>
              <a:t>recorded </a:t>
            </a:r>
            <a:r>
              <a:rPr lang="en-US" sz="1800" b="0" i="0" u="none" strike="noStrike" dirty="0">
                <a:solidFill>
                  <a:srgbClr val="000000"/>
                </a:solidFill>
                <a:effectLst/>
                <a:latin typeface="Calibri"/>
                <a:cs typeface="Calibri"/>
              </a:rPr>
              <a:t>on the </a:t>
            </a:r>
            <a:r>
              <a:rPr lang="en-US" sz="1800" dirty="0">
                <a:solidFill>
                  <a:srgbClr val="000000"/>
                </a:solidFill>
                <a:latin typeface="Calibri"/>
                <a:cs typeface="Calibri"/>
              </a:rPr>
              <a:t>implantation CRF.  Photographs of the implant will be taken </a:t>
            </a:r>
            <a:r>
              <a:rPr lang="en-US" sz="1800" b="0" i="0" u="none" strike="noStrike" dirty="0">
                <a:solidFill>
                  <a:srgbClr val="000000"/>
                </a:solidFill>
                <a:effectLst/>
                <a:latin typeface="Calibri"/>
                <a:cs typeface="Calibri"/>
              </a:rPr>
              <a:t>to </a:t>
            </a:r>
            <a:r>
              <a:rPr lang="en-US" sz="1800" dirty="0">
                <a:solidFill>
                  <a:srgbClr val="000000"/>
                </a:solidFill>
                <a:latin typeface="Calibri"/>
                <a:cs typeface="Calibri"/>
              </a:rPr>
              <a:t>document positioning and location</a:t>
            </a:r>
            <a:r>
              <a:rPr lang="en-US" sz="1800" b="0" i="0" u="none" strike="noStrike" dirty="0">
                <a:solidFill>
                  <a:srgbClr val="000000"/>
                </a:solidFill>
                <a:effectLst/>
                <a:latin typeface="Calibri"/>
                <a:cs typeface="Calibri"/>
              </a:rPr>
              <a:t>.</a:t>
            </a:r>
            <a:r>
              <a:rPr lang="en-US" sz="1800" dirty="0">
                <a:solidFill>
                  <a:srgbClr val="000000"/>
                </a:solidFill>
                <a:latin typeface="Calibri"/>
                <a:cs typeface="Calibri"/>
              </a:rPr>
              <a:t> </a:t>
            </a:r>
            <a:endParaRPr lang="en-US" sz="1800" dirty="0">
              <a:solidFill>
                <a:srgbClr val="FF0000"/>
              </a:solidFill>
              <a:latin typeface="Calibri"/>
              <a:ea typeface="Calibri"/>
              <a:cs typeface="Calibri"/>
            </a:endParaRPr>
          </a:p>
          <a:p>
            <a:pPr>
              <a:spcAft>
                <a:spcPts val="600"/>
              </a:spcAft>
              <a:buFont typeface="Wingdings" panose="05000000000000000000" pitchFamily="2" charset="2"/>
              <a:buChar char="§"/>
            </a:pPr>
            <a:r>
              <a:rPr lang="en-US" sz="1800" b="0" i="0" u="none" strike="noStrike" dirty="0">
                <a:solidFill>
                  <a:srgbClr val="000000"/>
                </a:solidFill>
                <a:effectLst/>
                <a:latin typeface="Calibri"/>
                <a:cs typeface="Calibri"/>
              </a:rPr>
              <a:t>The device </a:t>
            </a:r>
            <a:r>
              <a:rPr lang="en-US" sz="1800" dirty="0">
                <a:solidFill>
                  <a:srgbClr val="000000"/>
                </a:solidFill>
                <a:latin typeface="Calibri"/>
                <a:cs typeface="Calibri"/>
              </a:rPr>
              <a:t>should be checked for patency with a fluorescein strip after implant</a:t>
            </a:r>
            <a:r>
              <a:rPr lang="en-US" sz="1800" b="0" i="0" u="none" strike="noStrike" dirty="0">
                <a:solidFill>
                  <a:srgbClr val="000000"/>
                </a:solidFill>
                <a:effectLst/>
                <a:latin typeface="Calibri"/>
                <a:cs typeface="Calibri"/>
              </a:rPr>
              <a:t>. </a:t>
            </a:r>
            <a:r>
              <a:rPr lang="en-US" sz="1800" dirty="0">
                <a:solidFill>
                  <a:srgbClr val="000000"/>
                </a:solidFill>
                <a:latin typeface="Calibri"/>
                <a:cs typeface="Calibri"/>
              </a:rPr>
              <a:t> </a:t>
            </a:r>
            <a:endParaRPr lang="en-US" sz="1800" dirty="0">
              <a:solidFill>
                <a:srgbClr val="626669"/>
              </a:solidFill>
              <a:latin typeface="Calibri"/>
              <a:ea typeface="Calibri"/>
              <a:cs typeface="Calibri"/>
            </a:endParaRPr>
          </a:p>
          <a:p>
            <a:pPr marL="0" indent="0" fontAlgn="base">
              <a:buNone/>
            </a:pPr>
            <a:endParaRPr lang="en-US" sz="1800" dirty="0">
              <a:solidFill>
                <a:srgbClr val="000000"/>
              </a:solidFill>
              <a:ea typeface="Calibri"/>
              <a:cs typeface="Calibri"/>
            </a:endParaRPr>
          </a:p>
        </p:txBody>
      </p:sp>
      <p:pic>
        <p:nvPicPr>
          <p:cNvPr id="5" name="Picture 4" descr="Diagram of a diagram of a sclera&#10;&#10;Description automatically generated">
            <a:extLst>
              <a:ext uri="{FF2B5EF4-FFF2-40B4-BE49-F238E27FC236}">
                <a16:creationId xmlns:a16="http://schemas.microsoft.com/office/drawing/2014/main" id="{EC6ADF54-32E4-0378-3B85-90227B054A1C}"/>
              </a:ext>
            </a:extLst>
          </p:cNvPr>
          <p:cNvPicPr>
            <a:picLocks noChangeAspect="1"/>
          </p:cNvPicPr>
          <p:nvPr/>
        </p:nvPicPr>
        <p:blipFill>
          <a:blip r:embed="rId2"/>
          <a:stretch>
            <a:fillRect/>
          </a:stretch>
        </p:blipFill>
        <p:spPr>
          <a:xfrm>
            <a:off x="6916376" y="1917428"/>
            <a:ext cx="5125980" cy="4080765"/>
          </a:xfrm>
          <a:prstGeom prst="rect">
            <a:avLst/>
          </a:prstGeom>
          <a:ln>
            <a:noFill/>
          </a:ln>
          <a:effectLst>
            <a:softEdge rad="112500"/>
          </a:effectLst>
        </p:spPr>
      </p:pic>
    </p:spTree>
    <p:extLst>
      <p:ext uri="{BB962C8B-B14F-4D97-AF65-F5344CB8AC3E}">
        <p14:creationId xmlns:p14="http://schemas.microsoft.com/office/powerpoint/2010/main" val="324961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C490C97-DC32-FAAF-7A5E-41A26E2D8EA3}"/>
              </a:ext>
            </a:extLst>
          </p:cNvPr>
          <p:cNvSpPr>
            <a:spLocks noGrp="1"/>
          </p:cNvSpPr>
          <p:nvPr>
            <p:ph type="title"/>
          </p:nvPr>
        </p:nvSpPr>
        <p:spPr>
          <a:xfrm>
            <a:off x="740229" y="473797"/>
            <a:ext cx="10885714" cy="1263649"/>
          </a:xfrm>
        </p:spPr>
        <p:txBody>
          <a:bodyPr>
            <a:normAutofit/>
          </a:bodyPr>
          <a:lstStyle/>
          <a:p>
            <a:r>
              <a:rPr lang="en-US" sz="3200" dirty="0">
                <a:solidFill>
                  <a:srgbClr val="3A729A"/>
                </a:solidFill>
              </a:rPr>
              <a:t>Operative – Implantation Photos</a:t>
            </a:r>
            <a:endParaRPr lang="en-US" sz="3200" dirty="0">
              <a:solidFill>
                <a:srgbClr val="FF0000"/>
              </a:solidFill>
              <a:ea typeface="Calibri Light"/>
              <a:cs typeface="Calibri Light"/>
            </a:endParaRPr>
          </a:p>
        </p:txBody>
      </p:sp>
      <p:pic>
        <p:nvPicPr>
          <p:cNvPr id="2" name="Content Placeholder 1" descr="A close-up of an eye&#10;&#10;Description automatically generated">
            <a:extLst>
              <a:ext uri="{FF2B5EF4-FFF2-40B4-BE49-F238E27FC236}">
                <a16:creationId xmlns:a16="http://schemas.microsoft.com/office/drawing/2014/main" id="{9534CBFD-B545-0685-B7EF-45EE7FE8EC85}"/>
              </a:ext>
            </a:extLst>
          </p:cNvPr>
          <p:cNvPicPr>
            <a:picLocks noGrp="1" noChangeAspect="1"/>
          </p:cNvPicPr>
          <p:nvPr>
            <p:ph idx="1"/>
          </p:nvPr>
        </p:nvPicPr>
        <p:blipFill>
          <a:blip r:embed="rId2"/>
          <a:stretch>
            <a:fillRect/>
          </a:stretch>
        </p:blipFill>
        <p:spPr>
          <a:xfrm>
            <a:off x="826980" y="1849962"/>
            <a:ext cx="5174731" cy="4043547"/>
          </a:xfrm>
          <a:prstGeom prst="rect">
            <a:avLst/>
          </a:prstGeom>
        </p:spPr>
      </p:pic>
      <p:pic>
        <p:nvPicPr>
          <p:cNvPr id="4" name="Picture 3" descr="A close-up of an eye&#10;&#10;Description automatically generated">
            <a:extLst>
              <a:ext uri="{FF2B5EF4-FFF2-40B4-BE49-F238E27FC236}">
                <a16:creationId xmlns:a16="http://schemas.microsoft.com/office/drawing/2014/main" id="{8D56B254-7CDE-61BB-4421-F75026218C15}"/>
              </a:ext>
            </a:extLst>
          </p:cNvPr>
          <p:cNvPicPr>
            <a:picLocks noChangeAspect="1"/>
          </p:cNvPicPr>
          <p:nvPr/>
        </p:nvPicPr>
        <p:blipFill>
          <a:blip r:embed="rId3"/>
          <a:stretch>
            <a:fillRect/>
          </a:stretch>
        </p:blipFill>
        <p:spPr>
          <a:xfrm>
            <a:off x="6180260" y="1852857"/>
            <a:ext cx="3729405" cy="2028826"/>
          </a:xfrm>
          <a:prstGeom prst="rect">
            <a:avLst/>
          </a:prstGeom>
        </p:spPr>
      </p:pic>
      <p:pic>
        <p:nvPicPr>
          <p:cNvPr id="5" name="Picture 4" descr="A close-up of an eye&#10;&#10;Description automatically generated">
            <a:extLst>
              <a:ext uri="{FF2B5EF4-FFF2-40B4-BE49-F238E27FC236}">
                <a16:creationId xmlns:a16="http://schemas.microsoft.com/office/drawing/2014/main" id="{A9FE48FC-B587-9799-3521-48D25EA91CED}"/>
              </a:ext>
            </a:extLst>
          </p:cNvPr>
          <p:cNvPicPr>
            <a:picLocks noChangeAspect="1"/>
          </p:cNvPicPr>
          <p:nvPr/>
        </p:nvPicPr>
        <p:blipFill>
          <a:blip r:embed="rId4"/>
          <a:stretch>
            <a:fillRect/>
          </a:stretch>
        </p:blipFill>
        <p:spPr>
          <a:xfrm>
            <a:off x="8041177" y="4026511"/>
            <a:ext cx="3885955" cy="1862748"/>
          </a:xfrm>
          <a:prstGeom prst="rect">
            <a:avLst/>
          </a:prstGeom>
        </p:spPr>
      </p:pic>
    </p:spTree>
    <p:extLst>
      <p:ext uri="{BB962C8B-B14F-4D97-AF65-F5344CB8AC3E}">
        <p14:creationId xmlns:p14="http://schemas.microsoft.com/office/powerpoint/2010/main" val="56823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7C240-66B7-3268-DE70-D63816C58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FA348-A858-F988-41A0-265B3786B16D}"/>
              </a:ext>
            </a:extLst>
          </p:cNvPr>
          <p:cNvSpPr>
            <a:spLocks noGrp="1"/>
          </p:cNvSpPr>
          <p:nvPr>
            <p:ph type="title"/>
          </p:nvPr>
        </p:nvSpPr>
        <p:spPr/>
        <p:txBody>
          <a:bodyPr>
            <a:normAutofit/>
          </a:bodyPr>
          <a:lstStyle/>
          <a:p>
            <a:r>
              <a:rPr lang="en-US" sz="3200" dirty="0">
                <a:solidFill>
                  <a:srgbClr val="3A729A"/>
                </a:solidFill>
              </a:rPr>
              <a:t>Operative – Key Points of Emphasis</a:t>
            </a:r>
            <a:endParaRPr lang="en-US" sz="3200" dirty="0">
              <a:solidFill>
                <a:srgbClr val="3A729A"/>
              </a:solidFill>
              <a:ea typeface="Calibri Light"/>
              <a:cs typeface="Calibri Light"/>
            </a:endParaRPr>
          </a:p>
        </p:txBody>
      </p:sp>
      <p:sp>
        <p:nvSpPr>
          <p:cNvPr id="7" name="Slide Number Placeholder 3">
            <a:extLst>
              <a:ext uri="{FF2B5EF4-FFF2-40B4-BE49-F238E27FC236}">
                <a16:creationId xmlns:a16="http://schemas.microsoft.com/office/drawing/2014/main" id="{DAADA320-ACFA-C9B7-A367-E374EF243CE2}"/>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13</a:t>
            </a:fld>
            <a:endParaRPr lang="en-US"/>
          </a:p>
        </p:txBody>
      </p:sp>
      <p:sp>
        <p:nvSpPr>
          <p:cNvPr id="4" name="Content Placeholder 3">
            <a:extLst>
              <a:ext uri="{FF2B5EF4-FFF2-40B4-BE49-F238E27FC236}">
                <a16:creationId xmlns:a16="http://schemas.microsoft.com/office/drawing/2014/main" id="{5A7B2326-43F2-6A9E-7118-E6563C6AA3C1}"/>
              </a:ext>
            </a:extLst>
          </p:cNvPr>
          <p:cNvSpPr>
            <a:spLocks noGrp="1"/>
          </p:cNvSpPr>
          <p:nvPr>
            <p:ph idx="1"/>
          </p:nvPr>
        </p:nvSpPr>
        <p:spPr>
          <a:xfrm>
            <a:off x="838200" y="1710316"/>
            <a:ext cx="10996099" cy="4501035"/>
          </a:xfrm>
        </p:spPr>
        <p:txBody>
          <a:bodyPr vert="horz" lIns="91440" tIns="45720" rIns="91440" bIns="45720" rtlCol="0" anchor="t">
            <a:normAutofit/>
          </a:bodyPr>
          <a:lstStyle/>
          <a:p>
            <a:pPr marL="285750" indent="-285750">
              <a:buFont typeface="Wingdings" panose="020B0604020202020204" pitchFamily="34" charset="0"/>
              <a:buChar char="§"/>
            </a:pPr>
            <a:endParaRPr lang="en-US" sz="1800" dirty="0">
              <a:solidFill>
                <a:srgbClr val="000000"/>
              </a:solidFill>
            </a:endParaRPr>
          </a:p>
          <a:p>
            <a:pPr marL="285750" indent="-285750">
              <a:buFont typeface="Wingdings" panose="020B0604020202020204" pitchFamily="34" charset="0"/>
              <a:buChar char="§"/>
            </a:pPr>
            <a:r>
              <a:rPr lang="en-US" sz="1800" dirty="0">
                <a:solidFill>
                  <a:srgbClr val="000000"/>
                </a:solidFill>
              </a:rPr>
              <a:t>The incision </a:t>
            </a:r>
            <a:r>
              <a:rPr lang="en-US" sz="1800" b="1" dirty="0">
                <a:solidFill>
                  <a:srgbClr val="000000"/>
                </a:solidFill>
              </a:rPr>
              <a:t>must</a:t>
            </a:r>
            <a:r>
              <a:rPr lang="en-US" sz="1800" dirty="0">
                <a:solidFill>
                  <a:srgbClr val="000000"/>
                </a:solidFill>
              </a:rPr>
              <a:t> be made in a single, stabbing motion.  Do not rock the blade back and forth, particularly to get the incision started, as this can widen the incision and affect the fit of the device in the incisional tract.</a:t>
            </a:r>
          </a:p>
          <a:p>
            <a:pPr marL="285750" indent="-285750">
              <a:buFont typeface="Wingdings" panose="020B0604020202020204" pitchFamily="34" charset="0"/>
              <a:buChar char="§"/>
            </a:pPr>
            <a:r>
              <a:rPr lang="en-US" sz="1800" dirty="0">
                <a:solidFill>
                  <a:srgbClr val="000000"/>
                </a:solidFill>
              </a:rPr>
              <a:t>If an incision or device placement is not optimal/adequate:</a:t>
            </a:r>
            <a:endParaRPr lang="en-US" sz="1800" dirty="0">
              <a:ea typeface="Calibri"/>
              <a:cs typeface="Calibri"/>
            </a:endParaRPr>
          </a:p>
          <a:p>
            <a:pPr lvl="1"/>
            <a:r>
              <a:rPr lang="en-US" sz="1800" dirty="0">
                <a:solidFill>
                  <a:srgbClr val="000000"/>
                </a:solidFill>
              </a:rPr>
              <a:t>Remove, discard, and replace any device that has been inserted into the incision or touched the surface of the eye.</a:t>
            </a:r>
            <a:endParaRPr lang="en-US" sz="1800" dirty="0">
              <a:solidFill>
                <a:srgbClr val="000000"/>
              </a:solidFill>
              <a:ea typeface="Calibri"/>
              <a:cs typeface="Calibri"/>
            </a:endParaRPr>
          </a:p>
          <a:p>
            <a:pPr lvl="1"/>
            <a:r>
              <a:rPr lang="en-US" sz="1800" dirty="0">
                <a:solidFill>
                  <a:srgbClr val="000000"/>
                </a:solidFill>
              </a:rPr>
              <a:t>Abandon that incision site.  Closing the incision by suture.</a:t>
            </a:r>
            <a:endParaRPr lang="en-US" sz="1800" dirty="0">
              <a:solidFill>
                <a:srgbClr val="000000"/>
              </a:solidFill>
              <a:ea typeface="Calibri"/>
              <a:cs typeface="Calibri"/>
            </a:endParaRPr>
          </a:p>
          <a:p>
            <a:pPr lvl="1"/>
            <a:r>
              <a:rPr lang="en-US" sz="1800" dirty="0">
                <a:solidFill>
                  <a:srgbClr val="000000"/>
                </a:solidFill>
              </a:rPr>
              <a:t>Move at least one limbal clock hour and make a new incision</a:t>
            </a:r>
            <a:endParaRPr lang="en-US" sz="1800" dirty="0">
              <a:solidFill>
                <a:srgbClr val="000000"/>
              </a:solidFill>
              <a:ea typeface="Calibri"/>
              <a:cs typeface="Calibri"/>
            </a:endParaRPr>
          </a:p>
          <a:p>
            <a:pPr lvl="1"/>
            <a:r>
              <a:rPr lang="en-US" sz="1800" dirty="0">
                <a:solidFill>
                  <a:srgbClr val="000000"/>
                </a:solidFill>
              </a:rPr>
              <a:t>Insert new device - </a:t>
            </a:r>
            <a:r>
              <a:rPr lang="en-US" sz="1800" i="1" dirty="0">
                <a:solidFill>
                  <a:srgbClr val="000000"/>
                </a:solidFill>
              </a:rPr>
              <a:t>Never reuse an inserted device or incision site</a:t>
            </a:r>
            <a:endParaRPr lang="en-US" sz="1800" dirty="0">
              <a:solidFill>
                <a:srgbClr val="000000"/>
              </a:solidFill>
              <a:ea typeface="Calibri"/>
              <a:cs typeface="Calibri"/>
            </a:endParaRPr>
          </a:p>
          <a:p>
            <a:pPr marL="457200" lvl="1" indent="0">
              <a:buNone/>
            </a:pPr>
            <a:endParaRPr lang="en-US" sz="1800" i="1" dirty="0">
              <a:solidFill>
                <a:srgbClr val="FF0000"/>
              </a:solidFill>
              <a:ea typeface="Calibri"/>
              <a:cs typeface="Calibri"/>
            </a:endParaRPr>
          </a:p>
          <a:p>
            <a:pPr>
              <a:buFont typeface="Wingdings" panose="020B0604020202020204" pitchFamily="34" charset="0"/>
              <a:buChar char="§"/>
            </a:pPr>
            <a:r>
              <a:rPr lang="en-US" sz="1800" dirty="0">
                <a:solidFill>
                  <a:srgbClr val="000000"/>
                </a:solidFill>
                <a:ea typeface="Calibri"/>
                <a:cs typeface="Calibri"/>
              </a:rPr>
              <a:t>Post implantation reduced or minimal flow can be expected if incisional aqueous loss creates intraocular pressures &lt; 15mmHg.  </a:t>
            </a:r>
            <a:endParaRPr lang="en-US" sz="1800" i="1" dirty="0">
              <a:solidFill>
                <a:srgbClr val="FF0000"/>
              </a:solidFill>
              <a:ea typeface="Calibri"/>
              <a:cs typeface="Calibri"/>
            </a:endParaRPr>
          </a:p>
          <a:p>
            <a:pPr>
              <a:buFont typeface="Wingdings" panose="020B0604020202020204" pitchFamily="34" charset="0"/>
              <a:buChar char="§"/>
            </a:pPr>
            <a:r>
              <a:rPr lang="en-US" sz="1800" dirty="0">
                <a:solidFill>
                  <a:srgbClr val="000000"/>
                </a:solidFill>
                <a:ea typeface="Calibri"/>
                <a:cs typeface="Calibri"/>
              </a:rPr>
              <a:t>Peripheral flow of aqueous around the device may occur for up to 24 hours after device implantation.</a:t>
            </a:r>
          </a:p>
          <a:p>
            <a:pPr>
              <a:buFont typeface="Wingdings" panose="020B0604020202020204" pitchFamily="34" charset="0"/>
              <a:buChar char="§"/>
            </a:pPr>
            <a:endParaRPr lang="en-US" sz="1800" dirty="0">
              <a:solidFill>
                <a:srgbClr val="000000"/>
              </a:solidFill>
              <a:ea typeface="Calibri"/>
              <a:cs typeface="Calibri"/>
            </a:endParaRPr>
          </a:p>
          <a:p>
            <a:pPr marL="0" indent="0">
              <a:buNone/>
            </a:pPr>
            <a:endParaRPr lang="en-US" sz="1800" dirty="0">
              <a:solidFill>
                <a:srgbClr val="000000"/>
              </a:solidFill>
              <a:ea typeface="Calibri"/>
              <a:cs typeface="Calibri"/>
            </a:endParaRPr>
          </a:p>
          <a:p>
            <a:pPr marL="0" indent="0">
              <a:buNone/>
            </a:pPr>
            <a:endParaRPr lang="en-US" sz="1800" dirty="0">
              <a:solidFill>
                <a:srgbClr val="000000"/>
              </a:solidFill>
              <a:ea typeface="Calibri"/>
              <a:cs typeface="Calibri"/>
            </a:endParaRPr>
          </a:p>
          <a:p>
            <a:pPr marL="0" indent="0">
              <a:buNone/>
            </a:pPr>
            <a:endParaRPr lang="en-US" sz="1800" b="1" dirty="0">
              <a:solidFill>
                <a:srgbClr val="000000"/>
              </a:solidFill>
              <a:ea typeface="Calibri"/>
              <a:cs typeface="Calibri"/>
            </a:endParaRPr>
          </a:p>
          <a:p>
            <a:pPr marL="0" indent="0">
              <a:buNone/>
            </a:pPr>
            <a:endParaRPr lang="en-US" sz="1800" dirty="0">
              <a:solidFill>
                <a:srgbClr val="626669"/>
              </a:solidFill>
              <a:ea typeface="Calibri"/>
              <a:cs typeface="Calibri"/>
            </a:endParaRPr>
          </a:p>
        </p:txBody>
      </p:sp>
    </p:spTree>
    <p:extLst>
      <p:ext uri="{BB962C8B-B14F-4D97-AF65-F5344CB8AC3E}">
        <p14:creationId xmlns:p14="http://schemas.microsoft.com/office/powerpoint/2010/main" val="350021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BFA4-1225-BCFD-09AA-A24843778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8FA2E-277F-C2D3-EEB7-AD7224FD3C15}"/>
              </a:ext>
            </a:extLst>
          </p:cNvPr>
          <p:cNvSpPr>
            <a:spLocks noGrp="1"/>
          </p:cNvSpPr>
          <p:nvPr>
            <p:ph type="ctrTitle"/>
          </p:nvPr>
        </p:nvSpPr>
        <p:spPr>
          <a:xfrm>
            <a:off x="722606" y="4640788"/>
            <a:ext cx="3895464" cy="714703"/>
          </a:xfrm>
        </p:spPr>
        <p:txBody>
          <a:bodyPr/>
          <a:lstStyle/>
          <a:p>
            <a:pPr algn="ctr"/>
            <a:r>
              <a:rPr lang="en-US" sz="3200" dirty="0"/>
              <a:t>IV. POST-OPERATIVE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8E511BDF-C250-C101-22A0-5984E6A7A945}"/>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E35874AE-6260-909E-4360-242248526AB7}"/>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165912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348F1-C1F4-15BD-FC51-9FF359178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01EB1-D69D-4B75-86CC-AE46D3E5E689}"/>
              </a:ext>
            </a:extLst>
          </p:cNvPr>
          <p:cNvSpPr>
            <a:spLocks noGrp="1"/>
          </p:cNvSpPr>
          <p:nvPr>
            <p:ph type="title"/>
          </p:nvPr>
        </p:nvSpPr>
        <p:spPr/>
        <p:txBody>
          <a:bodyPr>
            <a:normAutofit/>
          </a:bodyPr>
          <a:lstStyle/>
          <a:p>
            <a:r>
              <a:rPr lang="en-US" sz="3200" dirty="0">
                <a:solidFill>
                  <a:srgbClr val="3A729A"/>
                </a:solidFill>
              </a:rPr>
              <a:t>Post-Operative</a:t>
            </a:r>
            <a:r>
              <a:rPr lang="en-US" sz="3200" dirty="0">
                <a:solidFill>
                  <a:srgbClr val="0070C0"/>
                </a:solidFill>
              </a:rPr>
              <a:t> </a:t>
            </a:r>
            <a:r>
              <a:rPr lang="en-US" sz="3200" dirty="0">
                <a:solidFill>
                  <a:srgbClr val="FF0000"/>
                </a:solidFill>
              </a:rPr>
              <a:t> </a:t>
            </a:r>
            <a:endParaRPr lang="en-US" sz="3200" dirty="0">
              <a:solidFill>
                <a:srgbClr val="0070C0"/>
              </a:solidFill>
              <a:ea typeface="Calibri Light"/>
              <a:cs typeface="Calibri Light"/>
            </a:endParaRPr>
          </a:p>
        </p:txBody>
      </p:sp>
      <p:sp>
        <p:nvSpPr>
          <p:cNvPr id="7" name="Slide Number Placeholder 3">
            <a:extLst>
              <a:ext uri="{FF2B5EF4-FFF2-40B4-BE49-F238E27FC236}">
                <a16:creationId xmlns:a16="http://schemas.microsoft.com/office/drawing/2014/main" id="{7BF764B5-CFD2-7946-74ED-41DD7DB26E06}"/>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15</a:t>
            </a:fld>
            <a:endParaRPr lang="en-US"/>
          </a:p>
        </p:txBody>
      </p:sp>
      <p:sp>
        <p:nvSpPr>
          <p:cNvPr id="4" name="Content Placeholder 3">
            <a:extLst>
              <a:ext uri="{FF2B5EF4-FFF2-40B4-BE49-F238E27FC236}">
                <a16:creationId xmlns:a16="http://schemas.microsoft.com/office/drawing/2014/main" id="{7E8F03DC-36F0-6A05-9FD2-739D89565910}"/>
              </a:ext>
            </a:extLst>
          </p:cNvPr>
          <p:cNvSpPr>
            <a:spLocks noGrp="1"/>
          </p:cNvSpPr>
          <p:nvPr>
            <p:ph idx="1"/>
          </p:nvPr>
        </p:nvSpPr>
        <p:spPr>
          <a:xfrm>
            <a:off x="838200" y="2175113"/>
            <a:ext cx="10515600" cy="4043547"/>
          </a:xfrm>
        </p:spPr>
        <p:txBody>
          <a:bodyPr/>
          <a:lstStyle/>
          <a:p>
            <a:pPr marL="0" indent="0" algn="l">
              <a:buNone/>
            </a:pPr>
            <a:r>
              <a:rPr lang="en-US" sz="2400" b="1" i="0" u="sng" dirty="0">
                <a:solidFill>
                  <a:srgbClr val="000000"/>
                </a:solidFill>
                <a:effectLst/>
              </a:rPr>
              <a:t>Typical </a:t>
            </a:r>
            <a:r>
              <a:rPr lang="en-US" sz="2400" b="1" u="sng" dirty="0">
                <a:solidFill>
                  <a:srgbClr val="000000"/>
                </a:solidFill>
              </a:rPr>
              <a:t>P</a:t>
            </a:r>
            <a:r>
              <a:rPr lang="en-US" sz="2400" b="1" i="0" u="sng" dirty="0">
                <a:solidFill>
                  <a:srgbClr val="000000"/>
                </a:solidFill>
                <a:effectLst/>
              </a:rPr>
              <a:t>ost</a:t>
            </a:r>
            <a:r>
              <a:rPr lang="en-US" sz="2400" b="1" u="sng" dirty="0">
                <a:solidFill>
                  <a:srgbClr val="000000"/>
                </a:solidFill>
              </a:rPr>
              <a:t>-O</a:t>
            </a:r>
            <a:r>
              <a:rPr lang="en-US" sz="2400" b="1" i="0" u="sng" dirty="0">
                <a:solidFill>
                  <a:srgbClr val="000000"/>
                </a:solidFill>
                <a:effectLst/>
              </a:rPr>
              <a:t>perative consultations:</a:t>
            </a:r>
          </a:p>
          <a:p>
            <a:pPr marL="0" indent="0" algn="l">
              <a:buNone/>
            </a:pPr>
            <a:endParaRPr lang="en-US" sz="2400" b="1" i="0" u="sng" dirty="0">
              <a:solidFill>
                <a:srgbClr val="000000"/>
              </a:solidFill>
              <a:effectLst/>
            </a:endParaRPr>
          </a:p>
          <a:p>
            <a:pPr algn="l">
              <a:buClr>
                <a:srgbClr val="000000"/>
              </a:buClr>
              <a:buFont typeface="Wingdings" panose="05000000000000000000" pitchFamily="2" charset="2"/>
              <a:buChar char="§"/>
            </a:pPr>
            <a:r>
              <a:rPr lang="en-US" sz="2400" b="0" i="0" dirty="0">
                <a:solidFill>
                  <a:srgbClr val="000000"/>
                </a:solidFill>
                <a:effectLst/>
              </a:rPr>
              <a:t>24-hour postoperative examination</a:t>
            </a:r>
          </a:p>
          <a:p>
            <a:pPr algn="l">
              <a:buClr>
                <a:srgbClr val="000000"/>
              </a:buClr>
              <a:buFont typeface="Wingdings" panose="05000000000000000000" pitchFamily="2" charset="2"/>
              <a:buChar char="§"/>
            </a:pPr>
            <a:r>
              <a:rPr lang="en-US" sz="2400" b="0" i="0" dirty="0">
                <a:solidFill>
                  <a:srgbClr val="000000"/>
                </a:solidFill>
                <a:effectLst/>
              </a:rPr>
              <a:t>7-10 days</a:t>
            </a:r>
          </a:p>
          <a:p>
            <a:pPr algn="l">
              <a:buClr>
                <a:srgbClr val="000000"/>
              </a:buClr>
              <a:buFont typeface="Wingdings" panose="05000000000000000000" pitchFamily="2" charset="2"/>
              <a:buChar char="§"/>
            </a:pPr>
            <a:r>
              <a:rPr lang="en-US" sz="2400" b="0" i="0" dirty="0">
                <a:solidFill>
                  <a:srgbClr val="000000"/>
                </a:solidFill>
                <a:effectLst/>
              </a:rPr>
              <a:t>3 weeks</a:t>
            </a:r>
          </a:p>
          <a:p>
            <a:pPr algn="l">
              <a:buClr>
                <a:srgbClr val="000000"/>
              </a:buClr>
              <a:buFont typeface="Wingdings" panose="05000000000000000000" pitchFamily="2" charset="2"/>
              <a:buChar char="§"/>
            </a:pPr>
            <a:r>
              <a:rPr lang="en-US" sz="2400" b="0" i="0" dirty="0">
                <a:solidFill>
                  <a:srgbClr val="000000"/>
                </a:solidFill>
                <a:effectLst/>
              </a:rPr>
              <a:t>As needed afterwards</a:t>
            </a:r>
          </a:p>
          <a:p>
            <a:pPr marL="0" indent="0">
              <a:buNone/>
            </a:pPr>
            <a:endParaRPr lang="en-US" dirty="0"/>
          </a:p>
        </p:txBody>
      </p:sp>
    </p:spTree>
    <p:extLst>
      <p:ext uri="{BB962C8B-B14F-4D97-AF65-F5344CB8AC3E}">
        <p14:creationId xmlns:p14="http://schemas.microsoft.com/office/powerpoint/2010/main" val="55705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0431B-771A-37D4-15BB-972E9300E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448B6-39F1-FC85-1974-9546BAAC89AD}"/>
              </a:ext>
            </a:extLst>
          </p:cNvPr>
          <p:cNvSpPr>
            <a:spLocks noGrp="1"/>
          </p:cNvSpPr>
          <p:nvPr>
            <p:ph type="title"/>
          </p:nvPr>
        </p:nvSpPr>
        <p:spPr/>
        <p:txBody>
          <a:bodyPr>
            <a:normAutofit/>
          </a:bodyPr>
          <a:lstStyle/>
          <a:p>
            <a:r>
              <a:rPr lang="en-US" sz="3200" dirty="0">
                <a:solidFill>
                  <a:srgbClr val="3A729A"/>
                </a:solidFill>
              </a:rPr>
              <a:t>Post-Operative</a:t>
            </a:r>
            <a:r>
              <a:rPr lang="en-US" sz="3200" dirty="0">
                <a:solidFill>
                  <a:srgbClr val="0070C0"/>
                </a:solidFill>
              </a:rPr>
              <a:t> </a:t>
            </a:r>
            <a:r>
              <a:rPr lang="en-US" sz="3200" dirty="0">
                <a:solidFill>
                  <a:srgbClr val="3A729A"/>
                </a:solidFill>
              </a:rPr>
              <a:t>Potential Additional Procedures</a:t>
            </a:r>
            <a:endParaRPr lang="en-US" sz="3200" b="0" dirty="0">
              <a:solidFill>
                <a:srgbClr val="3A729A"/>
              </a:solidFill>
              <a:ea typeface="Calibri Light"/>
              <a:cs typeface="Calibri Light"/>
            </a:endParaRPr>
          </a:p>
        </p:txBody>
      </p:sp>
      <p:sp>
        <p:nvSpPr>
          <p:cNvPr id="3" name="Content Placeholder 2">
            <a:extLst>
              <a:ext uri="{FF2B5EF4-FFF2-40B4-BE49-F238E27FC236}">
                <a16:creationId xmlns:a16="http://schemas.microsoft.com/office/drawing/2014/main" id="{FCDC6649-0BB9-69EE-BB29-5D5DCF57B461}"/>
              </a:ext>
            </a:extLst>
          </p:cNvPr>
          <p:cNvSpPr>
            <a:spLocks noGrp="1"/>
          </p:cNvSpPr>
          <p:nvPr>
            <p:ph idx="1"/>
          </p:nvPr>
        </p:nvSpPr>
        <p:spPr>
          <a:xfrm>
            <a:off x="5805974" y="5233808"/>
            <a:ext cx="4087813" cy="773353"/>
          </a:xfrm>
        </p:spPr>
        <p:txBody>
          <a:bodyPr vert="horz" lIns="91440" tIns="45720" rIns="91440" bIns="45720" rtlCol="0" anchor="t">
            <a:normAutofit fontScale="85000" lnSpcReduction="10000"/>
          </a:bodyPr>
          <a:lstStyle/>
          <a:p>
            <a:pPr marL="0" indent="0">
              <a:buClr>
                <a:schemeClr val="accent1"/>
              </a:buClr>
              <a:buNone/>
            </a:pPr>
            <a:r>
              <a:rPr lang="en-US" sz="2000" dirty="0">
                <a:solidFill>
                  <a:srgbClr val="000000"/>
                </a:solidFill>
                <a:ea typeface="Calibri"/>
                <a:cs typeface="Calibri"/>
              </a:rPr>
              <a:t>30 µm, Nitinol recanalization wire inserted back and forth through channel to remove any blockage and re-establish flow.</a:t>
            </a:r>
          </a:p>
        </p:txBody>
      </p:sp>
      <p:sp>
        <p:nvSpPr>
          <p:cNvPr id="7" name="Slide Number Placeholder 3">
            <a:extLst>
              <a:ext uri="{FF2B5EF4-FFF2-40B4-BE49-F238E27FC236}">
                <a16:creationId xmlns:a16="http://schemas.microsoft.com/office/drawing/2014/main" id="{1FBE7BAA-987E-5843-8FC5-9DE06DE6BBFB}"/>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16</a:t>
            </a:fld>
            <a:endParaRPr lang="en-US"/>
          </a:p>
        </p:txBody>
      </p:sp>
      <p:pic>
        <p:nvPicPr>
          <p:cNvPr id="4" name="Picture 3" descr="A long rectangular object with a white background&#10;&#10;Description automatically generated">
            <a:extLst>
              <a:ext uri="{FF2B5EF4-FFF2-40B4-BE49-F238E27FC236}">
                <a16:creationId xmlns:a16="http://schemas.microsoft.com/office/drawing/2014/main" id="{E5F25F0C-C8FA-BB77-DFF2-8FEB412C0A85}"/>
              </a:ext>
            </a:extLst>
          </p:cNvPr>
          <p:cNvPicPr>
            <a:picLocks noChangeAspect="1"/>
          </p:cNvPicPr>
          <p:nvPr/>
        </p:nvPicPr>
        <p:blipFill>
          <a:blip r:embed="rId2"/>
          <a:stretch>
            <a:fillRect/>
          </a:stretch>
        </p:blipFill>
        <p:spPr>
          <a:xfrm>
            <a:off x="2712511" y="3488394"/>
            <a:ext cx="6876586" cy="770691"/>
          </a:xfrm>
          <a:prstGeom prst="rect">
            <a:avLst/>
          </a:prstGeom>
        </p:spPr>
      </p:pic>
      <p:sp>
        <p:nvSpPr>
          <p:cNvPr id="6" name="Content Placeholder 2">
            <a:extLst>
              <a:ext uri="{FF2B5EF4-FFF2-40B4-BE49-F238E27FC236}">
                <a16:creationId xmlns:a16="http://schemas.microsoft.com/office/drawing/2014/main" id="{043C7E30-AA71-0D2D-58B6-0DA417F0EB77}"/>
              </a:ext>
            </a:extLst>
          </p:cNvPr>
          <p:cNvSpPr txBox="1">
            <a:spLocks/>
          </p:cNvSpPr>
          <p:nvPr/>
        </p:nvSpPr>
        <p:spPr>
          <a:xfrm>
            <a:off x="5181839" y="2410406"/>
            <a:ext cx="2309813" cy="3923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000" u="sng">
                <a:solidFill>
                  <a:srgbClr val="000000"/>
                </a:solidFill>
              </a:rPr>
              <a:t>Recanalization Tool</a:t>
            </a:r>
            <a:endParaRPr lang="en-US" sz="2000" u="sng">
              <a:solidFill>
                <a:srgbClr val="000000"/>
              </a:solidFill>
              <a:cs typeface="Calibri"/>
            </a:endParaRPr>
          </a:p>
        </p:txBody>
      </p:sp>
      <p:sp>
        <p:nvSpPr>
          <p:cNvPr id="5" name="Content Placeholder 3">
            <a:extLst>
              <a:ext uri="{FF2B5EF4-FFF2-40B4-BE49-F238E27FC236}">
                <a16:creationId xmlns:a16="http://schemas.microsoft.com/office/drawing/2014/main" id="{646CE6C0-234C-8AC1-4CA1-53B1BD5FAC68}"/>
              </a:ext>
            </a:extLst>
          </p:cNvPr>
          <p:cNvSpPr>
            <a:spLocks noGrp="1"/>
          </p:cNvSpPr>
          <p:nvPr/>
        </p:nvSpPr>
        <p:spPr>
          <a:xfrm>
            <a:off x="842518" y="1711803"/>
            <a:ext cx="10512978" cy="392953"/>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rgbClr val="000000"/>
                </a:solidFill>
              </a:rPr>
              <a:t>Recanalization</a:t>
            </a:r>
            <a:r>
              <a:rPr lang="en-US" sz="2400" b="1" dirty="0">
                <a:solidFill>
                  <a:srgbClr val="000000"/>
                </a:solidFill>
              </a:rPr>
              <a:t> – In the event of </a:t>
            </a:r>
            <a:r>
              <a:rPr lang="en-US" sz="2400" b="1" u="sng" dirty="0">
                <a:solidFill>
                  <a:srgbClr val="000000"/>
                </a:solidFill>
              </a:rPr>
              <a:t>elevated IOP</a:t>
            </a:r>
            <a:r>
              <a:rPr lang="en-US" sz="2400" b="1" dirty="0">
                <a:solidFill>
                  <a:srgbClr val="000000"/>
                </a:solidFill>
              </a:rPr>
              <a:t> with decreased or no flow through the shunt. Prior to recanalization, the eye should be </a:t>
            </a:r>
            <a:r>
              <a:rPr lang="en-US" sz="2400" b="1" dirty="0" err="1">
                <a:solidFill>
                  <a:srgbClr val="000000"/>
                </a:solidFill>
              </a:rPr>
              <a:t>sterily</a:t>
            </a:r>
            <a:r>
              <a:rPr lang="en-US" sz="2400" b="1" dirty="0">
                <a:solidFill>
                  <a:srgbClr val="000000"/>
                </a:solidFill>
              </a:rPr>
              <a:t> prepped</a:t>
            </a:r>
            <a:endParaRPr lang="en-US" dirty="0">
              <a:ea typeface="Calibri"/>
              <a:cs typeface="Calibri"/>
            </a:endParaRPr>
          </a:p>
          <a:p>
            <a:pPr marL="0" indent="0">
              <a:buNone/>
            </a:pPr>
            <a:endParaRPr lang="en-US" sz="2000" dirty="0">
              <a:solidFill>
                <a:srgbClr val="000000"/>
              </a:solidFill>
              <a:ea typeface="Calibri"/>
              <a:cs typeface="Calibri"/>
            </a:endParaRPr>
          </a:p>
        </p:txBody>
      </p:sp>
      <p:cxnSp>
        <p:nvCxnSpPr>
          <p:cNvPr id="9" name="Straight Arrow Connector 8">
            <a:extLst>
              <a:ext uri="{FF2B5EF4-FFF2-40B4-BE49-F238E27FC236}">
                <a16:creationId xmlns:a16="http://schemas.microsoft.com/office/drawing/2014/main" id="{DF02A7C8-DCBF-27D5-9934-2B33AC0ABEB2}"/>
              </a:ext>
            </a:extLst>
          </p:cNvPr>
          <p:cNvCxnSpPr/>
          <p:nvPr/>
        </p:nvCxnSpPr>
        <p:spPr>
          <a:xfrm flipH="1" flipV="1">
            <a:off x="3164417" y="4059115"/>
            <a:ext cx="2627922" cy="936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EDE339E4-8E06-E5FF-EFCC-120FE313B364}"/>
              </a:ext>
            </a:extLst>
          </p:cNvPr>
          <p:cNvSpPr/>
          <p:nvPr/>
        </p:nvSpPr>
        <p:spPr>
          <a:xfrm rot="5400000">
            <a:off x="5982840" y="-349252"/>
            <a:ext cx="431473" cy="67261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250370F-B359-E1A7-22FF-3010CEAD0A66}"/>
              </a:ext>
            </a:extLst>
          </p:cNvPr>
          <p:cNvSpPr txBox="1">
            <a:spLocks/>
          </p:cNvSpPr>
          <p:nvPr/>
        </p:nvSpPr>
        <p:spPr>
          <a:xfrm>
            <a:off x="5807069" y="4842944"/>
            <a:ext cx="2309813" cy="3923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000" u="sng">
                <a:solidFill>
                  <a:srgbClr val="000000"/>
                </a:solidFill>
              </a:rPr>
              <a:t>Recanalization Wire</a:t>
            </a:r>
            <a:endParaRPr lang="en-US" sz="2000" u="sng">
              <a:solidFill>
                <a:srgbClr val="000000"/>
              </a:solidFill>
              <a:cs typeface="Calibri"/>
            </a:endParaRPr>
          </a:p>
        </p:txBody>
      </p:sp>
      <p:cxnSp>
        <p:nvCxnSpPr>
          <p:cNvPr id="8" name="Straight Arrow Connector 7">
            <a:extLst>
              <a:ext uri="{FF2B5EF4-FFF2-40B4-BE49-F238E27FC236}">
                <a16:creationId xmlns:a16="http://schemas.microsoft.com/office/drawing/2014/main" id="{99CC0BB7-4CB8-7E0E-63E1-0BF0EE599901}"/>
              </a:ext>
            </a:extLst>
          </p:cNvPr>
          <p:cNvCxnSpPr>
            <a:cxnSpLocks/>
          </p:cNvCxnSpPr>
          <p:nvPr/>
        </p:nvCxnSpPr>
        <p:spPr>
          <a:xfrm flipV="1">
            <a:off x="2040954" y="3824653"/>
            <a:ext cx="654538" cy="26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02A7C8-DCBF-27D5-9934-2B33AC0ABEB2}"/>
              </a:ext>
            </a:extLst>
          </p:cNvPr>
          <p:cNvCxnSpPr/>
          <p:nvPr/>
        </p:nvCxnSpPr>
        <p:spPr>
          <a:xfrm flipH="1" flipV="1">
            <a:off x="3164417" y="4059115"/>
            <a:ext cx="2627922" cy="936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02A7C8-DCBF-27D5-9934-2B33AC0ABEB2}"/>
              </a:ext>
            </a:extLst>
          </p:cNvPr>
          <p:cNvCxnSpPr/>
          <p:nvPr/>
        </p:nvCxnSpPr>
        <p:spPr>
          <a:xfrm flipH="1" flipV="1">
            <a:off x="3164417" y="4059115"/>
            <a:ext cx="2627922" cy="936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114BADD-62BF-C489-9078-E5AF979F72EB}"/>
              </a:ext>
            </a:extLst>
          </p:cNvPr>
          <p:cNvSpPr txBox="1">
            <a:spLocks/>
          </p:cNvSpPr>
          <p:nvPr/>
        </p:nvSpPr>
        <p:spPr>
          <a:xfrm>
            <a:off x="223836" y="3901285"/>
            <a:ext cx="1909275" cy="76358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000">
                <a:solidFill>
                  <a:srgbClr val="000000"/>
                </a:solidFill>
                <a:ea typeface="Calibri"/>
                <a:cs typeface="Calibri"/>
              </a:rPr>
              <a:t>Protective cover to be removed prior to use</a:t>
            </a:r>
          </a:p>
        </p:txBody>
      </p:sp>
    </p:spTree>
    <p:extLst>
      <p:ext uri="{BB962C8B-B14F-4D97-AF65-F5344CB8AC3E}">
        <p14:creationId xmlns:p14="http://schemas.microsoft.com/office/powerpoint/2010/main" val="278068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BF573-889E-530C-9C50-C65E6CEF1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7A6DB-6917-33D7-2691-42D595A0F780}"/>
              </a:ext>
            </a:extLst>
          </p:cNvPr>
          <p:cNvSpPr>
            <a:spLocks noGrp="1"/>
          </p:cNvSpPr>
          <p:nvPr>
            <p:ph type="title"/>
          </p:nvPr>
        </p:nvSpPr>
        <p:spPr/>
        <p:txBody>
          <a:bodyPr>
            <a:normAutofit/>
          </a:bodyPr>
          <a:lstStyle/>
          <a:p>
            <a:r>
              <a:rPr lang="en-US" sz="3200" dirty="0">
                <a:solidFill>
                  <a:srgbClr val="3A729A"/>
                </a:solidFill>
              </a:rPr>
              <a:t>Potential Adverse Events &amp; Considerations</a:t>
            </a:r>
            <a:endParaRPr lang="en-US" sz="3200" dirty="0">
              <a:solidFill>
                <a:srgbClr val="3A729A"/>
              </a:solidFill>
              <a:ea typeface="Calibri Light"/>
              <a:cs typeface="Calibri Light"/>
            </a:endParaRPr>
          </a:p>
        </p:txBody>
      </p:sp>
      <p:sp>
        <p:nvSpPr>
          <p:cNvPr id="7" name="Slide Number Placeholder 3">
            <a:extLst>
              <a:ext uri="{FF2B5EF4-FFF2-40B4-BE49-F238E27FC236}">
                <a16:creationId xmlns:a16="http://schemas.microsoft.com/office/drawing/2014/main" id="{2C8015D6-903C-6DC2-6D54-FB16CAAE480D}"/>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17</a:t>
            </a:fld>
            <a:endParaRPr lang="en-US"/>
          </a:p>
        </p:txBody>
      </p:sp>
      <p:sp>
        <p:nvSpPr>
          <p:cNvPr id="4" name="Content Placeholder 3">
            <a:extLst>
              <a:ext uri="{FF2B5EF4-FFF2-40B4-BE49-F238E27FC236}">
                <a16:creationId xmlns:a16="http://schemas.microsoft.com/office/drawing/2014/main" id="{646CE6C0-234C-8AC1-4CA1-53B1BD5FAC68}"/>
              </a:ext>
            </a:extLst>
          </p:cNvPr>
          <p:cNvSpPr>
            <a:spLocks noGrp="1"/>
          </p:cNvSpPr>
          <p:nvPr>
            <p:ph idx="1"/>
          </p:nvPr>
        </p:nvSpPr>
        <p:spPr>
          <a:xfrm>
            <a:off x="1169670" y="1882379"/>
            <a:ext cx="3539544" cy="2873577"/>
          </a:xfrm>
        </p:spPr>
        <p:txBody>
          <a:bodyPr vert="horz" lIns="91440" tIns="45720" rIns="91440" bIns="45720" rtlCol="0" anchor="t">
            <a:noAutofit/>
          </a:bodyPr>
          <a:lstStyle/>
          <a:p>
            <a:pPr>
              <a:lnSpc>
                <a:spcPct val="150000"/>
              </a:lnSpc>
              <a:buClr>
                <a:srgbClr val="000000"/>
              </a:buClr>
              <a:buFont typeface="Wingdings" panose="05000000000000000000" pitchFamily="2" charset="2"/>
              <a:buChar char="§"/>
            </a:pPr>
            <a:r>
              <a:rPr lang="en-US" sz="2400" dirty="0">
                <a:solidFill>
                  <a:srgbClr val="000000"/>
                </a:solidFill>
              </a:rPr>
              <a:t>Elevated IOP</a:t>
            </a:r>
            <a:endParaRPr lang="en-US" sz="2400" dirty="0">
              <a:solidFill>
                <a:srgbClr val="000000"/>
              </a:solidFill>
              <a:ea typeface="Calibri"/>
              <a:cs typeface="Calibri"/>
            </a:endParaRPr>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Infection</a:t>
            </a:r>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Device Migration/</a:t>
            </a:r>
            <a:r>
              <a:rPr lang="en-US" sz="2400" dirty="0" err="1">
                <a:solidFill>
                  <a:srgbClr val="000000"/>
                </a:solidFill>
                <a:ea typeface="Calibri"/>
                <a:cs typeface="Calibri"/>
              </a:rPr>
              <a:t>Extruison</a:t>
            </a:r>
            <a:endParaRPr lang="en-US" sz="2400" dirty="0">
              <a:solidFill>
                <a:srgbClr val="000000"/>
              </a:solidFill>
              <a:ea typeface="Calibri"/>
              <a:cs typeface="Calibri"/>
            </a:endParaRPr>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Uveitis</a:t>
            </a:r>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Corneal ulceration</a:t>
            </a:r>
          </a:p>
        </p:txBody>
      </p:sp>
      <p:sp>
        <p:nvSpPr>
          <p:cNvPr id="6" name="Content Placeholder 3">
            <a:extLst>
              <a:ext uri="{FF2B5EF4-FFF2-40B4-BE49-F238E27FC236}">
                <a16:creationId xmlns:a16="http://schemas.microsoft.com/office/drawing/2014/main" id="{D0B923EB-7AC8-807E-8112-E3C88B891ED1}"/>
              </a:ext>
            </a:extLst>
          </p:cNvPr>
          <p:cNvSpPr txBox="1">
            <a:spLocks/>
          </p:cNvSpPr>
          <p:nvPr/>
        </p:nvSpPr>
        <p:spPr>
          <a:xfrm>
            <a:off x="5958840" y="1882378"/>
            <a:ext cx="3539544" cy="28735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000000"/>
              </a:buClr>
              <a:buFont typeface="Wingdings" panose="05000000000000000000" pitchFamily="2" charset="2"/>
              <a:buChar char="§"/>
            </a:pPr>
            <a:r>
              <a:rPr lang="en-US" sz="2400" dirty="0">
                <a:solidFill>
                  <a:srgbClr val="000000"/>
                </a:solidFill>
              </a:rPr>
              <a:t>Ocular Irritation</a:t>
            </a:r>
            <a:endParaRPr lang="en-US" sz="2400" dirty="0"/>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Foreign Body Sensation</a:t>
            </a:r>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Iris/Corneal Touch</a:t>
            </a:r>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Vision Changes</a:t>
            </a:r>
          </a:p>
          <a:p>
            <a:pPr>
              <a:lnSpc>
                <a:spcPct val="150000"/>
              </a:lnSpc>
              <a:buClr>
                <a:srgbClr val="000000"/>
              </a:buClr>
              <a:buFont typeface="Wingdings" panose="05000000000000000000" pitchFamily="2" charset="2"/>
              <a:buChar char="§"/>
            </a:pPr>
            <a:r>
              <a:rPr lang="en-US" sz="2400" dirty="0">
                <a:solidFill>
                  <a:srgbClr val="000000"/>
                </a:solidFill>
                <a:ea typeface="Calibri"/>
                <a:cs typeface="Calibri"/>
              </a:rPr>
              <a:t>Corneal Changes</a:t>
            </a:r>
          </a:p>
        </p:txBody>
      </p:sp>
    </p:spTree>
    <p:extLst>
      <p:ext uri="{BB962C8B-B14F-4D97-AF65-F5344CB8AC3E}">
        <p14:creationId xmlns:p14="http://schemas.microsoft.com/office/powerpoint/2010/main" val="2706496682"/>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BED4-B927-6CCC-6045-DF4A991D3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1FFA1-C930-0B69-8D91-6C425449E1E7}"/>
              </a:ext>
            </a:extLst>
          </p:cNvPr>
          <p:cNvSpPr>
            <a:spLocks noGrp="1"/>
          </p:cNvSpPr>
          <p:nvPr>
            <p:ph type="ctrTitle"/>
          </p:nvPr>
        </p:nvSpPr>
        <p:spPr>
          <a:xfrm>
            <a:off x="780240" y="3244388"/>
            <a:ext cx="5820002" cy="714703"/>
          </a:xfrm>
        </p:spPr>
        <p:txBody>
          <a:bodyPr/>
          <a:lstStyle/>
          <a:p>
            <a:pPr algn="ctr"/>
            <a:r>
              <a:rPr lang="en-US" sz="3200" dirty="0"/>
              <a:t>Veterinary Training for the Salvo™ Ocular </a:t>
            </a:r>
            <a:r>
              <a:rPr lang="en-US" sz="3200" dirty="0" err="1"/>
              <a:t>Microshunt</a:t>
            </a:r>
            <a:r>
              <a:rPr lang="en-US" sz="3200" dirty="0"/>
              <a:t> in the </a:t>
            </a:r>
            <a:r>
              <a:rPr lang="en-US" sz="3200"/>
              <a:t>feline eye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3A8ECF4B-7D25-E1C7-0434-CF8FA256EAD1}"/>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3" name="Picture 2" descr="A blue text with a white background&#10;&#10;Description automatically generated">
            <a:extLst>
              <a:ext uri="{FF2B5EF4-FFF2-40B4-BE49-F238E27FC236}">
                <a16:creationId xmlns:a16="http://schemas.microsoft.com/office/drawing/2014/main" id="{C5F95FF3-0F7A-0695-7C4E-2EDCCFCE3BB2}"/>
              </a:ext>
            </a:extLst>
          </p:cNvPr>
          <p:cNvPicPr>
            <a:picLocks noChangeAspect="1"/>
          </p:cNvPicPr>
          <p:nvPr/>
        </p:nvPicPr>
        <p:blipFill>
          <a:blip r:embed="rId2"/>
          <a:stretch>
            <a:fillRect/>
          </a:stretch>
        </p:blipFill>
        <p:spPr>
          <a:xfrm>
            <a:off x="566556" y="990544"/>
            <a:ext cx="6247370" cy="1615904"/>
          </a:xfrm>
          <a:prstGeom prst="rect">
            <a:avLst/>
          </a:prstGeom>
        </p:spPr>
      </p:pic>
      <p:sp>
        <p:nvSpPr>
          <p:cNvPr id="5" name="TextBox 4">
            <a:extLst>
              <a:ext uri="{FF2B5EF4-FFF2-40B4-BE49-F238E27FC236}">
                <a16:creationId xmlns:a16="http://schemas.microsoft.com/office/drawing/2014/main" id="{00D94D52-C3E1-180A-1981-E29B8BF60769}"/>
              </a:ext>
            </a:extLst>
          </p:cNvPr>
          <p:cNvSpPr txBox="1"/>
          <p:nvPr/>
        </p:nvSpPr>
        <p:spPr>
          <a:xfrm>
            <a:off x="566556" y="4742068"/>
            <a:ext cx="7590972"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OneVet Medical, Inc.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6901 East Fish Lake Road, Suite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Maple Grove, MN 55369</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www.onevetmedical.com</a:t>
            </a:r>
            <a:endParaRPr kumimoji="0" lang="en-US" altLang="en-US" sz="2000" b="0" i="1" u="none" strike="noStrike" cap="none" normalizeH="0" baseline="0" dirty="0">
              <a:ln>
                <a:noFill/>
              </a:ln>
              <a:solidFill>
                <a:schemeClr val="bg1"/>
              </a:solidFill>
              <a:effectLst/>
              <a:latin typeface="Arial" panose="020B0604020202020204" pitchFamily="34" charset="0"/>
            </a:endParaRPr>
          </a:p>
        </p:txBody>
      </p:sp>
      <p:sp>
        <p:nvSpPr>
          <p:cNvPr id="7" name="TextBox 6">
            <a:extLst>
              <a:ext uri="{FF2B5EF4-FFF2-40B4-BE49-F238E27FC236}">
                <a16:creationId xmlns:a16="http://schemas.microsoft.com/office/drawing/2014/main" id="{A2E99B25-102D-BEF3-BA7B-A1E9ED360D75}"/>
              </a:ext>
            </a:extLst>
          </p:cNvPr>
          <p:cNvSpPr txBox="1"/>
          <p:nvPr/>
        </p:nvSpPr>
        <p:spPr>
          <a:xfrm>
            <a:off x="6153150" y="1126066"/>
            <a:ext cx="436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5687"/>
                </a:solidFill>
                <a:latin typeface="Calibri Light"/>
                <a:ea typeface="Calibri Light"/>
                <a:cs typeface="Calibri Light"/>
              </a:rPr>
              <a:t>™ </a:t>
            </a:r>
            <a:endParaRPr lang="en-US" sz="3600" dirty="0">
              <a:solidFill>
                <a:srgbClr val="005687"/>
              </a:solidFill>
              <a:ea typeface="Calibri"/>
              <a:cs typeface="Calibri"/>
            </a:endParaRPr>
          </a:p>
        </p:txBody>
      </p:sp>
    </p:spTree>
    <p:extLst>
      <p:ext uri="{BB962C8B-B14F-4D97-AF65-F5344CB8AC3E}">
        <p14:creationId xmlns:p14="http://schemas.microsoft.com/office/powerpoint/2010/main" val="226845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51625-8EF1-94E7-A398-3F7806A26848}"/>
              </a:ext>
            </a:extLst>
          </p:cNvPr>
          <p:cNvSpPr>
            <a:spLocks noGrp="1"/>
          </p:cNvSpPr>
          <p:nvPr>
            <p:ph type="sldNum" sz="quarter" idx="4"/>
          </p:nvPr>
        </p:nvSpPr>
        <p:spPr>
          <a:xfrm>
            <a:off x="11469630" y="6421160"/>
            <a:ext cx="722370" cy="365125"/>
          </a:xfrm>
        </p:spPr>
        <p:txBody>
          <a:bodyPr anchor="ctr">
            <a:normAutofit/>
          </a:bodyPr>
          <a:lstStyle/>
          <a:p>
            <a:pPr>
              <a:spcAft>
                <a:spcPts val="600"/>
              </a:spcAft>
            </a:pPr>
            <a:fld id="{DAAB17A5-9E90-3B41-BF53-F7C8BA708896}" type="slidenum">
              <a:rPr lang="en-US" smtClean="0"/>
              <a:pPr>
                <a:spcAft>
                  <a:spcPts val="600"/>
                </a:spcAft>
              </a:pPr>
              <a:t>2</a:t>
            </a:fld>
            <a:endParaRPr lang="en-US"/>
          </a:p>
        </p:txBody>
      </p:sp>
      <p:sp>
        <p:nvSpPr>
          <p:cNvPr id="7" name="Title 1">
            <a:extLst>
              <a:ext uri="{FF2B5EF4-FFF2-40B4-BE49-F238E27FC236}">
                <a16:creationId xmlns:a16="http://schemas.microsoft.com/office/drawing/2014/main" id="{40799C21-104C-A041-F2C3-BA64EEA9E868}"/>
              </a:ext>
            </a:extLst>
          </p:cNvPr>
          <p:cNvSpPr>
            <a:spLocks noGrp="1"/>
          </p:cNvSpPr>
          <p:nvPr>
            <p:ph type="title"/>
          </p:nvPr>
        </p:nvSpPr>
        <p:spPr>
          <a:xfrm>
            <a:off x="764931" y="706911"/>
            <a:ext cx="8017934" cy="812502"/>
          </a:xfrm>
        </p:spPr>
        <p:txBody>
          <a:bodyPr>
            <a:normAutofit/>
          </a:bodyPr>
          <a:lstStyle/>
          <a:p>
            <a:r>
              <a:rPr lang="en-US" sz="3200" dirty="0">
                <a:solidFill>
                  <a:srgbClr val="3A729A"/>
                </a:solidFill>
                <a:ea typeface="Calibri Light"/>
                <a:cs typeface="Calibri Light"/>
              </a:rPr>
              <a:t>Salvo Ocular </a:t>
            </a:r>
            <a:r>
              <a:rPr lang="en-US" sz="3200" dirty="0" err="1">
                <a:solidFill>
                  <a:srgbClr val="3A729A"/>
                </a:solidFill>
                <a:ea typeface="Calibri Light"/>
                <a:cs typeface="Calibri Light"/>
              </a:rPr>
              <a:t>Microshunt</a:t>
            </a:r>
            <a:endParaRPr lang="en-US" sz="3200" dirty="0">
              <a:solidFill>
                <a:srgbClr val="3A729A"/>
              </a:solidFill>
              <a:ea typeface="Calibri Light"/>
              <a:cs typeface="Calibri Light"/>
            </a:endParaRPr>
          </a:p>
        </p:txBody>
      </p:sp>
      <p:pic>
        <p:nvPicPr>
          <p:cNvPr id="3" name="Picture 2">
            <a:extLst>
              <a:ext uri="{FF2B5EF4-FFF2-40B4-BE49-F238E27FC236}">
                <a16:creationId xmlns:a16="http://schemas.microsoft.com/office/drawing/2014/main" id="{EEA9D186-D5D1-162A-EE06-F6DE2F856CDA}"/>
              </a:ext>
            </a:extLst>
          </p:cNvPr>
          <p:cNvPicPr>
            <a:picLocks noChangeAspect="1"/>
          </p:cNvPicPr>
          <p:nvPr/>
        </p:nvPicPr>
        <p:blipFill>
          <a:blip r:embed="rId2"/>
          <a:stretch>
            <a:fillRect/>
          </a:stretch>
        </p:blipFill>
        <p:spPr>
          <a:xfrm>
            <a:off x="6350508" y="1751292"/>
            <a:ext cx="5129484" cy="2541988"/>
          </a:xfrm>
          <a:prstGeom prst="rect">
            <a:avLst/>
          </a:prstGeom>
        </p:spPr>
      </p:pic>
      <p:sp>
        <p:nvSpPr>
          <p:cNvPr id="11" name="TextBox 10">
            <a:extLst>
              <a:ext uri="{FF2B5EF4-FFF2-40B4-BE49-F238E27FC236}">
                <a16:creationId xmlns:a16="http://schemas.microsoft.com/office/drawing/2014/main" id="{42A952CE-EAB7-765F-9EED-C17EDD828157}"/>
              </a:ext>
            </a:extLst>
          </p:cNvPr>
          <p:cNvSpPr txBox="1"/>
          <p:nvPr/>
        </p:nvSpPr>
        <p:spPr>
          <a:xfrm>
            <a:off x="852457" y="3416117"/>
            <a:ext cx="579552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sng" strike="noStrike" cap="none" normalizeH="0" baseline="0" dirty="0">
                <a:ln>
                  <a:noFill/>
                </a:ln>
                <a:solidFill>
                  <a:srgbClr val="000000"/>
                </a:solidFill>
                <a:effectLst/>
              </a:rPr>
              <a:t>Product Indication: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1" u="sng"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000000"/>
                </a:solidFill>
                <a:effectLst/>
              </a:rPr>
              <a:t>The Salvo </a:t>
            </a:r>
            <a:r>
              <a:rPr lang="en-US" altLang="en-US" i="1" dirty="0">
                <a:solidFill>
                  <a:srgbClr val="000000"/>
                </a:solidFill>
              </a:rPr>
              <a:t>Ocular </a:t>
            </a:r>
            <a:r>
              <a:rPr lang="en-US" altLang="en-US" i="1" dirty="0" err="1">
                <a:solidFill>
                  <a:srgbClr val="000000"/>
                </a:solidFill>
              </a:rPr>
              <a:t>Microshunt</a:t>
            </a:r>
            <a:r>
              <a:rPr lang="en-US" altLang="en-US" i="1" dirty="0">
                <a:solidFill>
                  <a:srgbClr val="000000"/>
                </a:solidFill>
              </a:rPr>
              <a:t> is an implantable, minimally invasive device that shunts aqueous humor to the surface of the eye, effectively lowering IOP in felines with primary or secondary glaucoma.</a:t>
            </a:r>
            <a:endParaRPr kumimoji="0" lang="en-US" altLang="en-US" sz="2400" b="0" i="1" u="none" strike="noStrike" cap="none" normalizeH="0" baseline="0" dirty="0">
              <a:ln>
                <a:noFill/>
              </a:ln>
              <a:solidFill>
                <a:srgbClr val="000000"/>
              </a:solidFill>
              <a:effectLst/>
            </a:endParaRPr>
          </a:p>
        </p:txBody>
      </p:sp>
      <p:cxnSp>
        <p:nvCxnSpPr>
          <p:cNvPr id="14" name="Straight Connector 13">
            <a:extLst>
              <a:ext uri="{FF2B5EF4-FFF2-40B4-BE49-F238E27FC236}">
                <a16:creationId xmlns:a16="http://schemas.microsoft.com/office/drawing/2014/main" id="{A299088B-162A-83B7-23DD-89271175EB66}"/>
              </a:ext>
            </a:extLst>
          </p:cNvPr>
          <p:cNvCxnSpPr/>
          <p:nvPr/>
        </p:nvCxnSpPr>
        <p:spPr>
          <a:xfrm flipH="1" flipV="1">
            <a:off x="8326696" y="2177969"/>
            <a:ext cx="429768" cy="7040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CDE526-670B-E979-8223-79F93A7C6FB3}"/>
              </a:ext>
            </a:extLst>
          </p:cNvPr>
          <p:cNvSpPr txBox="1"/>
          <p:nvPr/>
        </p:nvSpPr>
        <p:spPr>
          <a:xfrm>
            <a:off x="7759768" y="1837944"/>
            <a:ext cx="1993392" cy="276999"/>
          </a:xfrm>
          <a:prstGeom prst="rect">
            <a:avLst/>
          </a:prstGeom>
          <a:noFill/>
        </p:spPr>
        <p:txBody>
          <a:bodyPr wrap="square" rtlCol="0">
            <a:spAutoFit/>
          </a:bodyPr>
          <a:lstStyle/>
          <a:p>
            <a:r>
              <a:rPr lang="en-US" sz="1200" dirty="0"/>
              <a:t>Central flow lumen</a:t>
            </a:r>
          </a:p>
        </p:txBody>
      </p:sp>
    </p:spTree>
    <p:extLst>
      <p:ext uri="{BB962C8B-B14F-4D97-AF65-F5344CB8AC3E}">
        <p14:creationId xmlns:p14="http://schemas.microsoft.com/office/powerpoint/2010/main" val="217620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9D1D6-91DA-36D7-5450-7ED36B94E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62645-DD7F-8BC1-DA96-2AB45C7A9334}"/>
              </a:ext>
            </a:extLst>
          </p:cNvPr>
          <p:cNvSpPr>
            <a:spLocks noGrp="1"/>
          </p:cNvSpPr>
          <p:nvPr>
            <p:ph type="title"/>
          </p:nvPr>
        </p:nvSpPr>
        <p:spPr>
          <a:xfrm>
            <a:off x="838200" y="639340"/>
            <a:ext cx="6490676" cy="861348"/>
          </a:xfrm>
        </p:spPr>
        <p:txBody>
          <a:bodyPr anchor="ctr">
            <a:noAutofit/>
          </a:bodyPr>
          <a:lstStyle/>
          <a:p>
            <a:r>
              <a:rPr lang="en-US" sz="3200" dirty="0">
                <a:solidFill>
                  <a:srgbClr val="3A729A"/>
                </a:solidFill>
              </a:rPr>
              <a:t>Salvo Packaging</a:t>
            </a:r>
            <a:endParaRPr lang="en-US" sz="3200" dirty="0">
              <a:solidFill>
                <a:srgbClr val="3A729A"/>
              </a:solidFill>
              <a:ea typeface="Calibri Light"/>
              <a:cs typeface="Calibri Light"/>
            </a:endParaRPr>
          </a:p>
        </p:txBody>
      </p:sp>
      <p:sp>
        <p:nvSpPr>
          <p:cNvPr id="7" name="Slide Number Placeholder 3">
            <a:extLst>
              <a:ext uri="{FF2B5EF4-FFF2-40B4-BE49-F238E27FC236}">
                <a16:creationId xmlns:a16="http://schemas.microsoft.com/office/drawing/2014/main" id="{5EAFF052-F118-C276-2FE5-3C3A8ED3ED79}"/>
              </a:ext>
            </a:extLst>
          </p:cNvPr>
          <p:cNvSpPr>
            <a:spLocks noGrp="1"/>
          </p:cNvSpPr>
          <p:nvPr>
            <p:ph type="sldNum" sz="quarter" idx="4"/>
          </p:nvPr>
        </p:nvSpPr>
        <p:spPr>
          <a:xfrm>
            <a:off x="11469630" y="6380515"/>
            <a:ext cx="722370" cy="365125"/>
          </a:xfrm>
        </p:spPr>
        <p:txBody>
          <a:bodyPr anchor="ctr">
            <a:normAutofit/>
          </a:bodyPr>
          <a:lstStyle/>
          <a:p>
            <a:pPr>
              <a:spcAft>
                <a:spcPts val="600"/>
              </a:spcAft>
            </a:pPr>
            <a:fld id="{DAAB17A5-9E90-3B41-BF53-F7C8BA708896}" type="slidenum">
              <a:rPr lang="en-US" smtClean="0"/>
              <a:pPr>
                <a:spcAft>
                  <a:spcPts val="600"/>
                </a:spcAft>
              </a:pPr>
              <a:t>3</a:t>
            </a:fld>
            <a:endParaRPr lang="en-US"/>
          </a:p>
        </p:txBody>
      </p:sp>
      <p:pic>
        <p:nvPicPr>
          <p:cNvPr id="11" name="Picture 10" descr="A plastic container with a lid&#10;&#10;Description automatically generated">
            <a:extLst>
              <a:ext uri="{FF2B5EF4-FFF2-40B4-BE49-F238E27FC236}">
                <a16:creationId xmlns:a16="http://schemas.microsoft.com/office/drawing/2014/main" id="{BD12AB88-BD3E-1837-3D40-E12EFF2B1387}"/>
              </a:ext>
            </a:extLst>
          </p:cNvPr>
          <p:cNvPicPr>
            <a:picLocks noChangeAspect="1"/>
          </p:cNvPicPr>
          <p:nvPr/>
        </p:nvPicPr>
        <p:blipFill>
          <a:blip r:embed="rId2"/>
          <a:stretch>
            <a:fillRect/>
          </a:stretch>
        </p:blipFill>
        <p:spPr>
          <a:xfrm>
            <a:off x="7590180" y="1699445"/>
            <a:ext cx="2972715" cy="2749762"/>
          </a:xfrm>
          <a:prstGeom prst="rect">
            <a:avLst/>
          </a:prstGeom>
        </p:spPr>
      </p:pic>
      <p:pic>
        <p:nvPicPr>
          <p:cNvPr id="13" name="Picture 12" descr="A white package on a blue surface&#10;&#10;Description automatically generated">
            <a:extLst>
              <a:ext uri="{FF2B5EF4-FFF2-40B4-BE49-F238E27FC236}">
                <a16:creationId xmlns:a16="http://schemas.microsoft.com/office/drawing/2014/main" id="{C0419473-B77D-FF52-8600-CE26B9DD4BDE}"/>
              </a:ext>
            </a:extLst>
          </p:cNvPr>
          <p:cNvPicPr>
            <a:picLocks noChangeAspect="1"/>
          </p:cNvPicPr>
          <p:nvPr/>
        </p:nvPicPr>
        <p:blipFill>
          <a:blip r:embed="rId3"/>
          <a:stretch>
            <a:fillRect/>
          </a:stretch>
        </p:blipFill>
        <p:spPr>
          <a:xfrm rot="5400000">
            <a:off x="844355" y="1979285"/>
            <a:ext cx="2743200" cy="2057400"/>
          </a:xfrm>
          <a:prstGeom prst="rect">
            <a:avLst/>
          </a:prstGeom>
        </p:spPr>
      </p:pic>
      <p:pic>
        <p:nvPicPr>
          <p:cNvPr id="15" name="Picture 14" descr="A plastic bag with a needle in it&#10;&#10;Description automatically generated">
            <a:extLst>
              <a:ext uri="{FF2B5EF4-FFF2-40B4-BE49-F238E27FC236}">
                <a16:creationId xmlns:a16="http://schemas.microsoft.com/office/drawing/2014/main" id="{5CE2E993-88B8-80C6-E7D2-4A1EBFE3E73B}"/>
              </a:ext>
            </a:extLst>
          </p:cNvPr>
          <p:cNvPicPr>
            <a:picLocks noChangeAspect="1"/>
          </p:cNvPicPr>
          <p:nvPr/>
        </p:nvPicPr>
        <p:blipFill>
          <a:blip r:embed="rId4"/>
          <a:stretch>
            <a:fillRect/>
          </a:stretch>
        </p:blipFill>
        <p:spPr>
          <a:xfrm rot="5400000">
            <a:off x="4045817" y="2017378"/>
            <a:ext cx="2743201" cy="2057400"/>
          </a:xfrm>
          <a:prstGeom prst="rect">
            <a:avLst/>
          </a:prstGeom>
        </p:spPr>
      </p:pic>
      <p:sp>
        <p:nvSpPr>
          <p:cNvPr id="3" name="TextBox 2">
            <a:extLst>
              <a:ext uri="{FF2B5EF4-FFF2-40B4-BE49-F238E27FC236}">
                <a16:creationId xmlns:a16="http://schemas.microsoft.com/office/drawing/2014/main" id="{23623AE9-FF65-A56E-FEB4-0C0C607AD9D3}"/>
              </a:ext>
            </a:extLst>
          </p:cNvPr>
          <p:cNvSpPr txBox="1"/>
          <p:nvPr/>
        </p:nvSpPr>
        <p:spPr>
          <a:xfrm>
            <a:off x="1050625" y="4636334"/>
            <a:ext cx="2050882" cy="1508105"/>
          </a:xfrm>
          <a:prstGeom prst="rect">
            <a:avLst/>
          </a:prstGeom>
          <a:noFill/>
        </p:spPr>
        <p:txBody>
          <a:bodyPr wrap="none" rtlCol="0">
            <a:spAutoFit/>
          </a:bodyPr>
          <a:lstStyle/>
          <a:p>
            <a:pPr marL="285750" indent="-285750">
              <a:spcAft>
                <a:spcPts val="1200"/>
              </a:spcAft>
              <a:buClr>
                <a:srgbClr val="0070C0"/>
              </a:buClr>
              <a:buFont typeface="Wingdings" panose="05000000000000000000" pitchFamily="2" charset="2"/>
              <a:buChar char="§"/>
            </a:pPr>
            <a:r>
              <a:rPr lang="en-US" dirty="0"/>
              <a:t>One unit per box</a:t>
            </a:r>
          </a:p>
          <a:p>
            <a:pPr marL="285750" indent="-285750">
              <a:spcAft>
                <a:spcPts val="1200"/>
              </a:spcAft>
              <a:buClr>
                <a:srgbClr val="0070C0"/>
              </a:buClr>
              <a:buFont typeface="Wingdings" panose="05000000000000000000" pitchFamily="2" charset="2"/>
              <a:buChar char="§"/>
            </a:pPr>
            <a:r>
              <a:rPr lang="en-US" dirty="0"/>
              <a:t>ETO sterilized</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0CFA9C80-124C-EB13-F7DC-EA27DB2B3F86}"/>
              </a:ext>
            </a:extLst>
          </p:cNvPr>
          <p:cNvSpPr txBox="1"/>
          <p:nvPr/>
        </p:nvSpPr>
        <p:spPr>
          <a:xfrm>
            <a:off x="3816685" y="4591468"/>
            <a:ext cx="3512191" cy="2492990"/>
          </a:xfrm>
          <a:prstGeom prst="rect">
            <a:avLst/>
          </a:prstGeom>
          <a:noFill/>
        </p:spPr>
        <p:txBody>
          <a:bodyPr wrap="square" rtlCol="0">
            <a:spAutoFit/>
          </a:bodyPr>
          <a:lstStyle/>
          <a:p>
            <a:pPr marL="285750" indent="-285750">
              <a:spcAft>
                <a:spcPts val="1200"/>
              </a:spcAft>
              <a:buClr>
                <a:srgbClr val="0070C0"/>
              </a:buClr>
              <a:buFont typeface="Wingdings" panose="05000000000000000000" pitchFamily="2" charset="2"/>
              <a:buChar char="§"/>
            </a:pPr>
            <a:r>
              <a:rPr lang="en-US" dirty="0"/>
              <a:t>Double sterile barrier, inner pouch placed in sterile field</a:t>
            </a:r>
          </a:p>
          <a:p>
            <a:pPr marL="285750" indent="-285750">
              <a:spcAft>
                <a:spcPts val="1200"/>
              </a:spcAft>
              <a:buClr>
                <a:srgbClr val="0070C0"/>
              </a:buClr>
              <a:buFont typeface="Wingdings" panose="05000000000000000000" pitchFamily="2" charset="2"/>
              <a:buChar char="§"/>
            </a:pPr>
            <a:r>
              <a:rPr lang="en-US" dirty="0"/>
              <a:t>Verify ‘Green’ color dot</a:t>
            </a:r>
          </a:p>
          <a:p>
            <a:pPr marL="285750" indent="-285750">
              <a:spcAft>
                <a:spcPts val="1200"/>
              </a:spcAft>
              <a:buClr>
                <a:srgbClr val="0070C0"/>
              </a:buClr>
              <a:buFont typeface="Wingdings" panose="05000000000000000000" pitchFamily="2" charset="2"/>
              <a:buChar char="§"/>
            </a:pPr>
            <a:r>
              <a:rPr lang="en-US" dirty="0"/>
              <a:t>Inspect package for any damage prior to use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5" name="TextBox 4">
            <a:extLst>
              <a:ext uri="{FF2B5EF4-FFF2-40B4-BE49-F238E27FC236}">
                <a16:creationId xmlns:a16="http://schemas.microsoft.com/office/drawing/2014/main" id="{83FD9196-4CE3-AC37-D4C4-D4956183CE13}"/>
              </a:ext>
            </a:extLst>
          </p:cNvPr>
          <p:cNvSpPr txBox="1"/>
          <p:nvPr/>
        </p:nvSpPr>
        <p:spPr>
          <a:xfrm>
            <a:off x="7369457" y="4636334"/>
            <a:ext cx="3277517" cy="2585323"/>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en-US" dirty="0"/>
              <a:t>Salvo implant centered in packaging tube</a:t>
            </a:r>
          </a:p>
          <a:p>
            <a:pPr marL="285750" indent="-285750">
              <a:buClr>
                <a:srgbClr val="0070C0"/>
              </a:buClr>
              <a:buFont typeface="Wingdings" panose="05000000000000000000" pitchFamily="2" charset="2"/>
              <a:buChar char="§"/>
            </a:pPr>
            <a:endParaRPr lang="en-US" dirty="0"/>
          </a:p>
          <a:p>
            <a:pPr marL="285750" indent="-285750">
              <a:buClr>
                <a:srgbClr val="0070C0"/>
              </a:buClr>
              <a:buFont typeface="Wingdings" panose="05000000000000000000" pitchFamily="2" charset="2"/>
              <a:buChar char="§"/>
            </a:pPr>
            <a:r>
              <a:rPr lang="en-US" dirty="0"/>
              <a:t>Remove directly with non-tooth forceps</a:t>
            </a:r>
          </a:p>
          <a:p>
            <a:pPr marL="285750" indent="-285750">
              <a:buClr>
                <a:srgbClr val="0070C0"/>
              </a:buClr>
              <a:buFont typeface="Wingdings" panose="05000000000000000000" pitchFamily="2" charset="2"/>
              <a:buChar char="§"/>
            </a:pPr>
            <a:endParaRPr lang="en-US" dirty="0"/>
          </a:p>
          <a:p>
            <a:pPr marL="285750" indent="-285750">
              <a:buClr>
                <a:srgbClr val="0070C0"/>
              </a:buClr>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76381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F48A6-CE80-7535-15F2-216AD838A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0C03E-B5D8-AFF1-2692-45C21DC6D959}"/>
              </a:ext>
            </a:extLst>
          </p:cNvPr>
          <p:cNvSpPr>
            <a:spLocks noGrp="1"/>
          </p:cNvSpPr>
          <p:nvPr>
            <p:ph type="ctrTitle"/>
          </p:nvPr>
        </p:nvSpPr>
        <p:spPr>
          <a:xfrm>
            <a:off x="-123743" y="4330201"/>
            <a:ext cx="6739977" cy="714703"/>
          </a:xfrm>
        </p:spPr>
        <p:txBody>
          <a:bodyPr/>
          <a:lstStyle/>
          <a:p>
            <a:pPr algn="ctr"/>
            <a:r>
              <a:rPr lang="en-US" sz="3200" dirty="0"/>
              <a:t>I.  Supplies and Medications</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381C5F9B-CC9A-CD60-A347-9482F9EF8A86}"/>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39ADE026-5FA2-1C70-9D7B-7F98A2A59A94}"/>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110324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E6E9-15C5-9CCC-2AA2-CA9B765DD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2DEA-1695-E4E2-9A91-2377B0551028}"/>
              </a:ext>
            </a:extLst>
          </p:cNvPr>
          <p:cNvSpPr>
            <a:spLocks noGrp="1"/>
          </p:cNvSpPr>
          <p:nvPr>
            <p:ph type="title"/>
          </p:nvPr>
        </p:nvSpPr>
        <p:spPr/>
        <p:txBody>
          <a:bodyPr>
            <a:normAutofit/>
          </a:bodyPr>
          <a:lstStyle/>
          <a:p>
            <a:r>
              <a:rPr lang="en-US" sz="3200" dirty="0">
                <a:solidFill>
                  <a:srgbClr val="3A729A"/>
                </a:solidFill>
              </a:rPr>
              <a:t>Supplies</a:t>
            </a:r>
            <a:endParaRPr lang="en-US" sz="2800" dirty="0">
              <a:solidFill>
                <a:srgbClr val="FF0000"/>
              </a:solidFill>
              <a:ea typeface="Calibri Light"/>
              <a:cs typeface="Calibri Light"/>
            </a:endParaRPr>
          </a:p>
        </p:txBody>
      </p:sp>
      <p:sp>
        <p:nvSpPr>
          <p:cNvPr id="7" name="Slide Number Placeholder 3">
            <a:extLst>
              <a:ext uri="{FF2B5EF4-FFF2-40B4-BE49-F238E27FC236}">
                <a16:creationId xmlns:a16="http://schemas.microsoft.com/office/drawing/2014/main" id="{F8FB1A26-9D72-5384-6A0F-9FB5DB165FCD}"/>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5</a:t>
            </a:fld>
            <a:endParaRPr lang="en-US"/>
          </a:p>
        </p:txBody>
      </p:sp>
      <p:sp>
        <p:nvSpPr>
          <p:cNvPr id="5" name="Content Placeholder 3">
            <a:extLst>
              <a:ext uri="{FF2B5EF4-FFF2-40B4-BE49-F238E27FC236}">
                <a16:creationId xmlns:a16="http://schemas.microsoft.com/office/drawing/2014/main" id="{3E1B1C90-E55D-1CF9-D1D7-9EC378F86FA8}"/>
              </a:ext>
            </a:extLst>
          </p:cNvPr>
          <p:cNvSpPr>
            <a:spLocks noGrp="1"/>
          </p:cNvSpPr>
          <p:nvPr>
            <p:ph idx="1"/>
          </p:nvPr>
        </p:nvSpPr>
        <p:spPr>
          <a:xfrm rot="16200000">
            <a:off x="-1006692" y="3467764"/>
            <a:ext cx="4219790" cy="727237"/>
          </a:xfrm>
          <a:solidFill>
            <a:srgbClr val="8EAADB"/>
          </a:solidFill>
          <a:ln w="28575">
            <a:solidFill>
              <a:srgbClr val="005687"/>
            </a:solidFill>
          </a:ln>
          <a:effectLst/>
        </p:spPr>
        <p:txBody>
          <a:bodyPr vert="horz" lIns="91440" tIns="45720" rIns="91440" bIns="45720" rtlCol="0" anchor="ctr">
            <a:normAutofit/>
          </a:bodyPr>
          <a:lstStyle/>
          <a:p>
            <a:pPr marL="0" indent="0" algn="ctr">
              <a:buNone/>
            </a:pPr>
            <a:r>
              <a:rPr lang="en-US" sz="2400" b="1">
                <a:solidFill>
                  <a:srgbClr val="FFFFFF"/>
                </a:solidFill>
              </a:rPr>
              <a:t>Supply List</a:t>
            </a:r>
            <a:endParaRPr lang="en-US"/>
          </a:p>
        </p:txBody>
      </p:sp>
      <p:sp>
        <p:nvSpPr>
          <p:cNvPr id="3" name="TextBox 2">
            <a:extLst>
              <a:ext uri="{FF2B5EF4-FFF2-40B4-BE49-F238E27FC236}">
                <a16:creationId xmlns:a16="http://schemas.microsoft.com/office/drawing/2014/main" id="{98529537-BCB7-D0C5-2FCF-A4FBF420E831}"/>
              </a:ext>
            </a:extLst>
          </p:cNvPr>
          <p:cNvSpPr txBox="1"/>
          <p:nvPr/>
        </p:nvSpPr>
        <p:spPr>
          <a:xfrm>
            <a:off x="1972108" y="1721487"/>
            <a:ext cx="3660548" cy="2308324"/>
          </a:xfrm>
          <a:prstGeom prst="rect">
            <a:avLst/>
          </a:prstGeom>
          <a:noFill/>
        </p:spPr>
        <p:txBody>
          <a:bodyPr wrap="square">
            <a:spAutoFit/>
          </a:bodyPr>
          <a:lstStyle/>
          <a:p>
            <a:pPr marL="285750" indent="-285750">
              <a:buFont typeface="Wingdings" panose="05000000000000000000" pitchFamily="2" charset="2"/>
              <a:buChar char="§"/>
            </a:pPr>
            <a:r>
              <a:rPr lang="en-US" dirty="0">
                <a:solidFill>
                  <a:srgbClr val="000000"/>
                </a:solidFill>
              </a:rPr>
              <a:t>Eyelid Speculum</a:t>
            </a: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Sterile Eye Drape</a:t>
            </a:r>
          </a:p>
          <a:p>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1.4mm Keratome or 19g MVR blade</a:t>
            </a:r>
          </a:p>
          <a:p>
            <a:pPr marL="285750" indent="-285750">
              <a:buFont typeface="Wingdings" panose="05000000000000000000" pitchFamily="2" charset="2"/>
              <a:buChar char="§"/>
            </a:pPr>
            <a:r>
              <a:rPr lang="en-US" dirty="0">
                <a:solidFill>
                  <a:srgbClr val="000000"/>
                </a:solidFill>
              </a:rPr>
              <a:t>Colibri </a:t>
            </a:r>
            <a:r>
              <a:rPr lang="en-US" dirty="0" err="1">
                <a:solidFill>
                  <a:srgbClr val="000000"/>
                </a:solidFill>
              </a:rPr>
              <a:t>forcept</a:t>
            </a:r>
            <a:r>
              <a:rPr lang="en-US" dirty="0">
                <a:solidFill>
                  <a:srgbClr val="000000"/>
                </a:solidFill>
              </a:rPr>
              <a:t> to position globe</a:t>
            </a:r>
          </a:p>
          <a:p>
            <a:endParaRPr lang="en-US" dirty="0">
              <a:solidFill>
                <a:srgbClr val="000000"/>
              </a:solidFill>
            </a:endParaRPr>
          </a:p>
        </p:txBody>
      </p:sp>
      <p:sp>
        <p:nvSpPr>
          <p:cNvPr id="8" name="TextBox 7">
            <a:extLst>
              <a:ext uri="{FF2B5EF4-FFF2-40B4-BE49-F238E27FC236}">
                <a16:creationId xmlns:a16="http://schemas.microsoft.com/office/drawing/2014/main" id="{D2D26D1D-8F4E-919E-38A4-5E94451E07D6}"/>
              </a:ext>
            </a:extLst>
          </p:cNvPr>
          <p:cNvSpPr txBox="1"/>
          <p:nvPr/>
        </p:nvSpPr>
        <p:spPr>
          <a:xfrm>
            <a:off x="1972108" y="3910336"/>
            <a:ext cx="6098458" cy="2862322"/>
          </a:xfrm>
          <a:prstGeom prst="rect">
            <a:avLst/>
          </a:prstGeom>
          <a:noFill/>
        </p:spPr>
        <p:txBody>
          <a:bodyPr wrap="square">
            <a:spAutoFit/>
          </a:bodyPr>
          <a:lstStyle/>
          <a:p>
            <a:pPr marL="285750" indent="-285750">
              <a:buFont typeface="Wingdings" panose="05000000000000000000" pitchFamily="2" charset="2"/>
              <a:buChar char="§"/>
            </a:pPr>
            <a:r>
              <a:rPr lang="en-US" dirty="0">
                <a:solidFill>
                  <a:srgbClr val="000000"/>
                </a:solidFill>
              </a:rPr>
              <a:t>Non-tooth Forceps to handle shunt</a:t>
            </a: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Salvo Ocular </a:t>
            </a:r>
            <a:r>
              <a:rPr lang="en-US" dirty="0" err="1">
                <a:solidFill>
                  <a:srgbClr val="000000"/>
                </a:solidFill>
              </a:rPr>
              <a:t>Microshunt</a:t>
            </a:r>
            <a:endParaRPr lang="en-US" dirty="0">
              <a:solidFill>
                <a:srgbClr val="000000"/>
              </a:solidFill>
            </a:endParaRP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Dry </a:t>
            </a:r>
            <a:r>
              <a:rPr lang="en-US" dirty="0" err="1">
                <a:solidFill>
                  <a:srgbClr val="000000"/>
                </a:solidFill>
              </a:rPr>
              <a:t>Weck</a:t>
            </a:r>
            <a:r>
              <a:rPr lang="en-US" dirty="0">
                <a:solidFill>
                  <a:srgbClr val="000000"/>
                </a:solidFill>
              </a:rPr>
              <a:t> Spear</a:t>
            </a: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Sterile marking pen</a:t>
            </a:r>
          </a:p>
          <a:p>
            <a:pPr marL="285750" indent="-285750">
              <a:buFont typeface="Wingdings" panose="05000000000000000000" pitchFamily="2" charset="2"/>
              <a:buChar char="§"/>
            </a:pPr>
            <a:endParaRPr lang="en-US" dirty="0">
              <a:solidFill>
                <a:srgbClr val="000000"/>
              </a:solidFill>
            </a:endParaRPr>
          </a:p>
          <a:p>
            <a:endParaRPr lang="en-US" dirty="0">
              <a:solidFill>
                <a:srgbClr val="000000"/>
              </a:solidFill>
            </a:endParaRPr>
          </a:p>
          <a:p>
            <a:endParaRPr lang="en-US" dirty="0">
              <a:solidFill>
                <a:srgbClr val="000000"/>
              </a:solidFill>
            </a:endParaRPr>
          </a:p>
        </p:txBody>
      </p:sp>
      <p:pic>
        <p:nvPicPr>
          <p:cNvPr id="4" name="Picture 2" descr="A close-up of an eye&#10;&#10;Description automatically generated">
            <a:extLst>
              <a:ext uri="{FF2B5EF4-FFF2-40B4-BE49-F238E27FC236}">
                <a16:creationId xmlns:a16="http://schemas.microsoft.com/office/drawing/2014/main" id="{658E243F-D1A1-461E-3A3A-8A9340ACC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942" y="2017129"/>
            <a:ext cx="5048552" cy="378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8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0059-FAA0-C1A2-9525-A41A9B860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3736D-F920-9BD8-FEF4-9EE75AC7C8D7}"/>
              </a:ext>
            </a:extLst>
          </p:cNvPr>
          <p:cNvSpPr>
            <a:spLocks noGrp="1"/>
          </p:cNvSpPr>
          <p:nvPr>
            <p:ph type="title"/>
          </p:nvPr>
        </p:nvSpPr>
        <p:spPr>
          <a:xfrm>
            <a:off x="838200" y="587192"/>
            <a:ext cx="10515600" cy="861348"/>
          </a:xfrm>
        </p:spPr>
        <p:txBody>
          <a:bodyPr>
            <a:normAutofit/>
          </a:bodyPr>
          <a:lstStyle/>
          <a:p>
            <a:r>
              <a:rPr lang="en-US" sz="3200" dirty="0">
                <a:solidFill>
                  <a:srgbClr val="3A729A"/>
                </a:solidFill>
              </a:rPr>
              <a:t>Medications</a:t>
            </a:r>
            <a:endParaRPr lang="en-US" sz="2800" dirty="0"/>
          </a:p>
        </p:txBody>
      </p:sp>
      <p:sp>
        <p:nvSpPr>
          <p:cNvPr id="7" name="Slide Number Placeholder 3">
            <a:extLst>
              <a:ext uri="{FF2B5EF4-FFF2-40B4-BE49-F238E27FC236}">
                <a16:creationId xmlns:a16="http://schemas.microsoft.com/office/drawing/2014/main" id="{A91234CE-5B85-BDAB-38B7-E8BDBEABDFCA}"/>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6</a:t>
            </a:fld>
            <a:endParaRPr lang="en-US"/>
          </a:p>
        </p:txBody>
      </p:sp>
      <p:sp>
        <p:nvSpPr>
          <p:cNvPr id="12" name="Rectangle 3">
            <a:extLst>
              <a:ext uri="{FF2B5EF4-FFF2-40B4-BE49-F238E27FC236}">
                <a16:creationId xmlns:a16="http://schemas.microsoft.com/office/drawing/2014/main" id="{F1F9C41E-2499-D35C-2AFF-8BCC63E2BD95}"/>
              </a:ext>
            </a:extLst>
          </p:cNvPr>
          <p:cNvSpPr>
            <a:spLocks noChangeArrowheads="1"/>
          </p:cNvSpPr>
          <p:nvPr/>
        </p:nvSpPr>
        <p:spPr bwMode="auto">
          <a:xfrm>
            <a:off x="-1427323" y="1663700"/>
            <a:ext cx="28846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Content Placeholder 3">
            <a:extLst>
              <a:ext uri="{FF2B5EF4-FFF2-40B4-BE49-F238E27FC236}">
                <a16:creationId xmlns:a16="http://schemas.microsoft.com/office/drawing/2014/main" id="{64D77D24-8160-A5F9-11A7-0B6D9E0EA9F4}"/>
              </a:ext>
            </a:extLst>
          </p:cNvPr>
          <p:cNvSpPr>
            <a:spLocks noGrp="1"/>
          </p:cNvSpPr>
          <p:nvPr>
            <p:ph idx="1"/>
          </p:nvPr>
        </p:nvSpPr>
        <p:spPr>
          <a:xfrm rot="16200000">
            <a:off x="-1271695" y="3558852"/>
            <a:ext cx="4219790" cy="727237"/>
          </a:xfrm>
          <a:solidFill>
            <a:srgbClr val="8EAADB"/>
          </a:solidFill>
          <a:ln w="28575">
            <a:solidFill>
              <a:srgbClr val="005687"/>
            </a:solidFill>
          </a:ln>
          <a:effectLst/>
        </p:spPr>
        <p:txBody>
          <a:bodyPr vert="horz" lIns="91440" tIns="45720" rIns="91440" bIns="45720" rtlCol="0" anchor="ctr">
            <a:normAutofit/>
          </a:bodyPr>
          <a:lstStyle/>
          <a:p>
            <a:pPr marL="0" indent="0" algn="ctr">
              <a:buNone/>
            </a:pPr>
            <a:r>
              <a:rPr lang="en-US" sz="2400" b="1" dirty="0">
                <a:solidFill>
                  <a:srgbClr val="FFFFFF"/>
                </a:solidFill>
              </a:rPr>
              <a:t>Medication List</a:t>
            </a:r>
            <a:endParaRPr lang="en-US" dirty="0"/>
          </a:p>
        </p:txBody>
      </p:sp>
      <p:sp>
        <p:nvSpPr>
          <p:cNvPr id="6" name="TextBox 5">
            <a:extLst>
              <a:ext uri="{FF2B5EF4-FFF2-40B4-BE49-F238E27FC236}">
                <a16:creationId xmlns:a16="http://schemas.microsoft.com/office/drawing/2014/main" id="{451C6113-2208-BE55-4C2A-076FE0D5C27C}"/>
              </a:ext>
            </a:extLst>
          </p:cNvPr>
          <p:cNvSpPr txBox="1"/>
          <p:nvPr/>
        </p:nvSpPr>
        <p:spPr>
          <a:xfrm>
            <a:off x="2022890" y="2120900"/>
            <a:ext cx="4640662" cy="4247317"/>
          </a:xfrm>
          <a:prstGeom prst="rect">
            <a:avLst/>
          </a:prstGeom>
          <a:noFill/>
        </p:spPr>
        <p:txBody>
          <a:bodyPr wrap="square">
            <a:spAutoFit/>
          </a:bodyPr>
          <a:lstStyle/>
          <a:p>
            <a:r>
              <a:rPr lang="en-US" b="1" u="sng" dirty="0">
                <a:solidFill>
                  <a:srgbClr val="000000"/>
                </a:solidFill>
              </a:rPr>
              <a:t>Postoperative</a:t>
            </a:r>
            <a:r>
              <a:rPr lang="en-US" dirty="0">
                <a:solidFill>
                  <a:srgbClr val="000000"/>
                </a:solidFill>
              </a:rPr>
              <a:t> </a:t>
            </a:r>
          </a:p>
          <a:p>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Prednisolone acetate (or dexamethasone) TID</a:t>
            </a: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Topical ofloxacin TID</a:t>
            </a: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Dorzolamide TID</a:t>
            </a: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Systemic AB (</a:t>
            </a:r>
            <a:r>
              <a:rPr lang="en-US" dirty="0" err="1">
                <a:solidFill>
                  <a:srgbClr val="000000"/>
                </a:solidFill>
              </a:rPr>
              <a:t>clavamox</a:t>
            </a:r>
            <a:r>
              <a:rPr lang="en-US" dirty="0">
                <a:solidFill>
                  <a:srgbClr val="000000"/>
                </a:solidFill>
              </a:rPr>
              <a:t> for 1 week)</a:t>
            </a:r>
          </a:p>
          <a:p>
            <a:pPr marL="285750" indent="-285750">
              <a:buFont typeface="Wingdings" panose="05000000000000000000" pitchFamily="2" charset="2"/>
              <a:buChar char="§"/>
            </a:pPr>
            <a:endParaRPr lang="en-US" dirty="0">
              <a:solidFill>
                <a:srgbClr val="000000"/>
              </a:solidFill>
            </a:endParaRPr>
          </a:p>
          <a:p>
            <a:pPr marL="285750" indent="-285750">
              <a:buFont typeface="Wingdings" panose="05000000000000000000" pitchFamily="2" charset="2"/>
              <a:buChar char="§"/>
            </a:pPr>
            <a:r>
              <a:rPr lang="en-US" dirty="0">
                <a:solidFill>
                  <a:srgbClr val="000000"/>
                </a:solidFill>
              </a:rPr>
              <a:t>E-collar to prevent rubbing for at least 1 week</a:t>
            </a:r>
          </a:p>
          <a:p>
            <a:pPr marL="285750" indent="-285750">
              <a:buFont typeface="Wingdings" panose="05000000000000000000" pitchFamily="2" charset="2"/>
              <a:buChar char="§"/>
            </a:pPr>
            <a:endParaRPr lang="en-US" dirty="0">
              <a:solidFill>
                <a:srgbClr val="000000"/>
              </a:solidFill>
            </a:endParaRPr>
          </a:p>
          <a:p>
            <a:endParaRPr lang="en-US" dirty="0">
              <a:solidFill>
                <a:srgbClr val="000000"/>
              </a:solidFill>
            </a:endParaRPr>
          </a:p>
        </p:txBody>
      </p:sp>
      <p:pic>
        <p:nvPicPr>
          <p:cNvPr id="4" name="Picture 3">
            <a:extLst>
              <a:ext uri="{FF2B5EF4-FFF2-40B4-BE49-F238E27FC236}">
                <a16:creationId xmlns:a16="http://schemas.microsoft.com/office/drawing/2014/main" id="{ADA65451-0E67-E4AA-9F52-7B801D525EB6}"/>
              </a:ext>
            </a:extLst>
          </p:cNvPr>
          <p:cNvPicPr>
            <a:picLocks noChangeAspect="1"/>
          </p:cNvPicPr>
          <p:nvPr/>
        </p:nvPicPr>
        <p:blipFill>
          <a:blip r:embed="rId2"/>
          <a:srcRect/>
          <a:stretch/>
        </p:blipFill>
        <p:spPr>
          <a:xfrm>
            <a:off x="6663552" y="2578100"/>
            <a:ext cx="4928134" cy="2464067"/>
          </a:xfrm>
          <a:prstGeom prst="rect">
            <a:avLst/>
          </a:prstGeom>
        </p:spPr>
      </p:pic>
    </p:spTree>
    <p:extLst>
      <p:ext uri="{BB962C8B-B14F-4D97-AF65-F5344CB8AC3E}">
        <p14:creationId xmlns:p14="http://schemas.microsoft.com/office/powerpoint/2010/main" val="227438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69DC-7321-5198-D1F3-4E7E6D1AB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3B404-2B73-67EC-A96C-A1FACA1242C2}"/>
              </a:ext>
            </a:extLst>
          </p:cNvPr>
          <p:cNvSpPr>
            <a:spLocks noGrp="1"/>
          </p:cNvSpPr>
          <p:nvPr>
            <p:ph type="ctrTitle"/>
          </p:nvPr>
        </p:nvSpPr>
        <p:spPr>
          <a:xfrm>
            <a:off x="248101" y="4436191"/>
            <a:ext cx="4735618" cy="714703"/>
          </a:xfrm>
        </p:spPr>
        <p:txBody>
          <a:bodyPr/>
          <a:lstStyle/>
          <a:p>
            <a:pPr algn="ctr"/>
            <a:r>
              <a:rPr lang="en-US" sz="3200" dirty="0"/>
              <a:t>II.  PRE-OPERATIVE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6E331045-3966-5388-48EC-72AA8BBC94C2}"/>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85BF7DD8-CF7B-5048-3F1A-99FFBEAF194E}"/>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294376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B5C22-A8DB-A159-5427-DAEA7E866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A7DA1-C011-F1D0-1525-977F1FE544FF}"/>
              </a:ext>
            </a:extLst>
          </p:cNvPr>
          <p:cNvSpPr>
            <a:spLocks noGrp="1"/>
          </p:cNvSpPr>
          <p:nvPr>
            <p:ph type="title"/>
          </p:nvPr>
        </p:nvSpPr>
        <p:spPr/>
        <p:txBody>
          <a:bodyPr>
            <a:normAutofit/>
          </a:bodyPr>
          <a:lstStyle/>
          <a:p>
            <a:r>
              <a:rPr lang="en-US" sz="3200" dirty="0">
                <a:solidFill>
                  <a:srgbClr val="3A729A"/>
                </a:solidFill>
              </a:rPr>
              <a:t>Pre-Operative</a:t>
            </a:r>
            <a:endParaRPr lang="en-US" sz="3200" dirty="0">
              <a:solidFill>
                <a:srgbClr val="FF0000"/>
              </a:solidFill>
              <a:ea typeface="Calibri Light"/>
              <a:cs typeface="Calibri Light"/>
            </a:endParaRPr>
          </a:p>
        </p:txBody>
      </p:sp>
      <p:sp>
        <p:nvSpPr>
          <p:cNvPr id="7" name="Slide Number Placeholder 3">
            <a:extLst>
              <a:ext uri="{FF2B5EF4-FFF2-40B4-BE49-F238E27FC236}">
                <a16:creationId xmlns:a16="http://schemas.microsoft.com/office/drawing/2014/main" id="{C95CFAB9-932F-A01C-FEBA-16993D04B166}"/>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8</a:t>
            </a:fld>
            <a:endParaRPr lang="en-US"/>
          </a:p>
        </p:txBody>
      </p:sp>
      <p:sp>
        <p:nvSpPr>
          <p:cNvPr id="4" name="Content Placeholder 3">
            <a:extLst>
              <a:ext uri="{FF2B5EF4-FFF2-40B4-BE49-F238E27FC236}">
                <a16:creationId xmlns:a16="http://schemas.microsoft.com/office/drawing/2014/main" id="{7525C489-79F1-B7FA-FD07-250AEB96C534}"/>
              </a:ext>
            </a:extLst>
          </p:cNvPr>
          <p:cNvSpPr>
            <a:spLocks noGrp="1"/>
          </p:cNvSpPr>
          <p:nvPr>
            <p:ph idx="1"/>
          </p:nvPr>
        </p:nvSpPr>
        <p:spPr>
          <a:xfrm>
            <a:off x="847713" y="1636804"/>
            <a:ext cx="9998967" cy="4043547"/>
          </a:xfrm>
        </p:spPr>
        <p:txBody>
          <a:bodyPr vert="horz" lIns="91440" tIns="45720" rIns="91440" bIns="45720" rtlCol="0" anchor="t">
            <a:noAutofit/>
          </a:bodyPr>
          <a:lstStyle/>
          <a:p>
            <a:pPr>
              <a:buFont typeface="Wingdings" panose="020B0604020202020204" pitchFamily="34" charset="0"/>
              <a:buChar char="§"/>
            </a:pPr>
            <a:r>
              <a:rPr lang="en-US" sz="2400" dirty="0">
                <a:ea typeface="Calibri"/>
                <a:cs typeface="Calibri"/>
              </a:rPr>
              <a:t>Complete ophthalmic exam</a:t>
            </a:r>
          </a:p>
          <a:p>
            <a:pPr>
              <a:buFont typeface="Wingdings" panose="020B0604020202020204" pitchFamily="34" charset="0"/>
              <a:buChar char="§"/>
            </a:pPr>
            <a:r>
              <a:rPr lang="en-US" sz="2400" dirty="0">
                <a:ea typeface="Calibri"/>
                <a:cs typeface="Calibri"/>
              </a:rPr>
              <a:t>Schirmer tear test</a:t>
            </a:r>
          </a:p>
          <a:p>
            <a:pPr>
              <a:buFont typeface="Wingdings" panose="020B0604020202020204" pitchFamily="34" charset="0"/>
              <a:buChar char="§"/>
            </a:pPr>
            <a:r>
              <a:rPr lang="en-US" sz="2400" dirty="0">
                <a:ea typeface="Calibri"/>
                <a:cs typeface="Calibri"/>
              </a:rPr>
              <a:t>Fluorescein stain</a:t>
            </a:r>
          </a:p>
          <a:p>
            <a:pPr>
              <a:buFont typeface="Wingdings" panose="020B0604020202020204" pitchFamily="34" charset="0"/>
              <a:buChar char="§"/>
            </a:pPr>
            <a:r>
              <a:rPr lang="en-US" sz="2400" dirty="0">
                <a:ea typeface="Calibri"/>
                <a:cs typeface="Calibri"/>
              </a:rPr>
              <a:t>Tonometry</a:t>
            </a:r>
          </a:p>
          <a:p>
            <a:pPr>
              <a:buFont typeface="Wingdings" panose="020B0604020202020204" pitchFamily="34" charset="0"/>
              <a:buChar char="§"/>
            </a:pPr>
            <a:r>
              <a:rPr lang="en-US" sz="2400" dirty="0">
                <a:ea typeface="Calibri"/>
                <a:cs typeface="Calibri"/>
              </a:rPr>
              <a:t>Perform complete sterile prep of the eye as for intraocular surgery.</a:t>
            </a:r>
          </a:p>
          <a:p>
            <a:pPr>
              <a:buFont typeface="Wingdings" panose="020B0604020202020204" pitchFamily="34" charset="0"/>
              <a:buChar char="§"/>
            </a:pPr>
            <a:r>
              <a:rPr lang="en-US" sz="2400" dirty="0">
                <a:ea typeface="Calibri"/>
                <a:cs typeface="Calibri"/>
              </a:rPr>
              <a:t>Do not recommend implanting if has concurrent uveitis.  </a:t>
            </a:r>
          </a:p>
        </p:txBody>
      </p:sp>
    </p:spTree>
    <p:extLst>
      <p:ext uri="{BB962C8B-B14F-4D97-AF65-F5344CB8AC3E}">
        <p14:creationId xmlns:p14="http://schemas.microsoft.com/office/powerpoint/2010/main" val="50636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0162-9644-50F0-A660-6E3622A63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AAB40-C8BA-2029-2B72-380281D80674}"/>
              </a:ext>
            </a:extLst>
          </p:cNvPr>
          <p:cNvSpPr>
            <a:spLocks noGrp="1"/>
          </p:cNvSpPr>
          <p:nvPr>
            <p:ph type="ctrTitle"/>
          </p:nvPr>
        </p:nvSpPr>
        <p:spPr>
          <a:xfrm>
            <a:off x="364780" y="4761088"/>
            <a:ext cx="7193827" cy="714703"/>
          </a:xfrm>
        </p:spPr>
        <p:txBody>
          <a:bodyPr/>
          <a:lstStyle/>
          <a:p>
            <a:pPr algn="ctr"/>
            <a:r>
              <a:rPr lang="en-US" sz="3200" dirty="0"/>
              <a:t>III. OPERATIVE – IMPLANT PROCEDURE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C2A89958-C0B6-83BC-3695-F7488090899C}"/>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4A97F995-84BB-BB13-27C6-73D62AEDC8B9}"/>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736363248"/>
      </p:ext>
    </p:extLst>
  </p:cSld>
  <p:clrMapOvr>
    <a:masterClrMapping/>
  </p:clrMapOvr>
</p:sld>
</file>

<file path=ppt/theme/theme1.xml><?xml version="1.0" encoding="utf-8"?>
<a:theme xmlns:a="http://schemas.openxmlformats.org/drawingml/2006/main" name="Office Theme">
  <a:themeElements>
    <a:clrScheme name="MicroOptx">
      <a:dk1>
        <a:srgbClr val="626669"/>
      </a:dk1>
      <a:lt1>
        <a:srgbClr val="FFFFFF"/>
      </a:lt1>
      <a:dk2>
        <a:srgbClr val="005686"/>
      </a:dk2>
      <a:lt2>
        <a:srgbClr val="D9D9D6"/>
      </a:lt2>
      <a:accent1>
        <a:srgbClr val="009CDE"/>
      </a:accent1>
      <a:accent2>
        <a:srgbClr val="BDD6E5"/>
      </a:accent2>
      <a:accent3>
        <a:srgbClr val="005686"/>
      </a:accent3>
      <a:accent4>
        <a:srgbClr val="626669"/>
      </a:accent4>
      <a:accent5>
        <a:srgbClr val="BDD6E5"/>
      </a:accent5>
      <a:accent6>
        <a:srgbClr val="D9D9D6"/>
      </a:accent6>
      <a:hlink>
        <a:srgbClr val="009CDE"/>
      </a:hlink>
      <a:folHlink>
        <a:srgbClr val="009CD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006.TEMPLATE.PowerPoint.A.1" id="{F258340C-D951-D648-A58A-257DC3DA4937}" vid="{59296290-A514-9645-9AD3-AF3D9F8EA0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A98E4E7B446B4CB3AD7D86A552C9DD" ma:contentTypeVersion="13" ma:contentTypeDescription="Create a new document." ma:contentTypeScope="" ma:versionID="f7e0d638891f4f5cbde8d027e50045fb">
  <xsd:schema xmlns:xsd="http://www.w3.org/2001/XMLSchema" xmlns:xs="http://www.w3.org/2001/XMLSchema" xmlns:p="http://schemas.microsoft.com/office/2006/metadata/properties" xmlns:ns2="0ee73968-5e57-45fc-acf5-9940423b02fa" xmlns:ns3="99f2640d-41c1-4a3c-a554-24e4cff5b100" targetNamespace="http://schemas.microsoft.com/office/2006/metadata/properties" ma:root="true" ma:fieldsID="7c12ea2c0a9a65893bd1c9de0f95e641" ns2:_="" ns3:_="">
    <xsd:import namespace="0ee73968-5e57-45fc-acf5-9940423b02fa"/>
    <xsd:import namespace="99f2640d-41c1-4a3c-a554-24e4cff5b1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73968-5e57-45fc-acf5-9940423b0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8779d35-4c38-4170-81a7-bff2777694a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f2640d-41c1-4a3c-a554-24e4cff5b10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14219a9-f89a-4868-be45-6c6db5208c3e}" ma:internalName="TaxCatchAll" ma:showField="CatchAllData" ma:web="99f2640d-41c1-4a3c-a554-24e4cff5b1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9f2640d-41c1-4a3c-a554-24e4cff5b100" xsi:nil="true"/>
    <lcf76f155ced4ddcb4097134ff3c332f xmlns="0ee73968-5e57-45fc-acf5-9940423b02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33AC69-3B13-4025-9681-C3868D44F95F}">
  <ds:schemaRefs>
    <ds:schemaRef ds:uri="http://schemas.microsoft.com/sharepoint/v3/contenttype/forms"/>
  </ds:schemaRefs>
</ds:datastoreItem>
</file>

<file path=customXml/itemProps2.xml><?xml version="1.0" encoding="utf-8"?>
<ds:datastoreItem xmlns:ds="http://schemas.openxmlformats.org/officeDocument/2006/customXml" ds:itemID="{AA584C37-44A6-4E6A-8BB3-794DBA4D2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73968-5e57-45fc-acf5-9940423b02fa"/>
    <ds:schemaRef ds:uri="99f2640d-41c1-4a3c-a554-24e4cff5b1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A925B8-E330-4A45-90E6-6008734673A3}">
  <ds:schemaRefs>
    <ds:schemaRef ds:uri="0ee73968-5e57-45fc-acf5-9940423b02fa"/>
    <ds:schemaRef ds:uri="99f2640d-41c1-4a3c-a554-24e4cff5b1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MIC-006.TEMPLATE.PowerPoint.A.1</Template>
  <TotalTime>3296</TotalTime>
  <Words>871</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Veterinary Training for the Salvo™ Ocular Microshunt in the feline eye</vt:lpstr>
      <vt:lpstr>Salvo Ocular Microshunt</vt:lpstr>
      <vt:lpstr>Salvo Packaging</vt:lpstr>
      <vt:lpstr>I.  Supplies and Medications</vt:lpstr>
      <vt:lpstr>Supplies</vt:lpstr>
      <vt:lpstr>Medications</vt:lpstr>
      <vt:lpstr>II.  PRE-OPERATIVE</vt:lpstr>
      <vt:lpstr>Pre-Operative</vt:lpstr>
      <vt:lpstr>III. OPERATIVE – IMPLANT PROCEDURE</vt:lpstr>
      <vt:lpstr>Operative – Implant Procedure </vt:lpstr>
      <vt:lpstr>Operative – Implant Procedure </vt:lpstr>
      <vt:lpstr>Operative – Implantation Photos</vt:lpstr>
      <vt:lpstr>Operative – Key Points of Emphasis</vt:lpstr>
      <vt:lpstr>IV. POST-OPERATIVE</vt:lpstr>
      <vt:lpstr>Post-Operative  </vt:lpstr>
      <vt:lpstr>Post-Operative Potential Additional Procedures</vt:lpstr>
      <vt:lpstr>Potential Adverse Events &amp; Considerations</vt:lpstr>
      <vt:lpstr>Veterinary Training for the Salvo™ Ocular Microshunt in the feline eye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Kris Rasmussen</dc:creator>
  <cp:lastModifiedBy>Bergstrom, Kevin</cp:lastModifiedBy>
  <cp:revision>125</cp:revision>
  <cp:lastPrinted>2023-10-20T16:14:42Z</cp:lastPrinted>
  <dcterms:created xsi:type="dcterms:W3CDTF">2020-04-13T14:34:54Z</dcterms:created>
  <dcterms:modified xsi:type="dcterms:W3CDTF">2025-07-08T20:22:40Z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0x010100E2A98E4E7B446B4CB3AD7D86A552C9DD</vt:lpwstr>
  </property>
  <property fmtid="{D5CDD505-2E9C-101B-9397-08002B2CF9AE}" pid="3" name="MediaServiceImageTags">
    <vt:lpwstr/>
  </property>
</Properties>
</file>