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E0C1374-E7F9-4FD8-9311-DB682FE7FFBA}">
  <a:tblStyle styleId="{0E0C1374-E7F9-4FD8-9311-DB682FE7FFB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06" name="Shape 206"/>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10</a:t>
            </a:fld>
            <a:endParaRPr lang="en-US"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70" name="Shape 270"/>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20</a:t>
            </a:fld>
            <a:endParaRPr lang="en-US"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77" name="Shape 2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21</a:t>
            </a:fld>
            <a:endParaRPr lang="en-US"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23</a:t>
            </a:fld>
            <a:endParaRPr lang="en-US"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24</a:t>
            </a:fld>
            <a:endParaRPr lang="en-US"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13" name="Shape 3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26</a:t>
            </a:fld>
            <a:endParaRPr lang="en-US"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a:t>
            </a:fld>
            <a:endParaRPr lang="en-US"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30</a:t>
            </a:fld>
            <a:endParaRPr lang="en-US"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8" name="Shape 348"/>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31</a:t>
            </a:fld>
            <a:endParaRPr lang="en-US"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a:t>
            </a:fld>
            <a:endParaRPr lang="en-US" sz="120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3" name="Shape 4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41</a:t>
            </a:fld>
            <a:endParaRPr lang="en-US"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5</a:t>
            </a:fld>
            <a:endParaRPr lang="en-US"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9</a:t>
            </a:fld>
            <a:endParaRPr lang="en-US"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
        <p:nvSpPr>
          <p:cNvPr id="85" name="Shape 85"/>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6"/>
        <p:cNvGrpSpPr/>
        <p:nvPr/>
      </p:nvGrpSpPr>
      <p:grpSpPr>
        <a:xfrm>
          <a:off x="0" y="0"/>
          <a:ext cx="0" cy="0"/>
          <a:chOff x="0" y="0"/>
          <a:chExt cx="0" cy="0"/>
        </a:xfrm>
      </p:grpSpPr>
      <p:sp>
        <p:nvSpPr>
          <p:cNvPr id="87" name="Shape 87"/>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88" name="Shape 8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0" name="Shape 9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
        <p:nvSpPr>
          <p:cNvPr id="95" name="Shape 95"/>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96" name="Shape 96"/>
          <p:cNvGrpSpPr/>
          <p:nvPr/>
        </p:nvGrpSpPr>
        <p:grpSpPr>
          <a:xfrm>
            <a:off x="33338" y="6408737"/>
            <a:ext cx="9156700" cy="465137"/>
            <a:chOff x="33338" y="6408737"/>
            <a:chExt cx="9156700" cy="465137"/>
          </a:xfrm>
        </p:grpSpPr>
        <p:pic>
          <p:nvPicPr>
            <p:cNvPr id="97" name="Shape 97"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98" name="Shape 98"/>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99" name="Shape 99"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sp>
        <p:nvSpPr>
          <p:cNvPr id="125" name="Shape 125"/>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26" name="Shape 126"/>
          <p:cNvGrpSpPr/>
          <p:nvPr/>
        </p:nvGrpSpPr>
        <p:grpSpPr>
          <a:xfrm>
            <a:off x="93969" y="6408737"/>
            <a:ext cx="9096069" cy="463550"/>
            <a:chOff x="93969" y="6408737"/>
            <a:chExt cx="9096069" cy="463550"/>
          </a:xfrm>
        </p:grpSpPr>
        <p:sp>
          <p:nvSpPr>
            <p:cNvPr id="127" name="Shape 127"/>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pic>
          <p:nvPicPr>
            <p:cNvPr id="128" name="Shape 128"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36" name="Shape 36"/>
          <p:cNvPicPr preferRelativeResize="0"/>
          <p:nvPr/>
        </p:nvPicPr>
        <p:blipFill rotWithShape="1">
          <a:blip r:embed="rId2">
            <a:alphaModFix/>
          </a:blip>
          <a:srcRect/>
          <a:stretch/>
        </p:blipFill>
        <p:spPr>
          <a:xfrm>
            <a:off x="4600755" y="4681428"/>
            <a:ext cx="4298052" cy="19752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2" name="Shape 7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19">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20">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21">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140" name="Shape 140"/>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a:p>
            <a:pPr marL="0" marR="0" lvl="0" indent="0" algn="r" rtl="0">
              <a:spcBef>
                <a:spcPts val="0"/>
              </a:spcBef>
              <a:buClr>
                <a:srgbClr val="007FA3"/>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141" name="Shape 141"/>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1" i="0" u="none" strike="noStrike" cap="none">
                <a:solidFill>
                  <a:schemeClr val="dk1"/>
                </a:solidFill>
                <a:latin typeface="Arial"/>
                <a:ea typeface="Arial"/>
                <a:cs typeface="Arial"/>
                <a:sym typeface="Arial"/>
              </a:rPr>
              <a:t>Saundra K. Ciccarelli</a:t>
            </a:r>
          </a:p>
          <a:p>
            <a:pPr marL="0" marR="0" lvl="0" indent="0" algn="r" rtl="0">
              <a:spcBef>
                <a:spcPts val="0"/>
              </a:spcBef>
              <a:buSzPct val="25000"/>
              <a:buNone/>
            </a:pPr>
            <a:r>
              <a:rPr lang="en-US" sz="2400" b="1" i="0" u="none" strike="noStrike" cap="none">
                <a:solidFill>
                  <a:schemeClr val="dk1"/>
                </a:solidFill>
                <a:latin typeface="Arial"/>
                <a:ea typeface="Arial"/>
                <a:cs typeface="Arial"/>
                <a:sym typeface="Arial"/>
              </a:rPr>
              <a:t>J. Noland White</a:t>
            </a:r>
          </a:p>
        </p:txBody>
      </p:sp>
      <p:sp>
        <p:nvSpPr>
          <p:cNvPr id="143" name="Shape 143"/>
          <p:cNvSpPr/>
          <p:nvPr/>
        </p:nvSpPr>
        <p:spPr>
          <a:xfrm>
            <a:off x="304800" y="6428602"/>
            <a:ext cx="86868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8" name="Picture 7"/>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  A Gestalt Perception</a:t>
            </a:r>
          </a:p>
        </p:txBody>
      </p:sp>
      <p:sp>
        <p:nvSpPr>
          <p:cNvPr id="209" name="Shape 209"/>
          <p:cNvSpPr txBox="1">
            <a:spLocks noGrp="1"/>
          </p:cNvSpPr>
          <p:nvPr>
            <p:ph type="body" idx="1"/>
          </p:nvPr>
        </p:nvSpPr>
        <p:spPr>
          <a:xfrm>
            <a:off x="457200" y="5410200"/>
            <a:ext cx="8229600" cy="56356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The eye tends to “fill in” the blanks here and sees both of these figures as circles rather than as a series of dots or a broken line.</a:t>
            </a:r>
          </a:p>
        </p:txBody>
      </p:sp>
      <p:pic>
        <p:nvPicPr>
          <p:cNvPr id="210" name="Shape 210" descr="Two illustrations. One is a series of dots set in a circular pattern. The other is a line forming a partial circle, with a short gap at the top that leaves the circle open. "/>
          <p:cNvPicPr preferRelativeResize="0"/>
          <p:nvPr/>
        </p:nvPicPr>
        <p:blipFill rotWithShape="1">
          <a:blip r:embed="rId3">
            <a:alphaModFix/>
          </a:blip>
          <a:srcRect/>
          <a:stretch/>
        </p:blipFill>
        <p:spPr>
          <a:xfrm>
            <a:off x="228600" y="1219200"/>
            <a:ext cx="8686800" cy="387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Three Influential Approaches: Gestalt, Psychoanalysis, and Behaviorism </a:t>
            </a:r>
            <a:r>
              <a:rPr lang="en-US" sz="2000" b="1" i="0" u="none" strike="noStrike" cap="none">
                <a:solidFill>
                  <a:srgbClr val="007FA3"/>
                </a:solidFill>
                <a:latin typeface="Arial"/>
                <a:ea typeface="Arial"/>
                <a:cs typeface="Arial"/>
                <a:sym typeface="Arial"/>
              </a:rPr>
              <a:t>2 of 3 </a:t>
            </a:r>
          </a:p>
        </p:txBody>
      </p:sp>
      <p:sp>
        <p:nvSpPr>
          <p:cNvPr id="216" name="Shape 216"/>
          <p:cNvSpPr txBox="1">
            <a:spLocks noGrp="1"/>
          </p:cNvSpPr>
          <p:nvPr>
            <p:ph type="body" idx="2"/>
          </p:nvPr>
        </p:nvSpPr>
        <p:spPr>
          <a:xfrm>
            <a:off x="457200" y="1600200"/>
            <a:ext cx="8305799" cy="4648199"/>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Psychoanalysis: theory and therapy based on the work of Sigmund Freud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Freud’s patients suffered from nervous disorders with no apparent physical cause.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Proposed the existence of an unconscious (unaware) mind into which we push—or repress—our threatening urges and desires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Believed that these repressed urges, in trying to surface, created nervous disorders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Stressed the importance of early childhood experiences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Three Influential Approaches: Gestalt, Psychoanalysis, and Behaviorism </a:t>
            </a:r>
            <a:r>
              <a:rPr lang="en-US" sz="2000" b="1" i="0" u="none" strike="noStrike" cap="none">
                <a:solidFill>
                  <a:srgbClr val="007FA3"/>
                </a:solidFill>
                <a:latin typeface="Arial"/>
                <a:ea typeface="Arial"/>
                <a:cs typeface="Arial"/>
                <a:sym typeface="Arial"/>
              </a:rPr>
              <a:t>3 of 3 </a:t>
            </a:r>
          </a:p>
        </p:txBody>
      </p:sp>
      <p:sp>
        <p:nvSpPr>
          <p:cNvPr id="222" name="Shape 222"/>
          <p:cNvSpPr txBox="1">
            <a:spLocks noGrp="1"/>
          </p:cNvSpPr>
          <p:nvPr>
            <p:ph type="body" idx="2"/>
          </p:nvPr>
        </p:nvSpPr>
        <p:spPr>
          <a:xfrm>
            <a:off x="266700" y="1384916"/>
            <a:ext cx="8610599" cy="4724400"/>
          </a:xfrm>
          <a:prstGeom prst="rect">
            <a:avLst/>
          </a:prstGeom>
          <a:noFill/>
          <a:ln>
            <a:noFill/>
          </a:ln>
        </p:spPr>
        <p:txBody>
          <a:bodyPr lIns="0" tIns="0" rIns="0" bIns="0" anchor="t" anchorCtr="0">
            <a:noAutofit/>
          </a:bodyPr>
          <a:lstStyle/>
          <a:p>
            <a:pPr marL="256032" marR="0" lvl="0" indent="-256032" algn="l" rtl="0">
              <a:lnSpc>
                <a:spcPct val="95000"/>
              </a:lnSpc>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Behaviorism</a:t>
            </a:r>
          </a:p>
          <a:p>
            <a:pPr marL="742950" marR="0" lvl="1" indent="-285750" algn="l" rtl="0">
              <a:lnSpc>
                <a:spcPct val="95000"/>
              </a:lnSpc>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Focuses on observable behavior only</a:t>
            </a:r>
          </a:p>
          <a:p>
            <a:pPr marL="742950" marR="0" lvl="1" indent="-285750" algn="l" rtl="0">
              <a:lnSpc>
                <a:spcPct val="95000"/>
              </a:lnSpc>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Must be directly seen and measured</a:t>
            </a:r>
          </a:p>
          <a:p>
            <a:pPr marL="256032" marR="0" lvl="0" indent="-256032" algn="l" rtl="0">
              <a:lnSpc>
                <a:spcPct val="95000"/>
              </a:lnSpc>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Proposed by John B. Watson</a:t>
            </a:r>
          </a:p>
          <a:p>
            <a:pPr marL="742950" marR="0" lvl="1" indent="-285750" algn="l" rtl="0">
              <a:lnSpc>
                <a:spcPct val="95000"/>
              </a:lnSpc>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Based on Pavlov’s work, who demonstrated that a reflex could be conditioned or learned</a:t>
            </a:r>
          </a:p>
          <a:p>
            <a:pPr marL="742950" marR="0" lvl="1" indent="-285750" algn="l" rtl="0">
              <a:lnSpc>
                <a:spcPct val="95000"/>
              </a:lnSpc>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Watson believed that phobias were learned</a:t>
            </a:r>
          </a:p>
          <a:p>
            <a:pPr marL="1143000" marR="0" lvl="2" indent="-228600" algn="l" rtl="0">
              <a:lnSpc>
                <a:spcPct val="95000"/>
              </a:lnSpc>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Case of “Little Albert”: baby taught to fear a white rat</a:t>
            </a:r>
          </a:p>
          <a:p>
            <a:pPr marL="256032" marR="0" lvl="0" indent="-256032" algn="l" rtl="0">
              <a:lnSpc>
                <a:spcPct val="95000"/>
              </a:lnSpc>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Mary Cover Jones: Early pioneer in behavior therapy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Modern Perspectives </a:t>
            </a:r>
            <a:r>
              <a:rPr lang="en-US" sz="2000" b="1" i="0" u="none" strike="noStrike" cap="none">
                <a:solidFill>
                  <a:srgbClr val="007FA3"/>
                </a:solidFill>
                <a:latin typeface="Arial"/>
                <a:ea typeface="Arial"/>
                <a:cs typeface="Arial"/>
                <a:sym typeface="Arial"/>
              </a:rPr>
              <a:t>1 of 5</a:t>
            </a:r>
          </a:p>
        </p:txBody>
      </p:sp>
      <p:sp>
        <p:nvSpPr>
          <p:cNvPr id="228" name="Shape 228"/>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1.3 Summarize the basic ideas behind the seven modern perspectives in psychology.</a:t>
            </a:r>
            <a:r>
              <a:rPr lang="en-US" sz="1800" b="0" i="0" u="none" strike="noStrike" cap="none">
                <a:solidFill>
                  <a:schemeClr val="dk1"/>
                </a:solidFill>
                <a:latin typeface="Arial"/>
                <a:ea typeface="Arial"/>
                <a:cs typeface="Arial"/>
                <a:sym typeface="Arial"/>
              </a:rPr>
              <a:t> </a:t>
            </a:r>
            <a:r>
              <a:rPr lang="en-US" sz="1800" b="0" i="0" u="none" strike="noStrike" cap="none">
                <a:solidFill>
                  <a:srgbClr val="FFFFFF"/>
                </a:solidFill>
                <a:latin typeface="Arial"/>
                <a:ea typeface="Arial"/>
                <a:cs typeface="Arial"/>
                <a:sym typeface="Arial"/>
              </a:rPr>
              <a:t> Objective 1.4 Modern Perspectives: Skinner, Maslow, and Rogers </a:t>
            </a:r>
          </a:p>
        </p:txBody>
      </p:sp>
      <p:sp>
        <p:nvSpPr>
          <p:cNvPr id="229" name="Shape 22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Psychodynamic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Modern version of psychoanalysis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focused on development of a sense of self and discovery of motivations behind a person’s behavior other than sexual motivations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Modern Perspectives </a:t>
            </a:r>
            <a:r>
              <a:rPr lang="en-US" sz="2000" b="1" i="0" u="none" strike="noStrike" cap="none">
                <a:solidFill>
                  <a:srgbClr val="007FA3"/>
                </a:solidFill>
                <a:latin typeface="Arial"/>
                <a:ea typeface="Arial"/>
                <a:cs typeface="Arial"/>
                <a:sym typeface="Arial"/>
              </a:rPr>
              <a:t>2 of 5</a:t>
            </a: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Behavioral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 F. Skinner studied operant conditioning of voluntary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Behaviorism became a major force in the twentieth century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Skinner introduced the concept of reinforcement to behaviorism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Modern Perspectives </a:t>
            </a:r>
            <a:r>
              <a:rPr lang="en-US" sz="2000" b="1" i="0" u="none" strike="noStrike" cap="none">
                <a:solidFill>
                  <a:srgbClr val="007FA3"/>
                </a:solidFill>
                <a:latin typeface="Arial"/>
                <a:ea typeface="Arial"/>
                <a:cs typeface="Arial"/>
                <a:sym typeface="Arial"/>
              </a:rPr>
              <a:t>3 of 5</a:t>
            </a:r>
          </a:p>
        </p:txBody>
      </p:sp>
      <p:sp>
        <p:nvSpPr>
          <p:cNvPr id="241" name="Shape 2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Humanistic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Owes far more to the early roots of psychology in the field of philosophy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People have free will: the freedom to choose their own destiny</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Self-actualization: achieving one’s full potential or actual self</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Early founders: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Abraham Maslow </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Carl Rogers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Modern Perspectives </a:t>
            </a:r>
            <a:r>
              <a:rPr lang="en-US" sz="2000" b="1" i="0" u="none" strike="noStrike" cap="none">
                <a:solidFill>
                  <a:srgbClr val="007FA3"/>
                </a:solidFill>
                <a:latin typeface="Arial"/>
                <a:ea typeface="Arial"/>
                <a:cs typeface="Arial"/>
                <a:sym typeface="Arial"/>
              </a:rPr>
              <a:t>4 of 5</a:t>
            </a:r>
            <a:r>
              <a:rPr lang="en-US" sz="2000" b="1" i="0" u="none" strike="noStrike" cap="none">
                <a:solidFill>
                  <a:srgbClr val="FFFFFF"/>
                </a:solidFill>
                <a:latin typeface="Arial"/>
                <a:ea typeface="Arial"/>
                <a:cs typeface="Arial"/>
                <a:sym typeface="Arial"/>
              </a:rPr>
              <a:t> </a:t>
            </a: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Focuses on memory, intelligence, perception, problem solving, and learning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Sociocultural Perspective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Focuses on relationship between social behavior and culture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Modern Perspectives </a:t>
            </a:r>
            <a:r>
              <a:rPr lang="en-US" sz="2000" b="1" i="0" u="none" strike="noStrike" cap="none">
                <a:solidFill>
                  <a:srgbClr val="007FA3"/>
                </a:solidFill>
                <a:latin typeface="Arial"/>
                <a:ea typeface="Arial"/>
                <a:cs typeface="Arial"/>
                <a:sym typeface="Arial"/>
              </a:rPr>
              <a:t>5 of 5</a:t>
            </a: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Biopsychological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Attributes human and animal behavior to biological events occurring in the body, such as genetic influences, hormones, and activity of nervous system</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Evolutionary Perspective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Focuses on the biological bases of universal mental characteristics that all humans share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Looks at how mind works and why it works as it does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Behavior seen as having an adaptive or survival value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15371"/>
            <a:ext cx="8534399"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Psychological Professionals and Areas of Specialization </a:t>
            </a:r>
            <a:r>
              <a:rPr lang="en-US" sz="2000" b="1" i="0" u="none" strike="noStrike" cap="none">
                <a:solidFill>
                  <a:srgbClr val="007FA3"/>
                </a:solidFill>
                <a:latin typeface="Arial"/>
                <a:ea typeface="Arial"/>
                <a:cs typeface="Arial"/>
                <a:sym typeface="Arial"/>
              </a:rPr>
              <a:t>1 of 2</a:t>
            </a:r>
          </a:p>
        </p:txBody>
      </p:sp>
      <p:sp>
        <p:nvSpPr>
          <p:cNvPr id="259" name="Shape 259"/>
          <p:cNvSpPr txBox="1">
            <a:spLocks noGrp="1"/>
          </p:cNvSpPr>
          <p:nvPr>
            <p:ph type="body" idx="1"/>
          </p:nvPr>
        </p:nvSpPr>
        <p:spPr>
          <a:xfrm>
            <a:off x="457200" y="1370332"/>
            <a:ext cx="8229600" cy="6204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1.4 Differentiate between the various types of professionals within the field of psychology.</a:t>
            </a:r>
          </a:p>
        </p:txBody>
      </p:sp>
      <p:sp>
        <p:nvSpPr>
          <p:cNvPr id="260" name="Shape 260"/>
          <p:cNvSpPr txBox="1">
            <a:spLocks noGrp="1"/>
          </p:cNvSpPr>
          <p:nvPr>
            <p:ph type="body" idx="2"/>
          </p:nvPr>
        </p:nvSpPr>
        <p:spPr>
          <a:xfrm>
            <a:off x="457200" y="207684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Psychologist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Professional with an academic degree and specialized training in one or more areas of psychology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May specialize in any one of a large number of areas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Clinical, counseling, developmental, social, and personality, among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Basic research and applied research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15371"/>
            <a:ext cx="8534399"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Psychological Professionals and Areas of Specialization </a:t>
            </a:r>
            <a:r>
              <a:rPr lang="en-US" sz="2000" b="1" i="0" u="none" strike="noStrike" cap="none">
                <a:solidFill>
                  <a:srgbClr val="007FA3"/>
                </a:solidFill>
                <a:latin typeface="Arial"/>
                <a:ea typeface="Arial"/>
                <a:cs typeface="Arial"/>
                <a:sym typeface="Arial"/>
              </a:rPr>
              <a:t>2 of 2</a:t>
            </a:r>
          </a:p>
        </p:txBody>
      </p:sp>
      <p:sp>
        <p:nvSpPr>
          <p:cNvPr id="266" name="Shape 26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Psychiatrist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Medical doctor who has specialized in the diagnosis and treatment of psychological disorders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Psychiatric social worker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worker with some training in therapy methods who focuses on environmental conditions that can have an impact on mental disorders, such as poverty, overcrowding, stress, and drug abuse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149" name="Shape 149"/>
          <p:cNvSpPr txBox="1">
            <a:spLocks noGrp="1"/>
          </p:cNvSpPr>
          <p:nvPr>
            <p:ph type="body" idx="1"/>
          </p:nvPr>
        </p:nvSpPr>
        <p:spPr>
          <a:xfrm>
            <a:off x="479683" y="809468"/>
            <a:ext cx="8207114" cy="48593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150" name="Shape 150"/>
          <p:cNvSpPr txBox="1">
            <a:spLocks noGrp="1"/>
          </p:cNvSpPr>
          <p:nvPr>
            <p:ph type="body" idx="2"/>
          </p:nvPr>
        </p:nvSpPr>
        <p:spPr>
          <a:xfrm>
            <a:off x="5008266" y="1604387"/>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a:t>
            </a:r>
            <a:r>
              <a:rPr lang="en-US" sz="3000" b="0" i="0" u="none" strike="noStrike" cap="none">
                <a:solidFill>
                  <a:schemeClr val="lt1"/>
                </a:solidFill>
                <a:latin typeface="Arial"/>
                <a:ea typeface="Arial"/>
                <a:cs typeface="Arial"/>
                <a:sym typeface="Arial"/>
              </a:rPr>
              <a:t>  1</a:t>
            </a:r>
          </a:p>
        </p:txBody>
      </p:sp>
      <p:sp>
        <p:nvSpPr>
          <p:cNvPr id="151" name="Shape 151"/>
          <p:cNvSpPr/>
          <p:nvPr/>
        </p:nvSpPr>
        <p:spPr>
          <a:xfrm>
            <a:off x="6400800" y="2743200"/>
            <a:ext cx="533399" cy="5333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2000" b="0" i="0" u="none" strike="noStrike" cap="none">
              <a:solidFill>
                <a:schemeClr val="lt1"/>
              </a:solidFill>
              <a:latin typeface="Arial"/>
              <a:ea typeface="Arial"/>
              <a:cs typeface="Arial"/>
              <a:sym typeface="Arial"/>
            </a:endParaRPr>
          </a:p>
        </p:txBody>
      </p:sp>
      <p:sp>
        <p:nvSpPr>
          <p:cNvPr id="152" name="Shape 152"/>
          <p:cNvSpPr txBox="1">
            <a:spLocks noGrp="1"/>
          </p:cNvSpPr>
          <p:nvPr>
            <p:ph type="body" idx="3"/>
          </p:nvPr>
        </p:nvSpPr>
        <p:spPr>
          <a:xfrm>
            <a:off x="5008266" y="3378025"/>
            <a:ext cx="3657600" cy="261677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The Science of Psychology</a:t>
            </a:r>
          </a:p>
        </p:txBody>
      </p:sp>
      <p:sp>
        <p:nvSpPr>
          <p:cNvPr id="153" name="Shape 153"/>
          <p:cNvSpPr txBox="1"/>
          <p:nvPr/>
        </p:nvSpPr>
        <p:spPr>
          <a:xfrm>
            <a:off x="6469505" y="2743200"/>
            <a:ext cx="5333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a:solidFill>
                  <a:schemeClr val="lt1"/>
                </a:solidFill>
                <a:latin typeface="Arial"/>
                <a:ea typeface="Arial"/>
                <a:cs typeface="Arial"/>
                <a:sym typeface="Arial"/>
              </a:rPr>
              <a:t>1</a:t>
            </a:r>
          </a:p>
        </p:txBody>
      </p:sp>
      <p:pic>
        <p:nvPicPr>
          <p:cNvPr id="154" name="Shape 154"/>
          <p:cNvPicPr preferRelativeResize="0"/>
          <p:nvPr/>
        </p:nvPicPr>
        <p:blipFill rotWithShape="1">
          <a:blip r:embed="rId3">
            <a:alphaModFix/>
          </a:blip>
          <a:srcRect t="6168"/>
          <a:stretch/>
        </p:blipFill>
        <p:spPr>
          <a:xfrm>
            <a:off x="668914" y="1143000"/>
            <a:ext cx="4512686" cy="5714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85800" y="215371"/>
            <a:ext cx="80010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Work Settings of Psychology</a:t>
            </a:r>
          </a:p>
        </p:txBody>
      </p:sp>
      <p:graphicFrame>
        <p:nvGraphicFramePr>
          <p:cNvPr id="273" name="Shape 273"/>
          <p:cNvGraphicFramePr/>
          <p:nvPr/>
        </p:nvGraphicFramePr>
        <p:xfrm>
          <a:off x="800100" y="1828800"/>
          <a:ext cx="3000000" cy="3000000"/>
        </p:xfrm>
        <a:graphic>
          <a:graphicData uri="http://schemas.openxmlformats.org/drawingml/2006/table">
            <a:tbl>
              <a:tblPr firstRow="1" bandRow="1">
                <a:noFill/>
                <a:tableStyleId>{0E0C1374-E7F9-4FD8-9311-DB682FE7FFBA}</a:tableStyleId>
              </a:tblPr>
              <a:tblGrid>
                <a:gridCol w="4953000"/>
                <a:gridCol w="2819400"/>
              </a:tblGrid>
              <a:tr h="370850">
                <a:tc>
                  <a:txBody>
                    <a:bodyPr/>
                    <a:lstStyle/>
                    <a:p>
                      <a:pPr marL="0" marR="0" lvl="0" indent="0" algn="l" rtl="0">
                        <a:spcBef>
                          <a:spcPts val="0"/>
                        </a:spcBef>
                        <a:buSzPct val="25000"/>
                        <a:buNone/>
                      </a:pPr>
                      <a:r>
                        <a:rPr lang="en-US" sz="2200" u="none" strike="noStrike" cap="none"/>
                        <a:t>Where Psychologists Work</a:t>
                      </a:r>
                    </a:p>
                  </a:txBody>
                  <a:tcPr marL="91450" marR="91450" marT="45725" marB="45725"/>
                </a:tc>
                <a:tc>
                  <a:txBody>
                    <a:bodyPr/>
                    <a:lstStyle/>
                    <a:p>
                      <a:pPr marL="0" marR="0" lvl="0" indent="0" algn="ctr" rtl="0">
                        <a:spcBef>
                          <a:spcPts val="0"/>
                        </a:spcBef>
                        <a:buSzPct val="25000"/>
                        <a:buNone/>
                      </a:pPr>
                      <a:r>
                        <a:rPr lang="en-US" sz="2200"/>
                        <a:t>Percentage of Total</a:t>
                      </a:r>
                    </a:p>
                  </a:txBody>
                  <a:tcPr marL="91450" marR="91450" marT="45725" marB="45725"/>
                </a:tc>
              </a:tr>
              <a:tr h="370850">
                <a:tc>
                  <a:txBody>
                    <a:bodyPr/>
                    <a:lstStyle/>
                    <a:p>
                      <a:pPr marL="0" marR="0" lvl="0" indent="0" algn="l" rtl="0">
                        <a:spcBef>
                          <a:spcPts val="0"/>
                        </a:spcBef>
                        <a:buSzPct val="25000"/>
                        <a:buNone/>
                      </a:pPr>
                      <a:r>
                        <a:rPr lang="en-US" sz="2200">
                          <a:latin typeface="Arial"/>
                          <a:ea typeface="Arial"/>
                          <a:cs typeface="Arial"/>
                          <a:sym typeface="Arial"/>
                        </a:rPr>
                        <a:t>University and four-year colleges</a:t>
                      </a:r>
                    </a:p>
                  </a:txBody>
                  <a:tcPr marL="91450" marR="91450" marT="45725" marB="45725"/>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35%</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Self-employed</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21%</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Private for profit</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18%</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Private not for profit</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9%</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Schools and other educational settings</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7%</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State and local government</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6%</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200">
                          <a:latin typeface="Arial"/>
                          <a:ea typeface="Arial"/>
                          <a:cs typeface="Arial"/>
                          <a:sym typeface="Arial"/>
                        </a:rPr>
                        <a:t>Federal government</a:t>
                      </a:r>
                    </a:p>
                  </a:txBody>
                  <a:tcPr marL="68575" marR="68575" marT="0" marB="0"/>
                </a:tc>
                <a:tc>
                  <a:txBody>
                    <a:bodyPr/>
                    <a:lstStyle/>
                    <a:p>
                      <a:pPr marL="0" marR="0" lvl="0" indent="0" algn="ctr" rtl="0">
                        <a:lnSpc>
                          <a:spcPct val="115000"/>
                        </a:lnSpc>
                        <a:spcBef>
                          <a:spcPts val="0"/>
                        </a:spcBef>
                        <a:spcAft>
                          <a:spcPts val="0"/>
                        </a:spcAft>
                        <a:buSzPct val="25000"/>
                        <a:buNone/>
                      </a:pPr>
                      <a:r>
                        <a:rPr lang="en-US" sz="2200">
                          <a:latin typeface="Arial"/>
                          <a:ea typeface="Arial"/>
                          <a:cs typeface="Arial"/>
                          <a:sym typeface="Arial"/>
                        </a:rPr>
                        <a:t>4%</a:t>
                      </a:r>
                    </a:p>
                  </a:txBody>
                  <a:tcPr marL="68575" marR="68575"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Subfields of Psychology</a:t>
            </a:r>
          </a:p>
        </p:txBody>
      </p:sp>
      <p:graphicFrame>
        <p:nvGraphicFramePr>
          <p:cNvPr id="280" name="Shape 280"/>
          <p:cNvGraphicFramePr/>
          <p:nvPr/>
        </p:nvGraphicFramePr>
        <p:xfrm>
          <a:off x="685800" y="1600200"/>
          <a:ext cx="3000000" cy="3000000"/>
        </p:xfrm>
        <a:graphic>
          <a:graphicData uri="http://schemas.openxmlformats.org/drawingml/2006/table">
            <a:tbl>
              <a:tblPr firstRow="1" bandRow="1">
                <a:noFill/>
                <a:tableStyleId>{0E0C1374-E7F9-4FD8-9311-DB682FE7FFBA}</a:tableStyleId>
              </a:tblPr>
              <a:tblGrid>
                <a:gridCol w="4821775"/>
                <a:gridCol w="2950625"/>
              </a:tblGrid>
              <a:tr h="370850">
                <a:tc>
                  <a:txBody>
                    <a:bodyPr/>
                    <a:lstStyle/>
                    <a:p>
                      <a:pPr marL="0" marR="0" lvl="0" indent="0" algn="l" rtl="0">
                        <a:spcBef>
                          <a:spcPts val="0"/>
                        </a:spcBef>
                        <a:buSzPct val="25000"/>
                        <a:buNone/>
                      </a:pPr>
                      <a:r>
                        <a:rPr lang="en-US" sz="2200"/>
                        <a:t>Subfields of Psychology</a:t>
                      </a:r>
                    </a:p>
                  </a:txBody>
                  <a:tcPr marL="91450" marR="91450" marT="45725" marB="45725"/>
                </a:tc>
                <a:tc>
                  <a:txBody>
                    <a:bodyPr/>
                    <a:lstStyle/>
                    <a:p>
                      <a:pPr marL="0" marR="0" lvl="0" indent="0" algn="l" rtl="0">
                        <a:spcBef>
                          <a:spcPts val="0"/>
                        </a:spcBef>
                        <a:buSzPct val="25000"/>
                        <a:buNone/>
                      </a:pPr>
                      <a:r>
                        <a:rPr lang="en-US" sz="2200"/>
                        <a:t>Percentage of Total</a:t>
                      </a:r>
                    </a:p>
                  </a:txBody>
                  <a:tcPr marL="91450" marR="91450" marT="45725" marB="45725"/>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Clinical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34%</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Counseling</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13%</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Developmental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12%</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Experimental and other research areas</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8%</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Cognitive</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6%</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General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6%</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Social and personality</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6%</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Industrial/organizational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5%</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School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4%</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Other</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4%</a:t>
                      </a:r>
                    </a:p>
                  </a:txBody>
                  <a:tcPr marL="68575" marR="68575" marT="0" marB="0"/>
                </a:tc>
              </a:tr>
              <a:tr h="370850">
                <a:tc>
                  <a:txBody>
                    <a:bodyPr/>
                    <a:lstStyle/>
                    <a:p>
                      <a:pPr marL="0" marR="0" lvl="0" indent="0" algn="l" rtl="0">
                        <a:lnSpc>
                          <a:spcPct val="115000"/>
                        </a:lnSpc>
                        <a:spcBef>
                          <a:spcPts val="0"/>
                        </a:spcBef>
                        <a:spcAft>
                          <a:spcPts val="0"/>
                        </a:spcAft>
                        <a:buSzPct val="25000"/>
                        <a:buNone/>
                      </a:pPr>
                      <a:r>
                        <a:rPr lang="en-US" sz="2000">
                          <a:latin typeface="Arial"/>
                          <a:ea typeface="Arial"/>
                          <a:cs typeface="Arial"/>
                          <a:sym typeface="Arial"/>
                        </a:rPr>
                        <a:t>Educational</a:t>
                      </a:r>
                    </a:p>
                  </a:txBody>
                  <a:tcPr marL="68575" marR="68575" marT="0" marB="0"/>
                </a:tc>
                <a:tc>
                  <a:txBody>
                    <a:bodyPr/>
                    <a:lstStyle/>
                    <a:p>
                      <a:pPr marL="0" marR="0" lvl="0" indent="0" algn="ctr" rtl="0">
                        <a:lnSpc>
                          <a:spcPct val="115000"/>
                        </a:lnSpc>
                        <a:spcBef>
                          <a:spcPts val="0"/>
                        </a:spcBef>
                        <a:spcAft>
                          <a:spcPts val="0"/>
                        </a:spcAft>
                        <a:buSzPct val="25000"/>
                        <a:buNone/>
                      </a:pPr>
                      <a:r>
                        <a:rPr lang="en-US" sz="2000">
                          <a:latin typeface="Arial"/>
                          <a:ea typeface="Arial"/>
                          <a:cs typeface="Arial"/>
                          <a:sym typeface="Arial"/>
                        </a:rPr>
                        <a:t>2%</a:t>
                      </a:r>
                    </a:p>
                  </a:txBody>
                  <a:tcPr marL="68575" marR="68575"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6868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Scientific Approach </a:t>
            </a:r>
            <a:r>
              <a:rPr lang="en-US" sz="2000" b="1" i="0" u="none" strike="noStrike" cap="none">
                <a:solidFill>
                  <a:srgbClr val="007FA3"/>
                </a:solidFill>
                <a:latin typeface="Arial"/>
                <a:ea typeface="Arial"/>
                <a:cs typeface="Arial"/>
                <a:sym typeface="Arial"/>
              </a:rPr>
              <a:t>1 of 2</a:t>
            </a:r>
          </a:p>
        </p:txBody>
      </p:sp>
      <p:sp>
        <p:nvSpPr>
          <p:cNvPr id="286" name="Shape 28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1.5 Recall the five steps of the scientific approach.</a:t>
            </a:r>
          </a:p>
        </p:txBody>
      </p:sp>
      <p:sp>
        <p:nvSpPr>
          <p:cNvPr id="287" name="Shape 2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Scientific approach: system of gathering data so that bias and error in measurement are reduced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Psychology’s goals: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Description: What is happening?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Explanation: Why is it happening?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Prediction: When will it happen again?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Control: How can it be changed?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600" b="1" i="0" u="none" strike="noStrike" cap="none">
                <a:solidFill>
                  <a:srgbClr val="007FA3"/>
                </a:solidFill>
                <a:latin typeface="Arial"/>
                <a:ea typeface="Arial"/>
                <a:cs typeface="Arial"/>
                <a:sym typeface="Arial"/>
              </a:rPr>
              <a:t>The Scientific Approach </a:t>
            </a:r>
            <a:r>
              <a:rPr lang="en-US" sz="2000" b="1" i="0" u="none" strike="noStrike" cap="none">
                <a:solidFill>
                  <a:srgbClr val="007FA3"/>
                </a:solidFill>
                <a:latin typeface="Arial"/>
                <a:ea typeface="Arial"/>
                <a:cs typeface="Arial"/>
                <a:sym typeface="Arial"/>
              </a:rPr>
              <a:t>2 of 2</a:t>
            </a:r>
          </a:p>
        </p:txBody>
      </p:sp>
      <p:sp>
        <p:nvSpPr>
          <p:cNvPr id="294" name="Shape 29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FFFFFF"/>
                </a:solidFill>
                <a:latin typeface="Arial"/>
                <a:ea typeface="Arial"/>
                <a:cs typeface="Arial"/>
                <a:sym typeface="Arial"/>
              </a:rPr>
              <a:t>Learning Objective 1.6 Psychology Is a Science; Steps in the Scientific Method </a:t>
            </a:r>
          </a:p>
        </p:txBody>
      </p:sp>
      <p:sp>
        <p:nvSpPr>
          <p:cNvPr id="295" name="Shape 29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Steps in the scientific approach: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Perceive the question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Form a hypothesis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Tentative explanation of a phenomenon based on observations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Test the hypothesis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Draw conclusions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Report your results </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Others may replicate study or experiment to see whether same results will be obtained to demonstrate reliability of results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Descriptive Methods </a:t>
            </a:r>
            <a:r>
              <a:rPr lang="en-US" sz="2000" b="1" i="0" u="none" strike="noStrike" cap="none">
                <a:solidFill>
                  <a:srgbClr val="007FA3"/>
                </a:solidFill>
                <a:latin typeface="Arial"/>
                <a:ea typeface="Arial"/>
                <a:cs typeface="Arial"/>
                <a:sym typeface="Arial"/>
              </a:rPr>
              <a:t>1 of 4</a:t>
            </a:r>
          </a:p>
        </p:txBody>
      </p:sp>
      <p:sp>
        <p:nvSpPr>
          <p:cNvPr id="302" name="Shape 30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1.6 Compare and contrast some of the methods used to describe behavior.</a:t>
            </a:r>
          </a:p>
        </p:txBody>
      </p:sp>
      <p:sp>
        <p:nvSpPr>
          <p:cNvPr id="303" name="Shape 303"/>
          <p:cNvSpPr txBox="1">
            <a:spLocks noGrp="1"/>
          </p:cNvSpPr>
          <p:nvPr>
            <p:ph type="body" idx="2"/>
          </p:nvPr>
        </p:nvSpPr>
        <p:spPr>
          <a:xfrm>
            <a:off x="342900" y="1600200"/>
            <a:ext cx="84962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Naturalistic Observation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Watching animals or humans behave in their normal environment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Major advantage: realistic picture of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Disadvantages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Observer effect</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Observer bias </a:t>
            </a:r>
          </a:p>
          <a:p>
            <a:pPr marL="1143000" marR="0" lvl="2" indent="-228600" algn="l" rtl="0">
              <a:spcBef>
                <a:spcPts val="600"/>
              </a:spcBef>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Each naturalistic setting is unique, and observations may not hold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Descriptive Methods </a:t>
            </a:r>
            <a:r>
              <a:rPr lang="en-US" sz="2000" b="1" i="0" u="none" strike="noStrike" cap="none">
                <a:solidFill>
                  <a:srgbClr val="007FA3"/>
                </a:solidFill>
                <a:latin typeface="Arial"/>
                <a:ea typeface="Arial"/>
                <a:cs typeface="Arial"/>
                <a:sym typeface="Arial"/>
              </a:rPr>
              <a:t>2 of 4</a:t>
            </a:r>
          </a:p>
        </p:txBody>
      </p:sp>
      <p:sp>
        <p:nvSpPr>
          <p:cNvPr id="309" name="Shape 309"/>
          <p:cNvSpPr txBox="1">
            <a:spLocks noGrp="1"/>
          </p:cNvSpPr>
          <p:nvPr>
            <p:ph type="body" idx="2"/>
          </p:nvPr>
        </p:nvSpPr>
        <p:spPr>
          <a:xfrm>
            <a:off x="457200" y="1017815"/>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Laboratory Observation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Watching animals or humans behave in a laboratory setting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Advantages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Control over environment</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Allows use of specialized equipment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Disadvantage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Artificial situation may result in artificial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Descriptive methods lead to formation of testable hypotheses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Descriptive Methods </a:t>
            </a:r>
            <a:r>
              <a:rPr lang="en-US" sz="2000" b="1" i="0" u="none" strike="noStrike" cap="none">
                <a:solidFill>
                  <a:srgbClr val="007FA3"/>
                </a:solidFill>
                <a:latin typeface="Arial"/>
                <a:ea typeface="Arial"/>
                <a:cs typeface="Arial"/>
                <a:sym typeface="Arial"/>
              </a:rPr>
              <a:t>3 of 4 </a:t>
            </a:r>
          </a:p>
        </p:txBody>
      </p:sp>
      <p:sp>
        <p:nvSpPr>
          <p:cNvPr id="316" name="Shape 316"/>
          <p:cNvSpPr txBox="1">
            <a:spLocks noGrp="1"/>
          </p:cNvSpPr>
          <p:nvPr>
            <p:ph type="body" idx="1"/>
          </p:nvPr>
        </p:nvSpPr>
        <p:spPr>
          <a:xfrm>
            <a:off x="486508" y="1596366"/>
            <a:ext cx="5229586"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Case Studies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Study of one individual in great detail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Advantage: tremendous amount of detail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Disadvantage: cannot apply to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Famous case study: Phineas Gage</a:t>
            </a:r>
          </a:p>
        </p:txBody>
      </p:sp>
      <p:sp>
        <p:nvSpPr>
          <p:cNvPr id="317" name="Shape 317"/>
          <p:cNvSpPr txBox="1"/>
          <p:nvPr/>
        </p:nvSpPr>
        <p:spPr>
          <a:xfrm>
            <a:off x="5486400" y="4537685"/>
            <a:ext cx="3657600" cy="21852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latin typeface="Arial"/>
                <a:ea typeface="Arial"/>
                <a:cs typeface="Arial"/>
                <a:sym typeface="Arial"/>
              </a:rPr>
              <a:t>Phineas Gage survived a steel tamping rod going through his head after some explosive powder went off unexpectedly. The steel tamping rod entered above the left side of his  mouth, passed through his left frontal lobe, and exited through the top of his skull.</a:t>
            </a:r>
          </a:p>
        </p:txBody>
      </p:sp>
      <p:sp>
        <p:nvSpPr>
          <p:cNvPr id="318" name="Shape 318" descr="An illustration of a skull with the top cut off, showing the top of the brain, shows the position of the rod that pierced Gage’s head."/>
          <p:cNvSpPr txBox="1">
            <a:spLocks noGrp="1"/>
          </p:cNvSpPr>
          <p:nvPr>
            <p:ph type="body" idx="2"/>
          </p:nvPr>
        </p:nvSpPr>
        <p:spPr>
          <a:xfrm>
            <a:off x="6108857" y="215371"/>
            <a:ext cx="2642379" cy="4038599"/>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Descriptive Methods </a:t>
            </a:r>
            <a:r>
              <a:rPr lang="en-US" sz="2000" b="1" i="0" u="none" strike="noStrike" cap="none">
                <a:solidFill>
                  <a:srgbClr val="007FA3"/>
                </a:solidFill>
                <a:latin typeface="Arial"/>
                <a:ea typeface="Arial"/>
                <a:cs typeface="Arial"/>
                <a:sym typeface="Arial"/>
              </a:rPr>
              <a:t>4 of 4</a:t>
            </a:r>
          </a:p>
        </p:txBody>
      </p:sp>
      <p:sp>
        <p:nvSpPr>
          <p:cNvPr id="324" name="Shape 324"/>
          <p:cNvSpPr txBox="1">
            <a:spLocks noGrp="1"/>
          </p:cNvSpPr>
          <p:nvPr>
            <p:ph type="body" idx="2"/>
          </p:nvPr>
        </p:nvSpPr>
        <p:spPr>
          <a:xfrm>
            <a:off x="457200" y="1371600"/>
            <a:ext cx="8229600" cy="4754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Surveys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Researchers ask a series of questions about the topic under study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Given to representative sample of population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Population: entire group of people or animals in which researcher is interested</a:t>
            </a:r>
          </a:p>
          <a:p>
            <a:pPr marL="256032" marR="0" lvl="0" indent="-256032" algn="l" rtl="0">
              <a:spcBef>
                <a:spcPts val="60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Advantages: data from large numbers of people; study covert behaviors</a:t>
            </a:r>
          </a:p>
          <a:p>
            <a:pPr marL="256032" marR="0" lvl="0" indent="-256032" algn="l" rtl="0">
              <a:spcBef>
                <a:spcPts val="60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Disadvantages: must ensure representative sample or results not meaningful; courtesy bias</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Correlations: Finding Relationships </a:t>
            </a:r>
            <a:r>
              <a:rPr lang="en-US" sz="2000" b="1" i="0" u="none" strike="noStrike" cap="none">
                <a:solidFill>
                  <a:srgbClr val="007FA3"/>
                </a:solidFill>
                <a:latin typeface="Arial"/>
                <a:ea typeface="Arial"/>
                <a:cs typeface="Arial"/>
                <a:sym typeface="Arial"/>
              </a:rPr>
              <a:t>1 of 3</a:t>
            </a:r>
          </a:p>
        </p:txBody>
      </p:sp>
      <p:sp>
        <p:nvSpPr>
          <p:cNvPr id="330" name="Shape 330"/>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1.7 Explain how researchers use the correlational technique to study relationships between two or more variables.</a:t>
            </a:r>
            <a:r>
              <a:rPr lang="en-US" sz="1800" b="0" i="0" u="none" strike="noStrike" cap="none">
                <a:solidFill>
                  <a:srgbClr val="FFFFFF"/>
                </a:solidFill>
                <a:latin typeface="Arial"/>
                <a:ea typeface="Arial"/>
                <a:cs typeface="Arial"/>
                <a:sym typeface="Arial"/>
              </a:rPr>
              <a:t>.9 Correlational Technique </a:t>
            </a:r>
          </a:p>
        </p:txBody>
      </p:sp>
      <p:sp>
        <p:nvSpPr>
          <p:cNvPr id="331" name="Shape 33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Correlation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Measure of relationship between two variables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Variable: anything that can change or vary</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Knowing value of one variable allows researchers to predict the value of other variable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Measures of two variables go into a mathematical formula and produce a correlation coefficient (r), which represents two things: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Direction of the relationship</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Strength of the relationship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Correlations: Finding Relationships </a:t>
            </a:r>
            <a:r>
              <a:rPr lang="en-US" sz="2000" b="1" i="0" u="none" strike="noStrike" cap="none">
                <a:solidFill>
                  <a:srgbClr val="007FA3"/>
                </a:solidFill>
                <a:latin typeface="Arial"/>
                <a:ea typeface="Arial"/>
                <a:cs typeface="Arial"/>
                <a:sym typeface="Arial"/>
              </a:rPr>
              <a:t>2 of 3</a:t>
            </a:r>
          </a:p>
        </p:txBody>
      </p:sp>
      <p:sp>
        <p:nvSpPr>
          <p:cNvPr id="337" name="Shape 3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Correlation coefficient ranges from </a:t>
            </a:r>
          </a:p>
          <a:p>
            <a:pPr marL="256032" marR="0" lvl="0" indent="-256032" algn="l" rtl="0">
              <a:spcBef>
                <a:spcPts val="1500"/>
              </a:spcBef>
              <a:spcAft>
                <a:spcPts val="0"/>
              </a:spcAft>
              <a:buClr>
                <a:srgbClr val="007FA3"/>
              </a:buClr>
              <a:buSzPct val="25000"/>
              <a:buFont typeface="Arial"/>
              <a:buNone/>
            </a:pPr>
            <a:r>
              <a:rPr lang="en-US" sz="2800" b="0" i="0" u="none" strike="noStrike" cap="none">
                <a:solidFill>
                  <a:schemeClr val="dk1"/>
                </a:solidFill>
                <a:latin typeface="Arial"/>
                <a:ea typeface="Arial"/>
                <a:cs typeface="Arial"/>
                <a:sym typeface="Arial"/>
              </a:rPr>
              <a:t>	-1.00 to +1.00</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 closer to +1.00 or -1.00, the stronger the relationship between the variables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 correlation = 0.0</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Perfect correlation = -1.00 or +1.00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161" name="Shape 161"/>
          <p:cNvSpPr txBox="1">
            <a:spLocks noGrp="1"/>
          </p:cNvSpPr>
          <p:nvPr>
            <p:ph type="body" idx="1"/>
          </p:nvPr>
        </p:nvSpPr>
        <p:spPr>
          <a:xfrm>
            <a:off x="457200" y="1219200"/>
            <a:ext cx="8229600" cy="4525963"/>
          </a:xfrm>
          <a:prstGeom prst="rect">
            <a:avLst/>
          </a:prstGeom>
          <a:noFill/>
          <a:ln>
            <a:noFill/>
          </a:ln>
        </p:spPr>
        <p:txBody>
          <a:bodyPr lIns="0" tIns="0" rIns="0" bIns="0" anchor="t" anchorCtr="0">
            <a:noAutofit/>
          </a:bodyPr>
          <a:lstStyle/>
          <a:p>
            <a:pPr marL="688975" marR="0" lvl="0" indent="-688975"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1.1 	Describe the contributions of some of the early pioneers in psychology.</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1.2 	Summarize the basic ideas and the important people behind the early approaches known as Gestalt, psychoanalysis, and behaviorism.</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1.3 	Summarize the basic ideas behind the seven modern perspectives in psychology.</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1.4 	Differentiate between the various types of professionals within the field of psychology.</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1.5 	Recall the five steps of the scientific approach.</a:t>
            </a:r>
          </a:p>
          <a:p>
            <a:pPr marL="688975" marR="0" lvl="0" indent="-688975"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1.6 	Compare and contrast some of the methods used to describe behavior.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15371"/>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Correlations: Finding Relationships </a:t>
            </a:r>
            <a:r>
              <a:rPr lang="en-US" sz="2000" b="1" i="0" u="none" strike="noStrike" cap="none">
                <a:solidFill>
                  <a:srgbClr val="007FA3"/>
                </a:solidFill>
                <a:latin typeface="Arial"/>
                <a:ea typeface="Arial"/>
                <a:cs typeface="Arial"/>
                <a:sym typeface="Arial"/>
              </a:rPr>
              <a:t>3 of 3</a:t>
            </a:r>
          </a:p>
        </p:txBody>
      </p:sp>
      <p:sp>
        <p:nvSpPr>
          <p:cNvPr id="344" name="Shape 34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correlation: variables are related in the same direction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As one increases, the other increases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As one decreases, the other decreases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Negative correlation: variables are related in opposite direction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As one increases, the other decreases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Correlation does not prove causation!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1.4 Five Scatterplots</a:t>
            </a:r>
          </a:p>
        </p:txBody>
      </p:sp>
      <p:sp>
        <p:nvSpPr>
          <p:cNvPr id="351" name="Shape 351"/>
          <p:cNvSpPr txBox="1">
            <a:spLocks noGrp="1"/>
          </p:cNvSpPr>
          <p:nvPr>
            <p:ph type="body" idx="1"/>
          </p:nvPr>
        </p:nvSpPr>
        <p:spPr>
          <a:xfrm>
            <a:off x="1066800" y="5486400"/>
            <a:ext cx="7391399" cy="6120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200" b="0" i="0" u="none" strike="noStrike" cap="none">
                <a:solidFill>
                  <a:schemeClr val="dk1"/>
                </a:solidFill>
                <a:latin typeface="Arial"/>
                <a:ea typeface="Arial"/>
                <a:cs typeface="Arial"/>
                <a:sym typeface="Arial"/>
              </a:rPr>
              <a:t>These scatterplots show direction and strength of correlation. It should be noted that perfect correlations, whether positive or negative, rarely occur in the real world.</a:t>
            </a:r>
          </a:p>
        </p:txBody>
      </p:sp>
      <p:pic>
        <p:nvPicPr>
          <p:cNvPr id="352" name="Shape 352" descr="Five scatterplots.  Perfect positive correlation is shown as a straight line of 11 points running diagonally from the bottom left of the graph to the top right.  Modest positive correlation is shown as a loosely bunched group of about 100 points oriented from the bottom left of the graph to the top right.  No correlation is shown as points randomly placed throughout the entire graph.  Perfect negative correlation is shown as a straight line of 11 points running diagonally from the top left of the graph to the bottom right.  Modest negative correlation is shown as a loosely bunched group of about 100 points oriented from the top left of the graph to the bottom right. "/>
          <p:cNvPicPr preferRelativeResize="0"/>
          <p:nvPr/>
        </p:nvPicPr>
        <p:blipFill rotWithShape="1">
          <a:blip r:embed="rId3">
            <a:alphaModFix/>
          </a:blip>
          <a:srcRect/>
          <a:stretch/>
        </p:blipFill>
        <p:spPr>
          <a:xfrm>
            <a:off x="1066800" y="1178220"/>
            <a:ext cx="6846847" cy="43381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Experiment </a:t>
            </a:r>
            <a:r>
              <a:rPr lang="en-US" sz="2000" b="1" i="0" u="none" strike="noStrike" cap="none">
                <a:solidFill>
                  <a:srgbClr val="007FA3"/>
                </a:solidFill>
                <a:latin typeface="Arial"/>
                <a:ea typeface="Arial"/>
                <a:cs typeface="Arial"/>
                <a:sym typeface="Arial"/>
              </a:rPr>
              <a:t>1 of 4</a:t>
            </a:r>
          </a:p>
        </p:txBody>
      </p:sp>
      <p:sp>
        <p:nvSpPr>
          <p:cNvPr id="358" name="Shape 358"/>
          <p:cNvSpPr txBox="1">
            <a:spLocks noGrp="1"/>
          </p:cNvSpPr>
          <p:nvPr>
            <p:ph type="body" idx="1"/>
          </p:nvPr>
        </p:nvSpPr>
        <p:spPr>
          <a:xfrm>
            <a:off x="457200" y="816429"/>
            <a:ext cx="8381999"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1.8 Identify the steps involved in designing an experiment.</a:t>
            </a:r>
            <a:r>
              <a:rPr lang="en-US" sz="1800" b="0" i="0" u="none" strike="noStrike" cap="none">
                <a:solidFill>
                  <a:srgbClr val="FFFFFF"/>
                </a:solidFill>
                <a:latin typeface="Arial"/>
                <a:ea typeface="Arial"/>
                <a:cs typeface="Arial"/>
                <a:sym typeface="Arial"/>
              </a:rPr>
              <a:t>1.10 Experimental Approach and Terms </a:t>
            </a:r>
          </a:p>
        </p:txBody>
      </p:sp>
      <p:sp>
        <p:nvSpPr>
          <p:cNvPr id="359" name="Shape 35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Experiment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 deliberate manipulation of a variable to see whether corresponding changes in behavior result, allowing the determination of cause-and-effect relationships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Operationalization: specific definition of a variable of interest that allows it to be directly measured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 definition of aggressive play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Experiment </a:t>
            </a:r>
            <a:r>
              <a:rPr lang="en-US" sz="2000" b="1" i="0" u="none" strike="noStrike" cap="none">
                <a:solidFill>
                  <a:srgbClr val="007FA3"/>
                </a:solidFill>
                <a:latin typeface="Arial"/>
                <a:ea typeface="Arial"/>
                <a:cs typeface="Arial"/>
                <a:sym typeface="Arial"/>
              </a:rPr>
              <a:t>2 of 4</a:t>
            </a:r>
          </a:p>
        </p:txBody>
      </p:sp>
      <p:sp>
        <p:nvSpPr>
          <p:cNvPr id="365" name="Shape 3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Independent variable (IV)</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Variable in an experiment that is manipulated by the experimenter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 of IV: violent TV</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Dependent variable (DV)</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Variable in an experiment that represents the measurable response or behavior of subjects in the experiment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 of DV: aggressive play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Experiment </a:t>
            </a:r>
            <a:r>
              <a:rPr lang="en-US" sz="2000" b="1" i="0" u="none" strike="noStrike" cap="none">
                <a:solidFill>
                  <a:srgbClr val="007FA3"/>
                </a:solidFill>
                <a:latin typeface="Arial"/>
                <a:ea typeface="Arial"/>
                <a:cs typeface="Arial"/>
                <a:sym typeface="Arial"/>
              </a:rPr>
              <a:t>3 of 4</a:t>
            </a:r>
          </a:p>
        </p:txBody>
      </p:sp>
      <p:sp>
        <p:nvSpPr>
          <p:cNvPr id="371" name="Shape 37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Experimental group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Subjects in an experiment who are subjected to the independent variable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Experimental group: watch TV</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Control group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Subjects in an experiment who are not subjected to the independent variable and who may receive a placebo treatment (controls for confounding variables).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Control group: no TV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Experiment  </a:t>
            </a:r>
            <a:r>
              <a:rPr lang="en-US" sz="2000" b="1" i="0" u="none" strike="noStrike" cap="none">
                <a:solidFill>
                  <a:srgbClr val="007FA3"/>
                </a:solidFill>
                <a:latin typeface="Arial"/>
                <a:ea typeface="Arial"/>
                <a:cs typeface="Arial"/>
                <a:sym typeface="Arial"/>
              </a:rPr>
              <a:t>4 of 4</a:t>
            </a:r>
          </a:p>
        </p:txBody>
      </p:sp>
      <p:sp>
        <p:nvSpPr>
          <p:cNvPr id="377" name="Shape 37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Importance of Randomization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Random assignment: process of assigning subjects to experimental or control groups randomly, so that each subject has an equal chance of being in either group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Controls for confounding (extraneous, interfering) variables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Experimental Hazards and Controlling for Effects </a:t>
            </a:r>
            <a:r>
              <a:rPr lang="en-US" sz="2000" b="1" i="0" u="none" strike="noStrike" cap="none">
                <a:solidFill>
                  <a:srgbClr val="007FA3"/>
                </a:solidFill>
                <a:latin typeface="Arial"/>
                <a:ea typeface="Arial"/>
                <a:cs typeface="Arial"/>
                <a:sym typeface="Arial"/>
              </a:rPr>
              <a:t>1 of 2</a:t>
            </a:r>
          </a:p>
        </p:txBody>
      </p:sp>
      <p:sp>
        <p:nvSpPr>
          <p:cNvPr id="383" name="Shape 383"/>
          <p:cNvSpPr txBox="1">
            <a:spLocks noGrp="1"/>
          </p:cNvSpPr>
          <p:nvPr>
            <p:ph type="body" idx="1"/>
          </p:nvPr>
        </p:nvSpPr>
        <p:spPr>
          <a:xfrm>
            <a:off x="457200" y="1295400"/>
            <a:ext cx="8229600" cy="609599"/>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1800" b="0" i="0" u="none" strike="noStrike" cap="none">
                <a:solidFill>
                  <a:srgbClr val="007FA3"/>
                </a:solidFill>
                <a:latin typeface="Arial"/>
                <a:ea typeface="Arial"/>
                <a:cs typeface="Arial"/>
                <a:sym typeface="Arial"/>
              </a:rPr>
              <a:t>1.9 Recall two common sources of problems in an experiment and some ways to</a:t>
            </a:r>
          </a:p>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control for these effects.</a:t>
            </a:r>
          </a:p>
        </p:txBody>
      </p:sp>
      <p:sp>
        <p:nvSpPr>
          <p:cNvPr id="384" name="Shape 384"/>
          <p:cNvSpPr txBox="1">
            <a:spLocks noGrp="1"/>
          </p:cNvSpPr>
          <p:nvPr>
            <p:ph type="body" idx="2"/>
          </p:nvPr>
        </p:nvSpPr>
        <p:spPr>
          <a:xfrm>
            <a:off x="457200"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Placebo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Phenomenon in which the expectations of participants in a study can influence their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Experimenter effect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of experimenter’s expectations for a study to unintentionally influence results of the study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Experimental Hazards and Controlling for Effects </a:t>
            </a:r>
            <a:r>
              <a:rPr lang="en-US" sz="2000" b="1" i="0" u="none" strike="noStrike" cap="none">
                <a:solidFill>
                  <a:srgbClr val="007FA3"/>
                </a:solidFill>
                <a:latin typeface="Arial"/>
                <a:ea typeface="Arial"/>
                <a:cs typeface="Arial"/>
                <a:sym typeface="Arial"/>
              </a:rPr>
              <a:t>2 of 2</a:t>
            </a:r>
          </a:p>
        </p:txBody>
      </p:sp>
      <p:sp>
        <p:nvSpPr>
          <p:cNvPr id="390" name="Shape 39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Single-blind study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Subjects do not know whether they are in experimental or control group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Reduces placebo effect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Double-blind study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Neither the experimenter nor the subjects know which subjects are in the experimental or control group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Reduces placebo effect and experimenter effect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 Sample Experiment </a:t>
            </a:r>
            <a:r>
              <a:rPr lang="en-US" sz="2000" b="1" i="0" u="none" strike="noStrike" cap="none">
                <a:solidFill>
                  <a:srgbClr val="007FA3"/>
                </a:solidFill>
                <a:latin typeface="Arial"/>
                <a:ea typeface="Arial"/>
                <a:cs typeface="Arial"/>
                <a:sym typeface="Arial"/>
              </a:rPr>
              <a:t>1 of 2</a:t>
            </a:r>
          </a:p>
        </p:txBody>
      </p:sp>
      <p:sp>
        <p:nvSpPr>
          <p:cNvPr id="396" name="Shape 39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Hypothesis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Knowing that other people might think one’s success in school is due to athletic ability rather than intelligence can make an athlete perform poorly on an academic test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Independent variable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Timing of “high threat” question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Dependent variable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Test scores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 Sample Experiment </a:t>
            </a:r>
            <a:r>
              <a:rPr lang="en-US" sz="2000" b="1" i="0" u="none" strike="noStrike" cap="none">
                <a:solidFill>
                  <a:srgbClr val="007FA3"/>
                </a:solidFill>
                <a:latin typeface="Arial"/>
                <a:ea typeface="Arial"/>
                <a:cs typeface="Arial"/>
                <a:sym typeface="Arial"/>
              </a:rPr>
              <a:t>2 of 2</a:t>
            </a:r>
          </a:p>
        </p:txBody>
      </p:sp>
      <p:sp>
        <p:nvSpPr>
          <p:cNvPr id="402" name="Shape 4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Experimental group</a:t>
            </a:r>
          </a:p>
          <a:p>
            <a:pPr marL="742950" marR="0" lvl="1" indent="-285750" algn="l" rtl="0">
              <a:spcBef>
                <a:spcPts val="5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Answered “high threat” question before taking the test</a:t>
            </a:r>
          </a:p>
          <a:p>
            <a:pPr marL="256032" marR="0" lvl="0" indent="-256032" algn="l" rtl="0">
              <a:spcBef>
                <a:spcPts val="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Control group</a:t>
            </a:r>
          </a:p>
          <a:p>
            <a:pPr marL="742950" marR="0" lvl="1" indent="-285750" algn="l" rtl="0">
              <a:spcBef>
                <a:spcPts val="5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Answered “high threat” question after taking the test</a:t>
            </a:r>
          </a:p>
          <a:p>
            <a:pPr marL="256032" marR="0" lvl="0" indent="-256032" algn="l" rtl="0">
              <a:spcBef>
                <a:spcPts val="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Results-supported hypothesis</a:t>
            </a:r>
          </a:p>
          <a:p>
            <a:pPr marL="742950" marR="0" lvl="1" indent="-285750" algn="l" rtl="0">
              <a:spcBef>
                <a:spcPts val="5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Those asked the “high threat” question before the intellectual test scored significantly lower on that test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168" name="Shape 168"/>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marL="688975" marR="0" lvl="0" indent="-688975"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1.7 	Explain how researchers use the correlational technique to study relationships between two or more variables.</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1.8 	Identify the steps involved in designing an experiment.</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1.9 	Recall two common sources of problems in an experiment and some ways to control for these effects.</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1.10 	Identify some of the common ethical guidelines for doing research with people.</a:t>
            </a:r>
          </a:p>
          <a:p>
            <a:pPr marL="688975" marR="0" lvl="0" indent="-688975"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1.11 	Explain why psychologists sometimes use animals in their research.</a:t>
            </a:r>
          </a:p>
          <a:p>
            <a:pPr marL="688975" marR="0" lvl="0" indent="-688975"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1.12 	Recall the basic criteria for critical thinking that people can use in their everyday lives.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Guidelines for Doing Research with People </a:t>
            </a:r>
            <a:r>
              <a:rPr lang="en-US" sz="2000" b="1" i="0" u="none" strike="noStrike" cap="none">
                <a:solidFill>
                  <a:srgbClr val="007FA3"/>
                </a:solidFill>
                <a:latin typeface="Arial"/>
                <a:ea typeface="Arial"/>
                <a:cs typeface="Arial"/>
                <a:sym typeface="Arial"/>
              </a:rPr>
              <a:t>1 of 2</a:t>
            </a:r>
          </a:p>
        </p:txBody>
      </p:sp>
      <p:sp>
        <p:nvSpPr>
          <p:cNvPr id="408" name="Shape 408"/>
          <p:cNvSpPr txBox="1">
            <a:spLocks noGrp="1"/>
          </p:cNvSpPr>
          <p:nvPr>
            <p:ph type="body" idx="1"/>
          </p:nvPr>
        </p:nvSpPr>
        <p:spPr>
          <a:xfrm>
            <a:off x="475693" y="1295400"/>
            <a:ext cx="8211105" cy="685799"/>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1800" b="0" i="0" u="none" strike="noStrike" cap="none">
                <a:solidFill>
                  <a:srgbClr val="007FA3"/>
                </a:solidFill>
                <a:latin typeface="Arial"/>
                <a:ea typeface="Arial"/>
                <a:cs typeface="Arial"/>
                <a:sym typeface="Arial"/>
              </a:rPr>
              <a:t>1.10 Identify some of the common ethical guidelines for doing research with</a:t>
            </a:r>
          </a:p>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people.</a:t>
            </a:r>
          </a:p>
        </p:txBody>
      </p:sp>
      <p:sp>
        <p:nvSpPr>
          <p:cNvPr id="409" name="Shape 409"/>
          <p:cNvSpPr txBox="1">
            <a:spLocks noGrp="1"/>
          </p:cNvSpPr>
          <p:nvPr>
            <p:ph type="body" idx="2"/>
          </p:nvPr>
        </p:nvSpPr>
        <p:spPr>
          <a:xfrm>
            <a:off x="475693"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Institutional review boards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Groups of psychologists or other professionals who look over each proposed research study and judge it according to its safety and consideration for the participants in the study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Guidelines for Doing Research with People </a:t>
            </a:r>
            <a:r>
              <a:rPr lang="en-US" sz="2000" b="1" i="0" u="none" strike="noStrike" cap="none">
                <a:solidFill>
                  <a:srgbClr val="007FA3"/>
                </a:solidFill>
                <a:latin typeface="Arial"/>
                <a:ea typeface="Arial"/>
                <a:cs typeface="Arial"/>
                <a:sym typeface="Arial"/>
              </a:rPr>
              <a:t>2 of 2</a:t>
            </a:r>
          </a:p>
        </p:txBody>
      </p:sp>
      <p:sp>
        <p:nvSpPr>
          <p:cNvPr id="416" name="Shape 416"/>
          <p:cNvSpPr txBox="1">
            <a:spLocks noGrp="1"/>
          </p:cNvSpPr>
          <p:nvPr>
            <p:ph type="body" idx="2"/>
          </p:nvPr>
        </p:nvSpPr>
        <p:spPr>
          <a:xfrm>
            <a:off x="457200" y="1371600"/>
            <a:ext cx="8229600" cy="4953000"/>
          </a:xfrm>
          <a:prstGeom prst="rect">
            <a:avLst/>
          </a:prstGeom>
          <a:noFill/>
          <a:ln>
            <a:noFill/>
          </a:ln>
        </p:spPr>
        <p:txBody>
          <a:bodyPr lIns="0" tIns="0" rIns="0" bIns="0" anchor="t" anchorCtr="0">
            <a:noAutofit/>
          </a:bodyPr>
          <a:lstStyle/>
          <a:p>
            <a:pPr marL="256032" marR="0" lvl="0" indent="-256032" algn="l" rtl="0">
              <a:lnSpc>
                <a:spcPct val="110000"/>
              </a:lnSpc>
              <a:spcBef>
                <a:spcPts val="0"/>
              </a:spcBef>
              <a:spcAft>
                <a:spcPts val="0"/>
              </a:spcAft>
              <a:buClr>
                <a:srgbClr val="007FA3"/>
              </a:buClr>
              <a:buSzPct val="99615"/>
              <a:buFont typeface="Arial"/>
              <a:buChar char="•"/>
            </a:pPr>
            <a:r>
              <a:rPr lang="en-US" sz="2590" b="0" i="0" u="none" strike="noStrike" cap="none">
                <a:solidFill>
                  <a:schemeClr val="dk1"/>
                </a:solidFill>
                <a:latin typeface="Arial"/>
                <a:ea typeface="Arial"/>
                <a:cs typeface="Arial"/>
                <a:sym typeface="Arial"/>
              </a:rPr>
              <a:t>Common Ethical Guidelines</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chemeClr val="dk1"/>
                </a:solidFill>
                <a:latin typeface="Arial"/>
                <a:ea typeface="Arial"/>
                <a:cs typeface="Arial"/>
                <a:sym typeface="Arial"/>
              </a:rPr>
              <a:t>Rights and well-being of participants must be weighed against the study’s value to science.</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chemeClr val="dk1"/>
                </a:solidFill>
                <a:latin typeface="Arial"/>
                <a:ea typeface="Arial"/>
                <a:cs typeface="Arial"/>
                <a:sym typeface="Arial"/>
              </a:rPr>
              <a:t>Participants must be allowed to make informed decision.</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chemeClr val="dk1"/>
                </a:solidFill>
                <a:latin typeface="Arial"/>
                <a:ea typeface="Arial"/>
                <a:cs typeface="Arial"/>
                <a:sym typeface="Arial"/>
              </a:rPr>
              <a:t>Deception must be justified. </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chemeClr val="dk1"/>
                </a:solidFill>
                <a:latin typeface="Arial"/>
                <a:ea typeface="Arial"/>
                <a:cs typeface="Arial"/>
                <a:sym typeface="Arial"/>
              </a:rPr>
              <a:t>Participants may withdraw from study at any time.</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rgbClr val="000000"/>
                </a:solidFill>
                <a:latin typeface="Arial"/>
                <a:ea typeface="Arial"/>
                <a:cs typeface="Arial"/>
                <a:sym typeface="Arial"/>
              </a:rPr>
              <a:t>Participants must be protected from risks or told explicitly of risks. </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rgbClr val="000000"/>
                </a:solidFill>
                <a:latin typeface="Arial"/>
                <a:ea typeface="Arial"/>
                <a:cs typeface="Arial"/>
                <a:sym typeface="Arial"/>
              </a:rPr>
              <a:t>Investigators must fully debrief participants.</a:t>
            </a:r>
          </a:p>
          <a:p>
            <a:pPr marL="854075" marR="0" lvl="1" indent="-396875" algn="l" rtl="0">
              <a:lnSpc>
                <a:spcPct val="100000"/>
              </a:lnSpc>
              <a:spcBef>
                <a:spcPts val="600"/>
              </a:spcBef>
              <a:spcAft>
                <a:spcPts val="0"/>
              </a:spcAft>
              <a:buClr>
                <a:srgbClr val="007FA3"/>
              </a:buClr>
              <a:buSzPct val="100909"/>
              <a:buFont typeface="Noto Sans Symbols"/>
              <a:buChar char="✓"/>
            </a:pPr>
            <a:r>
              <a:rPr lang="en-US" sz="2220" b="0" i="0" u="none" strike="noStrike" cap="none">
                <a:solidFill>
                  <a:srgbClr val="000000"/>
                </a:solidFill>
                <a:latin typeface="Arial"/>
                <a:ea typeface="Arial"/>
                <a:cs typeface="Arial"/>
                <a:sym typeface="Arial"/>
              </a:rPr>
              <a:t>Data must remain confidential.</a:t>
            </a:r>
          </a:p>
          <a:p>
            <a:pPr marL="854075" marR="0" lvl="1" indent="-396875" algn="l" rtl="0">
              <a:lnSpc>
                <a:spcPct val="100000"/>
              </a:lnSpc>
              <a:spcBef>
                <a:spcPts val="600"/>
              </a:spcBef>
              <a:buClr>
                <a:srgbClr val="007FA3"/>
              </a:buClr>
              <a:buSzPct val="100909"/>
              <a:buFont typeface="Noto Sans Symbols"/>
              <a:buChar char="✓"/>
            </a:pPr>
            <a:r>
              <a:rPr lang="en-US" sz="2220" b="0" i="0" u="none" strike="noStrike" cap="none">
                <a:solidFill>
                  <a:srgbClr val="000000"/>
                </a:solidFill>
                <a:latin typeface="Arial"/>
                <a:ea typeface="Arial"/>
                <a:cs typeface="Arial"/>
                <a:sym typeface="Arial"/>
              </a:rPr>
              <a:t>If study results in undesirable consequences, researcher responsible for detecting/removing/correcting.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Animal Research</a:t>
            </a:r>
          </a:p>
        </p:txBody>
      </p:sp>
      <p:sp>
        <p:nvSpPr>
          <p:cNvPr id="422" name="Shape 422"/>
          <p:cNvSpPr txBox="1">
            <a:spLocks noGrp="1"/>
          </p:cNvSpPr>
          <p:nvPr>
            <p:ph type="body" idx="1"/>
          </p:nvPr>
        </p:nvSpPr>
        <p:spPr>
          <a:xfrm>
            <a:off x="457200" y="860394"/>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1.11 Explain why psychologists sometimes use animals in their research.</a:t>
            </a:r>
          </a:p>
        </p:txBody>
      </p:sp>
      <p:sp>
        <p:nvSpPr>
          <p:cNvPr id="423" name="Shape 42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Animal research answers questions we could never investigate with human research.</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 focus is on avoiding exposing animal subjects to unnecessary pain or suffering.</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Animals are used in approximately 7 percent of psychological studies.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81000" y="276415"/>
            <a:ext cx="8229600" cy="942784"/>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Thinking Critically About Critical Thinking </a:t>
            </a:r>
            <a:r>
              <a:rPr lang="en-US" sz="2000" b="1" i="0" u="none" strike="noStrike" cap="none">
                <a:solidFill>
                  <a:srgbClr val="007FA3"/>
                </a:solidFill>
                <a:latin typeface="Arial"/>
                <a:ea typeface="Arial"/>
                <a:cs typeface="Arial"/>
                <a:sym typeface="Arial"/>
              </a:rPr>
              <a:t>1 of 2</a:t>
            </a:r>
          </a:p>
        </p:txBody>
      </p:sp>
      <p:sp>
        <p:nvSpPr>
          <p:cNvPr id="429" name="Shape 429"/>
          <p:cNvSpPr txBox="1">
            <a:spLocks noGrp="1"/>
          </p:cNvSpPr>
          <p:nvPr>
            <p:ph type="body" idx="1"/>
          </p:nvPr>
        </p:nvSpPr>
        <p:spPr>
          <a:xfrm>
            <a:off x="457200" y="1219200"/>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1.12 Recall the basic criteria for critical thinking that people can use in their everyday lives.</a:t>
            </a:r>
            <a:r>
              <a:rPr lang="en-US" sz="1800" b="0" i="0" u="none" strike="noStrike" cap="none">
                <a:solidFill>
                  <a:srgbClr val="FFFFFF"/>
                </a:solidFill>
                <a:latin typeface="Arial"/>
                <a:ea typeface="Arial"/>
                <a:cs typeface="Arial"/>
                <a:sym typeface="Arial"/>
              </a:rPr>
              <a:t>1.14 Principles of Critical Thinking </a:t>
            </a:r>
          </a:p>
        </p:txBody>
      </p:sp>
      <p:sp>
        <p:nvSpPr>
          <p:cNvPr id="430" name="Shape 430"/>
          <p:cNvSpPr txBox="1">
            <a:spLocks noGrp="1"/>
          </p:cNvSpPr>
          <p:nvPr>
            <p:ph type="body" idx="2"/>
          </p:nvPr>
        </p:nvSpPr>
        <p:spPr>
          <a:xfrm>
            <a:off x="471995" y="2173081"/>
            <a:ext cx="8229600" cy="4190999"/>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Critical thinking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Making reasoned judgments about claims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15371"/>
            <a:ext cx="8229600" cy="775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Thinking Critically About Critical Thinking </a:t>
            </a:r>
            <a:r>
              <a:rPr lang="en-US" sz="2000" b="1" i="0" u="none" strike="noStrike" cap="none">
                <a:solidFill>
                  <a:srgbClr val="007FA3"/>
                </a:solidFill>
                <a:latin typeface="Arial"/>
                <a:ea typeface="Arial"/>
                <a:cs typeface="Arial"/>
                <a:sym typeface="Arial"/>
              </a:rPr>
              <a:t>2 of 2</a:t>
            </a:r>
          </a:p>
        </p:txBody>
      </p:sp>
      <p:sp>
        <p:nvSpPr>
          <p:cNvPr id="436" name="Shape 436"/>
          <p:cNvSpPr txBox="1">
            <a:spLocks noGrp="1"/>
          </p:cNvSpPr>
          <p:nvPr>
            <p:ph type="body" idx="2"/>
          </p:nvPr>
        </p:nvSpPr>
        <p:spPr>
          <a:xfrm>
            <a:off x="457200" y="1371600"/>
            <a:ext cx="8229600" cy="4525963"/>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800" b="0" i="0" u="none" strike="noStrike" cap="none">
                <a:solidFill>
                  <a:schemeClr val="dk1"/>
                </a:solidFill>
                <a:latin typeface="Arial"/>
                <a:ea typeface="Arial"/>
                <a:cs typeface="Arial"/>
                <a:sym typeface="Arial"/>
              </a:rPr>
              <a:t>Four basic criteria:</a:t>
            </a:r>
          </a:p>
          <a:p>
            <a:pPr marL="971550" marR="0" lvl="1" indent="-51435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There are very few “truths” that do not need to be subjected to testing.</a:t>
            </a:r>
          </a:p>
          <a:p>
            <a:pPr marL="971550" marR="0" lvl="1" indent="-51435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All evidence is not equal in quality.</a:t>
            </a:r>
          </a:p>
          <a:p>
            <a:pPr marL="971550" marR="0" lvl="1" indent="-51435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Just because someone is considered to be an authority or to have a lot of expertise does not make everything that person claims automatically true.</a:t>
            </a:r>
          </a:p>
          <a:p>
            <a:pPr marL="971550" marR="0" lvl="1" indent="-51435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Critical thinking requires an open mind.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History of Psychology</a:t>
            </a:r>
          </a:p>
        </p:txBody>
      </p:sp>
      <p:sp>
        <p:nvSpPr>
          <p:cNvPr id="175" name="Shape 17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Psychology: the scientific study of behavior and mental processes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Behavior: outward or overt actions and reactions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Mental processes: internal, covert activity of our minds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15371"/>
            <a:ext cx="8229600" cy="98057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 the Beginning: Wundt, Titchener, and James </a:t>
            </a:r>
            <a:r>
              <a:rPr lang="en-US" sz="2000" b="1" i="0" u="none" strike="noStrike" cap="none">
                <a:solidFill>
                  <a:srgbClr val="007FA3"/>
                </a:solidFill>
                <a:latin typeface="Arial"/>
                <a:ea typeface="Arial"/>
                <a:cs typeface="Arial"/>
                <a:sym typeface="Arial"/>
              </a:rPr>
              <a:t>1 of 3</a:t>
            </a:r>
          </a:p>
        </p:txBody>
      </p:sp>
      <p:sp>
        <p:nvSpPr>
          <p:cNvPr id="181" name="Shape 181"/>
          <p:cNvSpPr txBox="1">
            <a:spLocks noGrp="1"/>
          </p:cNvSpPr>
          <p:nvPr>
            <p:ph type="body" idx="1"/>
          </p:nvPr>
        </p:nvSpPr>
        <p:spPr>
          <a:xfrm>
            <a:off x="457200" y="1349090"/>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1.1 Describe the contributions of some of the early pioneers in psychology.</a:t>
            </a:r>
          </a:p>
        </p:txBody>
      </p:sp>
      <p:sp>
        <p:nvSpPr>
          <p:cNvPr id="182" name="Shape 182"/>
          <p:cNvSpPr txBox="1">
            <a:spLocks noGrp="1"/>
          </p:cNvSpPr>
          <p:nvPr>
            <p:ph type="body" idx="2"/>
          </p:nvPr>
        </p:nvSpPr>
        <p:spPr>
          <a:xfrm>
            <a:off x="457200" y="2133600"/>
            <a:ext cx="8229600" cy="4144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Wilhelm Wundt’s psychology laboratory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Germany in 1879</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Developed the technique of objective introspection: the process of objectively examining and measuring one’s thoughts and mental activities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 the Beginning: Wundt, Titchener, and James </a:t>
            </a:r>
            <a:r>
              <a:rPr lang="en-US" sz="2000" b="1" i="0" u="none" strike="noStrike" cap="none">
                <a:solidFill>
                  <a:srgbClr val="007FA3"/>
                </a:solidFill>
                <a:latin typeface="Arial"/>
                <a:ea typeface="Arial"/>
                <a:cs typeface="Arial"/>
                <a:sym typeface="Arial"/>
              </a:rPr>
              <a:t>2 of 3</a:t>
            </a:r>
          </a:p>
        </p:txBody>
      </p:sp>
      <p:sp>
        <p:nvSpPr>
          <p:cNvPr id="188" name="Shape 18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Titchener and Structuralism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Edward Titchener</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Wundt’s student; brought structuralism to America</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Margaret Washburn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Titchener’s student; first woman to earn a Ph.D. in psychology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Structuralism died out in the early 1900s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 the Beginning: Wundt, Titchener, and James </a:t>
            </a:r>
            <a:r>
              <a:rPr lang="en-US" sz="2000" b="1" i="0" u="none" strike="noStrike" cap="none">
                <a:solidFill>
                  <a:srgbClr val="007FA3"/>
                </a:solidFill>
                <a:latin typeface="Arial"/>
                <a:ea typeface="Arial"/>
                <a:cs typeface="Arial"/>
                <a:sym typeface="Arial"/>
              </a:rPr>
              <a:t>3 of 3</a:t>
            </a:r>
          </a:p>
        </p:txBody>
      </p:sp>
      <p:sp>
        <p:nvSpPr>
          <p:cNvPr id="194" name="Shape 194"/>
          <p:cNvSpPr txBox="1">
            <a:spLocks noGrp="1"/>
          </p:cNvSpPr>
          <p:nvPr>
            <p:ph type="body" idx="2"/>
          </p:nvPr>
        </p:nvSpPr>
        <p:spPr>
          <a:xfrm>
            <a:off x="457200" y="1371600"/>
            <a:ext cx="8229600" cy="480060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William James and Functionalism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How the mind allows people to adapt, live, work,</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and play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James and </a:t>
            </a:r>
            <a:r>
              <a:rPr lang="en-US" sz="2400" b="0" i="1" u="none" strike="noStrike" cap="none">
                <a:solidFill>
                  <a:schemeClr val="dk1"/>
                </a:solidFill>
                <a:latin typeface="Arial"/>
                <a:ea typeface="Arial"/>
                <a:cs typeface="Arial"/>
                <a:sym typeface="Arial"/>
              </a:rPr>
              <a:t>Principles of Psychology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Mary Whiton Calkins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Denied Ph.D. because she was a woman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African Americans and early psychology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Influenced modern fields of educational, industrial, and organizational psychology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Three Influential Approaches: Gestalt, Psychoanalysis, and Behaviorism </a:t>
            </a:r>
            <a:r>
              <a:rPr lang="en-US" sz="2000" b="1" i="0" u="none" strike="noStrike" cap="none">
                <a:solidFill>
                  <a:srgbClr val="007FA3"/>
                </a:solidFill>
                <a:latin typeface="Arial"/>
                <a:ea typeface="Arial"/>
                <a:cs typeface="Arial"/>
                <a:sym typeface="Arial"/>
              </a:rPr>
              <a:t>1 of 3</a:t>
            </a:r>
          </a:p>
        </p:txBody>
      </p:sp>
      <p:sp>
        <p:nvSpPr>
          <p:cNvPr id="201" name="Shape 201"/>
          <p:cNvSpPr txBox="1">
            <a:spLocks noGrp="1"/>
          </p:cNvSpPr>
          <p:nvPr>
            <p:ph type="body" idx="1"/>
          </p:nvPr>
        </p:nvSpPr>
        <p:spPr>
          <a:xfrm>
            <a:off x="457200" y="1342746"/>
            <a:ext cx="8305799"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1.2 Summarize the basic ideas and the important people behind the early approaches known as Gestalt, psychoanalysis, and behaviorism.</a:t>
            </a:r>
          </a:p>
        </p:txBody>
      </p:sp>
      <p:sp>
        <p:nvSpPr>
          <p:cNvPr id="202" name="Shape 202"/>
          <p:cNvSpPr txBox="1">
            <a:spLocks noGrp="1"/>
          </p:cNvSpPr>
          <p:nvPr>
            <p:ph type="body" idx="2"/>
          </p:nvPr>
        </p:nvSpPr>
        <p:spPr>
          <a:xfrm>
            <a:off x="495300" y="2067333"/>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Gestalt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 organized whole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Started with Wertheimer, who studied sensation and perception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Gestalt ideas now part of study of cognitive psychology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psychology: field focusing not only on perception but also on learning, memory, thought processes, and problem solving</a:t>
            </a:r>
          </a:p>
        </p:txBody>
      </p:sp>
    </p:spTree>
  </p:cSld>
  <p:clrMapOvr>
    <a:masterClrMapping/>
  </p:clrMapOvr>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2238</Words>
  <Application>Microsoft Office PowerPoint</Application>
  <PresentationFormat>On-screen Show (4:3)</PresentationFormat>
  <Paragraphs>328</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2_508 Lecture</vt:lpstr>
      <vt:lpstr>Psychology</vt:lpstr>
      <vt:lpstr>Psychology</vt:lpstr>
      <vt:lpstr>Learning Objectives 1 of 2</vt:lpstr>
      <vt:lpstr>Learning Objectives 2 of 2</vt:lpstr>
      <vt:lpstr>The History of Psychology</vt:lpstr>
      <vt:lpstr>In the Beginning: Wundt, Titchener, and James 1 of 3</vt:lpstr>
      <vt:lpstr>In the Beginning: Wundt, Titchener, and James 2 of 3</vt:lpstr>
      <vt:lpstr>In the Beginning: Wundt, Titchener, and James 3 of 3</vt:lpstr>
      <vt:lpstr>Three Influential Approaches: Gestalt, Psychoanalysis, and Behaviorism 1 of 3</vt:lpstr>
      <vt:lpstr>Figure 1.2  A Gestalt Perception</vt:lpstr>
      <vt:lpstr>Three Influential Approaches: Gestalt, Psychoanalysis, and Behaviorism 2 of 3 </vt:lpstr>
      <vt:lpstr>Three Influential Approaches: Gestalt, Psychoanalysis, and Behaviorism 3 of 3 </vt:lpstr>
      <vt:lpstr>Modern Perspectives 1 of 5</vt:lpstr>
      <vt:lpstr>Modern Perspectives 2 of 5</vt:lpstr>
      <vt:lpstr>Modern Perspectives 3 of 5</vt:lpstr>
      <vt:lpstr>Modern Perspectives 4 of 5 </vt:lpstr>
      <vt:lpstr>Modern Perspectives 5 of 5</vt:lpstr>
      <vt:lpstr>Psychological Professionals and Areas of Specialization 1 of 2</vt:lpstr>
      <vt:lpstr>Psychological Professionals and Areas of Specialization 2 of 2</vt:lpstr>
      <vt:lpstr>Work Settings of Psychology</vt:lpstr>
      <vt:lpstr>Subfields of Psychology</vt:lpstr>
      <vt:lpstr>The Scientific Approach 1 of 2</vt:lpstr>
      <vt:lpstr>The Scientific Approach 2 of 2</vt:lpstr>
      <vt:lpstr>Descriptive Methods 1 of 4</vt:lpstr>
      <vt:lpstr>Descriptive Methods 2 of 4</vt:lpstr>
      <vt:lpstr>Descriptive Methods 3 of 4 </vt:lpstr>
      <vt:lpstr>Descriptive Methods 4 of 4</vt:lpstr>
      <vt:lpstr>Correlations: Finding Relationships 1 of 3</vt:lpstr>
      <vt:lpstr>Correlations: Finding Relationships 2 of 3</vt:lpstr>
      <vt:lpstr>Correlations: Finding Relationships 3 of 3</vt:lpstr>
      <vt:lpstr>Figure 1.4 Five Scatterplots</vt:lpstr>
      <vt:lpstr>The Experiment 1 of 4</vt:lpstr>
      <vt:lpstr>The Experiment 2 of 4</vt:lpstr>
      <vt:lpstr>The Experiment 3 of 4</vt:lpstr>
      <vt:lpstr>The Experiment  4 of 4</vt:lpstr>
      <vt:lpstr>Experimental Hazards and Controlling for Effects 1 of 2</vt:lpstr>
      <vt:lpstr>Experimental Hazards and Controlling for Effects 2 of 2</vt:lpstr>
      <vt:lpstr>A Sample Experiment 1 of 2</vt:lpstr>
      <vt:lpstr>A Sample Experiment 2 of 2</vt:lpstr>
      <vt:lpstr>The Guidelines for Doing Research with People 1 of 2</vt:lpstr>
      <vt:lpstr>The Guidelines for Doing Research with People 2 of 2</vt:lpstr>
      <vt:lpstr>Animal Research</vt:lpstr>
      <vt:lpstr>Thinking Critically About Critical Thinking 1 of 2</vt:lpstr>
      <vt:lpstr>Thinking Critically About Critical Thinking 2 of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5</cp:revision>
  <dcterms:modified xsi:type="dcterms:W3CDTF">2017-06-06T07:22:38Z</dcterms:modified>
</cp:coreProperties>
</file>