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4ABD81C-78A6-4C21-9F8F-CD22EF34AC63}">
  <a:tblStyle styleId="{54ABD81C-78A6-4C21-9F8F-CD22EF34AC63}"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18" name="Shape 218"/>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74" name="Shape 274"/>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5" name="Shape 3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3" name="Shape 4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7" name="Shape 4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0" name="Shape 4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0" name="Shape 4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1" name="Shape 4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8" name="Shape 4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9" name="Shape 4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6" name="Shape 5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52</a:t>
            </a:fld>
            <a:endParaRPr lang="en-US"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5" name="Shape 5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53</a:t>
            </a:fld>
            <a:endParaRPr lang="en-US"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5" name="Shape 5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6" name="Shape 5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58</a:t>
            </a:fld>
            <a:endParaRPr lang="en-US" sz="120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62</a:t>
            </a:fld>
            <a:endParaRPr lang="en-US" sz="120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9" name="Shape 5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64</a:t>
            </a:fld>
            <a:endParaRPr lang="en-US" sz="1200">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6" name="Shape 5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65</a:t>
            </a:fld>
            <a:endParaRPr lang="en-US"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91" name="Shape 191"/>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
        <p:nvSpPr>
          <p:cNvPr id="85" name="Shape 85"/>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6"/>
        <p:cNvGrpSpPr/>
        <p:nvPr/>
      </p:nvGrpSpPr>
      <p:grpSpPr>
        <a:xfrm>
          <a:off x="0" y="0"/>
          <a:ext cx="0" cy="0"/>
          <a:chOff x="0" y="0"/>
          <a:chExt cx="0" cy="0"/>
        </a:xfrm>
      </p:grpSpPr>
      <p:sp>
        <p:nvSpPr>
          <p:cNvPr id="87" name="Shape 87"/>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88" name="Shape 8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0" name="Shape 9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
        <p:nvSpPr>
          <p:cNvPr id="95" name="Shape 95"/>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96" name="Shape 96"/>
          <p:cNvGrpSpPr/>
          <p:nvPr/>
        </p:nvGrpSpPr>
        <p:grpSpPr>
          <a:xfrm>
            <a:off x="33338" y="6408737"/>
            <a:ext cx="9156700" cy="465137"/>
            <a:chOff x="33338" y="6408737"/>
            <a:chExt cx="9156700" cy="465137"/>
          </a:xfrm>
        </p:grpSpPr>
        <p:pic>
          <p:nvPicPr>
            <p:cNvPr id="97" name="Shape 97"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98" name="Shape 98"/>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99" name="Shape 99"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sp>
        <p:nvSpPr>
          <p:cNvPr id="125" name="Shape 125"/>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26" name="Shape 126"/>
          <p:cNvGrpSpPr/>
          <p:nvPr/>
        </p:nvGrpSpPr>
        <p:grpSpPr>
          <a:xfrm>
            <a:off x="93969" y="6408737"/>
            <a:ext cx="9096069" cy="463550"/>
            <a:chOff x="93969" y="6408737"/>
            <a:chExt cx="9096069" cy="463550"/>
          </a:xfrm>
        </p:grpSpPr>
        <p:sp>
          <p:nvSpPr>
            <p:cNvPr id="127" name="Shape 127"/>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pic>
          <p:nvPicPr>
            <p:cNvPr id="128" name="Shape 128"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35" name="Shape 3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pic>
        <p:nvPicPr>
          <p:cNvPr id="36" name="Shape 36"/>
          <p:cNvPicPr preferRelativeResize="0"/>
          <p:nvPr/>
        </p:nvPicPr>
        <p:blipFill rotWithShape="1">
          <a:blip r:embed="rId3">
            <a:alphaModFix/>
          </a:blip>
          <a:srcRect/>
          <a:stretch/>
        </p:blipFill>
        <p:spPr>
          <a:xfrm>
            <a:off x="4687098" y="4681428"/>
            <a:ext cx="4298052" cy="19752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2" name="Shape 7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19">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20">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21">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140" name="Shape 140"/>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141" name="Shape 141"/>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143" name="Shape 143"/>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04800" y="166255"/>
            <a:ext cx="8686800" cy="114300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Generating the Message Within the Neuron: The Neural Impulse</a:t>
            </a:r>
            <a:r>
              <a:rPr lang="en-US" sz="3600" b="1" i="0" u="none" strike="noStrike" cap="none">
                <a:solidFill>
                  <a:srgbClr val="007FA3"/>
                </a:solidFill>
                <a:latin typeface="Arial"/>
                <a:ea typeface="Arial"/>
                <a:cs typeface="Arial"/>
                <a:sym typeface="Arial"/>
              </a:rPr>
              <a:t> </a:t>
            </a:r>
            <a:r>
              <a:rPr lang="en-US" sz="2000" b="1" i="0" u="none" strike="noStrike" cap="none">
                <a:solidFill>
                  <a:srgbClr val="007FA3"/>
                </a:solidFill>
                <a:latin typeface="Arial"/>
                <a:ea typeface="Arial"/>
                <a:cs typeface="Arial"/>
                <a:sym typeface="Arial"/>
              </a:rPr>
              <a:t>1 of 2</a:t>
            </a:r>
          </a:p>
        </p:txBody>
      </p:sp>
      <p:sp>
        <p:nvSpPr>
          <p:cNvPr id="207" name="Shape 207"/>
          <p:cNvSpPr txBox="1">
            <a:spLocks noGrp="1"/>
          </p:cNvSpPr>
          <p:nvPr>
            <p:ph type="body" idx="1"/>
          </p:nvPr>
        </p:nvSpPr>
        <p:spPr>
          <a:xfrm>
            <a:off x="304800" y="1309254"/>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2.2 Explain the action potential.</a:t>
            </a:r>
          </a:p>
        </p:txBody>
      </p:sp>
      <p:sp>
        <p:nvSpPr>
          <p:cNvPr id="208" name="Shape 208"/>
          <p:cNvSpPr txBox="1">
            <a:spLocks noGrp="1"/>
          </p:cNvSpPr>
          <p:nvPr>
            <p:ph type="body" idx="2"/>
          </p:nvPr>
        </p:nvSpPr>
        <p:spPr>
          <a:xfrm>
            <a:off x="304800" y="1905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Ions: charged particles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Inside neuron: negatively charged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Outside neuron: positively charged</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Resting potential: the state of the neuron when not firing a neural impulse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28600" y="152400"/>
            <a:ext cx="86868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Generating the Message Within the Neuron: The Neural Impulse</a:t>
            </a:r>
            <a:r>
              <a:rPr lang="en-US" sz="3600" b="1" i="0" u="none" strike="noStrike" cap="none">
                <a:solidFill>
                  <a:srgbClr val="007FA3"/>
                </a:solidFill>
                <a:latin typeface="Arial"/>
                <a:ea typeface="Arial"/>
                <a:cs typeface="Arial"/>
                <a:sym typeface="Arial"/>
              </a:rPr>
              <a:t> </a:t>
            </a:r>
            <a:r>
              <a:rPr lang="en-US" sz="2000" b="1" i="0" u="none" strike="noStrike" cap="none">
                <a:solidFill>
                  <a:srgbClr val="007FA3"/>
                </a:solidFill>
                <a:latin typeface="Arial"/>
                <a:ea typeface="Arial"/>
                <a:cs typeface="Arial"/>
                <a:sym typeface="Arial"/>
              </a:rPr>
              <a:t>2 of 2</a:t>
            </a:r>
          </a:p>
        </p:txBody>
      </p:sp>
      <p:sp>
        <p:nvSpPr>
          <p:cNvPr id="214" name="Shape 214"/>
          <p:cNvSpPr txBox="1">
            <a:spLocks noGrp="1"/>
          </p:cNvSpPr>
          <p:nvPr>
            <p:ph type="body" idx="2"/>
          </p:nvPr>
        </p:nvSpPr>
        <p:spPr>
          <a:xfrm>
            <a:off x="457200" y="1676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Action potential: the release of the neural impulse consisting of a reversal of the electrical charge within the axon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positive sodium ions to enter the cell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All-or-none: a neuron either fires completely or does not fire at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The Neural Impulse Action Potential</a:t>
            </a:r>
          </a:p>
        </p:txBody>
      </p:sp>
      <p:sp>
        <p:nvSpPr>
          <p:cNvPr id="221" name="Shape 221"/>
          <p:cNvSpPr txBox="1">
            <a:spLocks noGrp="1"/>
          </p:cNvSpPr>
          <p:nvPr>
            <p:ph type="body" idx="1"/>
          </p:nvPr>
        </p:nvSpPr>
        <p:spPr>
          <a:xfrm>
            <a:off x="557212" y="5224462"/>
            <a:ext cx="8229600" cy="10326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the graph, voltage readings are shown at a given place on the neuron over a period of 20 or 30 milliseconds (thousandths of a second). At first the cell is resting; it then reaches threshold and an action potential is triggered. After a brief hyperpolarization period, the cell returns to its resting potential</a:t>
            </a:r>
            <a:r>
              <a:rPr lang="en-US" sz="800" b="0" i="0" u="none" strike="noStrike" cap="none">
                <a:solidFill>
                  <a:schemeClr val="dk1"/>
                </a:solidFill>
                <a:latin typeface="Arial"/>
                <a:ea typeface="Arial"/>
                <a:cs typeface="Arial"/>
                <a:sym typeface="Arial"/>
              </a:rPr>
              <a:t>.</a:t>
            </a:r>
          </a:p>
        </p:txBody>
      </p:sp>
      <p:pic>
        <p:nvPicPr>
          <p:cNvPr id="222" name="Shape 222" descr="The first illustration shows a neuron with its nerve cell body at one end the direction of action potential outward along its axon. Sections of the axon are labeled as nodes of Ranvier. Neurotransmitter release is shown at the end of several axon terminals. Action within a single node of Ranvier is shown in three stages. One (resting potential): Negatively charged inner cell membrane, with ions on inside and outside the membrane. Two (action potential): Positive sodium ions are transported from outside to inside the membrane. Three (hyperpolarization): ions are transported from inside to outside the membrane. The second illustration is a line graph showing the changes in electrical charge through the different stages of a neural impulse."/>
          <p:cNvPicPr preferRelativeResize="0"/>
          <p:nvPr/>
        </p:nvPicPr>
        <p:blipFill rotWithShape="1">
          <a:blip r:embed="rId3">
            <a:alphaModFix/>
          </a:blip>
          <a:srcRect l="2238" t="7987"/>
          <a:stretch/>
        </p:blipFill>
        <p:spPr>
          <a:xfrm>
            <a:off x="557210" y="1334945"/>
            <a:ext cx="8229600" cy="37737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Neurotransmission </a:t>
            </a:r>
            <a:r>
              <a:rPr lang="en-US" sz="2000" b="1" i="0" u="none" strike="noStrike" cap="none">
                <a:solidFill>
                  <a:srgbClr val="007FA3"/>
                </a:solidFill>
                <a:latin typeface="Arial"/>
                <a:ea typeface="Arial"/>
                <a:cs typeface="Arial"/>
                <a:sym typeface="Arial"/>
              </a:rPr>
              <a:t>1 of 5</a:t>
            </a:r>
          </a:p>
        </p:txBody>
      </p:sp>
      <p:sp>
        <p:nvSpPr>
          <p:cNvPr id="229" name="Shape 229"/>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2.3 Describe how neurons use neurotransmitters to communicate with each other and with the body.</a:t>
            </a:r>
          </a:p>
        </p:txBody>
      </p:sp>
      <p:sp>
        <p:nvSpPr>
          <p:cNvPr id="230" name="Shape 2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Sending The Message To Other Cells: The Synapse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Synaptic vesicles: sack-like structures found inside the axon terminal containing chemicals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Neurotransmitter: chemical found in synaptic vesicles which, when released, has an effect on the next cell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Neurotransmission </a:t>
            </a:r>
            <a:r>
              <a:rPr lang="en-US" sz="2000" b="1" i="0" u="none" strike="noStrike" cap="none">
                <a:solidFill>
                  <a:srgbClr val="007FA3"/>
                </a:solidFill>
                <a:latin typeface="Arial"/>
                <a:ea typeface="Arial"/>
                <a:cs typeface="Arial"/>
                <a:sym typeface="Arial"/>
              </a:rPr>
              <a:t>2 of 5</a:t>
            </a:r>
          </a:p>
        </p:txBody>
      </p:sp>
      <p:sp>
        <p:nvSpPr>
          <p:cNvPr id="237" name="Shape 2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Synapse/Synaptic Gap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Microscopic fluid-filled space between the rounded areas on the end of the axon terminals of one cell and the dendrites or surface of the next cell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Receptor Sites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Holes in surface of dendrites or certain cells of the muscles and glands, which are shaped to fit only certain neurotransmitters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2.3 The Synapse</a:t>
            </a:r>
          </a:p>
        </p:txBody>
      </p:sp>
      <p:sp>
        <p:nvSpPr>
          <p:cNvPr id="244" name="Shape 244"/>
          <p:cNvSpPr txBox="1">
            <a:spLocks noGrp="1"/>
          </p:cNvSpPr>
          <p:nvPr>
            <p:ph type="body" idx="1"/>
          </p:nvPr>
        </p:nvSpPr>
        <p:spPr>
          <a:xfrm>
            <a:off x="1143000" y="5200344"/>
            <a:ext cx="7255163" cy="102393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nerve impulse reaches the axon terminal, triggering the release of neurotransmitters from the synaptic vesicles. The molecules of neurotransmitter cross the synaptic gap to fit into the receptor sites that fit the shape of the molecule, opening the ion channel and allowing sodium ions to rush in.</a:t>
            </a:r>
          </a:p>
        </p:txBody>
      </p:sp>
      <p:pic>
        <p:nvPicPr>
          <p:cNvPr id="245" name="Shape 245" descr="The illustration shows a nerve impulse traveling down an axon toward the knob-like axon terminal. Synaptic vesicles in the terminal release neurotransmitter molecules into the synapse, the space between the axon terminal and the surface of a second postsynaptic (receiving) neuron. Sodium ions are also in the synapse. Both neurotransmitters and sodium ions fit into receptor sites in the receiving neuron."/>
          <p:cNvPicPr preferRelativeResize="0"/>
          <p:nvPr/>
        </p:nvPicPr>
        <p:blipFill rotWithShape="1">
          <a:blip r:embed="rId3">
            <a:alphaModFix/>
          </a:blip>
          <a:srcRect/>
          <a:stretch/>
        </p:blipFill>
        <p:spPr>
          <a:xfrm>
            <a:off x="1143000" y="936665"/>
            <a:ext cx="6904181" cy="41779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Neurotransmission </a:t>
            </a:r>
            <a:r>
              <a:rPr lang="en-US" sz="2000" b="1" i="0" u="none" strike="noStrike" cap="none">
                <a:solidFill>
                  <a:srgbClr val="007FA3"/>
                </a:solidFill>
                <a:latin typeface="Arial"/>
                <a:ea typeface="Arial"/>
                <a:cs typeface="Arial"/>
                <a:sym typeface="Arial"/>
              </a:rPr>
              <a:t>3 of 5</a:t>
            </a:r>
          </a:p>
        </p:txBody>
      </p:sp>
      <p:sp>
        <p:nvSpPr>
          <p:cNvPr id="251" name="Shape 25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Neurons must be turned ON and OFF</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Excitatory neurotransmitter: neurotransmitter that causes the receiving cell to fire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Inhibitory neurotransmitter: neurotransmitter that causes the receiving cell to stop firing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Neurotransmission </a:t>
            </a:r>
            <a:r>
              <a:rPr lang="en-US" sz="2000" b="1" i="0" u="none" strike="noStrike" cap="none">
                <a:solidFill>
                  <a:srgbClr val="007FA3"/>
                </a:solidFill>
                <a:latin typeface="Arial"/>
                <a:ea typeface="Arial"/>
                <a:cs typeface="Arial"/>
                <a:sym typeface="Arial"/>
              </a:rPr>
              <a:t>4 of 5</a:t>
            </a:r>
          </a:p>
        </p:txBody>
      </p:sp>
      <p:sp>
        <p:nvSpPr>
          <p:cNvPr id="257" name="Shape 25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Neurotransmitters: Messengers of the Network</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Agonists: mimic or enhance the effects of a neurotransmitter on the receptor sites of the next cell, increasing or decreasing the activity of that cell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Antagonists: block or reduce a cell’s response to the action of other chemicals or neurotransmitters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2.1 Some Neurotransmitters and Their Functions</a:t>
            </a:r>
          </a:p>
        </p:txBody>
      </p:sp>
      <p:graphicFrame>
        <p:nvGraphicFramePr>
          <p:cNvPr id="264" name="Shape 264"/>
          <p:cNvGraphicFramePr/>
          <p:nvPr/>
        </p:nvGraphicFramePr>
        <p:xfrm>
          <a:off x="457200" y="1524000"/>
          <a:ext cx="3000000" cy="3000000"/>
        </p:xfrm>
        <a:graphic>
          <a:graphicData uri="http://schemas.openxmlformats.org/drawingml/2006/table">
            <a:tbl>
              <a:tblPr firstRow="1" bandRow="1">
                <a:noFill/>
                <a:tableStyleId>{54ABD81C-78A6-4C21-9F8F-CD22EF34AC63}</a:tableStyleId>
              </a:tblPr>
              <a:tblGrid>
                <a:gridCol w="2462325"/>
                <a:gridCol w="5919675"/>
              </a:tblGrid>
              <a:tr h="370850">
                <a:tc>
                  <a:txBody>
                    <a:bodyPr/>
                    <a:lstStyle/>
                    <a:p>
                      <a:pPr marL="0" marR="0" lvl="0" indent="0" algn="l" rtl="0">
                        <a:spcBef>
                          <a:spcPts val="0"/>
                        </a:spcBef>
                        <a:buSzPct val="25000"/>
                        <a:buNone/>
                      </a:pPr>
                      <a:r>
                        <a:rPr lang="en-US" sz="1800" u="none" strike="noStrike" cap="none"/>
                        <a:t>Neurotransmitters</a:t>
                      </a:r>
                    </a:p>
                  </a:txBody>
                  <a:tcPr marL="91450" marR="91450" marT="45725" marB="45725" anchor="ctr"/>
                </a:tc>
                <a:tc>
                  <a:txBody>
                    <a:bodyPr/>
                    <a:lstStyle/>
                    <a:p>
                      <a:pPr marL="0" marR="0" lvl="0" indent="0" algn="l" rtl="0">
                        <a:spcBef>
                          <a:spcPts val="0"/>
                        </a:spcBef>
                        <a:buSzPct val="25000"/>
                        <a:buNone/>
                      </a:pPr>
                      <a:r>
                        <a:rPr lang="en-US" sz="1800"/>
                        <a:t>Functions</a:t>
                      </a:r>
                    </a:p>
                  </a:txBody>
                  <a:tcPr marL="91450" marR="91450" marT="45725" marB="45725" anchor="ctr"/>
                </a:tc>
              </a:tr>
              <a:tr h="370850">
                <a:tc>
                  <a:txBody>
                    <a:bodyPr/>
                    <a:lstStyle/>
                    <a:p>
                      <a:pPr marL="0" marR="0" lvl="0" indent="0" algn="l" rtl="0">
                        <a:spcBef>
                          <a:spcPts val="0"/>
                        </a:spcBef>
                        <a:buSzPct val="25000"/>
                        <a:buNone/>
                      </a:pPr>
                      <a:r>
                        <a:rPr lang="en-US" sz="1800"/>
                        <a:t>Acetylcholine (ACh)</a:t>
                      </a:r>
                    </a:p>
                  </a:txBody>
                  <a:tcPr marL="91450" marR="91450" marT="45725" marB="45725" anchor="ctr"/>
                </a:tc>
                <a:tc>
                  <a:txBody>
                    <a:bodyPr/>
                    <a:lstStyle/>
                    <a:p>
                      <a:pPr marL="0" marR="0" lvl="0" indent="0" algn="l" rtl="0">
                        <a:spcBef>
                          <a:spcPts val="0"/>
                        </a:spcBef>
                        <a:buSzPct val="25000"/>
                        <a:buNone/>
                      </a:pPr>
                      <a:r>
                        <a:rPr lang="en-US" sz="1800"/>
                        <a:t>Excitatory or inhibitory; involved in arousal, attention, memory, and controls muscle contractions</a:t>
                      </a:r>
                    </a:p>
                  </a:txBody>
                  <a:tcPr marL="91450" marR="91450" marT="45725" marB="45725" anchor="ctr"/>
                </a:tc>
              </a:tr>
              <a:tr h="370850">
                <a:tc>
                  <a:txBody>
                    <a:bodyPr/>
                    <a:lstStyle/>
                    <a:p>
                      <a:pPr marL="0" marR="0" lvl="0" indent="0" algn="l" rtl="0">
                        <a:spcBef>
                          <a:spcPts val="0"/>
                        </a:spcBef>
                        <a:buSzPct val="25000"/>
                        <a:buNone/>
                      </a:pPr>
                      <a:r>
                        <a:rPr lang="en-US" sz="1800"/>
                        <a:t>Norepinephrine (NE)</a:t>
                      </a:r>
                    </a:p>
                  </a:txBody>
                  <a:tcPr marL="91450" marR="91450" marT="45725" marB="45725" anchor="ctr"/>
                </a:tc>
                <a:tc>
                  <a:txBody>
                    <a:bodyPr/>
                    <a:lstStyle/>
                    <a:p>
                      <a:pPr marL="0" marR="0" lvl="0" indent="0" algn="l" rtl="0">
                        <a:spcBef>
                          <a:spcPts val="0"/>
                        </a:spcBef>
                        <a:buSzPct val="25000"/>
                        <a:buNone/>
                      </a:pPr>
                      <a:r>
                        <a:rPr lang="en-US" sz="1800"/>
                        <a:t>Mainly excitatory; involved in arousal and mood</a:t>
                      </a:r>
                    </a:p>
                  </a:txBody>
                  <a:tcPr marL="91450" marR="91450" marT="45725" marB="45725" anchor="ctr"/>
                </a:tc>
              </a:tr>
              <a:tr h="370850">
                <a:tc>
                  <a:txBody>
                    <a:bodyPr/>
                    <a:lstStyle/>
                    <a:p>
                      <a:pPr marL="0" marR="0" lvl="0" indent="0" algn="l" rtl="0">
                        <a:spcBef>
                          <a:spcPts val="0"/>
                        </a:spcBef>
                        <a:buSzPct val="25000"/>
                        <a:buNone/>
                      </a:pPr>
                      <a:r>
                        <a:rPr lang="en-US" sz="1800"/>
                        <a:t>Dopamine (DA)</a:t>
                      </a:r>
                    </a:p>
                  </a:txBody>
                  <a:tcPr marL="91450" marR="91450" marT="45725" marB="45725" anchor="ctr"/>
                </a:tc>
                <a:tc>
                  <a:txBody>
                    <a:bodyPr/>
                    <a:lstStyle/>
                    <a:p>
                      <a:pPr marL="0" marR="0" lvl="0" indent="0" algn="l" rtl="0">
                        <a:spcBef>
                          <a:spcPts val="0"/>
                        </a:spcBef>
                        <a:buSzPct val="25000"/>
                        <a:buNone/>
                      </a:pPr>
                      <a:r>
                        <a:rPr lang="en-US" sz="1800"/>
                        <a:t>Excitatory or inhibitory; involved in control of movement and sensations of pleasure</a:t>
                      </a:r>
                    </a:p>
                  </a:txBody>
                  <a:tcPr marL="91450" marR="91450" marT="45725" marB="45725" anchor="ctr"/>
                </a:tc>
              </a:tr>
              <a:tr h="370850">
                <a:tc>
                  <a:txBody>
                    <a:bodyPr/>
                    <a:lstStyle/>
                    <a:p>
                      <a:pPr marL="0" marR="0" lvl="0" indent="0" algn="l" rtl="0">
                        <a:spcBef>
                          <a:spcPts val="0"/>
                        </a:spcBef>
                        <a:buSzPct val="25000"/>
                        <a:buNone/>
                      </a:pPr>
                      <a:r>
                        <a:rPr lang="en-US" sz="1800"/>
                        <a:t>Serotonin (5-HT)</a:t>
                      </a:r>
                    </a:p>
                  </a:txBody>
                  <a:tcPr marL="91450" marR="91450" marT="45725" marB="45725" anchor="ctr"/>
                </a:tc>
                <a:tc>
                  <a:txBody>
                    <a:bodyPr/>
                    <a:lstStyle/>
                    <a:p>
                      <a:pPr marL="0" marR="0" lvl="0" indent="0" algn="l" rtl="0">
                        <a:spcBef>
                          <a:spcPts val="0"/>
                        </a:spcBef>
                        <a:buSzPct val="25000"/>
                        <a:buNone/>
                      </a:pPr>
                      <a:r>
                        <a:rPr lang="en-US" sz="1800"/>
                        <a:t>Excitatory or inhibitory; involved in sleep, mood, anxiety, and appetite</a:t>
                      </a:r>
                    </a:p>
                  </a:txBody>
                  <a:tcPr marL="91450" marR="91450" marT="45725" marB="45725" anchor="ctr"/>
                </a:tc>
              </a:tr>
              <a:tr h="370850">
                <a:tc>
                  <a:txBody>
                    <a:bodyPr/>
                    <a:lstStyle/>
                    <a:p>
                      <a:pPr marL="0" marR="0" lvl="0" indent="0" algn="l" rtl="0">
                        <a:spcBef>
                          <a:spcPts val="0"/>
                        </a:spcBef>
                        <a:buSzPct val="25000"/>
                        <a:buNone/>
                      </a:pPr>
                      <a:r>
                        <a:rPr lang="en-US" sz="1800"/>
                        <a:t>Gaba-aminobutyric acid (GABA)</a:t>
                      </a:r>
                    </a:p>
                  </a:txBody>
                  <a:tcPr marL="91450" marR="91450" marT="45725" marB="45725" anchor="ctr"/>
                </a:tc>
                <a:tc>
                  <a:txBody>
                    <a:bodyPr/>
                    <a:lstStyle/>
                    <a:p>
                      <a:pPr marL="0" marR="0" lvl="0" indent="0" algn="l" rtl="0">
                        <a:spcBef>
                          <a:spcPts val="0"/>
                        </a:spcBef>
                        <a:buSzPct val="25000"/>
                        <a:buNone/>
                      </a:pPr>
                      <a:r>
                        <a:rPr lang="en-US" sz="1800"/>
                        <a:t>Major inhibitory neurotransmitter; involved in sleep and inhibits movement</a:t>
                      </a:r>
                    </a:p>
                  </a:txBody>
                  <a:tcPr marL="91450" marR="91450" marT="45725" marB="45725" anchor="ctr"/>
                </a:tc>
              </a:tr>
              <a:tr h="370850">
                <a:tc>
                  <a:txBody>
                    <a:bodyPr/>
                    <a:lstStyle/>
                    <a:p>
                      <a:pPr marL="0" marR="0" lvl="0" indent="0" algn="l" rtl="0">
                        <a:spcBef>
                          <a:spcPts val="0"/>
                        </a:spcBef>
                        <a:buSzPct val="25000"/>
                        <a:buNone/>
                      </a:pPr>
                      <a:r>
                        <a:rPr lang="en-US" sz="1800"/>
                        <a:t>Glutamate</a:t>
                      </a:r>
                    </a:p>
                  </a:txBody>
                  <a:tcPr marL="91450" marR="91450" marT="45725" marB="45725" anchor="ctr"/>
                </a:tc>
                <a:tc>
                  <a:txBody>
                    <a:bodyPr/>
                    <a:lstStyle/>
                    <a:p>
                      <a:pPr marL="0" marR="0" lvl="0" indent="0" algn="l" rtl="0">
                        <a:spcBef>
                          <a:spcPts val="0"/>
                        </a:spcBef>
                        <a:buSzPct val="25000"/>
                        <a:buNone/>
                      </a:pPr>
                      <a:r>
                        <a:rPr lang="en-US" sz="1800"/>
                        <a:t>Major excitatory neurotransmitter; involved in learning, memory formation, nervous system development, and synaptic plasticity</a:t>
                      </a:r>
                    </a:p>
                  </a:txBody>
                  <a:tcPr marL="91450" marR="91450" marT="45725" marB="45725" anchor="ctr"/>
                </a:tc>
              </a:tr>
              <a:tr h="370850">
                <a:tc>
                  <a:txBody>
                    <a:bodyPr/>
                    <a:lstStyle/>
                    <a:p>
                      <a:pPr marL="0" marR="0" lvl="0" indent="0" algn="l" rtl="0">
                        <a:spcBef>
                          <a:spcPts val="0"/>
                        </a:spcBef>
                        <a:buSzPct val="25000"/>
                        <a:buNone/>
                      </a:pPr>
                      <a:r>
                        <a:rPr lang="en-US" sz="1800"/>
                        <a:t>Endorphins</a:t>
                      </a:r>
                    </a:p>
                  </a:txBody>
                  <a:tcPr marL="91450" marR="91450" marT="45725" marB="45725" anchor="ctr"/>
                </a:tc>
                <a:tc>
                  <a:txBody>
                    <a:bodyPr/>
                    <a:lstStyle/>
                    <a:p>
                      <a:pPr marL="0" marR="0" lvl="0" indent="0" algn="l" rtl="0">
                        <a:spcBef>
                          <a:spcPts val="0"/>
                        </a:spcBef>
                        <a:buSzPct val="25000"/>
                        <a:buNone/>
                      </a:pPr>
                      <a:r>
                        <a:rPr lang="en-US" sz="1800"/>
                        <a:t>Inhibitory neural regulators; involved in pain relief</a:t>
                      </a:r>
                    </a:p>
                  </a:txBody>
                  <a:tcPr marL="91450" marR="91450" marT="45725" marB="45725"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Neurotransmission </a:t>
            </a:r>
            <a:r>
              <a:rPr lang="en-US" sz="2000" b="1" i="0" u="none" strike="noStrike" cap="none">
                <a:solidFill>
                  <a:srgbClr val="007FA3"/>
                </a:solidFill>
                <a:latin typeface="Arial"/>
                <a:ea typeface="Arial"/>
                <a:cs typeface="Arial"/>
                <a:sym typeface="Arial"/>
              </a:rPr>
              <a:t>5 of 5</a:t>
            </a:r>
          </a:p>
        </p:txBody>
      </p:sp>
      <p:sp>
        <p:nvSpPr>
          <p:cNvPr id="270" name="Shape 27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Cleaning Up the Synapse: Reuptake and Enzymes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Reuptake: process by which neurotransmitters are taken back into the synaptic vesicles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Enzyme: complex protein that is manufactured by cells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150" name="Shape 15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151" name="Shape 151"/>
          <p:cNvSpPr txBox="1">
            <a:spLocks noGrp="1"/>
          </p:cNvSpPr>
          <p:nvPr>
            <p:ph type="body" idx="2"/>
          </p:nvPr>
        </p:nvSpPr>
        <p:spPr>
          <a:xfrm>
            <a:off x="5105400" y="15875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2</a:t>
            </a:r>
          </a:p>
        </p:txBody>
      </p:sp>
      <p:sp>
        <p:nvSpPr>
          <p:cNvPr id="152" name="Shape 152"/>
          <p:cNvSpPr/>
          <p:nvPr/>
        </p:nvSpPr>
        <p:spPr>
          <a:xfrm>
            <a:off x="6553200" y="2667000"/>
            <a:ext cx="609599" cy="571500"/>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2</a:t>
            </a:r>
          </a:p>
        </p:txBody>
      </p:sp>
      <p:sp>
        <p:nvSpPr>
          <p:cNvPr id="153" name="Shape 153"/>
          <p:cNvSpPr txBox="1">
            <a:spLocks noGrp="1"/>
          </p:cNvSpPr>
          <p:nvPr>
            <p:ph type="body" idx="3"/>
          </p:nvPr>
        </p:nvSpPr>
        <p:spPr>
          <a:xfrm>
            <a:off x="5029200" y="3352800"/>
            <a:ext cx="3657600"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The Biological Perspective</a:t>
            </a:r>
          </a:p>
        </p:txBody>
      </p:sp>
      <p:pic>
        <p:nvPicPr>
          <p:cNvPr id="154" name="Shape 154"/>
          <p:cNvPicPr preferRelativeResize="0"/>
          <p:nvPr/>
        </p:nvPicPr>
        <p:blipFill rotWithShape="1">
          <a:blip r:embed="rId3">
            <a:alphaModFix/>
          </a:blip>
          <a:srcRect l="10988" t="2722"/>
          <a:stretch/>
        </p:blipFill>
        <p:spPr>
          <a:xfrm>
            <a:off x="1043741" y="1143000"/>
            <a:ext cx="3985458" cy="5714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2.4 Neurotransmitters: Reuptake</a:t>
            </a:r>
          </a:p>
        </p:txBody>
      </p:sp>
      <p:pic>
        <p:nvPicPr>
          <p:cNvPr id="277" name="Shape 277" descr="A knob of a presynaptic neuron is shown above the shallow trough of a postsynaptic (receiving) neuron, the two separated by a small space labeled as synapse. In the synapse are cocaine and dopamine molecules. On the presynaptic neuron there are tubular protrusions labeled dopamine reuptake sites. One dopamine reuptake site shows a dopamine molecule fitted in, whereas another dopamine reuptake site has a cocaine molecule fitted it, which is blocking the reuptake of a dopamine molecule. On the surface of the postsynaptic neuron at the synapse are a half dozen dopamine receptors with dopamine molecules fitted in."/>
          <p:cNvPicPr preferRelativeResize="0"/>
          <p:nvPr/>
        </p:nvPicPr>
        <p:blipFill rotWithShape="1">
          <a:blip r:embed="rId3">
            <a:alphaModFix/>
          </a:blip>
          <a:srcRect/>
          <a:stretch/>
        </p:blipFill>
        <p:spPr>
          <a:xfrm>
            <a:off x="762000" y="1277654"/>
            <a:ext cx="8115976" cy="46972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72472" y="152400"/>
            <a:ext cx="8719126" cy="76200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600" b="1" i="0" u="none" strike="noStrike" cap="none">
                <a:solidFill>
                  <a:srgbClr val="007FA3"/>
                </a:solidFill>
                <a:latin typeface="Arial"/>
                <a:ea typeface="Arial"/>
                <a:cs typeface="Arial"/>
                <a:sym typeface="Arial"/>
              </a:rPr>
              <a:t>Figure 2.5 </a:t>
            </a:r>
            <a:br>
              <a:rPr lang="en-US" sz="2600" b="1" i="0" u="none" strike="noStrike" cap="none">
                <a:solidFill>
                  <a:srgbClr val="007FA3"/>
                </a:solidFill>
                <a:latin typeface="Arial"/>
                <a:ea typeface="Arial"/>
                <a:cs typeface="Arial"/>
                <a:sym typeface="Arial"/>
              </a:rPr>
            </a:br>
            <a:r>
              <a:rPr lang="en-US" sz="2600" b="1" i="0" u="none" strike="noStrike" cap="none">
                <a:solidFill>
                  <a:srgbClr val="007FA3"/>
                </a:solidFill>
                <a:latin typeface="Arial"/>
                <a:ea typeface="Arial"/>
                <a:cs typeface="Arial"/>
                <a:sym typeface="Arial"/>
              </a:rPr>
              <a:t>An Overview of the Nervous System</a:t>
            </a:r>
          </a:p>
        </p:txBody>
      </p:sp>
      <p:pic>
        <p:nvPicPr>
          <p:cNvPr id="284" name="Shape 284" descr="The flowchart shows that the nervous system is composed of two main systems: the central nervous system and the peripheral nervous system.   The brain and spinal cord make up the central nervous system. The brain interprets and stores information and sends orders to muscles, glands, and organs. The spinal cord is the pathway connecting the brain and the peripheral nervous system.  The peripheral nervous system transmits information to and from the central nervous system. It is further divided into the autonomic nervous system and the somatic nervous system.  The autonomic nervous system automatically regulates gland, internal organs and blood vessels, pupil dilation, digestion, and blood pressure. The autonomic nervous system is further divided into the parasympathetic division and the sympathetic division.  The parasympathetic division maintains body functions under ordinary conditions; saves energy. The sympathetic division prepares the body to react and expend energy in times of stress.   The somatic nervous system carries sensory information and controls movement of the skeletal muscles. It is further divided into two systems.  The sensory system (afferent) carries messages from senses to the central nervous system. The motor system (efferent) carries messages from the central nervous system to muscles and glands. "/>
          <p:cNvPicPr preferRelativeResize="0"/>
          <p:nvPr/>
        </p:nvPicPr>
        <p:blipFill rotWithShape="1">
          <a:blip r:embed="rId3">
            <a:alphaModFix/>
          </a:blip>
          <a:srcRect l="2105" t="1285" r="5263"/>
          <a:stretch/>
        </p:blipFill>
        <p:spPr>
          <a:xfrm>
            <a:off x="1524000" y="1033537"/>
            <a:ext cx="6400799" cy="55825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Central Nervous System: The “Central Processing Unit” </a:t>
            </a:r>
            <a:r>
              <a:rPr lang="en-US" sz="2000" b="1" i="0" u="none" strike="noStrike" cap="none">
                <a:solidFill>
                  <a:srgbClr val="007FA3"/>
                </a:solidFill>
                <a:latin typeface="Arial"/>
                <a:ea typeface="Arial"/>
                <a:cs typeface="Arial"/>
                <a:sym typeface="Arial"/>
              </a:rPr>
              <a:t>1 of 4</a:t>
            </a:r>
          </a:p>
        </p:txBody>
      </p:sp>
      <p:sp>
        <p:nvSpPr>
          <p:cNvPr id="290" name="Shape 290"/>
          <p:cNvSpPr txBox="1">
            <a:spLocks noGrp="1"/>
          </p:cNvSpPr>
          <p:nvPr>
            <p:ph type="body" idx="1"/>
          </p:nvPr>
        </p:nvSpPr>
        <p:spPr>
          <a:xfrm>
            <a:off x="441035" y="1343890"/>
            <a:ext cx="8229600" cy="56110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2.4 Describe how the brain and spinal cord interact and respond to external experiences.</a:t>
            </a:r>
          </a:p>
        </p:txBody>
      </p:sp>
      <p:sp>
        <p:nvSpPr>
          <p:cNvPr id="291" name="Shape 291"/>
          <p:cNvSpPr txBox="1">
            <a:spLocks noGrp="1"/>
          </p:cNvSpPr>
          <p:nvPr>
            <p:ph type="body" idx="2"/>
          </p:nvPr>
        </p:nvSpPr>
        <p:spPr>
          <a:xfrm>
            <a:off x="441035"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Central nervous system (CNS): part of the nervous system consisting of the brain and spinal cord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Spinal cord: a long bundle of neurons that carries messages to and from the body to the brain that is responsible for very fast, lifesaving reflexes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685800" y="417945"/>
            <a:ext cx="2796310" cy="1861868"/>
          </a:xfrm>
          <a:prstGeom prst="rect">
            <a:avLst/>
          </a:prstGeom>
          <a:noFill/>
          <a:ln>
            <a:noFill/>
          </a:ln>
        </p:spPr>
        <p:txBody>
          <a:bodyPr lIns="0" tIns="0" rIns="0" bIns="0" anchor="t" anchorCtr="0">
            <a:noAutofit/>
          </a:bodyPr>
          <a:lstStyle/>
          <a:p>
            <a:pPr marL="0" marR="0" lvl="0" indent="0" algn="l" rtl="0">
              <a:lnSpc>
                <a:spcPct val="100000"/>
              </a:lnSpc>
              <a:spcBef>
                <a:spcPts val="0"/>
              </a:spcBef>
              <a:buClr>
                <a:schemeClr val="lt2"/>
              </a:buClr>
              <a:buSzPct val="25000"/>
              <a:buFont typeface="Arial"/>
              <a:buNone/>
            </a:pPr>
            <a:r>
              <a:rPr lang="en-US" sz="3200" b="1" i="0" u="none" strike="noStrike" cap="none">
                <a:solidFill>
                  <a:schemeClr val="lt2"/>
                </a:solidFill>
                <a:latin typeface="Arial"/>
                <a:ea typeface="Arial"/>
                <a:cs typeface="Arial"/>
                <a:sym typeface="Arial"/>
              </a:rPr>
              <a:t>Figure 2.6</a:t>
            </a:r>
            <a:br>
              <a:rPr lang="en-US" sz="3200" b="1" i="0" u="none" strike="noStrike" cap="none">
                <a:solidFill>
                  <a:schemeClr val="lt2"/>
                </a:solidFill>
                <a:latin typeface="Arial"/>
                <a:ea typeface="Arial"/>
                <a:cs typeface="Arial"/>
                <a:sym typeface="Arial"/>
              </a:rPr>
            </a:br>
            <a:r>
              <a:rPr lang="en-US" sz="3200" b="1" i="0" u="none" strike="noStrike" cap="none">
                <a:solidFill>
                  <a:schemeClr val="lt2"/>
                </a:solidFill>
                <a:latin typeface="Arial"/>
                <a:ea typeface="Arial"/>
                <a:cs typeface="Arial"/>
                <a:sym typeface="Arial"/>
              </a:rPr>
              <a:t>The Spinal Cord Reflex</a:t>
            </a:r>
          </a:p>
        </p:txBody>
      </p:sp>
      <p:sp>
        <p:nvSpPr>
          <p:cNvPr id="298" name="Shape 298"/>
          <p:cNvSpPr txBox="1">
            <a:spLocks noGrp="1"/>
          </p:cNvSpPr>
          <p:nvPr>
            <p:ph type="body" idx="1"/>
          </p:nvPr>
        </p:nvSpPr>
        <p:spPr>
          <a:xfrm>
            <a:off x="519112" y="5147994"/>
            <a:ext cx="8305799" cy="1066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pain from the burning heat of the candle flame stimulates the afferent nerve fibers, which carry the message up to the interneurons in the middle of the spinal cord. The interneurons then send a message out by means of the efferent nerve fibers, causing the hand to jerk away from the flame.</a:t>
            </a:r>
          </a:p>
        </p:txBody>
      </p:sp>
      <p:pic>
        <p:nvPicPr>
          <p:cNvPr id="299" name="Shape 299" descr="An anatomical drawing details the process of a spinal cord reflex, as a person's hand experiences the heat of a candle’s flame."/>
          <p:cNvPicPr preferRelativeResize="0"/>
          <p:nvPr/>
        </p:nvPicPr>
        <p:blipFill rotWithShape="1">
          <a:blip r:embed="rId3">
            <a:alphaModFix/>
          </a:blip>
          <a:srcRect l="13929"/>
          <a:stretch/>
        </p:blipFill>
        <p:spPr>
          <a:xfrm>
            <a:off x="3271208" y="685800"/>
            <a:ext cx="5353943" cy="45776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Central Nervous System: The “Central Processing Unit” </a:t>
            </a:r>
            <a:r>
              <a:rPr lang="en-US" sz="2000" b="1" i="0" u="none" strike="noStrike" cap="none">
                <a:solidFill>
                  <a:srgbClr val="007FA3"/>
                </a:solidFill>
                <a:latin typeface="Arial"/>
                <a:ea typeface="Arial"/>
                <a:cs typeface="Arial"/>
                <a:sym typeface="Arial"/>
              </a:rPr>
              <a:t>2 of 4</a:t>
            </a:r>
          </a:p>
        </p:txBody>
      </p:sp>
      <p:sp>
        <p:nvSpPr>
          <p:cNvPr id="306" name="Shape 30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Sensory neuron: a neuron that carries information from the senses to the central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Also called an afferent neuron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Motor neuron: a neuron that carries messages from central nervous system to muscles of body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 Also called an efferent neuron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Central Nervous System: The “Central Processing Unit” </a:t>
            </a:r>
            <a:r>
              <a:rPr lang="en-US" sz="2000" b="1" i="0" u="none" strike="noStrike" cap="none">
                <a:solidFill>
                  <a:srgbClr val="007FA3"/>
                </a:solidFill>
                <a:latin typeface="Arial"/>
                <a:ea typeface="Arial"/>
                <a:cs typeface="Arial"/>
                <a:sym typeface="Arial"/>
              </a:rPr>
              <a:t>3 of 4</a:t>
            </a:r>
          </a:p>
        </p:txBody>
      </p:sp>
      <p:sp>
        <p:nvSpPr>
          <p:cNvPr id="313" name="Shape 31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Interneuron: a neuron found in the center of the spinal cord that receives information from the sensory neurons and sends commands to the muscles through the motor neurons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Interneurons also make up bulk of neurons in brain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Central Nervous System: The “Central Processing Unit” </a:t>
            </a:r>
            <a:r>
              <a:rPr lang="en-US" sz="2000" b="1" i="0" u="none" strike="noStrike" cap="none">
                <a:solidFill>
                  <a:srgbClr val="007FA3"/>
                </a:solidFill>
                <a:latin typeface="Arial"/>
                <a:ea typeface="Arial"/>
                <a:cs typeface="Arial"/>
                <a:sym typeface="Arial"/>
              </a:rPr>
              <a:t>4 of 4</a:t>
            </a:r>
          </a:p>
        </p:txBody>
      </p:sp>
      <p:sp>
        <p:nvSpPr>
          <p:cNvPr id="320" name="Shape 32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Damage to the Central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Damage once thought to be permanent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Neuroplasticity: ability to constantly change both the structure and function of cells in response to experience or trauma</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Neurogenesis: formation of new neurons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Peripheral Nervous System: Nerves on the Edge </a:t>
            </a:r>
            <a:r>
              <a:rPr lang="en-US" sz="2000" b="1" i="0" u="none" strike="noStrike" cap="none">
                <a:solidFill>
                  <a:srgbClr val="007FA3"/>
                </a:solidFill>
                <a:latin typeface="Arial"/>
                <a:ea typeface="Arial"/>
                <a:cs typeface="Arial"/>
                <a:sym typeface="Arial"/>
              </a:rPr>
              <a:t>1 of 3</a:t>
            </a:r>
          </a:p>
        </p:txBody>
      </p:sp>
      <p:sp>
        <p:nvSpPr>
          <p:cNvPr id="327" name="Shape 327"/>
          <p:cNvSpPr txBox="1">
            <a:spLocks noGrp="1"/>
          </p:cNvSpPr>
          <p:nvPr>
            <p:ph type="body" idx="1"/>
          </p:nvPr>
        </p:nvSpPr>
        <p:spPr>
          <a:xfrm>
            <a:off x="424872" y="1398813"/>
            <a:ext cx="8229600" cy="6585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2.5 Differentiate the roles of the somatic and autonomic nervous systems.</a:t>
            </a:r>
          </a:p>
        </p:txBody>
      </p:sp>
      <p:sp>
        <p:nvSpPr>
          <p:cNvPr id="328" name="Shape 328"/>
          <p:cNvSpPr txBox="1">
            <a:spLocks noGrp="1"/>
          </p:cNvSpPr>
          <p:nvPr>
            <p:ph type="body" idx="2"/>
          </p:nvPr>
        </p:nvSpPr>
        <p:spPr>
          <a:xfrm>
            <a:off x="424872" y="2059708"/>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Peripheral nervous system (PNS): all nerves and neurons that are not contained in the brain and spinal cord but that run through the body itself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Somatic nervous system</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Autonomic nervous system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81000" y="1676400"/>
            <a:ext cx="3809999" cy="40385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Figure 2.7</a:t>
            </a:r>
            <a:br>
              <a:rPr lang="en-US" sz="3000" b="1" i="0" u="none" strike="noStrike" cap="none">
                <a:solidFill>
                  <a:srgbClr val="007FA3"/>
                </a:solidFill>
                <a:latin typeface="Arial"/>
                <a:ea typeface="Arial"/>
                <a:cs typeface="Arial"/>
                <a:sym typeface="Arial"/>
              </a:rPr>
            </a:br>
            <a:r>
              <a:rPr lang="en-US" sz="3000" b="1" i="0" u="none" strike="noStrike" cap="none">
                <a:solidFill>
                  <a:srgbClr val="007FA3"/>
                </a:solidFill>
                <a:latin typeface="Arial"/>
                <a:ea typeface="Arial"/>
                <a:cs typeface="Arial"/>
                <a:sym typeface="Arial"/>
              </a:rPr>
              <a:t>The Peripheral Nervous System</a:t>
            </a:r>
          </a:p>
        </p:txBody>
      </p:sp>
      <p:pic>
        <p:nvPicPr>
          <p:cNvPr id="335" name="Shape 335" descr="An anatomical drawing of the human body shows the brain and spinal cord as the central nervous system. The spinal cord runs down the center of the back from the base of the brain to the tailbone area. Nerves that branch throughout the body make up the peripheral nervous system."/>
          <p:cNvPicPr preferRelativeResize="0"/>
          <p:nvPr/>
        </p:nvPicPr>
        <p:blipFill rotWithShape="1">
          <a:blip r:embed="rId3">
            <a:alphaModFix/>
          </a:blip>
          <a:srcRect l="4493" t="933" r="1123" b="4293"/>
          <a:stretch/>
        </p:blipFill>
        <p:spPr>
          <a:xfrm>
            <a:off x="3559628" y="609600"/>
            <a:ext cx="5562600" cy="5562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Peripheral Nervous System: Nerves on the Edge </a:t>
            </a:r>
            <a:r>
              <a:rPr lang="en-US" sz="2000" b="1" i="0" u="none" strike="noStrike" cap="none">
                <a:solidFill>
                  <a:srgbClr val="007FA3"/>
                </a:solidFill>
                <a:latin typeface="Arial"/>
                <a:ea typeface="Arial"/>
                <a:cs typeface="Arial"/>
                <a:sym typeface="Arial"/>
              </a:rPr>
              <a:t>2 of 3</a:t>
            </a:r>
          </a:p>
        </p:txBody>
      </p:sp>
      <p:sp>
        <p:nvSpPr>
          <p:cNvPr id="341" name="Shape 3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Somatic nervous system: division of the PNS consisting of nerves that carry information from the senses to the CNS and from the CNS to the voluntary muscles of the body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Sensory pathway: nerves coming from the sensory organs to the CNS consisting of sensory neurons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Motor pathway: nerves coming from the CNS to the voluntary muscles, consisting of motor neurons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161" name="Shape 161"/>
          <p:cNvSpPr txBox="1">
            <a:spLocks noGrp="1"/>
          </p:cNvSpPr>
          <p:nvPr>
            <p:ph type="body" idx="1"/>
          </p:nvPr>
        </p:nvSpPr>
        <p:spPr>
          <a:xfrm>
            <a:off x="381000" y="1219200"/>
            <a:ext cx="8305799" cy="5059362"/>
          </a:xfrm>
          <a:prstGeom prst="rect">
            <a:avLst/>
          </a:prstGeom>
          <a:noFill/>
          <a:ln>
            <a:noFill/>
          </a:ln>
        </p:spPr>
        <p:txBody>
          <a:bodyPr lIns="0" tIns="0" rIns="0" bIns="0" anchor="t" anchorCtr="0">
            <a:noAutofit/>
          </a:bodyPr>
          <a:lstStyle/>
          <a:p>
            <a:pPr marL="693738" marR="0" lvl="0" indent="-693738"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2.1 	Identify the parts of a neuron and the function of each.</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2.2 	Explain the action potential.</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2.3 	Describe how neurons use neurotransmitters to communicate with each other and with the body.</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2.4 	Describe how the brain and spinal cord interact and respond to external experiences.</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2.5 	Differentiate the roles of the somatic and autonomic nervous systems.</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2.6 	Explain why the pituitary gland is known as the “master gland.”</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2.7   	Recall the role of various endocrine glands.</a:t>
            </a:r>
          </a:p>
          <a:p>
            <a:pPr marL="693738" marR="0" lvl="0" indent="-693738" algn="l" rtl="0">
              <a:spcBef>
                <a:spcPts val="1000"/>
              </a:spcBef>
              <a:buClr>
                <a:srgbClr val="007FA3"/>
              </a:buClr>
              <a:buSzPct val="25000"/>
              <a:buFont typeface="Arial"/>
              <a:buNone/>
            </a:pPr>
            <a:r>
              <a:rPr lang="en-US" sz="2000" b="0" i="0" u="none" strike="noStrike" cap="none">
                <a:solidFill>
                  <a:srgbClr val="000000"/>
                </a:solidFill>
                <a:latin typeface="Arial"/>
                <a:ea typeface="Arial"/>
                <a:cs typeface="Arial"/>
                <a:sym typeface="Arial"/>
              </a:rPr>
              <a:t>2.8   	Describe how lesioning studies and brain stimulation are used to study the brain.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Peripheral Nervous System: Nerves on the Edge </a:t>
            </a:r>
            <a:r>
              <a:rPr lang="en-US" sz="2000" b="1" i="0" u="none" strike="noStrike" cap="none">
                <a:solidFill>
                  <a:srgbClr val="007FA3"/>
                </a:solidFill>
                <a:latin typeface="Arial"/>
                <a:ea typeface="Arial"/>
                <a:cs typeface="Arial"/>
                <a:sym typeface="Arial"/>
              </a:rPr>
              <a:t>3 of 3</a:t>
            </a:r>
          </a:p>
        </p:txBody>
      </p:sp>
      <p:sp>
        <p:nvSpPr>
          <p:cNvPr id="347" name="Shape 347"/>
          <p:cNvSpPr txBox="1">
            <a:spLocks noGrp="1"/>
          </p:cNvSpPr>
          <p:nvPr>
            <p:ph type="body" idx="2"/>
          </p:nvPr>
        </p:nvSpPr>
        <p:spPr>
          <a:xfrm>
            <a:off x="457200" y="1447800"/>
            <a:ext cx="8229600" cy="4876799"/>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Autonomic nervous system (ANS)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Division of the PNS consisting of nerves that control all of the involuntary muscles, organs, and glands; sensory pathway nerves coming from the sensory organs to the CNS consisting of sensory neurons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Sympathetic division (fight-or-flight system): part of the ANS that is responsible for reacting to stressful events and bodily arousal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Parasympathetic division: part of the ANS that restores the body to normal functioning after arousal and is responsible for the day-to-day functioning of the organs and glands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28600"/>
            <a:ext cx="8229600" cy="175260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2.8 Functions of the Parasympathetic and Sympathetic Divisions of the Nervous System</a:t>
            </a:r>
          </a:p>
        </p:txBody>
      </p:sp>
      <p:pic>
        <p:nvPicPr>
          <p:cNvPr id="354" name="Shape 354" descr="The first image illustrates the external and internal organs of human body that is controlled by the parasympathetic division, its functions are: • Constricts pupils and stimulates tear glands • Increases salvation • Slows heart rate  • Constricts bronchi of the lungs • Increases digestive functions of stomach, pancreas, and intestines  • Allows bladder contraction  The second image illustrates the external and internal organs of human body that is controlled by the sympathetic division, its functions are: • Dilates pupils and inhibits tear glands  • Decreases salvation • Increases heart rate  • Dilates bronchi  • Decreases digestive functions of stomach, pancreas, and intestines • Inhibits bladder contraction"/>
          <p:cNvPicPr preferRelativeResize="0"/>
          <p:nvPr/>
        </p:nvPicPr>
        <p:blipFill rotWithShape="1">
          <a:blip r:embed="rId3">
            <a:alphaModFix/>
          </a:blip>
          <a:srcRect/>
          <a:stretch/>
        </p:blipFill>
        <p:spPr>
          <a:xfrm>
            <a:off x="1524000" y="1981200"/>
            <a:ext cx="5894333" cy="43152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Distant Connections: The Endocrine Glands</a:t>
            </a:r>
          </a:p>
        </p:txBody>
      </p:sp>
      <p:sp>
        <p:nvSpPr>
          <p:cNvPr id="360" name="Shape 3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Endocrine glands: glands that secrete chemicals called hormones directly into the bloodstream</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Hormones: chemicals released into the bloodstream by endocrine glands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2.9 The Endocrine Glands</a:t>
            </a:r>
          </a:p>
        </p:txBody>
      </p:sp>
      <p:sp>
        <p:nvSpPr>
          <p:cNvPr id="367" name="Shape 367"/>
          <p:cNvSpPr txBox="1">
            <a:spLocks noGrp="1"/>
          </p:cNvSpPr>
          <p:nvPr>
            <p:ph type="body" idx="1"/>
          </p:nvPr>
        </p:nvSpPr>
        <p:spPr>
          <a:xfrm>
            <a:off x="6749928" y="2158891"/>
            <a:ext cx="1924948" cy="2833254"/>
          </a:xfrm>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The endocrine glands secrete hormones directly into the bloodstream, which carries them to organs in the body, such as the heart, pancreas, and sex organs.</a:t>
            </a:r>
          </a:p>
        </p:txBody>
      </p:sp>
      <p:pic>
        <p:nvPicPr>
          <p:cNvPr id="368" name="Shape 368" descr="Two anatomical drawings label the parts of the endocrine system set against a male and a female body.  Glands and organs with body locations are as follows. •Pineal gland—in the center of the head •Pituitary gland—in the center of the head behind the eyes •Parathyroid glands—in the base of the throat •Thyroid gland—in the base of the throat •Pancreas—in the upper middle abdomen •Adrenal glands—at the top of each kidney •Ovaries in the females—in the lower pelvis area  •Testes in the males—in the groin area  "/>
          <p:cNvPicPr preferRelativeResize="0"/>
          <p:nvPr/>
        </p:nvPicPr>
        <p:blipFill rotWithShape="1">
          <a:blip r:embed="rId3">
            <a:alphaModFix/>
          </a:blip>
          <a:srcRect/>
          <a:stretch/>
        </p:blipFill>
        <p:spPr>
          <a:xfrm>
            <a:off x="304800" y="1055037"/>
            <a:ext cx="6363465" cy="50409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Pituitary: Master of the Hormonal Universe</a:t>
            </a:r>
          </a:p>
        </p:txBody>
      </p:sp>
      <p:sp>
        <p:nvSpPr>
          <p:cNvPr id="375" name="Shape 375"/>
          <p:cNvSpPr txBox="1">
            <a:spLocks noGrp="1"/>
          </p:cNvSpPr>
          <p:nvPr>
            <p:ph type="body" idx="1"/>
          </p:nvPr>
        </p:nvSpPr>
        <p:spPr>
          <a:xfrm>
            <a:off x="457200" y="1398813"/>
            <a:ext cx="8229600" cy="7347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2.6 Explain why the pituitary gland is known as the “master gland.”</a:t>
            </a:r>
          </a:p>
        </p:txBody>
      </p:sp>
      <p:sp>
        <p:nvSpPr>
          <p:cNvPr id="376" name="Shape 376"/>
          <p:cNvSpPr txBox="1">
            <a:spLocks noGrp="1"/>
          </p:cNvSpPr>
          <p:nvPr>
            <p:ph type="body" idx="2"/>
          </p:nvPr>
        </p:nvSpPr>
        <p:spPr>
          <a:xfrm>
            <a:off x="457200" y="2313213"/>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Pituitary gland: gland located in the brain that secretes human growth hormone and influences all other hormone-secreting glands</a:t>
            </a:r>
          </a:p>
          <a:p>
            <a:pPr marL="742950" marR="0" lvl="1" indent="-285750" algn="l" rtl="0">
              <a:spcBef>
                <a:spcPts val="600"/>
              </a:spcBef>
              <a:buClr>
                <a:srgbClr val="007FA3"/>
              </a:buClr>
              <a:buSzPct val="100000"/>
              <a:buFont typeface="Arial"/>
              <a:buChar char="–"/>
            </a:pPr>
            <a:r>
              <a:rPr lang="en-US" sz="2200" b="0" i="0" u="none" strike="noStrike" cap="none">
                <a:solidFill>
                  <a:schemeClr val="dk1"/>
                </a:solidFill>
                <a:latin typeface="Arial"/>
                <a:ea typeface="Arial"/>
                <a:cs typeface="Arial"/>
                <a:sym typeface="Arial"/>
              </a:rPr>
              <a:t>Also known as the </a:t>
            </a:r>
            <a:r>
              <a:rPr lang="en-US" sz="2200" b="0" i="1" u="none" strike="noStrike" cap="none">
                <a:solidFill>
                  <a:schemeClr val="dk1"/>
                </a:solidFill>
                <a:latin typeface="Arial"/>
                <a:ea typeface="Arial"/>
                <a:cs typeface="Arial"/>
                <a:sym typeface="Arial"/>
              </a:rPr>
              <a:t>master gland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Endocrine Glands </a:t>
            </a:r>
            <a:r>
              <a:rPr lang="en-US" sz="2000" b="1" i="0" u="none" strike="noStrike" cap="none">
                <a:solidFill>
                  <a:srgbClr val="007FA3"/>
                </a:solidFill>
                <a:latin typeface="Arial"/>
                <a:ea typeface="Arial"/>
                <a:cs typeface="Arial"/>
                <a:sym typeface="Arial"/>
              </a:rPr>
              <a:t>1 of 2</a:t>
            </a:r>
          </a:p>
        </p:txBody>
      </p:sp>
      <p:sp>
        <p:nvSpPr>
          <p:cNvPr id="383" name="Shape 383"/>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2.7 Recall the role of various endocrine glands.</a:t>
            </a:r>
          </a:p>
        </p:txBody>
      </p:sp>
      <p:sp>
        <p:nvSpPr>
          <p:cNvPr id="384" name="Shape 3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Pineal gland: endocrine gland located near the base of the cerebrum that secretes melatonin</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Thyroid gland: endocrine gland found in the neck that regulates metabolism</a:t>
            </a:r>
          </a:p>
          <a:p>
            <a:pPr marL="256032" marR="0" lvl="0" indent="-256032" algn="l" rtl="0">
              <a:spcBef>
                <a:spcPts val="1500"/>
              </a:spcBef>
              <a:buClr>
                <a:srgbClr val="007FA3"/>
              </a:buClr>
              <a:buSzPct val="100000"/>
              <a:buFont typeface="Arial"/>
              <a:buChar char="•"/>
            </a:pPr>
            <a:r>
              <a:rPr lang="en-US" sz="2600" b="0" i="0" u="none" strike="noStrike" cap="none">
                <a:solidFill>
                  <a:schemeClr val="dk1"/>
                </a:solidFill>
                <a:latin typeface="Arial"/>
                <a:ea typeface="Arial"/>
                <a:cs typeface="Arial"/>
                <a:sym typeface="Arial"/>
              </a:rPr>
              <a:t>Pancreas: endocrine gland that controls the levels of sugar in the blood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Endocrine Glands </a:t>
            </a:r>
            <a:r>
              <a:rPr lang="en-US" sz="2000" b="1" i="0" u="none" strike="noStrike" cap="none">
                <a:solidFill>
                  <a:srgbClr val="007FA3"/>
                </a:solidFill>
                <a:latin typeface="Arial"/>
                <a:ea typeface="Arial"/>
                <a:cs typeface="Arial"/>
                <a:sym typeface="Arial"/>
              </a:rPr>
              <a:t>2 of 2</a:t>
            </a:r>
          </a:p>
        </p:txBody>
      </p:sp>
      <p:sp>
        <p:nvSpPr>
          <p:cNvPr id="391" name="Shape 391"/>
          <p:cNvSpPr txBox="1">
            <a:spLocks noGrp="1"/>
          </p:cNvSpPr>
          <p:nvPr>
            <p:ph type="body" idx="2"/>
          </p:nvPr>
        </p:nvSpPr>
        <p:spPr>
          <a:xfrm>
            <a:off x="506185"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Gonads: the sex glands; secrete hormones that regulate sexual development and behavior as well as reproduction</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Ovaries: the female gonads</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Testes: the male gonads</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Adrenal glands: endocrine glands located on top of each kidney</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Secrete over thirty different hormones to deal with stress, regulate salt intake</a:t>
            </a:r>
          </a:p>
          <a:p>
            <a:pPr marL="742950" marR="0" lvl="1" indent="-285750" algn="l" rtl="0">
              <a:spcBef>
                <a:spcPts val="600"/>
              </a:spcBef>
              <a:buClr>
                <a:srgbClr val="007FA3"/>
              </a:buClr>
              <a:buSzPct val="100000"/>
              <a:buFont typeface="Arial"/>
              <a:buChar char="–"/>
            </a:pPr>
            <a:r>
              <a:rPr lang="en-US" sz="2200" b="0" i="0" u="none" strike="noStrike" cap="none">
                <a:solidFill>
                  <a:schemeClr val="dk1"/>
                </a:solidFill>
                <a:latin typeface="Arial"/>
                <a:ea typeface="Arial"/>
                <a:cs typeface="Arial"/>
                <a:sym typeface="Arial"/>
              </a:rPr>
              <a:t>Provide a secondary source of sex hormones affecting the sexual changes that occur during adolescence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Methods for Studying Specific Regions of the Brain </a:t>
            </a:r>
            <a:r>
              <a:rPr lang="en-US" sz="2000" b="1" i="0" u="none" strike="noStrike" cap="none">
                <a:solidFill>
                  <a:srgbClr val="007FA3"/>
                </a:solidFill>
                <a:latin typeface="Arial"/>
                <a:ea typeface="Arial"/>
                <a:cs typeface="Arial"/>
                <a:sym typeface="Arial"/>
              </a:rPr>
              <a:t>1 of 2</a:t>
            </a:r>
          </a:p>
        </p:txBody>
      </p:sp>
      <p:sp>
        <p:nvSpPr>
          <p:cNvPr id="398" name="Shape 398"/>
          <p:cNvSpPr txBox="1">
            <a:spLocks noGrp="1"/>
          </p:cNvSpPr>
          <p:nvPr>
            <p:ph type="body" idx="1"/>
          </p:nvPr>
        </p:nvSpPr>
        <p:spPr>
          <a:xfrm>
            <a:off x="457200" y="1398813"/>
            <a:ext cx="8229600" cy="6585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2.8 Describe how lesioning studies and brain stimulation are used to study the brain.</a:t>
            </a:r>
          </a:p>
        </p:txBody>
      </p:sp>
      <p:sp>
        <p:nvSpPr>
          <p:cNvPr id="399" name="Shape 399"/>
          <p:cNvSpPr txBox="1">
            <a:spLocks noGrp="1"/>
          </p:cNvSpPr>
          <p:nvPr>
            <p:ph type="body" idx="2"/>
          </p:nvPr>
        </p:nvSpPr>
        <p:spPr>
          <a:xfrm>
            <a:off x="431800" y="2160813"/>
            <a:ext cx="8229600" cy="4122717"/>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Lesioning Studies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Insertion of a thin, insulated wire into the brain through which an electrical current is sent that destroys the brain cells at the tip of the wire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Brain Stimulation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Electrical stimulation of the brain (ESB): milder electrical current that causes neurons to react as if they had received a message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Methods for Studying Specific Regions of the Brain </a:t>
            </a:r>
            <a:r>
              <a:rPr lang="en-US" sz="2000" b="1" i="0" u="none" strike="noStrike" cap="none">
                <a:solidFill>
                  <a:srgbClr val="007FA3"/>
                </a:solidFill>
                <a:latin typeface="Arial"/>
                <a:ea typeface="Arial"/>
                <a:cs typeface="Arial"/>
                <a:sym typeface="Arial"/>
              </a:rPr>
              <a:t>2 of 2</a:t>
            </a:r>
          </a:p>
        </p:txBody>
      </p:sp>
      <p:sp>
        <p:nvSpPr>
          <p:cNvPr id="406" name="Shape 40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Invasive Techniques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Deep brain stimulation (DBS), impulse generator implanted and sends impulses to implanted electrodes, stimulating brain areas of interest.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Noninvasive Techniques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Transcranial magnetic stimulation (TMS), magnetic pulses are applied to the cortex using special copper wire coils that are positioned over the head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Tepetitive TMS (rTMS)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Transcranial direct current stimulation (tDCS)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Neuroimaging Techniques </a:t>
            </a:r>
            <a:r>
              <a:rPr lang="en-US" sz="2000" b="1" i="0" u="none" strike="noStrike" cap="none">
                <a:solidFill>
                  <a:srgbClr val="007FA3"/>
                </a:solidFill>
                <a:latin typeface="Arial"/>
                <a:ea typeface="Arial"/>
                <a:cs typeface="Arial"/>
                <a:sym typeface="Arial"/>
              </a:rPr>
              <a:t>1 of 3 </a:t>
            </a:r>
          </a:p>
        </p:txBody>
      </p:sp>
      <p:sp>
        <p:nvSpPr>
          <p:cNvPr id="412" name="Shape 41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2.9 Compare and contrast neuroimaging techniques for mapping the structure and function of the brain. </a:t>
            </a:r>
            <a:r>
              <a:rPr lang="en-US" sz="1800" b="0" i="0" u="none" strike="noStrike" cap="none">
                <a:solidFill>
                  <a:srgbClr val="FFFFFF"/>
                </a:solidFill>
                <a:latin typeface="Arial"/>
                <a:ea typeface="Arial"/>
                <a:cs typeface="Arial"/>
                <a:sym typeface="Arial"/>
              </a:rPr>
              <a:t>ng Objective 2.6 Study of the Brain and How It Works</a:t>
            </a:r>
          </a:p>
        </p:txBody>
      </p:sp>
      <p:sp>
        <p:nvSpPr>
          <p:cNvPr id="413" name="Shape 41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Computed tomography (CT): brain-imaging method using computer-controlled X-rays of the brain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Magnetic resonance imaging (MRI): brain-imaging method using radio waves and magnetic fields of the body to produce detailed images of the brain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168" name="Shape 168"/>
          <p:cNvSpPr txBox="1">
            <a:spLocks noGrp="1"/>
          </p:cNvSpPr>
          <p:nvPr>
            <p:ph type="body" idx="1"/>
          </p:nvPr>
        </p:nvSpPr>
        <p:spPr>
          <a:xfrm>
            <a:off x="437964" y="1219200"/>
            <a:ext cx="8229600" cy="5105399"/>
          </a:xfrm>
          <a:prstGeom prst="rect">
            <a:avLst/>
          </a:prstGeom>
          <a:noFill/>
          <a:ln>
            <a:noFill/>
          </a:ln>
        </p:spPr>
        <p:txBody>
          <a:bodyPr lIns="0" tIns="0" rIns="0" bIns="0" anchor="t" anchorCtr="0">
            <a:noAutofit/>
          </a:bodyPr>
          <a:lstStyle/>
          <a:p>
            <a:pPr marL="630238" marR="0" lvl="0" indent="-630238" algn="l" rtl="0">
              <a:spcBef>
                <a:spcPts val="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2.9   	Compare and contrast neuroimaging techniques for mapping the structure and function of the brain.</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2.10  	Identify the different structures of the hindbrain and the   function of each.</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2.11  	Identify the structures of the brain that are involved in  emotion, learning, memory, and motivation.</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2.12 	Identify the parts of the cortex that process the different senses and those that control movement of the body.</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2.13 	Name the parts of the cortex that are responsible for higher forms of thought, such as language.</a:t>
            </a:r>
          </a:p>
          <a:p>
            <a:pPr marL="693738" marR="0" lvl="0" indent="-693738" algn="l" rtl="0">
              <a:spcBef>
                <a:spcPts val="10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2.14 	Explain how some brain functions differ between the left and right hemispheres.</a:t>
            </a:r>
          </a:p>
          <a:p>
            <a:pPr marL="693738" marR="0" lvl="0" indent="-693738" algn="l" rtl="0">
              <a:spcBef>
                <a:spcPts val="1000"/>
              </a:spcBef>
              <a:buClr>
                <a:srgbClr val="007FA3"/>
              </a:buClr>
              <a:buSzPct val="25000"/>
              <a:buFont typeface="Arial"/>
              <a:buNone/>
            </a:pPr>
            <a:r>
              <a:rPr lang="en-US" sz="2000" b="0" i="0" u="none" strike="noStrike" cap="none">
                <a:solidFill>
                  <a:srgbClr val="000000"/>
                </a:solidFill>
                <a:latin typeface="Arial"/>
                <a:ea typeface="Arial"/>
                <a:cs typeface="Arial"/>
                <a:sym typeface="Arial"/>
              </a:rPr>
              <a:t>2.15 	Identify some potential causes of attention-deficit/hyperactivity disorder.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2.10 Mapping Brain Structure</a:t>
            </a:r>
          </a:p>
        </p:txBody>
      </p:sp>
      <p:sp>
        <p:nvSpPr>
          <p:cNvPr id="420" name="Shape 420"/>
          <p:cNvSpPr txBox="1">
            <a:spLocks noGrp="1"/>
          </p:cNvSpPr>
          <p:nvPr>
            <p:ph type="body" idx="1"/>
          </p:nvPr>
        </p:nvSpPr>
        <p:spPr>
          <a:xfrm>
            <a:off x="452581" y="4038600"/>
            <a:ext cx="8229600" cy="228600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Fig 2.10a: CT scan from a 5-year-old girl with a head injury and skull fracture, depicting the brain and swelling associated with the injury. Fig 2.10b: Same CT scan highlighting the skull fracture (indicated by the red arrow). Contrast the brain detail of Fig 2.10a with the MRI scan in Fig 2.10c (different, adult individual). Note the scans are in the horizontal plane, separating the brain into upper and lower portions. Fig 2.10d: Different type of MRI image from an older adult, with cortical cell loss (atrophy) and white matter changes. Notice the enlarged ventricles and widening of the grooves (sulci) in the outer cortex as compared to 2.10c. Figs 2.10a, b, c, and d images created with OsiriX software; CT and MRI data courtesy of N. White.</a:t>
            </a:r>
          </a:p>
        </p:txBody>
      </p:sp>
      <p:pic>
        <p:nvPicPr>
          <p:cNvPr id="421" name="Shape 421"/>
          <p:cNvPicPr preferRelativeResize="0"/>
          <p:nvPr/>
        </p:nvPicPr>
        <p:blipFill rotWithShape="1">
          <a:blip r:embed="rId3">
            <a:alphaModFix/>
          </a:blip>
          <a:srcRect/>
          <a:stretch/>
        </p:blipFill>
        <p:spPr>
          <a:xfrm>
            <a:off x="304801" y="1523999"/>
            <a:ext cx="2276757" cy="2386013"/>
          </a:xfrm>
          <a:prstGeom prst="rect">
            <a:avLst/>
          </a:prstGeom>
          <a:noFill/>
          <a:ln>
            <a:noFill/>
          </a:ln>
        </p:spPr>
      </p:pic>
      <p:pic>
        <p:nvPicPr>
          <p:cNvPr id="422" name="Shape 422"/>
          <p:cNvPicPr preferRelativeResize="0"/>
          <p:nvPr/>
        </p:nvPicPr>
        <p:blipFill rotWithShape="1">
          <a:blip r:embed="rId4">
            <a:alphaModFix/>
          </a:blip>
          <a:srcRect/>
          <a:stretch/>
        </p:blipFill>
        <p:spPr>
          <a:xfrm>
            <a:off x="2590052" y="1523999"/>
            <a:ext cx="2255611" cy="2386013"/>
          </a:xfrm>
          <a:prstGeom prst="rect">
            <a:avLst/>
          </a:prstGeom>
          <a:noFill/>
          <a:ln>
            <a:noFill/>
          </a:ln>
        </p:spPr>
      </p:pic>
      <p:pic>
        <p:nvPicPr>
          <p:cNvPr id="423" name="Shape 423"/>
          <p:cNvPicPr preferRelativeResize="0"/>
          <p:nvPr/>
        </p:nvPicPr>
        <p:blipFill rotWithShape="1">
          <a:blip r:embed="rId5">
            <a:alphaModFix/>
          </a:blip>
          <a:srcRect/>
          <a:stretch/>
        </p:blipFill>
        <p:spPr>
          <a:xfrm>
            <a:off x="4953000" y="1523999"/>
            <a:ext cx="1992747" cy="2386013"/>
          </a:xfrm>
          <a:prstGeom prst="rect">
            <a:avLst/>
          </a:prstGeom>
          <a:noFill/>
          <a:ln>
            <a:noFill/>
          </a:ln>
        </p:spPr>
      </p:pic>
      <p:pic>
        <p:nvPicPr>
          <p:cNvPr id="424" name="Shape 424"/>
          <p:cNvPicPr preferRelativeResize="0"/>
          <p:nvPr/>
        </p:nvPicPr>
        <p:blipFill rotWithShape="1">
          <a:blip r:embed="rId6">
            <a:alphaModFix/>
          </a:blip>
          <a:srcRect/>
          <a:stretch/>
        </p:blipFill>
        <p:spPr>
          <a:xfrm>
            <a:off x="6961910" y="1523998"/>
            <a:ext cx="2062434" cy="2386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Neuroimaging Techniques </a:t>
            </a:r>
            <a:r>
              <a:rPr lang="en-US" sz="2000" b="1" i="0" u="none" strike="noStrike" cap="none">
                <a:solidFill>
                  <a:srgbClr val="007FA3"/>
                </a:solidFill>
                <a:latin typeface="Arial"/>
                <a:ea typeface="Arial"/>
                <a:cs typeface="Arial"/>
                <a:sym typeface="Arial"/>
              </a:rPr>
              <a:t>2 of 3</a:t>
            </a:r>
          </a:p>
        </p:txBody>
      </p:sp>
      <p:sp>
        <p:nvSpPr>
          <p:cNvPr id="430" name="Shape 4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Mapping Function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Electroencephalogram (EEG): records electric activity of the brain below specific areas of the skull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Magnetoencephalography (MEG)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Positron emission tomography (PET): radioactive sugar is injected into the subject and a computer compiles a color-coded image of brain activity of the brain; lighter colors indicate more activity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Neuroimaging Techniques </a:t>
            </a:r>
            <a:r>
              <a:rPr lang="en-US" sz="2000" b="1" i="0" u="none" strike="noStrike" cap="none">
                <a:solidFill>
                  <a:srgbClr val="007FA3"/>
                </a:solidFill>
                <a:latin typeface="Arial"/>
                <a:ea typeface="Arial"/>
                <a:cs typeface="Arial"/>
                <a:sym typeface="Arial"/>
              </a:rPr>
              <a:t>3 of 3</a:t>
            </a:r>
          </a:p>
        </p:txBody>
      </p:sp>
      <p:sp>
        <p:nvSpPr>
          <p:cNvPr id="436" name="Shape 43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Mapping Function </a:t>
            </a:r>
            <a:r>
              <a:rPr lang="en-US" sz="2000" b="0" i="0" u="none" strike="noStrike" cap="none">
                <a:solidFill>
                  <a:schemeClr val="dk1"/>
                </a:solidFill>
                <a:latin typeface="Arial"/>
                <a:ea typeface="Arial"/>
                <a:cs typeface="Arial"/>
                <a:sym typeface="Arial"/>
              </a:rPr>
              <a:t>continued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Single photon emission computed tomography (SPECT): similar to PET, but uses different radioactive tracers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Functional MRI (fMRI): a computer makes a sort of “movie” of changes in the activity of the brain using images from different time periods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2.11 Mapping Brain Function</a:t>
            </a:r>
          </a:p>
        </p:txBody>
      </p:sp>
      <p:sp>
        <p:nvSpPr>
          <p:cNvPr id="443" name="Shape 443"/>
          <p:cNvSpPr txBox="1">
            <a:spLocks noGrp="1"/>
          </p:cNvSpPr>
          <p:nvPr>
            <p:ph type="body" idx="1"/>
          </p:nvPr>
        </p:nvSpPr>
        <p:spPr>
          <a:xfrm>
            <a:off x="1052508" y="4309101"/>
            <a:ext cx="3200399" cy="16763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Various methods for mapping brain function. An EEG record is shown in 2.11a, a PET scan image in 2.11b, and an image from an fMRI study in 2.11c. Data and figure for 2.11a courtesy of N. White.</a:t>
            </a:r>
          </a:p>
        </p:txBody>
      </p:sp>
      <p:pic>
        <p:nvPicPr>
          <p:cNvPr id="444" name="Shape 444" descr="Photo a. shows an EEG record, a series of parallel spiky horizontal lines."/>
          <p:cNvPicPr preferRelativeResize="0"/>
          <p:nvPr/>
        </p:nvPicPr>
        <p:blipFill rotWithShape="1">
          <a:blip r:embed="rId3">
            <a:alphaModFix/>
          </a:blip>
          <a:srcRect/>
          <a:stretch/>
        </p:blipFill>
        <p:spPr>
          <a:xfrm>
            <a:off x="705610" y="1145309"/>
            <a:ext cx="3360601" cy="2514599"/>
          </a:xfrm>
          <a:prstGeom prst="rect">
            <a:avLst/>
          </a:prstGeom>
          <a:noFill/>
          <a:ln>
            <a:noFill/>
          </a:ln>
        </p:spPr>
      </p:pic>
      <p:pic>
        <p:nvPicPr>
          <p:cNvPr id="445" name="Shape 445" descr="PET scan b. of two brains shows cross-section areas colored blue, yellow, and orange to indicate different levels of brain activity."/>
          <p:cNvPicPr preferRelativeResize="0"/>
          <p:nvPr/>
        </p:nvPicPr>
        <p:blipFill rotWithShape="1">
          <a:blip r:embed="rId4">
            <a:alphaModFix/>
          </a:blip>
          <a:srcRect/>
          <a:stretch/>
        </p:blipFill>
        <p:spPr>
          <a:xfrm>
            <a:off x="4266762" y="1163163"/>
            <a:ext cx="3974137" cy="2496746"/>
          </a:xfrm>
          <a:prstGeom prst="rect">
            <a:avLst/>
          </a:prstGeom>
          <a:noFill/>
          <a:ln>
            <a:noFill/>
          </a:ln>
        </p:spPr>
      </p:pic>
      <p:pic>
        <p:nvPicPr>
          <p:cNvPr id="446" name="Shape 446" descr="Three images from an fMRI study (c.) show the brain cross-sections in black and white with a few small yellow and orange areas to indicate different levels of brain activity. A bar graph serves as the color index reference."/>
          <p:cNvPicPr preferRelativeResize="0"/>
          <p:nvPr/>
        </p:nvPicPr>
        <p:blipFill rotWithShape="1">
          <a:blip r:embed="rId5">
            <a:alphaModFix/>
          </a:blip>
          <a:srcRect/>
          <a:stretch/>
        </p:blipFill>
        <p:spPr>
          <a:xfrm>
            <a:off x="4648200" y="3733800"/>
            <a:ext cx="3181927" cy="282700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Hindbrain </a:t>
            </a:r>
            <a:r>
              <a:rPr lang="en-US" sz="2000" b="1" i="0" u="none" strike="noStrike" cap="none">
                <a:solidFill>
                  <a:srgbClr val="007FA3"/>
                </a:solidFill>
                <a:latin typeface="Arial"/>
                <a:ea typeface="Arial"/>
                <a:cs typeface="Arial"/>
                <a:sym typeface="Arial"/>
              </a:rPr>
              <a:t>1 of 2</a:t>
            </a:r>
          </a:p>
        </p:txBody>
      </p:sp>
      <p:sp>
        <p:nvSpPr>
          <p:cNvPr id="453" name="Shape 453"/>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2.10 Identify the different structures of the hindbrain and the function of each.</a:t>
            </a:r>
          </a:p>
        </p:txBody>
      </p:sp>
      <p:sp>
        <p:nvSpPr>
          <p:cNvPr id="454" name="Shape 4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 Hindbrain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Medulla: first large swelling at the top of the spinal cord, forming the lowest part of the brain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Responsible for life-sustaining functions such as breathing, swallowing, and heart rate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Pons: larger swelling above the medulla that connects the top of the brain to the bottom</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Plays a part in sleep, dreaming, left–right body coordination, and arousal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2.12 Major Structures of the Human Brain</a:t>
            </a:r>
          </a:p>
        </p:txBody>
      </p:sp>
      <p:pic>
        <p:nvPicPr>
          <p:cNvPr id="461" name="Shape 461" descr="An illustration shows various parts of the human brain.  Cerebral cortex (controls complex thought processes) is the wrinkled mass that forms most of the brain. Near the center is the Corpus callosum (connects left and right hemispheres of the brain). Just below it is the bulb-shaped Thalamus (part of the forebrain that relays information from sensory organs to the cerebral cortex). Below the thalamus to the right is the Hypothalamus (part of the forebrain that regulates the amount of fear, thirst, sexual drive, and aggression we feel). Below it is the pea-sized Pituitary gland (regulates other endocrine glands). Below the thalamus, almost at the level of the external ear, is the Hippocampus (plays a role in our learning, memory, and ability to compare sensory information to expectations). Just below the hippocampus in the brain stem is the Pons (part of the hindbrain that relays messages between the cerebellum and the cortex). The pons is within the Medulla (part of the hindbrain where nerves cross from one side of the body to the opposite side of the brain; controls heartbeat, breathing, and swallowing). The medulla is about as long as the external ear. A tiny part on the medulla is the Reticular formation (a system of nerves running through the medulla, pons, and the midbrain to the cerebral cortex, controlling arousal and attention). Behind the medulla is the small saucer-like Cerebellum (part of the hindbrain that controls balance and maintains muscle coordination). Also identified in the central part of the brain are the Amygdala and Basal ganglia."/>
          <p:cNvPicPr preferRelativeResize="0"/>
          <p:nvPr/>
        </p:nvPicPr>
        <p:blipFill rotWithShape="1">
          <a:blip r:embed="rId3">
            <a:alphaModFix/>
          </a:blip>
          <a:srcRect l="14201"/>
          <a:stretch/>
        </p:blipFill>
        <p:spPr>
          <a:xfrm>
            <a:off x="1452562" y="1447800"/>
            <a:ext cx="6238874" cy="49910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Hindbrain </a:t>
            </a:r>
            <a:r>
              <a:rPr lang="en-US" sz="2000" b="1" i="0" u="none" strike="noStrike" cap="none">
                <a:solidFill>
                  <a:srgbClr val="007FA3"/>
                </a:solidFill>
                <a:latin typeface="Arial"/>
                <a:ea typeface="Arial"/>
                <a:cs typeface="Arial"/>
                <a:sym typeface="Arial"/>
              </a:rPr>
              <a:t>2 of 2</a:t>
            </a:r>
          </a:p>
        </p:txBody>
      </p:sp>
      <p:sp>
        <p:nvSpPr>
          <p:cNvPr id="467" name="Shape 467"/>
          <p:cNvSpPr txBox="1">
            <a:spLocks noGrp="1"/>
          </p:cNvSpPr>
          <p:nvPr>
            <p:ph type="body" idx="2"/>
          </p:nvPr>
        </p:nvSpPr>
        <p:spPr>
          <a:xfrm>
            <a:off x="424872" y="1447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Reticular formation (RF): area of neurons running through the middle of the medulla and the pons and slightly beyond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selective attention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Cerebellum: part of the lower brain located behind the pons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Controls and coordinates involuntary, rapid, fine motor movement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Structures Under the Cortex: The Limbic System </a:t>
            </a:r>
            <a:r>
              <a:rPr lang="en-US" sz="2000" b="1" i="0" u="none" strike="noStrike" cap="none">
                <a:solidFill>
                  <a:srgbClr val="007FA3"/>
                </a:solidFill>
                <a:latin typeface="Arial"/>
                <a:ea typeface="Arial"/>
                <a:cs typeface="Arial"/>
                <a:sym typeface="Arial"/>
              </a:rPr>
              <a:t>1 of 3</a:t>
            </a:r>
          </a:p>
        </p:txBody>
      </p:sp>
      <p:sp>
        <p:nvSpPr>
          <p:cNvPr id="474" name="Shape 474"/>
          <p:cNvSpPr txBox="1">
            <a:spLocks noGrp="1"/>
          </p:cNvSpPr>
          <p:nvPr>
            <p:ph type="body" idx="1"/>
          </p:nvPr>
        </p:nvSpPr>
        <p:spPr>
          <a:xfrm>
            <a:off x="434108" y="1371600"/>
            <a:ext cx="8229600" cy="6857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2.11 Identify the structures of the brain that are involved in emotion, learning, memory, and motivation.</a:t>
            </a:r>
          </a:p>
        </p:txBody>
      </p:sp>
      <p:sp>
        <p:nvSpPr>
          <p:cNvPr id="475" name="Shape 475"/>
          <p:cNvSpPr txBox="1">
            <a:spLocks noGrp="1"/>
          </p:cNvSpPr>
          <p:nvPr>
            <p:ph type="body" idx="2"/>
          </p:nvPr>
        </p:nvSpPr>
        <p:spPr>
          <a:xfrm>
            <a:off x="434108"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 group of several brain structures located under the cortex and involved in learning, emotion, memory, and motivation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Thalamus: part of the limbic system located in the center of the brain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Relays sensory information from the lower part of the brain to the proper areas of the cortex</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Processes some sensory information before sending it to its proper area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2.13 The Limbic System</a:t>
            </a:r>
          </a:p>
        </p:txBody>
      </p:sp>
      <p:pic>
        <p:nvPicPr>
          <p:cNvPr id="482" name="Shape 482" descr="An illustration shows various parts of the brain’s limbic system.  At the center is the thalamus, part of the forebrain that relays information from sensory organs to the cerebral cortex. Below it to the right is the hypothalamus, part of the forebrain that regulates the amount of fear, thirst, sexual drive, and aggression we feel. Below the thalamus to the center is the amygdala, influences our motivation, emotional control, fear response, and interpretations of nonverbal emotional expressions. Partially encasing the thalamus is the hippocampus, plays a role in our learning, memory, and ability to compare sensory information to expectations. Across the part of the hippocampus that stretches over the top of the thalamus is the cingulate cortex, primary cortical component of the limbic system, involved in emotional and cognitive processing."/>
          <p:cNvPicPr preferRelativeResize="0"/>
          <p:nvPr/>
        </p:nvPicPr>
        <p:blipFill rotWithShape="1">
          <a:blip r:embed="rId3">
            <a:alphaModFix/>
          </a:blip>
          <a:srcRect/>
          <a:stretch/>
        </p:blipFill>
        <p:spPr>
          <a:xfrm>
            <a:off x="1066800" y="1066800"/>
            <a:ext cx="7255951" cy="522471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Structures Under the Cortex: The Limbic System </a:t>
            </a:r>
            <a:r>
              <a:rPr lang="en-US" sz="2000" b="1" i="0" u="none" strike="noStrike" cap="none">
                <a:solidFill>
                  <a:srgbClr val="007FA3"/>
                </a:solidFill>
                <a:latin typeface="Arial"/>
                <a:ea typeface="Arial"/>
                <a:cs typeface="Arial"/>
                <a:sym typeface="Arial"/>
              </a:rPr>
              <a:t>2 of 3</a:t>
            </a:r>
          </a:p>
        </p:txBody>
      </p:sp>
      <p:sp>
        <p:nvSpPr>
          <p:cNvPr id="488" name="Shape 48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Hypothalamus: small structure in the brain located below the thalamus and directly above the pituitary gland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motivational behavior such as sleep, hunger, thirst, and sex</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Hippocampus: curved structure located within each temporal lobe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the formation of long-term memories and the storage of memory for location of objects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15371"/>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Neurons and Nerves: Building the Network</a:t>
            </a:r>
          </a:p>
        </p:txBody>
      </p:sp>
      <p:sp>
        <p:nvSpPr>
          <p:cNvPr id="174" name="Shape 1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 extensive network of specialized cells that carry information to and from all parts of the body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Neuroscience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Deals with the structure and function of neurons, nerves, and nervous tissue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Relationship to behavior and learning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Structures Under the Cortex: The Limbic System </a:t>
            </a:r>
            <a:r>
              <a:rPr lang="en-US" sz="2000" b="1" i="0" u="none" strike="noStrike" cap="none">
                <a:solidFill>
                  <a:srgbClr val="007FA3"/>
                </a:solidFill>
                <a:latin typeface="Arial"/>
                <a:ea typeface="Arial"/>
                <a:cs typeface="Arial"/>
                <a:sym typeface="Arial"/>
              </a:rPr>
              <a:t>3 of 3</a:t>
            </a:r>
          </a:p>
        </p:txBody>
      </p:sp>
      <p:sp>
        <p:nvSpPr>
          <p:cNvPr id="494" name="Shape 4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Amygdala: brain structure located near the hippocampus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fear responses and the memory of fear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Cingulate cortex: the limbic structure actually found in the cortex</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Plays important roles in cognitive and emotional processing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1 of 6</a:t>
            </a:r>
          </a:p>
        </p:txBody>
      </p:sp>
      <p:sp>
        <p:nvSpPr>
          <p:cNvPr id="501" name="Shape 501"/>
          <p:cNvSpPr txBox="1">
            <a:spLocks noGrp="1"/>
          </p:cNvSpPr>
          <p:nvPr>
            <p:ph type="body" idx="1"/>
          </p:nvPr>
        </p:nvSpPr>
        <p:spPr>
          <a:xfrm>
            <a:off x="457200" y="1017813"/>
            <a:ext cx="8229600" cy="6585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2.12 Identify the parts of the cortex that process the different senses and those that control movement of the body.</a:t>
            </a:r>
          </a:p>
        </p:txBody>
      </p:sp>
      <p:sp>
        <p:nvSpPr>
          <p:cNvPr id="502" name="Shape 502"/>
          <p:cNvSpPr txBox="1">
            <a:spLocks noGrp="1"/>
          </p:cNvSpPr>
          <p:nvPr>
            <p:ph type="body" idx="2"/>
          </p:nvPr>
        </p:nvSpPr>
        <p:spPr>
          <a:xfrm>
            <a:off x="457200" y="1856013"/>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Cortex: outermost covering of the brain consisting of densely packed neurons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higher thought processes and interpretation of sensory input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Corticalization: wrinkling of the cortex</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Allows a much larger area of cortical cells to exist in the small space inside the skull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2 of 6</a:t>
            </a:r>
          </a:p>
        </p:txBody>
      </p:sp>
      <p:sp>
        <p:nvSpPr>
          <p:cNvPr id="509" name="Shape 509"/>
          <p:cNvSpPr txBox="1">
            <a:spLocks noGrp="1"/>
          </p:cNvSpPr>
          <p:nvPr>
            <p:ph type="body" idx="1"/>
          </p:nvPr>
        </p:nvSpPr>
        <p:spPr>
          <a:xfrm>
            <a:off x="457200" y="1600200"/>
            <a:ext cx="49530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Cerebral hemispheres: the two sections of the cortex on the left and right sides of the brain</a:t>
            </a:r>
          </a:p>
          <a:p>
            <a:pPr marL="256032" marR="0" lvl="0" indent="-256032" algn="l" rtl="0">
              <a:spcBef>
                <a:spcPts val="1500"/>
              </a:spcBef>
              <a:buClr>
                <a:srgbClr val="007FA3"/>
              </a:buClr>
              <a:buSzPct val="100000"/>
              <a:buFont typeface="Arial"/>
              <a:buChar char="•"/>
            </a:pPr>
            <a:r>
              <a:rPr lang="en-US" sz="2600" b="0" i="0" u="none" strike="noStrike" cap="none">
                <a:solidFill>
                  <a:schemeClr val="dk1"/>
                </a:solidFill>
                <a:latin typeface="Arial"/>
                <a:ea typeface="Arial"/>
                <a:cs typeface="Arial"/>
                <a:sym typeface="Arial"/>
              </a:rPr>
              <a:t>Corpus callosum: thick band of neurons that connects the right and left cerebral hemispheres</a:t>
            </a:r>
          </a:p>
        </p:txBody>
      </p:sp>
      <p:sp>
        <p:nvSpPr>
          <p:cNvPr id="510" name="Shape 510" descr="Photos of a rat brain, a sheep brain, and a human brain show the rat brain is the smallest and is very smooth. The sheep brain is larger and has some shallow wrinkles on the surface. The human brain is the largest of the three and has extensive, deep wrinkles over the entire surface."/>
          <p:cNvSpPr txBox="1"/>
          <p:nvPr/>
        </p:nvSpPr>
        <p:spPr>
          <a:xfrm>
            <a:off x="3733800" y="4859548"/>
            <a:ext cx="5410200"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From top to bottom, a rat brain, sheep brain,</a:t>
            </a:r>
          </a:p>
          <a:p>
            <a:pPr marL="0" marR="0" lvl="0" indent="0" algn="l" rtl="0">
              <a:spcBef>
                <a:spcPts val="0"/>
              </a:spcBef>
              <a:buSzPct val="25000"/>
              <a:buNone/>
            </a:pPr>
            <a:r>
              <a:rPr lang="en-US" sz="1800">
                <a:solidFill>
                  <a:schemeClr val="dk1"/>
                </a:solidFill>
                <a:latin typeface="Arial"/>
                <a:ea typeface="Arial"/>
                <a:cs typeface="Arial"/>
                <a:sym typeface="Arial"/>
              </a:rPr>
              <a:t>and human brain (not to scale!). Note the</a:t>
            </a:r>
          </a:p>
          <a:p>
            <a:pPr marL="0" marR="0" lvl="0" indent="0" algn="l" rtl="0">
              <a:spcBef>
                <a:spcPts val="0"/>
              </a:spcBef>
              <a:buSzPct val="25000"/>
              <a:buNone/>
            </a:pPr>
            <a:r>
              <a:rPr lang="en-US" sz="1800">
                <a:solidFill>
                  <a:schemeClr val="dk1"/>
                </a:solidFill>
                <a:latin typeface="Arial"/>
                <a:ea typeface="Arial"/>
                <a:cs typeface="Arial"/>
                <a:sym typeface="Arial"/>
              </a:rPr>
              <a:t>differences in the amount of corticalization,</a:t>
            </a:r>
          </a:p>
          <a:p>
            <a:pPr marL="0" marR="0" lvl="0" indent="0" algn="l" rtl="0">
              <a:spcBef>
                <a:spcPts val="0"/>
              </a:spcBef>
              <a:buSzPct val="25000"/>
              <a:buNone/>
            </a:pPr>
            <a:r>
              <a:rPr lang="en-US" sz="1800">
                <a:solidFill>
                  <a:schemeClr val="dk1"/>
                </a:solidFill>
                <a:latin typeface="Arial"/>
                <a:ea typeface="Arial"/>
                <a:cs typeface="Arial"/>
                <a:sym typeface="Arial"/>
              </a:rPr>
              <a:t>or wrinkling, of the cortex between these three brains. Greater amounts of corticalization are associated with increases in size and complexity.</a:t>
            </a:r>
          </a:p>
        </p:txBody>
      </p:sp>
      <p:pic>
        <p:nvPicPr>
          <p:cNvPr id="511" name="Shape 511" descr="Photos of a rat brain, a sheep brain, and a human brain show the rat brain is the smallest and is very smooth. The sheep brain is larger and has some shallow wrinkles on the surface. The human brain is the largest of the three and has extensive, deep wrinkles over the entire surface."/>
          <p:cNvPicPr preferRelativeResize="0">
            <a:picLocks noGrp="1"/>
          </p:cNvPicPr>
          <p:nvPr>
            <p:ph type="body" idx="2"/>
          </p:nvPr>
        </p:nvPicPr>
        <p:blipFill rotWithShape="1">
          <a:blip r:embed="rId3">
            <a:alphaModFix/>
          </a:blip>
          <a:srcRect/>
          <a:stretch/>
        </p:blipFill>
        <p:spPr>
          <a:xfrm>
            <a:off x="6006321" y="685800"/>
            <a:ext cx="2680477" cy="417374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2.14 The Lobes of the Brain</a:t>
            </a:r>
          </a:p>
        </p:txBody>
      </p:sp>
      <p:pic>
        <p:nvPicPr>
          <p:cNvPr id="518" name="Shape 518" descr="An illustration shows lobes of the human brain and associated parts, as follows. Frontal lobe: Motor cortex, Association cortex, and Broca’s area. Parietal lobe: Somatosensory cortex and Association cortex. Occipital lobe: Visual cortex and Association cortex. Temporal lobe: Wernicke’s area and Association cortex."/>
          <p:cNvPicPr preferRelativeResize="0"/>
          <p:nvPr/>
        </p:nvPicPr>
        <p:blipFill rotWithShape="1">
          <a:blip r:embed="rId3">
            <a:alphaModFix/>
          </a:blip>
          <a:srcRect/>
          <a:stretch/>
        </p:blipFill>
        <p:spPr>
          <a:xfrm>
            <a:off x="1219200" y="990600"/>
            <a:ext cx="7113827" cy="54863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3 of 6</a:t>
            </a:r>
          </a:p>
        </p:txBody>
      </p:sp>
      <p:sp>
        <p:nvSpPr>
          <p:cNvPr id="524" name="Shape 52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Occipital lobe: section of the brain located at the rear and bottom of each cerebral hemisphere containing the visual centers of the brain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Primary visual cortex: processes visual information from the eyes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Visual association cortex: identifies and makes sense of visual information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4 of 6</a:t>
            </a:r>
          </a:p>
        </p:txBody>
      </p:sp>
      <p:sp>
        <p:nvSpPr>
          <p:cNvPr id="530" name="Shape 5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Parietal lobes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Sections of the brain located at the top and back of each cerebral hemisphere containing the centers for touch, taste, and temperature sensations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Somatosensory cortex: area of neurons running down the front of the parietal lobes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Responsible for processing information from the skin and internal body receptors for touch, temperature, body position, and possibly taste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5 of 6</a:t>
            </a:r>
          </a:p>
        </p:txBody>
      </p:sp>
      <p:sp>
        <p:nvSpPr>
          <p:cNvPr id="536" name="Shape 53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Temporal lobes: areas of the cortex located just behind the temples containing the neurons responsible for the sense of hearing and meaningful speech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Primary auditory cortex: processes auditory information from the ears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Auditory association cortex: identifies and makes sense of auditory information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Cortex </a:t>
            </a:r>
            <a:r>
              <a:rPr lang="en-US" sz="2000" b="1" i="0" u="none" strike="noStrike" cap="none">
                <a:solidFill>
                  <a:srgbClr val="007FA3"/>
                </a:solidFill>
                <a:latin typeface="Arial"/>
                <a:ea typeface="Arial"/>
                <a:cs typeface="Arial"/>
                <a:sym typeface="Arial"/>
              </a:rPr>
              <a:t>6 of 6</a:t>
            </a:r>
          </a:p>
        </p:txBody>
      </p:sp>
      <p:sp>
        <p:nvSpPr>
          <p:cNvPr id="542" name="Shape 54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Frontal lobes: areas of the cortex located in the front and top of the brain; responsible for higher mental processes and decision making as well as the production of fluent speech</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Motor cortex: section of the frontal lobe located at the back; responsible for sending motor commands to the muscles of the somatic nervous system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2.15 The Motor and Somatosensory Cortex</a:t>
            </a:r>
          </a:p>
        </p:txBody>
      </p:sp>
      <p:sp>
        <p:nvSpPr>
          <p:cNvPr id="549" name="Shape 549"/>
          <p:cNvSpPr txBox="1">
            <a:spLocks noGrp="1"/>
          </p:cNvSpPr>
          <p:nvPr>
            <p:ph type="body" idx="1"/>
          </p:nvPr>
        </p:nvSpPr>
        <p:spPr>
          <a:xfrm>
            <a:off x="6418730" y="914400"/>
            <a:ext cx="2570012" cy="50291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The motor cortex in the frontal lobe controls the voluntary muscles of the body. Cells at the top of the motor cortex control muscles at the bottom of the body, whereas cells at the bottom of the motor cortex control muscles at the top of the body. Body parts are drawn larger or smaller according to the number of cortical cells devoted to that body part. For example, the hand has many small muscles and requires a larger area of cortical cells to control it. The somatosensory cortex, located in the parietal lobe just behind the motor cortex, is organized in much the same manner and receives information about the sense of touch and body position.</a:t>
            </a:r>
          </a:p>
        </p:txBody>
      </p:sp>
      <p:pic>
        <p:nvPicPr>
          <p:cNvPr id="550" name="Shape 550" descr="An illustration of a cross-section of the motor cortex and somatosensory cortex shows where each part of the body is controlled and how much of each cortex is dedicated to controlling those muscles."/>
          <p:cNvPicPr preferRelativeResize="0"/>
          <p:nvPr/>
        </p:nvPicPr>
        <p:blipFill rotWithShape="1">
          <a:blip r:embed="rId3">
            <a:alphaModFix/>
          </a:blip>
          <a:srcRect r="3841"/>
          <a:stretch/>
        </p:blipFill>
        <p:spPr>
          <a:xfrm>
            <a:off x="0" y="1524000"/>
            <a:ext cx="6172199" cy="4267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15371"/>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Association Areas of the Cortex </a:t>
            </a:r>
            <a:r>
              <a:rPr lang="en-US" sz="2000" b="1" i="0" u="none" strike="noStrike" cap="none">
                <a:solidFill>
                  <a:srgbClr val="007FA3"/>
                </a:solidFill>
                <a:latin typeface="Arial"/>
                <a:ea typeface="Arial"/>
                <a:cs typeface="Arial"/>
                <a:sym typeface="Arial"/>
              </a:rPr>
              <a:t>1 of 2</a:t>
            </a:r>
          </a:p>
        </p:txBody>
      </p:sp>
      <p:sp>
        <p:nvSpPr>
          <p:cNvPr id="556" name="Shape 556"/>
          <p:cNvSpPr txBox="1">
            <a:spLocks noGrp="1"/>
          </p:cNvSpPr>
          <p:nvPr>
            <p:ph type="body" idx="1"/>
          </p:nvPr>
        </p:nvSpPr>
        <p:spPr>
          <a:xfrm>
            <a:off x="457200" y="950191"/>
            <a:ext cx="8229600" cy="7620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2.13 Name the parts of the cortex that are responsible for higher forms of thought, such as language.</a:t>
            </a:r>
          </a:p>
        </p:txBody>
      </p:sp>
      <p:sp>
        <p:nvSpPr>
          <p:cNvPr id="557" name="Shape 557"/>
          <p:cNvSpPr txBox="1">
            <a:spLocks noGrp="1"/>
          </p:cNvSpPr>
          <p:nvPr>
            <p:ph type="body" idx="2"/>
          </p:nvPr>
        </p:nvSpPr>
        <p:spPr>
          <a:xfrm>
            <a:off x="457200" y="1905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Association areas: areas within each lobe of the cortex responsible for the coordination and interpretation of information, as well as higher mental processing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Broca’s aphasia: condition resulting from damage to Broca’s area (usually in left frontal lobe)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Causes the affected person to be unable to speak fluently, to mispronounce words, and to speak haltingly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 of the Neuron: The Nervous System’s Building Block </a:t>
            </a:r>
            <a:r>
              <a:rPr lang="en-US" sz="2000" b="1" i="0" u="none" strike="noStrike" cap="none">
                <a:solidFill>
                  <a:srgbClr val="007FA3"/>
                </a:solidFill>
                <a:latin typeface="Arial"/>
                <a:ea typeface="Arial"/>
                <a:cs typeface="Arial"/>
                <a:sym typeface="Arial"/>
              </a:rPr>
              <a:t>1 of 3</a:t>
            </a:r>
          </a:p>
        </p:txBody>
      </p:sp>
      <p:sp>
        <p:nvSpPr>
          <p:cNvPr id="180" name="Shape 180"/>
          <p:cNvSpPr txBox="1">
            <a:spLocks noGrp="1"/>
          </p:cNvSpPr>
          <p:nvPr>
            <p:ph type="body" idx="1"/>
          </p:nvPr>
        </p:nvSpPr>
        <p:spPr>
          <a:xfrm>
            <a:off x="457200" y="1398815"/>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 Identify the parts of a neuron and the function of each.</a:t>
            </a:r>
          </a:p>
        </p:txBody>
      </p:sp>
      <p:sp>
        <p:nvSpPr>
          <p:cNvPr id="181" name="Shape 181"/>
          <p:cNvSpPr txBox="1">
            <a:spLocks noGrp="1"/>
          </p:cNvSpPr>
          <p:nvPr>
            <p:ph type="body" idx="2"/>
          </p:nvPr>
        </p:nvSpPr>
        <p:spPr>
          <a:xfrm>
            <a:off x="457200" y="1905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The basic cell that makes up the nervous system and receives and sends messages within that system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Association Areas of the Cortex </a:t>
            </a:r>
            <a:r>
              <a:rPr lang="en-US" sz="2000" b="1" i="0" u="none" strike="noStrike" cap="none">
                <a:solidFill>
                  <a:srgbClr val="007FA3"/>
                </a:solidFill>
                <a:latin typeface="Arial"/>
                <a:ea typeface="Arial"/>
                <a:cs typeface="Arial"/>
                <a:sym typeface="Arial"/>
              </a:rPr>
              <a:t>2 of 2</a:t>
            </a:r>
          </a:p>
        </p:txBody>
      </p:sp>
      <p:sp>
        <p:nvSpPr>
          <p:cNvPr id="563" name="Shape 56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Wernicke’s aphasia: condition resulting from damage to Wernicke’s area (usually in left temporal lobe)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Causes the affected person to be unable to understand or produce meaningful language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Spatial neglect: condition produced by damage to the association areas of the right hemisphere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Results in an inability to recognize objects or body parts in the left visual field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Cerebral Hemispheres: Are You in Your Right Mind? </a:t>
            </a:r>
            <a:r>
              <a:rPr lang="en-US" sz="2000" b="1" i="0" u="none" strike="noStrike" cap="none">
                <a:solidFill>
                  <a:srgbClr val="007FA3"/>
                </a:solidFill>
                <a:latin typeface="Arial"/>
                <a:ea typeface="Arial"/>
                <a:cs typeface="Arial"/>
                <a:sym typeface="Arial"/>
              </a:rPr>
              <a:t>1 of 3</a:t>
            </a:r>
          </a:p>
        </p:txBody>
      </p:sp>
      <p:sp>
        <p:nvSpPr>
          <p:cNvPr id="569" name="Shape 569"/>
          <p:cNvSpPr txBox="1">
            <a:spLocks noGrp="1"/>
          </p:cNvSpPr>
          <p:nvPr>
            <p:ph type="body" idx="1"/>
          </p:nvPr>
        </p:nvSpPr>
        <p:spPr>
          <a:xfrm>
            <a:off x="457200" y="1295400"/>
            <a:ext cx="8229600" cy="609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2.14 Explain how some brain functions differ between the left and right hemispheres.</a:t>
            </a:r>
          </a:p>
        </p:txBody>
      </p:sp>
      <p:sp>
        <p:nvSpPr>
          <p:cNvPr id="570" name="Shape 570"/>
          <p:cNvSpPr txBox="1">
            <a:spLocks noGrp="1"/>
          </p:cNvSpPr>
          <p:nvPr>
            <p:ph type="body" idx="2"/>
          </p:nvPr>
        </p:nvSpPr>
        <p:spPr>
          <a:xfrm>
            <a:off x="452581" y="20574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Cerebrum: the upper part of the brain consisting of the two hemispheres and the structures that connect them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15370"/>
            <a:ext cx="8229600" cy="988265"/>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Cerebral Hemispheres: Are You in Your Right Mind? </a:t>
            </a:r>
            <a:r>
              <a:rPr lang="en-US" sz="2000" b="1" i="0" u="none" strike="noStrike" cap="none">
                <a:solidFill>
                  <a:srgbClr val="007FA3"/>
                </a:solidFill>
                <a:latin typeface="Arial"/>
                <a:ea typeface="Arial"/>
                <a:cs typeface="Arial"/>
                <a:sym typeface="Arial"/>
              </a:rPr>
              <a:t>2 of 3</a:t>
            </a:r>
          </a:p>
        </p:txBody>
      </p:sp>
      <p:sp>
        <p:nvSpPr>
          <p:cNvPr id="577" name="Shape 577"/>
          <p:cNvSpPr txBox="1">
            <a:spLocks noGrp="1"/>
          </p:cNvSpPr>
          <p:nvPr>
            <p:ph type="body" idx="2"/>
          </p:nvPr>
        </p:nvSpPr>
        <p:spPr>
          <a:xfrm>
            <a:off x="144595" y="1447800"/>
            <a:ext cx="5333999" cy="342900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Split-Brain Research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Study of patients with severed corpus callosum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Involves sending messages to only one side of the brain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Demonstrates right and left brain specialization</a:t>
            </a:r>
          </a:p>
        </p:txBody>
      </p:sp>
      <p:sp>
        <p:nvSpPr>
          <p:cNvPr id="578" name="Shape 578"/>
          <p:cNvSpPr txBox="1">
            <a:spLocks noGrp="1"/>
          </p:cNvSpPr>
          <p:nvPr>
            <p:ph type="body" idx="1"/>
          </p:nvPr>
        </p:nvSpPr>
        <p:spPr>
          <a:xfrm>
            <a:off x="5289533" y="5071462"/>
            <a:ext cx="3794393" cy="1653055"/>
          </a:xfrm>
          <a:prstGeom prst="rect">
            <a:avLst/>
          </a:prstGeom>
          <a:noFill/>
          <a:ln>
            <a:noFill/>
          </a:ln>
        </p:spPr>
        <p:txBody>
          <a:bodyPr lIns="0" tIns="0" rIns="0" bIns="0" anchor="t" anchorCtr="0">
            <a:noAutofit/>
          </a:bodyPr>
          <a:lstStyle/>
          <a:p>
            <a:pPr marL="0" marR="0" lvl="0" indent="0" algn="ctr" rtl="0">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Figure 2.16 </a:t>
            </a:r>
          </a:p>
          <a:p>
            <a:pPr marL="0" marR="0" lvl="0" indent="0" algn="ctr" rtl="0">
              <a:spcBef>
                <a:spcPts val="0"/>
              </a:spcBef>
              <a:spcAft>
                <a:spcPts val="0"/>
              </a:spcAft>
              <a:buClr>
                <a:srgbClr val="007FA3"/>
              </a:buClr>
              <a:buSzPct val="25000"/>
              <a:buFont typeface="Arial"/>
              <a:buNone/>
            </a:pPr>
            <a:r>
              <a:rPr lang="en-US" sz="1800" b="1" i="0" u="none" strike="noStrike" cap="none">
                <a:solidFill>
                  <a:schemeClr val="dk1"/>
                </a:solidFill>
                <a:latin typeface="Arial"/>
                <a:ea typeface="Arial"/>
                <a:cs typeface="Arial"/>
                <a:sym typeface="Arial"/>
              </a:rPr>
              <a:t>The Split-Brain Experiment</a:t>
            </a:r>
          </a:p>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Roger Sperry created this experiment to demonstrate the specialization of the left and right hemispheres of the brain.</a:t>
            </a:r>
          </a:p>
        </p:txBody>
      </p:sp>
      <p:pic>
        <p:nvPicPr>
          <p:cNvPr id="579" name="Shape 579" descr="In a split-brain patient, if a picture of a ball is flashed to the right side of the screen, the image of the ball will be sent to the left occipital lobe. The person will be able to say that he or she sees a ball. If a picture of a hammer is flashed to the left side of the screen, the person will not be able to verbally identify the object or be able to state with any certainty that something was seen. "/>
          <p:cNvPicPr preferRelativeResize="0"/>
          <p:nvPr/>
        </p:nvPicPr>
        <p:blipFill rotWithShape="1">
          <a:blip r:embed="rId3">
            <a:alphaModFix/>
          </a:blip>
          <a:srcRect l="9905" r="2266"/>
          <a:stretch/>
        </p:blipFill>
        <p:spPr>
          <a:xfrm>
            <a:off x="5440496" y="1203636"/>
            <a:ext cx="3492470" cy="371074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Cerebral Hemispheres: Are You in Your Right Mind? </a:t>
            </a:r>
            <a:r>
              <a:rPr lang="en-US" sz="2000" b="1" i="0" u="none" strike="noStrike" cap="none">
                <a:solidFill>
                  <a:srgbClr val="007FA3"/>
                </a:solidFill>
                <a:latin typeface="Arial"/>
                <a:ea typeface="Arial"/>
                <a:cs typeface="Arial"/>
                <a:sym typeface="Arial"/>
              </a:rPr>
              <a:t>3 of 3</a:t>
            </a:r>
          </a:p>
        </p:txBody>
      </p:sp>
      <p:sp>
        <p:nvSpPr>
          <p:cNvPr id="585" name="Shape 5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Left side of the brain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Seems to control language, writing, logical thought, analysis, and mathematical abilities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Processes information sequentially, and enables one to speak</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Right side of the brain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Controls emotional expression, spatial perception, recognition of faces, patterns, melodies, and emotions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It processes information globally and cannot influence speech</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2.2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Specialization of the Two Hemispheres</a:t>
            </a:r>
          </a:p>
        </p:txBody>
      </p:sp>
      <p:graphicFrame>
        <p:nvGraphicFramePr>
          <p:cNvPr id="592" name="Shape 592"/>
          <p:cNvGraphicFramePr/>
          <p:nvPr/>
        </p:nvGraphicFramePr>
        <p:xfrm>
          <a:off x="457200" y="1600200"/>
          <a:ext cx="3000000" cy="3000000"/>
        </p:xfrm>
        <a:graphic>
          <a:graphicData uri="http://schemas.openxmlformats.org/drawingml/2006/table">
            <a:tbl>
              <a:tblPr firstRow="1" bandRow="1">
                <a:noFill/>
                <a:tableStyleId>{54ABD81C-78A6-4C21-9F8F-CD22EF34AC63}</a:tableStyleId>
              </a:tblPr>
              <a:tblGrid>
                <a:gridCol w="4191000"/>
                <a:gridCol w="4191000"/>
              </a:tblGrid>
              <a:tr h="482600">
                <a:tc>
                  <a:txBody>
                    <a:bodyPr/>
                    <a:lstStyle/>
                    <a:p>
                      <a:pPr marL="0" marR="0" lvl="0" indent="0" algn="l" rtl="0">
                        <a:spcBef>
                          <a:spcPts val="0"/>
                        </a:spcBef>
                        <a:buSzPct val="25000"/>
                        <a:buNone/>
                      </a:pPr>
                      <a:r>
                        <a:rPr lang="en-US" sz="2000"/>
                        <a:t>Left Hemisphere</a:t>
                      </a:r>
                    </a:p>
                  </a:txBody>
                  <a:tcPr marL="91450" marR="91450" marT="45725" marB="45725" anchor="ctr"/>
                </a:tc>
                <a:tc>
                  <a:txBody>
                    <a:bodyPr/>
                    <a:lstStyle/>
                    <a:p>
                      <a:pPr marL="0" marR="0" lvl="0" indent="0" algn="l" rtl="0">
                        <a:spcBef>
                          <a:spcPts val="0"/>
                        </a:spcBef>
                        <a:buSzPct val="25000"/>
                        <a:buNone/>
                      </a:pPr>
                      <a:r>
                        <a:rPr lang="en-US" sz="2000"/>
                        <a:t>Right Hemisphere</a:t>
                      </a:r>
                    </a:p>
                  </a:txBody>
                  <a:tcPr marL="91450" marR="91450" marT="45725" marB="45725" anchor="ctr"/>
                </a:tc>
              </a:tr>
              <a:tr h="482600">
                <a:tc>
                  <a:txBody>
                    <a:bodyPr/>
                    <a:lstStyle/>
                    <a:p>
                      <a:pPr marL="0" marR="0" lvl="0" indent="0" algn="l" rtl="0">
                        <a:spcBef>
                          <a:spcPts val="0"/>
                        </a:spcBef>
                        <a:buSzPct val="25000"/>
                        <a:buNone/>
                      </a:pPr>
                      <a:r>
                        <a:rPr lang="en-US" sz="2000"/>
                        <a:t>Controls the right hand</a:t>
                      </a:r>
                    </a:p>
                  </a:txBody>
                  <a:tcPr marL="91450" marR="91450" marT="45725" marB="45725" anchor="ctr"/>
                </a:tc>
                <a:tc>
                  <a:txBody>
                    <a:bodyPr/>
                    <a:lstStyle/>
                    <a:p>
                      <a:pPr marL="0" marR="0" lvl="0" indent="0" algn="l" rtl="0">
                        <a:spcBef>
                          <a:spcPts val="0"/>
                        </a:spcBef>
                        <a:buSzPct val="25000"/>
                        <a:buNone/>
                      </a:pPr>
                      <a:r>
                        <a:rPr lang="en-US" sz="2000"/>
                        <a:t>Controls the left hand</a:t>
                      </a:r>
                    </a:p>
                  </a:txBody>
                  <a:tcPr marL="91450" marR="91450" marT="45725" marB="45725" anchor="ctr"/>
                </a:tc>
              </a:tr>
              <a:tr h="482600">
                <a:tc>
                  <a:txBody>
                    <a:bodyPr/>
                    <a:lstStyle/>
                    <a:p>
                      <a:pPr marL="0" marR="0" lvl="0" indent="0" algn="l" rtl="0">
                        <a:spcBef>
                          <a:spcPts val="0"/>
                        </a:spcBef>
                        <a:buSzPct val="25000"/>
                        <a:buNone/>
                      </a:pPr>
                      <a:r>
                        <a:rPr lang="en-US" sz="2000"/>
                        <a:t>Spoken language</a:t>
                      </a:r>
                    </a:p>
                  </a:txBody>
                  <a:tcPr marL="91450" marR="91450" marT="45725" marB="45725" anchor="ctr"/>
                </a:tc>
                <a:tc>
                  <a:txBody>
                    <a:bodyPr/>
                    <a:lstStyle/>
                    <a:p>
                      <a:pPr marL="0" marR="0" lvl="0" indent="0" algn="l" rtl="0">
                        <a:spcBef>
                          <a:spcPts val="0"/>
                        </a:spcBef>
                        <a:buSzPct val="25000"/>
                        <a:buNone/>
                      </a:pPr>
                      <a:r>
                        <a:rPr lang="en-US" sz="2000"/>
                        <a:t>Nonverbal</a:t>
                      </a:r>
                    </a:p>
                  </a:txBody>
                  <a:tcPr marL="91450" marR="91450" marT="45725" marB="45725" anchor="ctr"/>
                </a:tc>
              </a:tr>
              <a:tr h="482600">
                <a:tc>
                  <a:txBody>
                    <a:bodyPr/>
                    <a:lstStyle/>
                    <a:p>
                      <a:pPr marL="0" marR="0" lvl="0" indent="0" algn="l" rtl="0">
                        <a:spcBef>
                          <a:spcPts val="0"/>
                        </a:spcBef>
                        <a:buSzPct val="25000"/>
                        <a:buNone/>
                      </a:pPr>
                      <a:r>
                        <a:rPr lang="en-US" sz="2000"/>
                        <a:t>Written language</a:t>
                      </a:r>
                    </a:p>
                  </a:txBody>
                  <a:tcPr marL="91450" marR="91450" marT="45725" marB="45725" anchor="ctr"/>
                </a:tc>
                <a:tc>
                  <a:txBody>
                    <a:bodyPr/>
                    <a:lstStyle/>
                    <a:p>
                      <a:pPr marL="0" marR="0" lvl="0" indent="0" algn="l" rtl="0">
                        <a:spcBef>
                          <a:spcPts val="0"/>
                        </a:spcBef>
                        <a:buSzPct val="25000"/>
                        <a:buNone/>
                      </a:pPr>
                      <a:r>
                        <a:rPr lang="en-US" sz="2000"/>
                        <a:t>Visual-spatial perception</a:t>
                      </a:r>
                    </a:p>
                  </a:txBody>
                  <a:tcPr marL="91450" marR="91450" marT="45725" marB="45725" anchor="ctr"/>
                </a:tc>
              </a:tr>
              <a:tr h="482600">
                <a:tc>
                  <a:txBody>
                    <a:bodyPr/>
                    <a:lstStyle/>
                    <a:p>
                      <a:pPr marL="0" marR="0" lvl="0" indent="0" algn="l" rtl="0">
                        <a:spcBef>
                          <a:spcPts val="0"/>
                        </a:spcBef>
                        <a:buSzPct val="25000"/>
                        <a:buNone/>
                      </a:pPr>
                      <a:r>
                        <a:rPr lang="en-US" sz="2000"/>
                        <a:t>Mathematical calculations</a:t>
                      </a:r>
                    </a:p>
                  </a:txBody>
                  <a:tcPr marL="91450" marR="91450" marT="45725" marB="45725" anchor="ctr"/>
                </a:tc>
                <a:tc>
                  <a:txBody>
                    <a:bodyPr/>
                    <a:lstStyle/>
                    <a:p>
                      <a:pPr marL="0" marR="0" lvl="0" indent="0" algn="l" rtl="0">
                        <a:spcBef>
                          <a:spcPts val="0"/>
                        </a:spcBef>
                        <a:buSzPct val="25000"/>
                        <a:buNone/>
                      </a:pPr>
                      <a:r>
                        <a:rPr lang="en-US" sz="2000"/>
                        <a:t>Music and artistic processing</a:t>
                      </a:r>
                    </a:p>
                  </a:txBody>
                  <a:tcPr marL="91450" marR="91450" marT="45725" marB="45725" anchor="ctr"/>
                </a:tc>
              </a:tr>
              <a:tr h="482600">
                <a:tc>
                  <a:txBody>
                    <a:bodyPr/>
                    <a:lstStyle/>
                    <a:p>
                      <a:pPr marL="0" marR="0" lvl="0" indent="0" algn="l" rtl="0">
                        <a:spcBef>
                          <a:spcPts val="0"/>
                        </a:spcBef>
                        <a:buSzPct val="25000"/>
                        <a:buNone/>
                      </a:pPr>
                      <a:r>
                        <a:rPr lang="en-US" sz="2000"/>
                        <a:t>Logical thought processes</a:t>
                      </a:r>
                    </a:p>
                  </a:txBody>
                  <a:tcPr marL="91450" marR="91450" marT="45725" marB="45725" anchor="ctr"/>
                </a:tc>
                <a:tc>
                  <a:txBody>
                    <a:bodyPr/>
                    <a:lstStyle/>
                    <a:p>
                      <a:pPr marL="0" marR="0" lvl="0" indent="0" algn="l" rtl="0">
                        <a:spcBef>
                          <a:spcPts val="0"/>
                        </a:spcBef>
                        <a:buSzPct val="25000"/>
                        <a:buNone/>
                      </a:pPr>
                      <a:r>
                        <a:rPr lang="en-US" sz="2000"/>
                        <a:t>Emotional thought and recognition</a:t>
                      </a:r>
                    </a:p>
                  </a:txBody>
                  <a:tcPr marL="91450" marR="91450" marT="45725" marB="45725" anchor="ctr"/>
                </a:tc>
              </a:tr>
              <a:tr h="482600">
                <a:tc>
                  <a:txBody>
                    <a:bodyPr/>
                    <a:lstStyle/>
                    <a:p>
                      <a:pPr marL="0" marR="0" lvl="0" indent="0" algn="l" rtl="0">
                        <a:spcBef>
                          <a:spcPts val="0"/>
                        </a:spcBef>
                        <a:buSzPct val="25000"/>
                        <a:buNone/>
                      </a:pPr>
                      <a:r>
                        <a:rPr lang="en-US" sz="2000"/>
                        <a:t>Analysis of detail</a:t>
                      </a:r>
                    </a:p>
                  </a:txBody>
                  <a:tcPr marL="91450" marR="91450" marT="45725" marB="45725" anchor="ctr"/>
                </a:tc>
                <a:tc>
                  <a:txBody>
                    <a:bodyPr/>
                    <a:lstStyle/>
                    <a:p>
                      <a:pPr marL="0" marR="0" lvl="0" indent="0" algn="l" rtl="0">
                        <a:spcBef>
                          <a:spcPts val="0"/>
                        </a:spcBef>
                        <a:buSzPct val="25000"/>
                        <a:buNone/>
                      </a:pPr>
                      <a:r>
                        <a:rPr lang="en-US" sz="2000"/>
                        <a:t>Processes the whole</a:t>
                      </a:r>
                    </a:p>
                  </a:txBody>
                  <a:tcPr marL="91450" marR="91450" marT="45725" marB="45725" anchor="ctr"/>
                </a:tc>
              </a:tr>
              <a:tr h="482600">
                <a:tc>
                  <a:txBody>
                    <a:bodyPr/>
                    <a:lstStyle/>
                    <a:p>
                      <a:pPr marL="0" marR="0" lvl="0" indent="0" algn="l" rtl="0">
                        <a:spcBef>
                          <a:spcPts val="0"/>
                        </a:spcBef>
                        <a:buSzPct val="25000"/>
                        <a:buNone/>
                      </a:pPr>
                      <a:r>
                        <a:rPr lang="en-US" sz="2000"/>
                        <a:t>Reading</a:t>
                      </a:r>
                    </a:p>
                  </a:txBody>
                  <a:tcPr marL="91450" marR="91450" marT="45725" marB="45725" anchor="ctr"/>
                </a:tc>
                <a:tc>
                  <a:txBody>
                    <a:bodyPr/>
                    <a:lstStyle/>
                    <a:p>
                      <a:pPr marL="0" marR="0" lvl="0" indent="0" algn="l" rtl="0">
                        <a:spcBef>
                          <a:spcPts val="0"/>
                        </a:spcBef>
                        <a:buSzPct val="25000"/>
                        <a:buNone/>
                      </a:pPr>
                      <a:r>
                        <a:rPr lang="en-US" sz="2000"/>
                        <a:t>Pattern recognition</a:t>
                      </a:r>
                    </a:p>
                  </a:txBody>
                  <a:tcPr marL="91450" marR="91450" marT="45725" marB="45725" anchor="ctr"/>
                </a:tc>
              </a:tr>
              <a:tr h="482600">
                <a:tc>
                  <a:txBody>
                    <a:bodyPr/>
                    <a:lstStyle/>
                    <a:p>
                      <a:pPr marL="0" marR="0" lvl="0" indent="0" algn="l" rtl="0">
                        <a:spcBef>
                          <a:spcPts val="0"/>
                        </a:spcBef>
                        <a:buSzPct val="25000"/>
                        <a:buNone/>
                      </a:pPr>
                      <a:r>
                        <a:rPr lang="en-US" sz="2000">
                          <a:solidFill>
                            <a:schemeClr val="lt1"/>
                          </a:solidFill>
                        </a:rPr>
                        <a:t>Blank cell</a:t>
                      </a:r>
                    </a:p>
                  </a:txBody>
                  <a:tcPr marL="91450" marR="91450" marT="45725" marB="45725" anchor="ctr"/>
                </a:tc>
                <a:tc>
                  <a:txBody>
                    <a:bodyPr/>
                    <a:lstStyle/>
                    <a:p>
                      <a:pPr marL="0" marR="0" lvl="0" indent="0" algn="l" rtl="0">
                        <a:spcBef>
                          <a:spcPts val="0"/>
                        </a:spcBef>
                        <a:buSzPct val="25000"/>
                        <a:buNone/>
                      </a:pPr>
                      <a:r>
                        <a:rPr lang="en-US" sz="2000"/>
                        <a:t>Facial recognition</a:t>
                      </a:r>
                    </a:p>
                  </a:txBody>
                  <a:tcPr marL="91450" marR="91450" marT="45725" marB="45725" anchor="ct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a:solidFill>
                  <a:srgbClr val="007FA3"/>
                </a:solidFill>
                <a:latin typeface="Arial"/>
                <a:ea typeface="Arial"/>
                <a:cs typeface="Arial"/>
                <a:sym typeface="Arial"/>
              </a:rPr>
              <a:t>Paying Attention to Attention-Deficit / Hyperactivity Disorder</a:t>
            </a:r>
          </a:p>
        </p:txBody>
      </p:sp>
      <p:sp>
        <p:nvSpPr>
          <p:cNvPr id="599" name="Shape 599"/>
          <p:cNvSpPr txBox="1">
            <a:spLocks noGrp="1"/>
          </p:cNvSpPr>
          <p:nvPr>
            <p:ph type="body" idx="1"/>
          </p:nvPr>
        </p:nvSpPr>
        <p:spPr>
          <a:xfrm>
            <a:off x="457200" y="1524000"/>
            <a:ext cx="8229600" cy="6857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2.15 Identify some potential causes of attention-deficit/ hyperactivity disorder.</a:t>
            </a:r>
          </a:p>
        </p:txBody>
      </p:sp>
      <p:sp>
        <p:nvSpPr>
          <p:cNvPr id="600" name="Shape 600"/>
          <p:cNvSpPr txBox="1">
            <a:spLocks noGrp="1"/>
          </p:cNvSpPr>
          <p:nvPr>
            <p:ph type="body" idx="2"/>
          </p:nvPr>
        </p:nvSpPr>
        <p:spPr>
          <a:xfrm>
            <a:off x="457200" y="2438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Likelihood of more than one cause and more than one brain route to ADHD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Current research looking at a variety of areas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Environmental factors such as low-level lead exposure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Genetic influences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Role of heredity and familial factors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Personality factors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 of the Neuron: The Nervous System’s Building Block </a:t>
            </a:r>
            <a:r>
              <a:rPr lang="en-US" sz="2000" b="1" i="0" u="none" strike="noStrike" cap="none">
                <a:solidFill>
                  <a:srgbClr val="007FA3"/>
                </a:solidFill>
                <a:latin typeface="Arial"/>
                <a:ea typeface="Arial"/>
                <a:cs typeface="Arial"/>
                <a:sym typeface="Arial"/>
              </a:rPr>
              <a:t>2 of 3</a:t>
            </a:r>
          </a:p>
        </p:txBody>
      </p:sp>
      <p:sp>
        <p:nvSpPr>
          <p:cNvPr id="187" name="Shape 1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Parts of a neuron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Dendrites: branch-like structures that receive messages from other neurons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Soma: the cell body of the neuron, responsible for maintaining the life of the cell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Axon: long, tube-like structure that carries the neural message to other cells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Axon terminals: rounded areas at the end of the branches at the end of the axon</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Responsible for communicating with other nerve cells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2.1</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The Structure of the Neuron</a:t>
            </a:r>
          </a:p>
        </p:txBody>
      </p:sp>
      <p:pic>
        <p:nvPicPr>
          <p:cNvPr id="194" name="Shape 194" descr="The illustration shows the soma, or cell body, at one end of each neuron. The soma contains the nucleus and has branch-like projections called dendrites. Extending from the soma is a tubular structure called the axon, with several nodes. The axon is encased in a myelin sheath. At the end of the axon are more branch-like projections, each with an axon terminal at its end. The neuron’s action potential is in the direction from soma to end of axon. Axon terminals from a second neuron are shown connecting to the soma of the first neuron."/>
          <p:cNvPicPr preferRelativeResize="0"/>
          <p:nvPr/>
        </p:nvPicPr>
        <p:blipFill rotWithShape="1">
          <a:blip r:embed="rId3">
            <a:alphaModFix/>
          </a:blip>
          <a:srcRect t="6480" r="14669" b="11281"/>
          <a:stretch/>
        </p:blipFill>
        <p:spPr>
          <a:xfrm>
            <a:off x="914399" y="1447800"/>
            <a:ext cx="7782510" cy="495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Structure of the Neuron: The Nervous System’s Building Block </a:t>
            </a:r>
            <a:r>
              <a:rPr lang="en-US" sz="2000" b="1" i="0" u="none" strike="noStrike" cap="none">
                <a:solidFill>
                  <a:srgbClr val="007FA3"/>
                </a:solidFill>
                <a:latin typeface="Arial"/>
                <a:ea typeface="Arial"/>
                <a:cs typeface="Arial"/>
                <a:sym typeface="Arial"/>
              </a:rPr>
              <a:t>3 of 3</a:t>
            </a:r>
          </a:p>
        </p:txBody>
      </p:sp>
      <p:sp>
        <p:nvSpPr>
          <p:cNvPr id="201" name="Shape 20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Glial Cells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Provide support for neurons to grow on and around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Deliver nutrients to neurons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Produce myelin to coat axons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Myelin: fatty substances produced by certain glial cells that coat the axons of neurons to insulate, protect, and speed up the neural impulse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Clean up waste products and dead neurons</a:t>
            </a:r>
          </a:p>
        </p:txBody>
      </p:sp>
    </p:spTree>
  </p:cSld>
  <p:clrMapOvr>
    <a:masterClrMapping/>
  </p:clrMapOvr>
</p:sld>
</file>

<file path=ppt/theme/theme1.xml><?xml version="1.0" encoding="utf-8"?>
<a:theme xmlns:a="http://schemas.openxmlformats.org/drawingml/2006/main" name="3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3610</Words>
  <Application>Microsoft Office PowerPoint</Application>
  <PresentationFormat>On-screen Show (4:3)</PresentationFormat>
  <Paragraphs>351</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3_508 Lecture</vt:lpstr>
      <vt:lpstr>Psychology</vt:lpstr>
      <vt:lpstr>Psychology</vt:lpstr>
      <vt:lpstr>Learning Objectives 1 of 2</vt:lpstr>
      <vt:lpstr>Learning Objectives 2 of 2</vt:lpstr>
      <vt:lpstr>Neurons and Nerves: Building the Network</vt:lpstr>
      <vt:lpstr>Structure of the Neuron: The Nervous System’s Building Block 1 of 3</vt:lpstr>
      <vt:lpstr>Structure of the Neuron: The Nervous System’s Building Block 2 of 3</vt:lpstr>
      <vt:lpstr>Figure 2.1 The Structure of the Neuron</vt:lpstr>
      <vt:lpstr>Structure of the Neuron: The Nervous System’s Building Block 3 of 3</vt:lpstr>
      <vt:lpstr>Generating the Message Within the Neuron: The Neural Impulse 1 of 2</vt:lpstr>
      <vt:lpstr>Generating the Message Within the Neuron: The Neural Impulse 2 of 2</vt:lpstr>
      <vt:lpstr>Figure 2.2  The Neural Impulse Action Potential</vt:lpstr>
      <vt:lpstr>Neurotransmission 1 of 5</vt:lpstr>
      <vt:lpstr>Neurotransmission 2 of 5</vt:lpstr>
      <vt:lpstr>Figure 2.3 The Synapse</vt:lpstr>
      <vt:lpstr>Neurotransmission 3 of 5</vt:lpstr>
      <vt:lpstr>Neurotransmission 4 of 5</vt:lpstr>
      <vt:lpstr>Table 2.1 Some Neurotransmitters and Their Functions</vt:lpstr>
      <vt:lpstr>Neurotransmission 5 of 5</vt:lpstr>
      <vt:lpstr>Figure 2.4 Neurotransmitters: Reuptake</vt:lpstr>
      <vt:lpstr>Figure 2.5  An Overview of the Nervous System</vt:lpstr>
      <vt:lpstr>The Central Nervous System: The “Central Processing Unit” 1 of 4</vt:lpstr>
      <vt:lpstr>Figure 2.6 The Spinal Cord Reflex</vt:lpstr>
      <vt:lpstr>The Central Nervous System: The “Central Processing Unit” 2 of 4</vt:lpstr>
      <vt:lpstr>The Central Nervous System: The “Central Processing Unit” 3 of 4</vt:lpstr>
      <vt:lpstr>The Central Nervous System: The “Central Processing Unit” 4 of 4</vt:lpstr>
      <vt:lpstr>The Peripheral Nervous System: Nerves on the Edge 1 of 3</vt:lpstr>
      <vt:lpstr>Figure 2.7 The Peripheral Nervous System</vt:lpstr>
      <vt:lpstr>The Peripheral Nervous System: Nerves on the Edge 2 of 3</vt:lpstr>
      <vt:lpstr>The Peripheral Nervous System: Nerves on the Edge 3 of 3</vt:lpstr>
      <vt:lpstr>Figure 2.8 Functions of the Parasympathetic and Sympathetic Divisions of the Nervous System</vt:lpstr>
      <vt:lpstr>Distant Connections: The Endocrine Glands</vt:lpstr>
      <vt:lpstr>Figure 2.9 The Endocrine Glands</vt:lpstr>
      <vt:lpstr>The Pituitary: Master of the Hormonal Universe</vt:lpstr>
      <vt:lpstr>Other Endocrine Glands 1 of 2</vt:lpstr>
      <vt:lpstr>Other Endocrine Glands 2 of 2</vt:lpstr>
      <vt:lpstr>Methods for Studying Specific Regions of the Brain 1 of 2</vt:lpstr>
      <vt:lpstr>Methods for Studying Specific Regions of the Brain 2 of 2</vt:lpstr>
      <vt:lpstr>Neuroimaging Techniques 1 of 3 </vt:lpstr>
      <vt:lpstr>Figure 2.10 Mapping Brain Structure</vt:lpstr>
      <vt:lpstr>Neuroimaging Techniques 2 of 3</vt:lpstr>
      <vt:lpstr>Neuroimaging Techniques 3 of 3</vt:lpstr>
      <vt:lpstr>Figure 2.11 Mapping Brain Function</vt:lpstr>
      <vt:lpstr>The Hindbrain 1 of 2</vt:lpstr>
      <vt:lpstr>Figure 2.12 Major Structures of the Human Brain</vt:lpstr>
      <vt:lpstr>The Hindbrain 2 of 2</vt:lpstr>
      <vt:lpstr>Structures Under the Cortex: The Limbic System 1 of 3</vt:lpstr>
      <vt:lpstr>Figure 2.13 The Limbic System</vt:lpstr>
      <vt:lpstr>Structures Under the Cortex: The Limbic System 2 of 3</vt:lpstr>
      <vt:lpstr>Structures Under the Cortex: The Limbic System 3 of 3</vt:lpstr>
      <vt:lpstr>The Cortex 1 of 6</vt:lpstr>
      <vt:lpstr>The Cortex 2 of 6</vt:lpstr>
      <vt:lpstr>Figure 2.14 The Lobes of the Brain</vt:lpstr>
      <vt:lpstr>The Cortex 3 of 6</vt:lpstr>
      <vt:lpstr>The Cortex 4 of 6</vt:lpstr>
      <vt:lpstr>The Cortex 5 of 6</vt:lpstr>
      <vt:lpstr>The Cortex 6 of 6</vt:lpstr>
      <vt:lpstr>Figure 2.15 The Motor and Somatosensory Cortex</vt:lpstr>
      <vt:lpstr>The Association Areas of the Cortex 1 of 2</vt:lpstr>
      <vt:lpstr>The Association Areas of the Cortex 2 of 2</vt:lpstr>
      <vt:lpstr>The Cerebral Hemispheres: Are You in Your Right Mind? 1 of 3</vt:lpstr>
      <vt:lpstr>The Cerebral Hemispheres: Are You in Your Right Mind? 2 of 3</vt:lpstr>
      <vt:lpstr>The Cerebral Hemispheres: Are You in Your Right Mind? 3 of 3</vt:lpstr>
      <vt:lpstr>Table 2.2  Specialization of the Two Hemispheres</vt:lpstr>
      <vt:lpstr>Paying Attention to Attention-Deficit / Hyperactivity Disorder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4</cp:revision>
  <dcterms:modified xsi:type="dcterms:W3CDTF">2017-06-06T07:17:47Z</dcterms:modified>
</cp:coreProperties>
</file>