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7" r:id="rId2"/>
  </p:sldMasterIdLst>
  <p:notesMasterIdLst>
    <p:notesMasterId r:id="rId7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3617C539-7C6E-4053-B358-6E3BF6C15521}">
  <a:tblStyle styleId="{3617C539-7C6E-4053-B358-6E3BF6C15521}"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MIRA.com"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06" name="Shape 3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a:solidFill>
                  <a:srgbClr val="000000"/>
                </a:solidFill>
                <a:latin typeface="Arial"/>
                <a:ea typeface="Arial"/>
                <a:cs typeface="Arial"/>
                <a:sym typeface="Arial"/>
              </a:rPr>
              <a:pPr marL="0" marR="0" lvl="0" indent="0" algn="r" rtl="0">
                <a:lnSpc>
                  <a:spcPct val="100000"/>
                </a:lnSpc>
                <a:spcBef>
                  <a:spcPts val="0"/>
                </a:spcBef>
                <a:spcAft>
                  <a:spcPts val="0"/>
                </a:spcAft>
                <a:buClr>
                  <a:srgbClr val="000000"/>
                </a:buClr>
                <a:buSzPct val="25000"/>
                <a:buFont typeface="Arial"/>
                <a:buNone/>
              </a:pPr>
              <a:t>1</a:t>
            </a:fld>
            <a:endParaRPr lang="en-US" sz="18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77" name="Shape 3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Shape 3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3" name="Shape 4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04" name="Shape 4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410" name="Shape 4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11" name="Shape 411"/>
          <p:cNvSpPr txBox="1"/>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Shape 4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0" name="Shape 4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16" name="Shape 3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2" name="Shape 4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43" name="Shape 44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20</a:t>
            </a:fld>
            <a:endParaRPr lang="en-US" sz="1200">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1" name="Shape 4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52" name="Shape 4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21</a:t>
            </a:fld>
            <a:endParaRPr lang="en-US" sz="1200">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0" name="Shape 4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1" name="Shape 4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24</a:t>
            </a:fld>
            <a:endParaRPr lang="en-US"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8" name="Shape 4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79" name="Shape 4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25</a:t>
            </a:fld>
            <a:endParaRPr lang="en-US"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6" name="Shape 48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87" name="Shape 48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26</a:t>
            </a:fld>
            <a:endParaRPr lang="en-US" sz="1200">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4" name="Shape 4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495" name="Shape 4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27</a:t>
            </a:fld>
            <a:endParaRPr lang="en-US" sz="1200">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2" name="Shape 50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03" name="Shape 50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28</a:t>
            </a:fld>
            <a:endParaRPr lang="en-US" sz="1200">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Shape 5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0" name="Shape 5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1" name="Shape 5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29</a:t>
            </a:fld>
            <a:endParaRPr lang="en-US" sz="1200">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27" name="Shape 32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7" name="Shape 5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18" name="Shape 5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30</a:t>
            </a:fld>
            <a:endParaRPr lang="en-US" sz="1200">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25" name="Shape 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Shape 5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1" name="Shape 5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32" name="Shape 5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32</a:t>
            </a:fld>
            <a:endParaRPr lang="en-US"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39" name="Shape 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46" name="Shape 5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3" name="Shape 55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54" name="Shape 55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35</a:t>
            </a:fld>
            <a:endParaRPr lang="en-US" sz="1200">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Shape 5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1" name="Shape 5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62" name="Shape 56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36</a:t>
            </a:fld>
            <a:endParaRPr lang="en-US" sz="12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68" name="Shape 5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4" name="Shape 5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75" name="Shape 5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38</a:t>
            </a:fld>
            <a:endParaRPr lang="en-US" sz="12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2" name="Shape 5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583" name="Shape 5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39</a:t>
            </a:fld>
            <a:endParaRPr lang="en-US"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34" name="Shape 3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0" name="Shape 5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96" name="Shape 5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3" name="Shape 6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04" name="Shape 60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42</a:t>
            </a:fld>
            <a:endParaRPr lang="en-US" sz="1200">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Shape 6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0" name="Shape 6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11" name="Shape 61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43</a:t>
            </a:fld>
            <a:endParaRPr lang="en-US" sz="1200">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18" name="Shape 6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5" name="Shape 6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26" name="Shape 6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45</a:t>
            </a:fld>
            <a:endParaRPr lang="en-US" sz="1200">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Shape 6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3" name="Shape 63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634" name="Shape 63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46</a:t>
            </a:fld>
            <a:endParaRPr lang="en-US" sz="1200">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41" name="Shape 6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48" name="Shape 6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55" name="Shape 6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41" name="Shape 3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Shape 6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2" name="Shape 6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68" name="Shape 6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3"/>
        <p:cNvGrpSpPr/>
        <p:nvPr/>
      </p:nvGrpSpPr>
      <p:grpSpPr>
        <a:xfrm>
          <a:off x="0" y="0"/>
          <a:ext cx="0" cy="0"/>
          <a:chOff x="0" y="0"/>
          <a:chExt cx="0" cy="0"/>
        </a:xfrm>
      </p:grpSpPr>
      <p:sp>
        <p:nvSpPr>
          <p:cNvPr id="674" name="Shape 6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75" name="Shape 6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2" name="Shape 6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88" name="Shape 6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3"/>
        <p:cNvGrpSpPr/>
        <p:nvPr/>
      </p:nvGrpSpPr>
      <p:grpSpPr>
        <a:xfrm>
          <a:off x="0" y="0"/>
          <a:ext cx="0" cy="0"/>
          <a:chOff x="0" y="0"/>
          <a:chExt cx="0" cy="0"/>
        </a:xfrm>
      </p:grpSpPr>
      <p:sp>
        <p:nvSpPr>
          <p:cNvPr id="694" name="Shape 6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695" name="Shape 6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Shape 7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2" name="Shape 7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08" name="Shape 7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5" name="Shape 7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16" name="Shape 7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58</a:t>
            </a:fld>
            <a:endParaRPr lang="en-US" sz="1200">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Shape 7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3" name="Shape 7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8" name="Shape 3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49" name="Shape 34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Shape 7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29" name="Shape 7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Shape 7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5" name="Shape 73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36" name="Shape 73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61</a:t>
            </a:fld>
            <a:endParaRPr lang="en-US" sz="1200">
              <a:solidFill>
                <a:schemeClr val="dk1"/>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43" name="Shape 7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50" name="Shape 75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Image credits:</a:t>
            </a:r>
          </a:p>
          <a:p>
            <a:pPr marL="228600" marR="0" lvl="0" indent="-228600" algn="l" rtl="0">
              <a:spcBef>
                <a:spcPts val="0"/>
              </a:spcBef>
              <a:buClr>
                <a:schemeClr val="dk1"/>
              </a:buClr>
              <a:buSzPct val="100000"/>
              <a:buFont typeface="Arial"/>
              <a:buAutoNum type="alphaLcParenBoth"/>
            </a:pPr>
            <a:r>
              <a:rPr lang="en-US" sz="1200" b="0" i="0" u="none" strike="noStrike" cap="none">
                <a:solidFill>
                  <a:schemeClr val="dk1"/>
                </a:solidFill>
                <a:latin typeface="Arial"/>
                <a:ea typeface="Arial"/>
                <a:cs typeface="Arial"/>
                <a:sym typeface="Arial"/>
              </a:rPr>
              <a:t>Tree-lined road: Grant Faint/The Image Bank/Getty Images </a:t>
            </a:r>
          </a:p>
          <a:p>
            <a:pPr marL="228600" marR="0" lvl="0" indent="-228600" algn="l" rtl="0">
              <a:spcBef>
                <a:spcPts val="0"/>
              </a:spcBef>
              <a:buClr>
                <a:schemeClr val="dk1"/>
              </a:buClr>
              <a:buSzPct val="100000"/>
              <a:buFont typeface="Arial"/>
              <a:buAutoNum type="alphaLcParenBoth"/>
            </a:pPr>
            <a:r>
              <a:rPr lang="en-US" sz="1200" b="0" i="0" u="none" strike="noStrike" cap="none">
                <a:solidFill>
                  <a:schemeClr val="dk1"/>
                </a:solidFill>
                <a:latin typeface="Arial"/>
                <a:ea typeface="Arial"/>
                <a:cs typeface="Arial"/>
                <a:sym typeface="Arial"/>
              </a:rPr>
              <a:t>Rocky beach: Shaen Adey/Dorling Kindersley</a:t>
            </a:r>
          </a:p>
          <a:p>
            <a:pPr marL="228600" marR="0" lvl="0" indent="-228600" algn="l" rtl="0">
              <a:spcBef>
                <a:spcPts val="0"/>
              </a:spcBef>
              <a:buClr>
                <a:schemeClr val="dk1"/>
              </a:buClr>
              <a:buSzPct val="100000"/>
              <a:buFont typeface="Arial"/>
              <a:buAutoNum type="alphaLcParenBoth"/>
            </a:pPr>
            <a:r>
              <a:rPr lang="en-US" sz="1200" b="0" i="0" u="none" strike="noStrike" cap="none">
                <a:solidFill>
                  <a:schemeClr val="dk1"/>
                </a:solidFill>
                <a:latin typeface="Arial"/>
                <a:ea typeface="Arial"/>
                <a:cs typeface="Arial"/>
                <a:sym typeface="Arial"/>
              </a:rPr>
              <a:t>Farmhouses: Robin Smith/Photolibrary/Getty Images</a:t>
            </a:r>
          </a:p>
          <a:p>
            <a:pPr marL="228600" marR="0" lvl="0" indent="-228600" algn="l" rtl="0">
              <a:spcBef>
                <a:spcPts val="0"/>
              </a:spcBef>
              <a:buClr>
                <a:schemeClr val="dk1"/>
              </a:buClr>
              <a:buSzPct val="100000"/>
              <a:buFont typeface="Arial"/>
              <a:buAutoNum type="alphaLcParenBoth"/>
            </a:pPr>
            <a:r>
              <a:rPr lang="en-US" sz="1200" b="0" i="0" u="none" strike="noStrike" cap="none">
                <a:solidFill>
                  <a:schemeClr val="dk1"/>
                </a:solidFill>
                <a:latin typeface="Arial"/>
                <a:ea typeface="Arial"/>
                <a:cs typeface="Arial"/>
                <a:sym typeface="Arial"/>
              </a:rPr>
              <a:t>Tulips: Creative Eye/</a:t>
            </a:r>
            <a:r>
              <a:rPr lang="en-US" sz="1200" b="0" i="0" u="sng" strike="noStrike" cap="none">
                <a:solidFill>
                  <a:schemeClr val="hlink"/>
                </a:solidFill>
                <a:latin typeface="Arial"/>
                <a:ea typeface="Arial"/>
                <a:cs typeface="Arial"/>
                <a:sym typeface="Arial"/>
                <a:hlinkClick r:id="rId3"/>
              </a:rPr>
              <a:t>MIRA.com</a:t>
            </a:r>
          </a:p>
        </p:txBody>
      </p:sp>
      <p:sp>
        <p:nvSpPr>
          <p:cNvPr id="751" name="Shape 75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63</a:t>
            </a:fld>
            <a:endParaRPr lang="en-US" sz="1200">
              <a:solidFill>
                <a:schemeClr val="dk1"/>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Shape 7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2" name="Shape 7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68" name="Shape 7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75" name="Shape 7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Shape 7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82" name="Shape 7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783" name="Shape 7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67</a:t>
            </a:fld>
            <a:endParaRPr lang="en-US" sz="1200">
              <a:solidFill>
                <a:schemeClr val="dk1"/>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Shape 7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790" name="Shape 7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Shape 7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97" name="Shape 79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Image credit: Larry Landolfi / Photo Researchers, Inc.</a:t>
            </a:r>
          </a:p>
        </p:txBody>
      </p:sp>
      <p:sp>
        <p:nvSpPr>
          <p:cNvPr id="798" name="Shape 79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69</a:t>
            </a:fld>
            <a:endParaRPr lang="en-US" sz="1200">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5" name="Shape 35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56" name="Shape 35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Shape 8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05" name="Shape 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9"/>
        <p:cNvGrpSpPr/>
        <p:nvPr/>
      </p:nvGrpSpPr>
      <p:grpSpPr>
        <a:xfrm>
          <a:off x="0" y="0"/>
          <a:ext cx="0" cy="0"/>
          <a:chOff x="0" y="0"/>
          <a:chExt cx="0" cy="0"/>
        </a:xfrm>
      </p:grpSpPr>
      <p:sp>
        <p:nvSpPr>
          <p:cNvPr id="810" name="Shape 8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1" name="Shape 8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812" name="Shape 8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71</a:t>
            </a:fld>
            <a:endParaRPr lang="en-US" sz="1200">
              <a:solidFill>
                <a:schemeClr val="dk1"/>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Shape 8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9" name="Shape 81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820" name="Shape 82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72</a:t>
            </a:fld>
            <a:endParaRPr lang="en-US" sz="1200">
              <a:solidFill>
                <a:schemeClr val="dk1"/>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Shape 8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27" name="Shape 8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Shape 8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833" name="Shape 8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39" name="Shape 8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840" name="Shape 8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pPr marL="0" marR="0" lvl="0" indent="0" algn="r" rtl="0">
                <a:spcBef>
                  <a:spcPts val="0"/>
                </a:spcBef>
                <a:buSzPct val="25000"/>
                <a:buNone/>
              </a:pPr>
              <a:t>75</a:t>
            </a:fld>
            <a:endParaRPr lang="en-US" sz="1200">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70" name="Shape 3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Arial"/>
              <a:ea typeface="Arial"/>
              <a:cs typeface="Arial"/>
              <a:sym typeface="Arial"/>
            </a:endParaRPr>
          </a:p>
        </p:txBody>
      </p:sp>
      <p:sp>
        <p:nvSpPr>
          <p:cNvPr id="21" name="Shape 2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 name="Shape 2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84"/>
        <p:cNvGrpSpPr/>
        <p:nvPr/>
      </p:nvGrpSpPr>
      <p:grpSpPr>
        <a:xfrm>
          <a:off x="0" y="0"/>
          <a:ext cx="0" cy="0"/>
          <a:chOff x="0" y="0"/>
          <a:chExt cx="0" cy="0"/>
        </a:xfrm>
      </p:grpSpPr>
      <p:sp>
        <p:nvSpPr>
          <p:cNvPr id="85" name="Shape 8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6" name="Shape 8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000000"/>
                </a:solidFill>
                <a:latin typeface="Arial"/>
                <a:ea typeface="Arial"/>
                <a:cs typeface="Arial"/>
                <a:sym typeface="Arial"/>
              </a:rPr>
              <a:pPr marL="0" marR="0" lvl="0" indent="0" algn="r" rtl="0">
                <a:spcBef>
                  <a:spcPts val="0"/>
                </a:spcBef>
                <a:buSzPct val="25000"/>
                <a:buNone/>
              </a:pPr>
              <a:t>‹#›</a:t>
            </a:fld>
            <a:endParaRPr lang="en-US" sz="900">
              <a:solidFill>
                <a:srgbClr val="000000"/>
              </a:solidFill>
              <a:latin typeface="Arial"/>
              <a:ea typeface="Arial"/>
              <a:cs typeface="Arial"/>
              <a:sym typeface="Arial"/>
            </a:endParaRPr>
          </a:p>
        </p:txBody>
      </p:sp>
      <p:sp>
        <p:nvSpPr>
          <p:cNvPr id="89" name="Shape 89"/>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700" b="1">
                <a:solidFill>
                  <a:srgbClr val="000000"/>
                </a:solidFill>
                <a:latin typeface="Arial"/>
                <a:ea typeface="Arial"/>
                <a:cs typeface="Arial"/>
                <a:sym typeface="Arial"/>
              </a:rPr>
              <a:t>Copyright © 2015, 2012, 2009 Pearson Education, Inc. All Rights Reserved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90"/>
        <p:cNvGrpSpPr/>
        <p:nvPr/>
      </p:nvGrpSpPr>
      <p:grpSpPr>
        <a:xfrm>
          <a:off x="0" y="0"/>
          <a:ext cx="0" cy="0"/>
          <a:chOff x="0" y="0"/>
          <a:chExt cx="0" cy="0"/>
        </a:xfrm>
      </p:grpSpPr>
      <p:sp>
        <p:nvSpPr>
          <p:cNvPr id="91" name="Shape 91"/>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92" name="Shape 9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3" name="Shape 93"/>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94" name="Shape 94"/>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95" name="Shape 95"/>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
        <p:nvSpPr>
          <p:cNvPr id="99" name="Shape 99"/>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nvGrpSpPr>
          <p:cNvPr id="100" name="Shape 100"/>
          <p:cNvGrpSpPr/>
          <p:nvPr/>
        </p:nvGrpSpPr>
        <p:grpSpPr>
          <a:xfrm>
            <a:off x="33338" y="6408737"/>
            <a:ext cx="9156700" cy="465137"/>
            <a:chOff x="33338" y="6408737"/>
            <a:chExt cx="9156700" cy="465137"/>
          </a:xfrm>
        </p:grpSpPr>
        <p:pic>
          <p:nvPicPr>
            <p:cNvPr id="101" name="Shape 101"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02" name="Shape 102"/>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103" name="Shape 103"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6" name="Shape 106"/>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07" name="Shape 107"/>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08" name="Shape 10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09" name="Shape 10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0" name="Shape 11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14" name="Shape 11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5" name="Shape 11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16" name="Shape 11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9" name="Shape 11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0" name="Shape 12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1" name="Shape 12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2" name="Shape 12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5" name="Shape 12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26" name="Shape 12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7" name="Shape 12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28" name="Shape 12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pPr marL="0" marR="0" lvl="0" indent="0" algn="r" rtl="0">
                <a:spcBef>
                  <a:spcPts val="0"/>
                </a:spcBef>
                <a:buSzPct val="25000"/>
                <a:buNone/>
              </a:pPr>
              <a:t>‹#›</a:t>
            </a:fld>
            <a:endParaRPr lang="en-US" sz="900">
              <a:solidFill>
                <a:schemeClr val="dk1"/>
              </a:solidFill>
              <a:latin typeface="Arial"/>
              <a:ea typeface="Arial"/>
              <a:cs typeface="Arial"/>
              <a:sym typeface="Arial"/>
            </a:endParaRPr>
          </a:p>
        </p:txBody>
      </p:sp>
      <p:sp>
        <p:nvSpPr>
          <p:cNvPr id="129" name="Shape 129"/>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nvGrpSpPr>
          <p:cNvPr id="130" name="Shape 130"/>
          <p:cNvGrpSpPr/>
          <p:nvPr/>
        </p:nvGrpSpPr>
        <p:grpSpPr>
          <a:xfrm>
            <a:off x="93969" y="6408737"/>
            <a:ext cx="9096069" cy="463550"/>
            <a:chOff x="93969" y="6408737"/>
            <a:chExt cx="9096069" cy="463550"/>
          </a:xfrm>
        </p:grpSpPr>
        <p:sp>
          <p:nvSpPr>
            <p:cNvPr id="131" name="Shape 131"/>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a:solidFill>
                    <a:schemeClr val="lt1"/>
                  </a:solidFill>
                  <a:latin typeface="Verdana"/>
                  <a:ea typeface="Verdana"/>
                  <a:cs typeface="Verdana"/>
                  <a:sym typeface="Verdana"/>
                </a:rPr>
                <a:t>Copyright © 2015, 2012, 2009 Pearson Education, Inc. All Rights Reserved</a:t>
              </a:r>
            </a:p>
          </p:txBody>
        </p:sp>
        <p:pic>
          <p:nvPicPr>
            <p:cNvPr id="132" name="Shape 132"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5" name="Shape 13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6" name="Shape 13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7" name="Shape 13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Chapter Opener">
    <p:spTree>
      <p:nvGrpSpPr>
        <p:cNvPr id="1" name="Shape 138"/>
        <p:cNvGrpSpPr/>
        <p:nvPr/>
      </p:nvGrpSpPr>
      <p:grpSpPr>
        <a:xfrm>
          <a:off x="0" y="0"/>
          <a:ext cx="0" cy="0"/>
          <a:chOff x="0" y="0"/>
          <a:chExt cx="0" cy="0"/>
        </a:xfrm>
      </p:grpSpPr>
      <p:sp>
        <p:nvSpPr>
          <p:cNvPr id="139" name="Shape 139"/>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140" name="Shape 140"/>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1" name="Shape 141"/>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142" name="Shape 142"/>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143" name="Shape 143"/>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44" name="Shape 14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5" name="Shape 14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6" name="Shape 14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
        <p:nvSpPr>
          <p:cNvPr id="147" name="Shape 147"/>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nvGrpSpPr>
          <p:cNvPr id="148" name="Shape 148"/>
          <p:cNvGrpSpPr/>
          <p:nvPr/>
        </p:nvGrpSpPr>
        <p:grpSpPr>
          <a:xfrm>
            <a:off x="33338" y="6408737"/>
            <a:ext cx="9156700" cy="465137"/>
            <a:chOff x="33338" y="6408737"/>
            <a:chExt cx="9156700" cy="465137"/>
          </a:xfrm>
        </p:grpSpPr>
        <p:pic>
          <p:nvPicPr>
            <p:cNvPr id="149" name="Shape 149"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150" name="Shape 150"/>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151" name="Shape 151"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4" name="Shape 15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55" name="Shape 15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6" name="Shape 15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57" name="Shape 15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 name="Shape 2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9" name="Shape 2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pic>
        <p:nvPicPr>
          <p:cNvPr id="34" name="Shape 34"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Learning Objectives">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0" name="Shape 16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61" name="Shape 1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3" name="Shape 1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Figure + Caption">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6" name="Shape 166"/>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167" name="Shape 167"/>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8" name="Shape 16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69" name="Shape 16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pPr marL="0" marR="0" lvl="0" indent="0" algn="r" rtl="0">
                <a:spcBef>
                  <a:spcPts val="0"/>
                </a:spcBef>
                <a:buSzPct val="25000"/>
                <a:buNone/>
              </a:pPr>
              <a:t>‹#›</a:t>
            </a:fld>
            <a:endParaRPr lang="en-US" sz="900">
              <a:solidFill>
                <a:schemeClr val="dk1"/>
              </a:solidFill>
              <a:latin typeface="Arial"/>
              <a:ea typeface="Arial"/>
              <a:cs typeface="Arial"/>
              <a:sym typeface="Arial"/>
            </a:endParaRPr>
          </a:p>
        </p:txBody>
      </p:sp>
      <p:sp>
        <p:nvSpPr>
          <p:cNvPr id="170" name="Shape 170"/>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nvGrpSpPr>
          <p:cNvPr id="171" name="Shape 171"/>
          <p:cNvGrpSpPr/>
          <p:nvPr/>
        </p:nvGrpSpPr>
        <p:grpSpPr>
          <a:xfrm>
            <a:off x="93969" y="6408737"/>
            <a:ext cx="9096069" cy="463550"/>
            <a:chOff x="93969" y="6408737"/>
            <a:chExt cx="9096069" cy="463550"/>
          </a:xfrm>
        </p:grpSpPr>
        <p:sp>
          <p:nvSpPr>
            <p:cNvPr id="172" name="Shape 172"/>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a:solidFill>
                    <a:schemeClr val="lt1"/>
                  </a:solidFill>
                  <a:latin typeface="Verdana"/>
                  <a:ea typeface="Verdana"/>
                  <a:cs typeface="Verdana"/>
                  <a:sym typeface="Verdana"/>
                </a:rPr>
                <a:t>Copyright © 2015, 2012, 2009 Pearson Education, Inc. All Rights Reserved</a:t>
              </a:r>
            </a:p>
          </p:txBody>
        </p:sp>
        <p:pic>
          <p:nvPicPr>
            <p:cNvPr id="173" name="Shape 173"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Only">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6" name="Shape 1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7" name="Shape 1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78" name="Shape 1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9"/>
        <p:cNvGrpSpPr/>
        <p:nvPr/>
      </p:nvGrpSpPr>
      <p:grpSpPr>
        <a:xfrm>
          <a:off x="0" y="0"/>
          <a:ext cx="0" cy="0"/>
          <a:chOff x="0" y="0"/>
          <a:chExt cx="0" cy="0"/>
        </a:xfrm>
      </p:grpSpPr>
      <p:sp>
        <p:nvSpPr>
          <p:cNvPr id="190" name="Shape 190"/>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91" name="Shape 191"/>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Arial"/>
              <a:buNone/>
              <a:defRPr sz="36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24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20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a:p>
        </p:txBody>
      </p:sp>
      <p:sp>
        <p:nvSpPr>
          <p:cNvPr id="193" name="Shape 193"/>
          <p:cNvSpPr txBox="1">
            <a:spLocks noGrp="1"/>
          </p:cNvSpPr>
          <p:nvPr>
            <p:ph type="ftr" idx="11"/>
          </p:nvPr>
        </p:nvSpPr>
        <p:spPr>
          <a:xfrm>
            <a:off x="232341" y="6019800"/>
            <a:ext cx="8595359" cy="421832"/>
          </a:xfrm>
          <a:prstGeom prst="rect">
            <a:avLst/>
          </a:prstGeom>
          <a:noFill/>
          <a:ln>
            <a:noFill/>
          </a:ln>
        </p:spPr>
        <p:txBody>
          <a:bodyPr lIns="91425" tIns="91425" rIns="91425" bIns="91425" anchor="b" anchorCtr="0"/>
          <a:lstStyle>
            <a:lvl1pPr marL="0" marR="0" lvl="0" indent="0" algn="l" rtl="0">
              <a:spcBef>
                <a:spcPts val="0"/>
              </a:spcBef>
              <a:buNone/>
              <a:defRPr sz="1200" b="0">
                <a:solidFill>
                  <a:schemeClr val="dk1"/>
                </a:solidFill>
                <a:latin typeface="Verdana"/>
                <a:ea typeface="Verdana"/>
                <a:cs typeface="Verdana"/>
                <a:sym typeface="Verdana"/>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4" name="Shape 19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95" name="Shape 19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9" name="Shape 19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00" name="Shape 20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01" name="Shape 20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02" name="Shape 20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3" name="Shape 20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04" name="Shape 20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pic>
        <p:nvPicPr>
          <p:cNvPr id="205" name="Shape 205" descr="Pearson Logo"/>
          <p:cNvPicPr preferRelativeResize="0"/>
          <p:nvPr/>
        </p:nvPicPr>
        <p:blipFill rotWithShape="1">
          <a:blip r:embed="rId2">
            <a:alphaModFix/>
          </a:blip>
          <a:srcRect/>
          <a:stretch/>
        </p:blipFill>
        <p:spPr>
          <a:xfrm>
            <a:off x="457200" y="6376789"/>
            <a:ext cx="917999" cy="27991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8" name="Shape 20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09" name="Shape 20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0" name="Shape 21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1" name="Shape 21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5" name="Shape 215"/>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16" name="Shape 21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7" name="Shape 21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18" name="Shape 21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1" name="Shape 22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22" name="Shape 22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3" name="Shape 22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4" name="Shape 22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225"/>
        <p:cNvGrpSpPr/>
        <p:nvPr/>
      </p:nvGrpSpPr>
      <p:grpSpPr>
        <a:xfrm>
          <a:off x="0" y="0"/>
          <a:ext cx="0" cy="0"/>
          <a:chOff x="0" y="0"/>
          <a:chExt cx="0" cy="0"/>
        </a:xfrm>
      </p:grpSpPr>
      <p:sp>
        <p:nvSpPr>
          <p:cNvPr id="226" name="Shape 226"/>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7" name="Shape 227"/>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28" name="Shape 2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29" name="Shape 2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000000"/>
                </a:solidFill>
                <a:latin typeface="Arial"/>
                <a:ea typeface="Arial"/>
                <a:cs typeface="Arial"/>
                <a:sym typeface="Arial"/>
              </a:rPr>
              <a:pPr marL="0" marR="0" lvl="0" indent="0" algn="r" rtl="0">
                <a:spcBef>
                  <a:spcPts val="0"/>
                </a:spcBef>
                <a:buSzPct val="25000"/>
                <a:buNone/>
              </a:pPr>
              <a:t>‹#›</a:t>
            </a:fld>
            <a:endParaRPr lang="en-US" sz="900">
              <a:solidFill>
                <a:srgbClr val="000000"/>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3" name="Shape 233"/>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34" name="Shape 234"/>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235" name="Shape 23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6" name="Shape 23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7" name="Shape 23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7" name="Shape 37"/>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0" name="Shape 24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241" name="Shape 24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2" name="Shape 24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3" name="Shape 24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Only">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6" name="Shape 24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7" name="Shape 24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48" name="Shape 24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Blank">
    <p:spTree>
      <p:nvGrpSpPr>
        <p:cNvPr id="1" name="Shape 249"/>
        <p:cNvGrpSpPr/>
        <p:nvPr/>
      </p:nvGrpSpPr>
      <p:grpSpPr>
        <a:xfrm>
          <a:off x="0" y="0"/>
          <a:ext cx="0" cy="0"/>
          <a:chOff x="0" y="0"/>
          <a:chExt cx="0" cy="0"/>
        </a:xfrm>
      </p:grpSpPr>
      <p:sp>
        <p:nvSpPr>
          <p:cNvPr id="250" name="Shape 25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1" name="Shape 2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52" name="Shape 2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000000"/>
                </a:solidFill>
                <a:latin typeface="Arial"/>
                <a:ea typeface="Arial"/>
                <a:cs typeface="Arial"/>
                <a:sym typeface="Arial"/>
              </a:rPr>
              <a:pPr marL="0" marR="0" lvl="0" indent="0" algn="r" rtl="0">
                <a:spcBef>
                  <a:spcPts val="0"/>
                </a:spcBef>
                <a:buSzPct val="25000"/>
                <a:buNone/>
              </a:pPr>
              <a:t>‹#›</a:t>
            </a:fld>
            <a:endParaRPr lang="en-US" sz="900">
              <a:solidFill>
                <a:srgbClr val="000000"/>
              </a:solidFill>
              <a:latin typeface="Arial"/>
              <a:ea typeface="Arial"/>
              <a:cs typeface="Arial"/>
              <a:sym typeface="Arial"/>
            </a:endParaRPr>
          </a:p>
        </p:txBody>
      </p:sp>
      <p:sp>
        <p:nvSpPr>
          <p:cNvPr id="254" name="Shape 254"/>
          <p:cNvSpPr txBox="1"/>
          <p:nvPr/>
        </p:nvSpPr>
        <p:spPr>
          <a:xfrm>
            <a:off x="1600200" y="6429344"/>
            <a:ext cx="7162799" cy="200054"/>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US" sz="700" b="1">
                <a:solidFill>
                  <a:srgbClr val="000000"/>
                </a:solidFill>
                <a:latin typeface="Arial"/>
                <a:ea typeface="Arial"/>
                <a:cs typeface="Arial"/>
                <a:sym typeface="Arial"/>
              </a:rPr>
              <a:t>Copyright © 2015, 2012, 2009 Pearson Education, Inc. All Rights Reserved</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Chapter Opener">
    <p:spTree>
      <p:nvGrpSpPr>
        <p:cNvPr id="1" name="Shape 255"/>
        <p:cNvGrpSpPr/>
        <p:nvPr/>
      </p:nvGrpSpPr>
      <p:grpSpPr>
        <a:xfrm>
          <a:off x="0" y="0"/>
          <a:ext cx="0" cy="0"/>
          <a:chOff x="0" y="0"/>
          <a:chExt cx="0" cy="0"/>
        </a:xfrm>
      </p:grpSpPr>
      <p:sp>
        <p:nvSpPr>
          <p:cNvPr id="256" name="Shape 256"/>
          <p:cNvSpPr/>
          <p:nvPr/>
        </p:nvSpPr>
        <p:spPr>
          <a:xfrm>
            <a:off x="0" y="0"/>
            <a:ext cx="9144000" cy="1371599"/>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57" name="Shape 25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8" name="Shape 258"/>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59" name="Shape 259"/>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260" name="Shape 260"/>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20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61" name="Shape 26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2" name="Shape 26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63" name="Shape 26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
        <p:nvSpPr>
          <p:cNvPr id="264" name="Shape 264"/>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nvGrpSpPr>
          <p:cNvPr id="265" name="Shape 265"/>
          <p:cNvGrpSpPr/>
          <p:nvPr/>
        </p:nvGrpSpPr>
        <p:grpSpPr>
          <a:xfrm>
            <a:off x="33338" y="6408737"/>
            <a:ext cx="9156700" cy="465137"/>
            <a:chOff x="33338" y="6408737"/>
            <a:chExt cx="9156700" cy="465137"/>
          </a:xfrm>
        </p:grpSpPr>
        <p:pic>
          <p:nvPicPr>
            <p:cNvPr id="266" name="Shape 266" descr="Pearson: Always Learning Logo"/>
            <p:cNvPicPr preferRelativeResize="0"/>
            <p:nvPr/>
          </p:nvPicPr>
          <p:blipFill rotWithShape="1">
            <a:blip r:embed="rId2">
              <a:alphaModFix/>
            </a:blip>
            <a:srcRect/>
            <a:stretch/>
          </p:blipFill>
          <p:spPr>
            <a:xfrm>
              <a:off x="33338" y="6443662"/>
              <a:ext cx="1660525" cy="430212"/>
            </a:xfrm>
            <a:prstGeom prst="rect">
              <a:avLst/>
            </a:prstGeom>
            <a:noFill/>
            <a:ln>
              <a:noFill/>
            </a:ln>
          </p:spPr>
        </p:pic>
        <p:pic>
          <p:nvPicPr>
            <p:cNvPr id="267" name="Shape 267"/>
            <p:cNvPicPr preferRelativeResize="0"/>
            <p:nvPr/>
          </p:nvPicPr>
          <p:blipFill rotWithShape="1">
            <a:blip r:embed="rId3">
              <a:alphaModFix/>
            </a:blip>
            <a:srcRect/>
            <a:stretch/>
          </p:blipFill>
          <p:spPr>
            <a:xfrm>
              <a:off x="7748588" y="6442075"/>
              <a:ext cx="1441449" cy="430213"/>
            </a:xfrm>
            <a:prstGeom prst="rect">
              <a:avLst/>
            </a:prstGeom>
            <a:noFill/>
            <a:ln>
              <a:noFill/>
            </a:ln>
          </p:spPr>
        </p:pic>
        <p:sp>
          <p:nvSpPr>
            <p:cNvPr id="268" name="Shape 268" descr="Copyright 2015, 2012, 2009"/>
            <p:cNvSpPr txBox="1"/>
            <p:nvPr/>
          </p:nvSpPr>
          <p:spPr>
            <a:xfrm>
              <a:off x="1413669" y="6408737"/>
              <a:ext cx="6316663" cy="457200"/>
            </a:xfrm>
            <a:prstGeom prst="rect">
              <a:avLst/>
            </a:prstGeom>
            <a:noFill/>
            <a:ln>
              <a:noFill/>
            </a:ln>
          </p:spPr>
          <p:txBody>
            <a:bodyPr lIns="0" tIns="0" rIns="0" bIns="0" anchor="ctr" anchorCtr="0">
              <a:noAutofit/>
            </a:bodyPr>
            <a:lstStyle/>
            <a:p>
              <a:pPr marL="0" marR="0" lvl="0" indent="0" algn="ctr" rtl="0">
                <a:spcBef>
                  <a:spcPts val="0"/>
                </a:spcBef>
                <a:buSzPct val="25000"/>
                <a:buNone/>
              </a:pPr>
              <a:r>
                <a:rPr lang="en-US" sz="1200" b="0">
                  <a:solidFill>
                    <a:schemeClr val="lt1"/>
                  </a:solidFill>
                  <a:latin typeface="Verdana"/>
                  <a:ea typeface="Verdana"/>
                  <a:cs typeface="Verdana"/>
                  <a:sym typeface="Verdana"/>
                </a:rPr>
                <a:t>Copyright © 2015, 2012, 2009 Pearson Education, Inc. All Rights Reserved</a:t>
              </a: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 Learning Objectives and Content">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1" name="Shape 271"/>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chemeClr val="lt1"/>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272" name="Shape 272"/>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3" name="Shape 27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4" name="Shape 27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8" name="Shape 278"/>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79" name="Shape 279"/>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0" name="Shape 280"/>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1" name="Shape 281"/>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Learning Objectives">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4" name="Shape 284"/>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80771" algn="l" rtl="0">
              <a:spcBef>
                <a:spcPts val="1500"/>
              </a:spcBef>
              <a:buClr>
                <a:schemeClr val="lt1"/>
              </a:buClr>
              <a:buSzPct val="25000"/>
              <a:buFont typeface="Arial"/>
              <a:buChar char="•"/>
              <a:defRPr sz="2400" b="0" i="0" u="none" strike="noStrike" cap="none">
                <a:solidFill>
                  <a:schemeClr val="dk1"/>
                </a:solidFill>
                <a:latin typeface="Arial"/>
                <a:ea typeface="Arial"/>
                <a:cs typeface="Arial"/>
                <a:sym typeface="Arial"/>
              </a:defRPr>
            </a:lvl1pPr>
            <a:lvl2pPr marL="569913" marR="0" lvl="1" indent="-163512" algn="l" rtl="0">
              <a:spcBef>
                <a:spcPts val="600"/>
              </a:spcBef>
              <a:buClr>
                <a:srgbClr val="007FA3"/>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285" name="Shape 28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6" name="Shape 28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87" name="Shape 28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Figure + Captio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1"/>
              </a:buClr>
              <a:buFont typeface="Arial"/>
              <a:buNone/>
              <a:defRPr sz="2400" b="1" i="0" u="none" strike="noStrike" cap="none">
                <a:solidFill>
                  <a:schemeClr val="dk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0" name="Shape 290"/>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291" name="Shape 29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2" name="Shape 29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93" name="Shape 29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dk1"/>
                </a:solidFill>
                <a:latin typeface="Arial"/>
                <a:ea typeface="Arial"/>
                <a:cs typeface="Arial"/>
                <a:sym typeface="Arial"/>
              </a:rPr>
              <a:pPr marL="0" marR="0" lvl="0" indent="0" algn="r" rtl="0">
                <a:spcBef>
                  <a:spcPts val="0"/>
                </a:spcBef>
                <a:buSzPct val="25000"/>
                <a:buNone/>
              </a:pPr>
              <a:t>‹#›</a:t>
            </a:fld>
            <a:endParaRPr lang="en-US" sz="900">
              <a:solidFill>
                <a:schemeClr val="dk1"/>
              </a:solidFill>
              <a:latin typeface="Arial"/>
              <a:ea typeface="Arial"/>
              <a:cs typeface="Arial"/>
              <a:sym typeface="Arial"/>
            </a:endParaRPr>
          </a:p>
        </p:txBody>
      </p:sp>
      <p:sp>
        <p:nvSpPr>
          <p:cNvPr id="294" name="Shape 294"/>
          <p:cNvSpPr/>
          <p:nvPr/>
        </p:nvSpPr>
        <p:spPr>
          <a:xfrm>
            <a:off x="-7937" y="6435725"/>
            <a:ext cx="9161463" cy="430213"/>
          </a:xfrm>
          <a:prstGeom prst="rect">
            <a:avLst/>
          </a:prstGeom>
          <a:solidFill>
            <a:srgbClr val="3C158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grpSp>
        <p:nvGrpSpPr>
          <p:cNvPr id="295" name="Shape 295"/>
          <p:cNvGrpSpPr/>
          <p:nvPr/>
        </p:nvGrpSpPr>
        <p:grpSpPr>
          <a:xfrm>
            <a:off x="93969" y="6408737"/>
            <a:ext cx="9096069" cy="463550"/>
            <a:chOff x="93969" y="6408737"/>
            <a:chExt cx="9096069" cy="463550"/>
          </a:xfrm>
        </p:grpSpPr>
        <p:sp>
          <p:nvSpPr>
            <p:cNvPr id="296" name="Shape 296"/>
            <p:cNvSpPr txBox="1"/>
            <p:nvPr/>
          </p:nvSpPr>
          <p:spPr>
            <a:xfrm>
              <a:off x="93969" y="6408737"/>
              <a:ext cx="6316663" cy="457200"/>
            </a:xfrm>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1200" b="0">
                  <a:solidFill>
                    <a:schemeClr val="lt1"/>
                  </a:solidFill>
                  <a:latin typeface="Verdana"/>
                  <a:ea typeface="Verdana"/>
                  <a:cs typeface="Verdana"/>
                  <a:sym typeface="Verdana"/>
                </a:rPr>
                <a:t>Copyright © 2015, 2012, 2009 Pearson Education, Inc. All Rights Reserved</a:t>
              </a:r>
            </a:p>
          </p:txBody>
        </p:sp>
        <p:pic>
          <p:nvPicPr>
            <p:cNvPr id="297" name="Shape 297" descr="Pearson_Bound_White"/>
            <p:cNvPicPr preferRelativeResize="0"/>
            <p:nvPr/>
          </p:nvPicPr>
          <p:blipFill rotWithShape="1">
            <a:blip r:embed="rId2">
              <a:alphaModFix/>
            </a:blip>
            <a:srcRect/>
            <a:stretch/>
          </p:blipFill>
          <p:spPr>
            <a:xfrm>
              <a:off x="7748588" y="6442075"/>
              <a:ext cx="1441449" cy="430213"/>
            </a:xfrm>
            <a:prstGeom prst="rect">
              <a:avLst/>
            </a:prstGeom>
            <a:noFill/>
            <a:ln>
              <a:noFill/>
            </a:ln>
          </p:spPr>
        </p:pic>
      </p:gr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Title Only">
    <p:spTree>
      <p:nvGrpSpPr>
        <p:cNvPr id="1" name="Shape 298"/>
        <p:cNvGrpSpPr/>
        <p:nvPr/>
      </p:nvGrpSpPr>
      <p:grpSpPr>
        <a:xfrm>
          <a:off x="0" y="0"/>
          <a:ext cx="0" cy="0"/>
          <a:chOff x="0" y="0"/>
          <a:chExt cx="0" cy="0"/>
        </a:xfrm>
      </p:grpSpPr>
      <p:sp>
        <p:nvSpPr>
          <p:cNvPr id="299" name="Shape 29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00" name="Shape 30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1" name="Shape 30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02" name="Shape 30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 name="Shape 4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7" name="Shape 4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0" name="Shape 50"/>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000000"/>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1" name="Shape 61"/>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4" name="Shape 64"/>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5" name="Shape 65"/>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 Learning Objectives and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lt2"/>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9" name="Shape 69"/>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1" name="Shape 7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chemeClr val="lt1"/>
                </a:solidFill>
                <a:latin typeface="Arial"/>
                <a:ea typeface="Arial"/>
                <a:cs typeface="Arial"/>
                <a:sym typeface="Arial"/>
              </a:rPr>
              <a:pPr marL="0" marR="0" lvl="0" indent="0" algn="r" rtl="0">
                <a:spcBef>
                  <a:spcPts val="0"/>
                </a:spcBef>
                <a:buSzPct val="25000"/>
                <a:buNone/>
              </a:pPr>
              <a:t>‹#›</a:t>
            </a:fld>
            <a:endParaRPr lang="en-US" sz="90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4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1.png"/><Relationship Id="rId3" Type="http://schemas.openxmlformats.org/officeDocument/2006/relationships/slideLayout" Target="../slideLayouts/slideLayout25.xml"/><Relationship Id="rId21" Type="http://schemas.openxmlformats.org/officeDocument/2006/relationships/image" Target="../media/image4.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2.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FFFFFF"/>
                </a:solidFill>
                <a:latin typeface="Arial"/>
                <a:ea typeface="Arial"/>
                <a:cs typeface="Arial"/>
                <a:sym typeface="Arial"/>
              </a:rPr>
              <a:pPr marL="0" marR="0" lvl="0" indent="0" algn="r" rtl="0">
                <a:spcBef>
                  <a:spcPts val="0"/>
                </a:spcBef>
                <a:buSzPct val="25000"/>
                <a:buNone/>
              </a:pPr>
              <a:t>‹#›</a:t>
            </a:fld>
            <a:endParaRPr lang="en-US" sz="900" b="0" i="0" u="none" strike="noStrike" cap="none">
              <a:solidFill>
                <a:srgbClr val="FFFFFF"/>
              </a:solidFill>
              <a:latin typeface="Arial"/>
              <a:ea typeface="Arial"/>
              <a:cs typeface="Arial"/>
              <a:sym typeface="Arial"/>
            </a:endParaRPr>
          </a:p>
        </p:txBody>
      </p:sp>
      <p:pic>
        <p:nvPicPr>
          <p:cNvPr id="15" name="Shape 15" descr="Pearson Logo"/>
          <p:cNvPicPr preferRelativeResize="0"/>
          <p:nvPr/>
        </p:nvPicPr>
        <p:blipFill rotWithShape="1">
          <a:blip r:embed="rId24">
            <a:alphaModFix/>
          </a:blip>
          <a:srcRect/>
          <a:stretch/>
        </p:blipFill>
        <p:spPr>
          <a:xfrm>
            <a:off x="457200" y="6376789"/>
            <a:ext cx="917999" cy="279914"/>
          </a:xfrm>
          <a:prstGeom prst="rect">
            <a:avLst/>
          </a:prstGeom>
          <a:noFill/>
          <a:ln>
            <a:noFill/>
          </a:ln>
        </p:spPr>
      </p:pic>
      <p:pic>
        <p:nvPicPr>
          <p:cNvPr id="16" name="Shape 16"/>
          <p:cNvPicPr preferRelativeResize="0"/>
          <p:nvPr/>
        </p:nvPicPr>
        <p:blipFill rotWithShape="1">
          <a:blip r:embed="rId25">
            <a:alphaModFix/>
          </a:blip>
          <a:srcRect/>
          <a:stretch/>
        </p:blipFill>
        <p:spPr>
          <a:xfrm>
            <a:off x="4419600" y="5526146"/>
            <a:ext cx="990599" cy="990599"/>
          </a:xfrm>
          <a:prstGeom prst="rect">
            <a:avLst/>
          </a:prstGeom>
          <a:noFill/>
          <a:ln>
            <a:noFill/>
          </a:ln>
        </p:spPr>
      </p:pic>
      <p:pic>
        <p:nvPicPr>
          <p:cNvPr id="17" name="Shape 17"/>
          <p:cNvPicPr preferRelativeResize="0"/>
          <p:nvPr/>
        </p:nvPicPr>
        <p:blipFill rotWithShape="1">
          <a:blip r:embed="rId26">
            <a:alphaModFix/>
          </a:blip>
          <a:srcRect/>
          <a:stretch/>
        </p:blipFill>
        <p:spPr>
          <a:xfrm>
            <a:off x="7315200" y="5253564"/>
            <a:ext cx="1403139" cy="1403139"/>
          </a:xfrm>
          <a:prstGeom prst="rect">
            <a:avLst/>
          </a:prstGeom>
          <a:noFill/>
          <a:ln>
            <a:noFill/>
          </a:ln>
        </p:spPr>
      </p:pic>
      <p:pic>
        <p:nvPicPr>
          <p:cNvPr id="18" name="Shape 18"/>
          <p:cNvPicPr preferRelativeResize="0"/>
          <p:nvPr/>
        </p:nvPicPr>
        <p:blipFill rotWithShape="1">
          <a:blip r:embed="rId27">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Arial"/>
              <a:buNone/>
              <a:defRPr sz="3200" b="1" i="0" u="none" strike="noStrike" cap="none">
                <a:solidFill>
                  <a:srgbClr val="007FA3"/>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1" name="Shape 18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78232" algn="l" rtl="0">
              <a:spcBef>
                <a:spcPts val="1500"/>
              </a:spcBef>
              <a:buClr>
                <a:srgbClr val="007FA3"/>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600"/>
              </a:spcBef>
              <a:buClr>
                <a:srgbClr val="007FA3"/>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600"/>
              </a:spcBef>
              <a:buClr>
                <a:srgbClr val="007FA3"/>
              </a:buClr>
              <a:buSzPct val="100000"/>
              <a:buFont typeface="Noto Sans Symbols"/>
              <a:buChar char="▪"/>
              <a:defRPr sz="20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82" name="Shape 18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3" name="Shape 18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84" name="Shape 18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a:solidFill>
                  <a:srgbClr val="FFFFFF"/>
                </a:solidFill>
                <a:latin typeface="Arial"/>
                <a:ea typeface="Arial"/>
                <a:cs typeface="Arial"/>
                <a:sym typeface="Arial"/>
              </a:rPr>
              <a:pPr marL="0" marR="0" lvl="0" indent="0" algn="r" rtl="0">
                <a:spcBef>
                  <a:spcPts val="0"/>
                </a:spcBef>
                <a:buSzPct val="25000"/>
                <a:buNone/>
              </a:pPr>
              <a:t>‹#›</a:t>
            </a:fld>
            <a:endParaRPr lang="en-US" sz="900">
              <a:solidFill>
                <a:srgbClr val="FFFFFF"/>
              </a:solidFill>
              <a:latin typeface="Arial"/>
              <a:ea typeface="Arial"/>
              <a:cs typeface="Arial"/>
              <a:sym typeface="Arial"/>
            </a:endParaRPr>
          </a:p>
        </p:txBody>
      </p:sp>
      <p:pic>
        <p:nvPicPr>
          <p:cNvPr id="185" name="Shape 185" descr="Pearson Logo"/>
          <p:cNvPicPr preferRelativeResize="0"/>
          <p:nvPr/>
        </p:nvPicPr>
        <p:blipFill rotWithShape="1">
          <a:blip r:embed="rId18">
            <a:alphaModFix/>
          </a:blip>
          <a:srcRect/>
          <a:stretch/>
        </p:blipFill>
        <p:spPr>
          <a:xfrm>
            <a:off x="457200" y="6376789"/>
            <a:ext cx="917999" cy="279914"/>
          </a:xfrm>
          <a:prstGeom prst="rect">
            <a:avLst/>
          </a:prstGeom>
          <a:noFill/>
          <a:ln>
            <a:noFill/>
          </a:ln>
        </p:spPr>
      </p:pic>
      <p:pic>
        <p:nvPicPr>
          <p:cNvPr id="186" name="Shape 186"/>
          <p:cNvPicPr preferRelativeResize="0"/>
          <p:nvPr/>
        </p:nvPicPr>
        <p:blipFill rotWithShape="1">
          <a:blip r:embed="rId19">
            <a:alphaModFix/>
          </a:blip>
          <a:srcRect/>
          <a:stretch/>
        </p:blipFill>
        <p:spPr>
          <a:xfrm>
            <a:off x="4419600" y="5526146"/>
            <a:ext cx="990599" cy="990599"/>
          </a:xfrm>
          <a:prstGeom prst="rect">
            <a:avLst/>
          </a:prstGeom>
          <a:noFill/>
          <a:ln>
            <a:noFill/>
          </a:ln>
        </p:spPr>
      </p:pic>
      <p:pic>
        <p:nvPicPr>
          <p:cNvPr id="187" name="Shape 187"/>
          <p:cNvPicPr preferRelativeResize="0"/>
          <p:nvPr/>
        </p:nvPicPr>
        <p:blipFill rotWithShape="1">
          <a:blip r:embed="rId20">
            <a:alphaModFix/>
          </a:blip>
          <a:srcRect/>
          <a:stretch/>
        </p:blipFill>
        <p:spPr>
          <a:xfrm>
            <a:off x="7315200" y="5253564"/>
            <a:ext cx="1403139" cy="1403139"/>
          </a:xfrm>
          <a:prstGeom prst="rect">
            <a:avLst/>
          </a:prstGeom>
          <a:noFill/>
          <a:ln>
            <a:noFill/>
          </a:ln>
        </p:spPr>
      </p:pic>
      <p:pic>
        <p:nvPicPr>
          <p:cNvPr id="188" name="Shape 188"/>
          <p:cNvPicPr preferRelativeResize="0"/>
          <p:nvPr/>
        </p:nvPicPr>
        <p:blipFill rotWithShape="1">
          <a:blip r:embed="rId21">
            <a:alphaModFix/>
          </a:blip>
          <a:srcRect/>
          <a:stretch/>
        </p:blipFill>
        <p:spPr>
          <a:xfrm>
            <a:off x="6172200" y="4682064"/>
            <a:ext cx="1143000" cy="1143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ctrTitle"/>
          </p:nvPr>
        </p:nvSpPr>
        <p:spPr>
          <a:xfrm>
            <a:off x="685800" y="762000"/>
            <a:ext cx="7772400" cy="2838451"/>
          </a:xfrm>
          <a:prstGeom prst="rect">
            <a:avLst/>
          </a:prstGeom>
          <a:noFill/>
          <a:ln>
            <a:noFill/>
          </a:ln>
        </p:spPr>
        <p:txBody>
          <a:bodyPr lIns="0" tIns="0" rIns="0" bIns="0" anchor="b" anchorCtr="0">
            <a:noAutofit/>
          </a:bodyPr>
          <a:lstStyle/>
          <a:p>
            <a:pPr marL="0" marR="0" lvl="0" indent="0" algn="r" rtl="0">
              <a:lnSpc>
                <a:spcPct val="100000"/>
              </a:lnSpc>
              <a:spcBef>
                <a:spcPts val="0"/>
              </a:spcBef>
              <a:buClr>
                <a:schemeClr val="lt1"/>
              </a:buClr>
              <a:buSzPct val="25000"/>
              <a:buFont typeface="Arial"/>
              <a:buNone/>
            </a:pPr>
            <a:r>
              <a:rPr lang="en-US" sz="3600" b="1" i="0" u="none" strike="noStrike" cap="none">
                <a:solidFill>
                  <a:schemeClr val="lt1"/>
                </a:solidFill>
                <a:latin typeface="Arial"/>
                <a:ea typeface="Arial"/>
                <a:cs typeface="Arial"/>
                <a:sym typeface="Arial"/>
              </a:rPr>
              <a:t>Psychology</a:t>
            </a:r>
          </a:p>
        </p:txBody>
      </p:sp>
      <p:sp>
        <p:nvSpPr>
          <p:cNvPr id="309" name="Shape 309"/>
          <p:cNvSpPr txBox="1">
            <a:spLocks noGrp="1"/>
          </p:cNvSpPr>
          <p:nvPr>
            <p:ph type="subTitle" idx="1"/>
          </p:nvPr>
        </p:nvSpPr>
        <p:spPr>
          <a:xfrm>
            <a:off x="674687" y="3962400"/>
            <a:ext cx="7794625" cy="1752600"/>
          </a:xfrm>
          <a:prstGeom prst="rect">
            <a:avLst/>
          </a:prstGeom>
          <a:noFill/>
          <a:ln>
            <a:noFill/>
          </a:ln>
        </p:spPr>
        <p:txBody>
          <a:bodyPr lIns="0" tIns="0" rIns="0" bIns="0" anchor="t" anchorCtr="0">
            <a:noAutofit/>
          </a:bodyPr>
          <a:lstStyle/>
          <a:p>
            <a:pPr marL="0" marR="0" lvl="0" indent="0" algn="r" rtl="0">
              <a:spcBef>
                <a:spcPts val="0"/>
              </a:spcBef>
              <a:spcAft>
                <a:spcPts val="0"/>
              </a:spcAft>
              <a:buClr>
                <a:srgbClr val="007FA3"/>
              </a:buClr>
              <a:buSzPct val="25000"/>
              <a:buFont typeface="Arial"/>
              <a:buNone/>
            </a:pPr>
            <a:r>
              <a:rPr lang="en-US" sz="1800" b="0" i="0" u="none" strike="noStrike" cap="none" dirty="0" smtClean="0">
                <a:solidFill>
                  <a:schemeClr val="dk1"/>
                </a:solidFill>
                <a:latin typeface="Arial"/>
                <a:ea typeface="Arial"/>
                <a:cs typeface="Arial"/>
                <a:sym typeface="Arial"/>
              </a:rPr>
              <a:t>Fifth Edition, Global Edition</a:t>
            </a:r>
            <a:endParaRPr lang="en-US" sz="18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Clr>
                <a:srgbClr val="000000"/>
              </a:buClr>
              <a:buSzPct val="25000"/>
              <a:buFont typeface="Arial"/>
              <a:buNone/>
            </a:pPr>
            <a:r>
              <a:rPr lang="en-US" sz="2400" b="1" i="0" u="none" strike="noStrike" cap="none" dirty="0">
                <a:solidFill>
                  <a:srgbClr val="000000"/>
                </a:solidFill>
                <a:latin typeface="Arial"/>
                <a:ea typeface="Arial"/>
                <a:cs typeface="Arial"/>
                <a:sym typeface="Arial"/>
              </a:rPr>
              <a:t>Saundra K. </a:t>
            </a:r>
            <a:r>
              <a:rPr lang="en-US" sz="2400" b="1" i="0" u="none" strike="noStrike" cap="none" dirty="0" err="1">
                <a:solidFill>
                  <a:srgbClr val="000000"/>
                </a:solidFill>
                <a:latin typeface="Arial"/>
                <a:ea typeface="Arial"/>
                <a:cs typeface="Arial"/>
                <a:sym typeface="Arial"/>
              </a:rPr>
              <a:t>Ciccarelli</a:t>
            </a:r>
            <a:endParaRPr lang="en-US" sz="2400" b="1" i="0" u="none" strike="noStrike" cap="none" dirty="0">
              <a:solidFill>
                <a:srgbClr val="000000"/>
              </a:solidFill>
              <a:latin typeface="Arial"/>
              <a:ea typeface="Arial"/>
              <a:cs typeface="Arial"/>
              <a:sym typeface="Arial"/>
            </a:endParaRPr>
          </a:p>
          <a:p>
            <a:pPr marL="0" marR="0" lvl="0" indent="0" algn="l" rtl="0">
              <a:spcBef>
                <a:spcPts val="0"/>
              </a:spcBef>
              <a:buClr>
                <a:srgbClr val="000000"/>
              </a:buClr>
              <a:buSzPct val="25000"/>
              <a:buFont typeface="Arial"/>
              <a:buNone/>
            </a:pPr>
            <a:r>
              <a:rPr lang="en-US" sz="2400" b="1" i="0" u="none" strike="noStrike" cap="none" dirty="0">
                <a:solidFill>
                  <a:srgbClr val="000000"/>
                </a:solidFill>
                <a:latin typeface="Arial"/>
                <a:ea typeface="Arial"/>
                <a:cs typeface="Arial"/>
                <a:sym typeface="Arial"/>
              </a:rPr>
              <a:t>J. Noland White</a:t>
            </a:r>
          </a:p>
        </p:txBody>
      </p:sp>
      <p:sp>
        <p:nvSpPr>
          <p:cNvPr id="310" name="Shape 310"/>
          <p:cNvSpPr txBox="1"/>
          <p:nvPr/>
        </p:nvSpPr>
        <p:spPr>
          <a:xfrm>
            <a:off x="5257800" y="4887632"/>
            <a:ext cx="3429000" cy="830996"/>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Saundra K. Ciccarelli</a:t>
            </a:r>
          </a:p>
          <a:p>
            <a:pPr marL="0" marR="0" lvl="0" indent="0" algn="r" rtl="0">
              <a:lnSpc>
                <a:spcPct val="100000"/>
              </a:lnSpc>
              <a:spcBef>
                <a:spcPts val="0"/>
              </a:spcBef>
              <a:spcAft>
                <a:spcPts val="0"/>
              </a:spcAft>
              <a:buClr>
                <a:srgbClr val="000000"/>
              </a:buClr>
              <a:buSzPct val="25000"/>
              <a:buFont typeface="Arial"/>
              <a:buNone/>
            </a:pPr>
            <a:r>
              <a:rPr lang="en-US" sz="2400" b="1" i="0" u="none" strike="noStrike" cap="none">
                <a:solidFill>
                  <a:srgbClr val="000000"/>
                </a:solidFill>
                <a:latin typeface="Arial"/>
                <a:ea typeface="Arial"/>
                <a:cs typeface="Arial"/>
                <a:sym typeface="Arial"/>
              </a:rPr>
              <a:t>J. Noland White</a:t>
            </a:r>
          </a:p>
        </p:txBody>
      </p:sp>
      <p:sp>
        <p:nvSpPr>
          <p:cNvPr id="312" name="Shape 312"/>
          <p:cNvSpPr/>
          <p:nvPr/>
        </p:nvSpPr>
        <p:spPr>
          <a:xfrm>
            <a:off x="304800" y="6378623"/>
            <a:ext cx="8686800" cy="276998"/>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000000"/>
              </a:buClr>
              <a:buSzPct val="25000"/>
              <a:buFont typeface="Verdana"/>
              <a:buNone/>
            </a:pPr>
            <a:r>
              <a:rPr lang="en-US" sz="1200" b="0" i="0" u="none" strike="noStrike" cap="none" dirty="0" smtClean="0">
                <a:solidFill>
                  <a:srgbClr val="000000"/>
                </a:solidFill>
                <a:latin typeface="Verdana"/>
                <a:ea typeface="Verdana"/>
                <a:cs typeface="Verdana"/>
                <a:sym typeface="Verdana"/>
              </a:rPr>
              <a:t>Copyright © 2018 Pearson Education, Ltd. All Rights Reserved</a:t>
            </a:r>
            <a:endParaRPr lang="en-US" sz="1200" b="0" i="0" u="none" strike="noStrike" cap="none" dirty="0">
              <a:solidFill>
                <a:srgbClr val="000000"/>
              </a:solidFill>
              <a:latin typeface="Verdana"/>
              <a:ea typeface="Verdana"/>
              <a:cs typeface="Verdana"/>
              <a:sym typeface="Verdana"/>
            </a:endParaRPr>
          </a:p>
        </p:txBody>
      </p:sp>
      <p:pic>
        <p:nvPicPr>
          <p:cNvPr id="7" name="Picture 6"/>
          <p:cNvPicPr>
            <a:picLocks noChangeAspect="1"/>
          </p:cNvPicPr>
          <p:nvPr/>
        </p:nvPicPr>
        <p:blipFill>
          <a:blip r:embed="rId3"/>
          <a:stretch>
            <a:fillRect/>
          </a:stretch>
        </p:blipFill>
        <p:spPr>
          <a:xfrm>
            <a:off x="550747" y="457200"/>
            <a:ext cx="4316588" cy="52578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Sensory Thresholds </a:t>
            </a:r>
            <a:r>
              <a:rPr lang="en-US" sz="2000" b="1" i="0" u="none" strike="noStrike" cap="none">
                <a:solidFill>
                  <a:srgbClr val="007FA3"/>
                </a:solidFill>
                <a:latin typeface="Arial"/>
                <a:ea typeface="Arial"/>
                <a:cs typeface="Arial"/>
                <a:sym typeface="Arial"/>
              </a:rPr>
              <a:t>3 of 3</a:t>
            </a:r>
          </a:p>
        </p:txBody>
      </p:sp>
      <p:sp>
        <p:nvSpPr>
          <p:cNvPr id="380" name="Shape 38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Subliminal perception: the process by which subliminal stimuli act upon the unconscious mind, influencing behavior</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Signal detection theory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Shape 38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Habituation and Sensory Adaptation</a:t>
            </a:r>
          </a:p>
        </p:txBody>
      </p:sp>
      <p:sp>
        <p:nvSpPr>
          <p:cNvPr id="386" name="Shape 386"/>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3.3 Explain why some sensory information is ignored.</a:t>
            </a:r>
          </a:p>
        </p:txBody>
      </p:sp>
      <p:sp>
        <p:nvSpPr>
          <p:cNvPr id="387" name="Shape 38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Habituation: the tendency of the brain to stop attending to constant, unchanging information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Sensory adaptation: the tendency of sensory receptor cells to become less responsive to a stimulus that is unchanging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Microsaccades</a:t>
            </a:r>
          </a:p>
          <a:p>
            <a:pPr marL="742950" marR="0" lvl="1" indent="-285750" algn="l" rtl="0">
              <a:spcBef>
                <a:spcPts val="600"/>
              </a:spcBef>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Light and the Eye </a:t>
            </a:r>
            <a:r>
              <a:rPr lang="en-US" sz="2000" b="1" i="0" u="none" strike="noStrike" cap="none">
                <a:solidFill>
                  <a:srgbClr val="007FA3"/>
                </a:solidFill>
                <a:latin typeface="Arial"/>
                <a:ea typeface="Arial"/>
                <a:cs typeface="Arial"/>
                <a:sym typeface="Arial"/>
              </a:rPr>
              <a:t>1 of 10</a:t>
            </a:r>
          </a:p>
        </p:txBody>
      </p:sp>
      <p:sp>
        <p:nvSpPr>
          <p:cNvPr id="393" name="Shape 393"/>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3.4 Describe how light travels through the various parts of the eye.</a:t>
            </a:r>
          </a:p>
        </p:txBody>
      </p:sp>
      <p:sp>
        <p:nvSpPr>
          <p:cNvPr id="394" name="Shape 394"/>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Brightness: determined by the amplitude of wave—how high or how low the wave actually is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Higher the wave, the brighter the light will be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Low waves are dimmer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Light and the Eye </a:t>
            </a:r>
            <a:r>
              <a:rPr lang="en-US" sz="2000" b="1" i="0" u="none" strike="noStrike" cap="none">
                <a:solidFill>
                  <a:srgbClr val="007FA3"/>
                </a:solidFill>
                <a:latin typeface="Arial"/>
                <a:ea typeface="Arial"/>
                <a:cs typeface="Arial"/>
                <a:sym typeface="Arial"/>
              </a:rPr>
              <a:t>2 of 10</a:t>
            </a:r>
          </a:p>
        </p:txBody>
      </p:sp>
      <p:sp>
        <p:nvSpPr>
          <p:cNvPr id="400" name="Shape 40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Color: determined by length of the wave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Long wavelengths are found at red end of visible spectrum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Shorter wavelengths are found at blue end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Saturation: the purity of the color people see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Mixing in black or gray lessens the saturation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3.1 The Visible Spectrum</a:t>
            </a:r>
          </a:p>
        </p:txBody>
      </p:sp>
      <p:pic>
        <p:nvPicPr>
          <p:cNvPr id="407" name="Shape 407" descr="An illustration shows the visible spectrum in wavelengths from approximately 400 to 700 nm, and in colors from blue to green to yellow to orange to red."/>
          <p:cNvPicPr preferRelativeResize="0"/>
          <p:nvPr/>
        </p:nvPicPr>
        <p:blipFill rotWithShape="1">
          <a:blip r:embed="rId3">
            <a:alphaModFix/>
          </a:blip>
          <a:srcRect/>
          <a:stretch/>
        </p:blipFill>
        <p:spPr>
          <a:xfrm>
            <a:off x="762000" y="1302588"/>
            <a:ext cx="7619999" cy="430991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Shape 41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3.2 Structure of the Eye</a:t>
            </a:r>
          </a:p>
        </p:txBody>
      </p:sp>
      <p:sp>
        <p:nvSpPr>
          <p:cNvPr id="414" name="Shape 414" descr="An illustration of the structure of the eye lists the function of each part. Cornea: Curved, transparent dome that bends incoming light waves so the image can be focused on retina Aqueous humor: Clear liquid just behind the cornea that nourishes the eye Iris: Colored area containing muscles that control the pupil Pupil: Opening in the center of the iris that changes size depending on the amount of light in the environment Lens: Transparent disc that changes shape to bring objects into focus Retina: Innermost layer of the eye, where incoming light is converted into nerve impulses; contains photoreceptor cells Fovea: Central area of retina where light rays are most sharply focused; greatest density of cones Optic nerve: Transmits visual information from the retina to the brain. Blind spot (optic disc): Where the optic nerve leaves the eye; there are no photoreceptor cells here "/>
          <p:cNvSpPr txBox="1">
            <a:spLocks noGrp="1"/>
          </p:cNvSpPr>
          <p:nvPr>
            <p:ph type="body" idx="1"/>
          </p:nvPr>
        </p:nvSpPr>
        <p:spPr>
          <a:xfrm>
            <a:off x="457200" y="5410200"/>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500" b="0" i="0" u="none" strike="noStrike" cap="none">
                <a:solidFill>
                  <a:schemeClr val="dk1"/>
                </a:solidFill>
                <a:latin typeface="Arial"/>
                <a:ea typeface="Arial"/>
                <a:cs typeface="Arial"/>
                <a:sym typeface="Arial"/>
              </a:rPr>
              <a:t>Light enters the eye through the cornea and pupil. The iris controls the size of the pupil. From the pupil, light passes through the lens to the retina, where it is transformed into nerve impulses. The nerve impulses travel to the brain along the optic nerve.</a:t>
            </a:r>
          </a:p>
        </p:txBody>
      </p:sp>
      <p:sp>
        <p:nvSpPr>
          <p:cNvPr id="415" name="Shape 415" descr="An illustration of the structure of the eye lists the function of each part. • Cornea: Curved, transparent dome that bends incoming light waves so the image can be focused on retina • Aqueous humor: Clear liquid just behind the cornea that nourishes the eye • Iris: Colored area containing muscles that control the pupil • Pupil: Opening in the center of the iris that changes size depending on the amount of light in the environment • Lens: Transparent disc that changes shape to bring objects into focus • Retina: Innermost layer of the eye, where incoming light is converted into nerve impulses; contains photoreceptor cells • Fovea: Central area of retina where light rays are most sharply focused; greatest density of cones • Optic nerve: Transmits visual information from the retina to the brain. • Blind spot (optic disc): Where the optic nerve leaves the eye; there are no photoreceptor cells here • Eye muscle: One of six surrounding muscles that rotate the eye in all directions • Vitreous humor: Jelly-like liquid that nourishes and gives shape to the eye "/>
          <p:cNvSpPr/>
          <p:nvPr/>
        </p:nvSpPr>
        <p:spPr>
          <a:xfrm>
            <a:off x="1371600" y="1150708"/>
            <a:ext cx="6454587" cy="4411890"/>
          </a:xfrm>
          <a:prstGeom prst="rect">
            <a:avLst/>
          </a:prstGeom>
          <a:noFill/>
          <a:ln>
            <a:noFill/>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Shape 42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Light and the Eye </a:t>
            </a:r>
            <a:r>
              <a:rPr lang="en-US" sz="2000" b="1" i="0" u="none" strike="noStrike" cap="none">
                <a:solidFill>
                  <a:srgbClr val="007FA3"/>
                </a:solidFill>
                <a:latin typeface="Arial"/>
                <a:ea typeface="Arial"/>
                <a:cs typeface="Arial"/>
                <a:sym typeface="Arial"/>
              </a:rPr>
              <a:t>3 of 10</a:t>
            </a:r>
          </a:p>
        </p:txBody>
      </p:sp>
      <p:sp>
        <p:nvSpPr>
          <p:cNvPr id="421" name="Shape 42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Cornea: clear membrane that covers the surface of the eye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Protects the eye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Focuses most of the light coming into the eye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Fixed curvature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Light and the Eye </a:t>
            </a:r>
            <a:r>
              <a:rPr lang="en-US" sz="2000" b="1" i="0" u="none" strike="noStrike" cap="none">
                <a:solidFill>
                  <a:srgbClr val="007FA3"/>
                </a:solidFill>
                <a:latin typeface="Arial"/>
                <a:ea typeface="Arial"/>
                <a:cs typeface="Arial"/>
                <a:sym typeface="Arial"/>
              </a:rPr>
              <a:t>4 of 10</a:t>
            </a:r>
          </a:p>
        </p:txBody>
      </p:sp>
      <p:sp>
        <p:nvSpPr>
          <p:cNvPr id="427" name="Shape 42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Aqueous humor: visual layer below cornea</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Clear, watery fluid that is continually replenished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Supplies nourishment to the eye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Pupil: hole through which light from the visual image enters the interior of the eye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Light and the Eye </a:t>
            </a:r>
            <a:r>
              <a:rPr lang="en-US" sz="2000" b="1" i="0" u="none" strike="noStrike" cap="none">
                <a:solidFill>
                  <a:srgbClr val="007FA3"/>
                </a:solidFill>
                <a:latin typeface="Arial"/>
                <a:ea typeface="Arial"/>
                <a:cs typeface="Arial"/>
                <a:sym typeface="Arial"/>
              </a:rPr>
              <a:t>5 of 10</a:t>
            </a:r>
          </a:p>
        </p:txBody>
      </p:sp>
      <p:sp>
        <p:nvSpPr>
          <p:cNvPr id="433" name="Shape 43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Iris: round muscle (the colored part of the eye) in which the pupil is located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Can change size of the pupil, letting more or less light into the eye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Helps focus the image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Lens: another clear structure behind the iris, suspended by muscles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Finishes the focusing process begun by the cornea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Shape 43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Light and the Eye </a:t>
            </a:r>
            <a:r>
              <a:rPr lang="en-US" sz="2000" b="1" i="0" u="none" strike="noStrike" cap="none">
                <a:solidFill>
                  <a:srgbClr val="007FA3"/>
                </a:solidFill>
                <a:latin typeface="Arial"/>
                <a:ea typeface="Arial"/>
                <a:cs typeface="Arial"/>
                <a:sym typeface="Arial"/>
              </a:rPr>
              <a:t>6 of 10</a:t>
            </a:r>
          </a:p>
        </p:txBody>
      </p:sp>
      <p:sp>
        <p:nvSpPr>
          <p:cNvPr id="439" name="Shape 43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Visual accommodation: the change in the thickness of the lens as the eye focuses on objects that are far away or close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Vitreous humor: jelly-like fluid that also nourishes the eye and gives it shape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00" y="178278"/>
            <a:ext cx="8229600" cy="659921"/>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Psychology</a:t>
            </a:r>
          </a:p>
        </p:txBody>
      </p:sp>
      <p:sp>
        <p:nvSpPr>
          <p:cNvPr id="319" name="Shape 319"/>
          <p:cNvSpPr txBox="1">
            <a:spLocks noGrp="1"/>
          </p:cNvSpPr>
          <p:nvPr>
            <p:ph type="body" idx="1"/>
          </p:nvPr>
        </p:nvSpPr>
        <p:spPr>
          <a:xfrm>
            <a:off x="457200" y="816429"/>
            <a:ext cx="8229600" cy="4789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000" b="0" i="0" u="none" strike="noStrike" cap="none" dirty="0" smtClean="0">
                <a:solidFill>
                  <a:srgbClr val="007FA3"/>
                </a:solidFill>
                <a:latin typeface="Arial"/>
                <a:ea typeface="Arial"/>
                <a:cs typeface="Arial"/>
                <a:sym typeface="Arial"/>
              </a:rPr>
              <a:t>Fifth Edition, Global Edition</a:t>
            </a:r>
            <a:endParaRPr lang="en-US" sz="2000" b="0" i="0" u="none" strike="noStrike" cap="none" dirty="0">
              <a:solidFill>
                <a:srgbClr val="007FA3"/>
              </a:solidFill>
              <a:latin typeface="Arial"/>
              <a:ea typeface="Arial"/>
              <a:cs typeface="Arial"/>
              <a:sym typeface="Arial"/>
            </a:endParaRPr>
          </a:p>
        </p:txBody>
      </p:sp>
      <p:sp>
        <p:nvSpPr>
          <p:cNvPr id="320" name="Shape 320"/>
          <p:cNvSpPr txBox="1">
            <a:spLocks noGrp="1"/>
          </p:cNvSpPr>
          <p:nvPr>
            <p:ph type="body" idx="2"/>
          </p:nvPr>
        </p:nvSpPr>
        <p:spPr>
          <a:xfrm>
            <a:off x="5029200" y="1600200"/>
            <a:ext cx="3657600" cy="1600198"/>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3000" b="0" i="0" u="none" strike="noStrike" cap="none">
                <a:solidFill>
                  <a:schemeClr val="dk1"/>
                </a:solidFill>
                <a:latin typeface="Arial"/>
                <a:ea typeface="Arial"/>
                <a:cs typeface="Arial"/>
                <a:sym typeface="Arial"/>
              </a:rPr>
              <a:t>Chapter  </a:t>
            </a:r>
            <a:r>
              <a:rPr lang="en-US" sz="3000" b="0" i="0" u="none" strike="noStrike" cap="none">
                <a:solidFill>
                  <a:schemeClr val="lt1"/>
                </a:solidFill>
                <a:latin typeface="Arial"/>
                <a:ea typeface="Arial"/>
                <a:cs typeface="Arial"/>
                <a:sym typeface="Arial"/>
              </a:rPr>
              <a:t>3</a:t>
            </a:r>
          </a:p>
        </p:txBody>
      </p:sp>
      <p:sp>
        <p:nvSpPr>
          <p:cNvPr id="321" name="Shape 321"/>
          <p:cNvSpPr/>
          <p:nvPr/>
        </p:nvSpPr>
        <p:spPr>
          <a:xfrm>
            <a:off x="6477000" y="2667000"/>
            <a:ext cx="544901" cy="585315"/>
          </a:xfrm>
          <a:prstGeom prst="ellipse">
            <a:avLst/>
          </a:prstGeom>
          <a:solidFill>
            <a:schemeClr val="lt2"/>
          </a:solidFill>
          <a:ln>
            <a:noFill/>
          </a:ln>
        </p:spPr>
        <p:txBody>
          <a:bodyPr lIns="91425" tIns="45700" rIns="91425" bIns="45700" anchor="ctr" anchorCtr="0">
            <a:noAutofit/>
          </a:bodyPr>
          <a:lstStyle/>
          <a:p>
            <a:pPr marL="0" marR="0" lvl="0" indent="0" algn="ctr" rtl="0">
              <a:spcBef>
                <a:spcPts val="0"/>
              </a:spcBef>
              <a:buSzPct val="25000"/>
              <a:buNone/>
            </a:pPr>
            <a:r>
              <a:rPr lang="en-US" sz="3000" b="0" i="0" u="none" strike="noStrike" cap="none">
                <a:solidFill>
                  <a:schemeClr val="lt1"/>
                </a:solidFill>
                <a:latin typeface="Arial"/>
                <a:ea typeface="Arial"/>
                <a:cs typeface="Arial"/>
                <a:sym typeface="Arial"/>
              </a:rPr>
              <a:t>3</a:t>
            </a:r>
          </a:p>
        </p:txBody>
      </p:sp>
      <p:sp>
        <p:nvSpPr>
          <p:cNvPr id="322" name="Shape 322"/>
          <p:cNvSpPr txBox="1">
            <a:spLocks noGrp="1"/>
          </p:cNvSpPr>
          <p:nvPr>
            <p:ph type="body" idx="3"/>
          </p:nvPr>
        </p:nvSpPr>
        <p:spPr>
          <a:xfrm>
            <a:off x="5029200" y="3352800"/>
            <a:ext cx="3657600" cy="2773362"/>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2200" b="1" i="0" u="none" strike="noStrike" cap="none">
                <a:solidFill>
                  <a:schemeClr val="dk1"/>
                </a:solidFill>
                <a:latin typeface="Arial"/>
                <a:ea typeface="Arial"/>
                <a:cs typeface="Arial"/>
                <a:sym typeface="Arial"/>
              </a:rPr>
              <a:t>Sensation and Perception</a:t>
            </a:r>
          </a:p>
        </p:txBody>
      </p:sp>
      <p:pic>
        <p:nvPicPr>
          <p:cNvPr id="323" name="Shape 323"/>
          <p:cNvPicPr preferRelativeResize="0"/>
          <p:nvPr/>
        </p:nvPicPr>
        <p:blipFill rotWithShape="1">
          <a:blip r:embed="rId3">
            <a:alphaModFix/>
          </a:blip>
          <a:srcRect/>
          <a:stretch/>
        </p:blipFill>
        <p:spPr>
          <a:xfrm>
            <a:off x="892616" y="1034170"/>
            <a:ext cx="3934215" cy="58071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Shape 445"/>
          <p:cNvSpPr txBox="1">
            <a:spLocks noGrp="1"/>
          </p:cNvSpPr>
          <p:nvPr>
            <p:ph type="title"/>
          </p:nvPr>
        </p:nvSpPr>
        <p:spPr>
          <a:xfrm>
            <a:off x="457200" y="215371"/>
            <a:ext cx="8229600" cy="7752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Light and the Eye </a:t>
            </a:r>
            <a:r>
              <a:rPr lang="en-US" sz="2000" b="1" i="0" u="none" strike="noStrike" cap="none">
                <a:solidFill>
                  <a:srgbClr val="007FA3"/>
                </a:solidFill>
                <a:latin typeface="Arial"/>
                <a:ea typeface="Arial"/>
                <a:cs typeface="Arial"/>
                <a:sym typeface="Arial"/>
              </a:rPr>
              <a:t>7 of 10</a:t>
            </a:r>
          </a:p>
        </p:txBody>
      </p:sp>
      <p:sp>
        <p:nvSpPr>
          <p:cNvPr id="446" name="Shape 446"/>
          <p:cNvSpPr txBox="1">
            <a:spLocks noGrp="1"/>
          </p:cNvSpPr>
          <p:nvPr>
            <p:ph type="body" idx="1"/>
          </p:nvPr>
        </p:nvSpPr>
        <p:spPr>
          <a:xfrm>
            <a:off x="457200" y="1295400"/>
            <a:ext cx="8229600" cy="24685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600" b="0" i="0" u="none" strike="noStrike" cap="none">
                <a:solidFill>
                  <a:schemeClr val="dk1"/>
                </a:solidFill>
                <a:latin typeface="Arial"/>
                <a:ea typeface="Arial"/>
                <a:cs typeface="Arial"/>
                <a:sym typeface="Arial"/>
              </a:rPr>
              <a:t>Nearsightedness, or </a:t>
            </a:r>
            <a:r>
              <a:rPr lang="en-US" sz="2600" b="0" i="1" u="none" strike="noStrike" cap="none">
                <a:solidFill>
                  <a:schemeClr val="dk1"/>
                </a:solidFill>
                <a:latin typeface="Arial"/>
                <a:ea typeface="Arial"/>
                <a:cs typeface="Arial"/>
                <a:sym typeface="Arial"/>
              </a:rPr>
              <a:t>myopia</a:t>
            </a:r>
          </a:p>
          <a:p>
            <a:pPr marL="742950" marR="0" lvl="1" indent="-285750" algn="l" rtl="0">
              <a:spcBef>
                <a:spcPts val="600"/>
              </a:spcBef>
              <a:spcAft>
                <a:spcPts val="0"/>
              </a:spcAft>
              <a:buClr>
                <a:srgbClr val="007FA3"/>
              </a:buClr>
              <a:buSzPct val="100000"/>
              <a:buFont typeface="Arial"/>
              <a:buChar char="–"/>
            </a:pPr>
            <a:r>
              <a:rPr lang="en-US" sz="2200" b="0" i="0" u="none" strike="noStrike" cap="none">
                <a:solidFill>
                  <a:schemeClr val="dk1"/>
                </a:solidFill>
                <a:latin typeface="Arial"/>
                <a:ea typeface="Arial"/>
                <a:cs typeface="Arial"/>
                <a:sym typeface="Arial"/>
              </a:rPr>
              <a:t>Shape of eye causes focal point to fall short of the retina</a:t>
            </a:r>
          </a:p>
          <a:p>
            <a:pPr marL="256032" marR="0" lvl="0" indent="-256032" algn="l" rtl="0">
              <a:spcBef>
                <a:spcPts val="1500"/>
              </a:spcBef>
              <a:spcAft>
                <a:spcPts val="0"/>
              </a:spcAft>
              <a:buClr>
                <a:srgbClr val="007FA3"/>
              </a:buClr>
              <a:buSzPct val="100000"/>
              <a:buFont typeface="Arial"/>
              <a:buChar char="•"/>
            </a:pPr>
            <a:r>
              <a:rPr lang="en-US" sz="2600" b="0" i="0" u="none" strike="noStrike" cap="none">
                <a:solidFill>
                  <a:schemeClr val="dk1"/>
                </a:solidFill>
                <a:latin typeface="Arial"/>
                <a:ea typeface="Arial"/>
                <a:cs typeface="Arial"/>
                <a:sym typeface="Arial"/>
              </a:rPr>
              <a:t>Farsightedness, or </a:t>
            </a:r>
            <a:r>
              <a:rPr lang="en-US" sz="2600" b="0" i="1" u="none" strike="noStrike" cap="none">
                <a:solidFill>
                  <a:schemeClr val="dk1"/>
                </a:solidFill>
                <a:latin typeface="Arial"/>
                <a:ea typeface="Arial"/>
                <a:cs typeface="Arial"/>
                <a:sym typeface="Arial"/>
              </a:rPr>
              <a:t>hyperopia</a:t>
            </a:r>
          </a:p>
          <a:p>
            <a:pPr marL="742950" marR="0" lvl="1" indent="-285750" algn="l" rtl="0">
              <a:spcBef>
                <a:spcPts val="600"/>
              </a:spcBef>
              <a:buClr>
                <a:srgbClr val="007FA3"/>
              </a:buClr>
              <a:buSzPct val="100000"/>
              <a:buFont typeface="Arial"/>
              <a:buChar char="–"/>
            </a:pPr>
            <a:r>
              <a:rPr lang="en-US" sz="2200" b="0" i="0" u="none" strike="noStrike" cap="none">
                <a:solidFill>
                  <a:schemeClr val="dk1"/>
                </a:solidFill>
                <a:latin typeface="Arial"/>
                <a:ea typeface="Arial"/>
                <a:cs typeface="Arial"/>
                <a:sym typeface="Arial"/>
              </a:rPr>
              <a:t>Focus point is behind the retina</a:t>
            </a:r>
          </a:p>
        </p:txBody>
      </p:sp>
      <p:sp>
        <p:nvSpPr>
          <p:cNvPr id="447" name="Shape 447"/>
          <p:cNvSpPr txBox="1"/>
          <p:nvPr/>
        </p:nvSpPr>
        <p:spPr>
          <a:xfrm>
            <a:off x="1600200" y="5682823"/>
            <a:ext cx="6591299" cy="40010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b="1" i="0" u="none" strike="noStrike" cap="none">
                <a:solidFill>
                  <a:schemeClr val="dk1"/>
                </a:solidFill>
                <a:latin typeface="Arial"/>
                <a:ea typeface="Arial"/>
                <a:cs typeface="Arial"/>
                <a:sym typeface="Arial"/>
              </a:rPr>
              <a:t>Figure 3.3 Nearsightedness and Farsightedness</a:t>
            </a:r>
          </a:p>
        </p:txBody>
      </p:sp>
      <p:pic>
        <p:nvPicPr>
          <p:cNvPr id="448" name="Shape 448" descr="An anatomical illustration shows a nearsighted eye and a farsighted eye looking at a clock. In the nearsighted eye, the image of a clock is formed before the retina. In the farsighted eye, the image of the clock is formed beyond the retina."/>
          <p:cNvPicPr preferRelativeResize="0">
            <a:picLocks noGrp="1"/>
          </p:cNvPicPr>
          <p:nvPr>
            <p:ph type="body" idx="2"/>
          </p:nvPr>
        </p:nvPicPr>
        <p:blipFill rotWithShape="1">
          <a:blip r:embed="rId3">
            <a:alphaModFix/>
          </a:blip>
          <a:srcRect/>
          <a:stretch/>
        </p:blipFill>
        <p:spPr>
          <a:xfrm>
            <a:off x="722531" y="3276600"/>
            <a:ext cx="7964268" cy="26062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Light and the Eye </a:t>
            </a:r>
            <a:r>
              <a:rPr lang="en-US" sz="2000" b="1" i="0" u="none" strike="noStrike" cap="none">
                <a:solidFill>
                  <a:srgbClr val="007FA3"/>
                </a:solidFill>
                <a:latin typeface="Arial"/>
                <a:ea typeface="Arial"/>
                <a:cs typeface="Arial"/>
                <a:sym typeface="Arial"/>
              </a:rPr>
              <a:t>8 of 10</a:t>
            </a:r>
          </a:p>
        </p:txBody>
      </p:sp>
      <p:sp>
        <p:nvSpPr>
          <p:cNvPr id="455" name="Shape 45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Retina: final stop for light in the eye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Contains three layers: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Ganglion cells</a:t>
            </a:r>
          </a:p>
          <a:p>
            <a:pPr marL="1143000" marR="0" lvl="2" indent="-228600" algn="l" rtl="0">
              <a:spcBef>
                <a:spcPts val="600"/>
              </a:spcBef>
              <a:spcAft>
                <a:spcPts val="0"/>
              </a:spcAft>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Bipolar cells</a:t>
            </a:r>
          </a:p>
          <a:p>
            <a:pPr marL="1143000" marR="0" lvl="2" indent="-228600" algn="l" rtl="0">
              <a:spcBef>
                <a:spcPts val="600"/>
              </a:spcBef>
              <a:buClr>
                <a:srgbClr val="007FA3"/>
              </a:buClr>
              <a:buSzPct val="100000"/>
              <a:buFont typeface="Noto Sans Symbols"/>
              <a:buChar char="▪"/>
            </a:pPr>
            <a:r>
              <a:rPr lang="en-US" sz="2000" b="0" i="0" u="none" strike="noStrike" cap="none">
                <a:solidFill>
                  <a:schemeClr val="dk1"/>
                </a:solidFill>
                <a:latin typeface="Arial"/>
                <a:ea typeface="Arial"/>
                <a:cs typeface="Arial"/>
                <a:sym typeface="Arial"/>
              </a:rPr>
              <a:t>Photoreceptors that respond to various light waves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Light and the Eye </a:t>
            </a:r>
            <a:r>
              <a:rPr lang="en-US" sz="2000" b="1" i="0" u="none" strike="noStrike" cap="none">
                <a:solidFill>
                  <a:srgbClr val="007FA3"/>
                </a:solidFill>
                <a:latin typeface="Arial"/>
                <a:ea typeface="Arial"/>
                <a:cs typeface="Arial"/>
                <a:sym typeface="Arial"/>
              </a:rPr>
              <a:t>9 of 10</a:t>
            </a:r>
          </a:p>
        </p:txBody>
      </p:sp>
      <p:sp>
        <p:nvSpPr>
          <p:cNvPr id="461" name="Shape 46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Rods: visual sensory receptors found at the back of the retina</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Responsible for non-color sensitivity to low levels of light</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Cones: visual sensory receptors found at the back of the retina</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Responsible for color vision and sharpness of vision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Light and the Eye </a:t>
            </a:r>
            <a:r>
              <a:rPr lang="en-US" sz="2000" b="1" i="0" u="none" strike="noStrike" cap="none">
                <a:solidFill>
                  <a:srgbClr val="007FA3"/>
                </a:solidFill>
                <a:latin typeface="Arial"/>
                <a:ea typeface="Arial"/>
                <a:cs typeface="Arial"/>
                <a:sym typeface="Arial"/>
              </a:rPr>
              <a:t>10 of 10</a:t>
            </a:r>
          </a:p>
        </p:txBody>
      </p:sp>
      <p:sp>
        <p:nvSpPr>
          <p:cNvPr id="467" name="Shape 46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Blind spot: area in the retina where the axons of the three layers of retinal cells exit the eye to form the optic nerve; insensitive to light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3.4 The Blind Spot</a:t>
            </a:r>
          </a:p>
        </p:txBody>
      </p:sp>
      <p:sp>
        <p:nvSpPr>
          <p:cNvPr id="474" name="Shape 474"/>
          <p:cNvSpPr txBox="1">
            <a:spLocks noGrp="1"/>
          </p:cNvSpPr>
          <p:nvPr>
            <p:ph type="body" idx="1"/>
          </p:nvPr>
        </p:nvSpPr>
        <p:spPr>
          <a:xfrm>
            <a:off x="457200" y="4601876"/>
            <a:ext cx="8229600" cy="1417923"/>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Hold the book in front of you. Close your right eye and stare at the picture of the dog with your left eye. Slowly bring the book closer to your face. The picture of the cat will disappear at some point because the light from the picture of the cat is falling on your blind spot. If you cannot seem to find your blind spot, trying moving the book more slowly.</a:t>
            </a:r>
          </a:p>
        </p:txBody>
      </p:sp>
      <p:pic>
        <p:nvPicPr>
          <p:cNvPr id="475" name="Shape 475" descr="An illustration shows a cat on the left, separated by a white space from a dog on the right."/>
          <p:cNvPicPr preferRelativeResize="0"/>
          <p:nvPr/>
        </p:nvPicPr>
        <p:blipFill rotWithShape="1">
          <a:blip r:embed="rId3">
            <a:alphaModFix/>
          </a:blip>
          <a:srcRect/>
          <a:stretch/>
        </p:blipFill>
        <p:spPr>
          <a:xfrm>
            <a:off x="259222" y="1371600"/>
            <a:ext cx="8625554" cy="313146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Visual Pathway </a:t>
            </a:r>
          </a:p>
        </p:txBody>
      </p:sp>
      <p:sp>
        <p:nvSpPr>
          <p:cNvPr id="482" name="Shape 482"/>
          <p:cNvSpPr txBox="1">
            <a:spLocks noGrp="1"/>
          </p:cNvSpPr>
          <p:nvPr>
            <p:ph type="body" idx="1"/>
          </p:nvPr>
        </p:nvSpPr>
        <p:spPr>
          <a:xfrm>
            <a:off x="457200" y="816429"/>
            <a:ext cx="8229600" cy="5551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3.5 Explain how light information reaches the visual cortex. </a:t>
            </a:r>
          </a:p>
        </p:txBody>
      </p:sp>
      <p:sp>
        <p:nvSpPr>
          <p:cNvPr id="483" name="Shape 48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Dark adaptation: recovery of the eye’s sensitivity to visual stimuli in darkness after exposure to bright lights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Night blindness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Light adaptation: recovery of the eye’s sensitivity to visual stimuli in light after exposure to darkness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3.5 Crossing of the Optic Nerve</a:t>
            </a:r>
          </a:p>
        </p:txBody>
      </p:sp>
      <p:sp>
        <p:nvSpPr>
          <p:cNvPr id="490" name="Shape 490"/>
          <p:cNvSpPr txBox="1">
            <a:spLocks noGrp="1"/>
          </p:cNvSpPr>
          <p:nvPr>
            <p:ph type="body" idx="1"/>
          </p:nvPr>
        </p:nvSpPr>
        <p:spPr>
          <a:xfrm>
            <a:off x="457200" y="914400"/>
            <a:ext cx="2743199" cy="5294415"/>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400" b="0" i="0" u="none" strike="noStrike" cap="none">
                <a:solidFill>
                  <a:schemeClr val="dk1"/>
                </a:solidFill>
                <a:latin typeface="Arial"/>
                <a:ea typeface="Arial"/>
                <a:cs typeface="Arial"/>
                <a:sym typeface="Arial"/>
              </a:rPr>
              <a:t>Light falling on the left side of each eye’s retina (from the right visual field, shown in yellow) will stimulate a neural message that will travel along the optic nerve to the thalamus, and then on to the visual cortex in the occipital lobe of the left hemisphere. Notice that the message from the temporal half of the left retina goes to the left occipital lobe, while the message from the nasal half of the right retina crosses over to the left hemisphere (the optic chiasm is the point of crossover). The optic nerve tissue from both eyes joins together to form the left optic tract before going on to the thalamus and the left occipital lobe. For the left visual field (shown in blue), the messages from both right sides of the retinas will travel along the right optic tract to the right visual cortex in the same manner.</a:t>
            </a:r>
          </a:p>
        </p:txBody>
      </p:sp>
      <p:pic>
        <p:nvPicPr>
          <p:cNvPr id="491" name="Shape 491" descr="The illustration shows the path the light signal follows from the left and right visual fields as it goes through the optic nerves to the right and left visual cortices of the brain. The drawing shows the top view of the brain, with the eyes at top. The image received by each eye is divided into right and left visual fields; that is, the left eye’s view is divided into the left and right visual fields and the right eye’s view is also divided into the left and right visual fields.   When looking straight ahead, imagine a line that divides what each eye sees into left and right. Everything to the left of each eye is considered the left visual field, and everything to the right of each eye is considered the right visual field. Inside the eye, the right visual fields are processed on the left side of each eye, and the left visual fields are processed on the right side of each eye.  Optic nerves come down from behind each eye and at the optic chiasm, the point of crossover, the nerves representing the right side of the visual field follow the optic tract to the right visual cortex shown at the bottom of the image, and the nerves from the left side of the visual field go to the left visual cortex. "/>
          <p:cNvPicPr preferRelativeResize="0"/>
          <p:nvPr/>
        </p:nvPicPr>
        <p:blipFill rotWithShape="1">
          <a:blip r:embed="rId3">
            <a:alphaModFix/>
          </a:blip>
          <a:srcRect l="3977" r="3512"/>
          <a:stretch/>
        </p:blipFill>
        <p:spPr>
          <a:xfrm>
            <a:off x="3352800" y="906025"/>
            <a:ext cx="5264943" cy="5395598"/>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Perception of Color </a:t>
            </a:r>
            <a:r>
              <a:rPr lang="en-US" sz="2000" b="1" i="0" u="none" strike="noStrike" cap="none">
                <a:solidFill>
                  <a:srgbClr val="007FA3"/>
                </a:solidFill>
                <a:latin typeface="Arial"/>
                <a:ea typeface="Arial"/>
                <a:cs typeface="Arial"/>
                <a:sym typeface="Arial"/>
              </a:rPr>
              <a:t>1 of 2</a:t>
            </a:r>
          </a:p>
        </p:txBody>
      </p:sp>
      <p:sp>
        <p:nvSpPr>
          <p:cNvPr id="498" name="Shape 498"/>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3.6 Compare and contrast two major theories of color vision, and explain how color-deficient vision occurs.</a:t>
            </a:r>
          </a:p>
        </p:txBody>
      </p:sp>
      <p:sp>
        <p:nvSpPr>
          <p:cNvPr id="499" name="Shape 49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Trichromatic theory: theory of color vision that proposes three types of cones: red, blue, and green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Opponent-process theory: theory of color vision that proposes four primary colors with cones arranged in pairs: red and green, blue and yellow</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Afterimages: images that occur when a visual sensation persists for a brief time even after the original stimulus is removed</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Lateral geniculate nucleus (LGN) of thalamus</a:t>
            </a:r>
          </a:p>
          <a:p>
            <a:pPr marL="256032" marR="0" lvl="0" indent="-256032" algn="l" rtl="0">
              <a:spcBef>
                <a:spcPts val="1500"/>
              </a:spcBef>
              <a:buClr>
                <a:srgbClr val="007FA3"/>
              </a:buClr>
              <a:buSzPct val="1000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Shape 505"/>
          <p:cNvSpPr txBox="1">
            <a:spLocks noGrp="1"/>
          </p:cNvSpPr>
          <p:nvPr>
            <p:ph type="title"/>
          </p:nvPr>
        </p:nvSpPr>
        <p:spPr>
          <a:xfrm>
            <a:off x="457200" y="215371"/>
            <a:ext cx="8229600" cy="7752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3.6 Trichromatic Theory</a:t>
            </a:r>
          </a:p>
        </p:txBody>
      </p:sp>
      <p:sp>
        <p:nvSpPr>
          <p:cNvPr id="506" name="Shape 506"/>
          <p:cNvSpPr txBox="1"/>
          <p:nvPr/>
        </p:nvSpPr>
        <p:spPr>
          <a:xfrm>
            <a:off x="800100" y="5378830"/>
            <a:ext cx="7543800" cy="70788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000">
                <a:solidFill>
                  <a:schemeClr val="dk1"/>
                </a:solidFill>
                <a:latin typeface="Arial"/>
                <a:ea typeface="Arial"/>
                <a:cs typeface="Arial"/>
                <a:sym typeface="Arial"/>
              </a:rPr>
              <a:t>In trichromatic theory, the three types of cones combine to form different colors much as these three colored lights combine.</a:t>
            </a:r>
          </a:p>
        </p:txBody>
      </p:sp>
      <p:pic>
        <p:nvPicPr>
          <p:cNvPr id="507" name="Shape 507" descr="Two illustrations show trichomatic theory. In one, a red, a blue, and a green light overlap as in a Venn diagram to create yellow, white, and orange. In the other, a can of red paint, a can of yellow paint, and a can of blue paint mix in separate areas to create orange, green, and purple."/>
          <p:cNvPicPr preferRelativeResize="0">
            <a:picLocks noGrp="1"/>
          </p:cNvPicPr>
          <p:nvPr>
            <p:ph type="body" idx="1"/>
          </p:nvPr>
        </p:nvPicPr>
        <p:blipFill rotWithShape="1">
          <a:blip r:embed="rId3">
            <a:alphaModFix/>
          </a:blip>
          <a:srcRect/>
          <a:stretch/>
        </p:blipFill>
        <p:spPr>
          <a:xfrm>
            <a:off x="990600" y="1295400"/>
            <a:ext cx="6693019" cy="38985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3.7 Absorbance of Light from Rods and Three Types of Cones</a:t>
            </a:r>
          </a:p>
        </p:txBody>
      </p:sp>
      <p:pic>
        <p:nvPicPr>
          <p:cNvPr id="514" name="Shape 514" descr="The line graphs for rods and three types of cones are inverted U shapes, all of them peaking at a relative absorbance of 1.0. “Blue” cones peak at a wavelength of 419 nm, rods at 496 nm, “green” cones at 531 nm, and “red” cones at 559 nm."/>
          <p:cNvPicPr preferRelativeResize="0"/>
          <p:nvPr/>
        </p:nvPicPr>
        <p:blipFill rotWithShape="1">
          <a:blip r:embed="rId3">
            <a:alphaModFix/>
          </a:blip>
          <a:srcRect/>
          <a:stretch/>
        </p:blipFill>
        <p:spPr>
          <a:xfrm>
            <a:off x="1524000" y="1447800"/>
            <a:ext cx="5714999" cy="4944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457200" y="215371"/>
            <a:ext cx="8229600" cy="5466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1 of 2</a:t>
            </a:r>
          </a:p>
        </p:txBody>
      </p:sp>
      <p:sp>
        <p:nvSpPr>
          <p:cNvPr id="330" name="Shape 330"/>
          <p:cNvSpPr txBox="1">
            <a:spLocks noGrp="1"/>
          </p:cNvSpPr>
          <p:nvPr>
            <p:ph type="body" idx="1"/>
          </p:nvPr>
        </p:nvSpPr>
        <p:spPr>
          <a:xfrm>
            <a:off x="457200" y="1219200"/>
            <a:ext cx="8229600" cy="5029199"/>
          </a:xfrm>
          <a:prstGeom prst="rect">
            <a:avLst/>
          </a:prstGeom>
          <a:noFill/>
          <a:ln>
            <a:noFill/>
          </a:ln>
        </p:spPr>
        <p:txBody>
          <a:bodyPr lIns="0" tIns="0" rIns="0" bIns="0" anchor="t" anchorCtr="0">
            <a:noAutofit/>
          </a:bodyPr>
          <a:lstStyle/>
          <a:p>
            <a:pPr marL="569913" marR="0" lvl="0" indent="-569913" algn="l" rtl="0">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3.1 	Describe how we get information from the outside world into our brains.</a:t>
            </a:r>
          </a:p>
          <a:p>
            <a:pPr marL="569913" marR="0" lvl="0" indent="-569913" algn="l" rtl="0">
              <a:spcBef>
                <a:spcPts val="6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3.2 	Describe the difference and absolute thresholds.</a:t>
            </a:r>
          </a:p>
          <a:p>
            <a:pPr marL="569913" marR="0" lvl="0" indent="-569913" algn="l" rtl="0">
              <a:spcBef>
                <a:spcPts val="6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3.3 	Explain why some sensory information is ignored.</a:t>
            </a:r>
          </a:p>
          <a:p>
            <a:pPr marL="569913" marR="0" lvl="0" indent="-569913" algn="l" rtl="0">
              <a:spcBef>
                <a:spcPts val="6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3.4 	Describe how light travels through the various parts of the eye.</a:t>
            </a:r>
          </a:p>
          <a:p>
            <a:pPr marL="569913" marR="0" lvl="0" indent="-569913" algn="l" rtl="0">
              <a:spcBef>
                <a:spcPts val="6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3.5 	Explain how light information reaches the visual cortex.</a:t>
            </a:r>
          </a:p>
          <a:p>
            <a:pPr marL="569913" marR="0" lvl="0" indent="-569913" algn="l" rtl="0">
              <a:spcBef>
                <a:spcPts val="6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3.6 	Compare and contrast two major theories of color vision, and explain how color-deficient vision occurs.</a:t>
            </a:r>
          </a:p>
          <a:p>
            <a:pPr marL="569913" marR="0" lvl="0" indent="-569913" algn="l" rtl="0">
              <a:spcBef>
                <a:spcPts val="600"/>
              </a:spcBef>
              <a:spcAft>
                <a:spcPts val="0"/>
              </a:spcAft>
              <a:buClr>
                <a:srgbClr val="007FA3"/>
              </a:buClr>
              <a:buSzPct val="25000"/>
              <a:buFont typeface="Arial"/>
              <a:buNone/>
            </a:pPr>
            <a:r>
              <a:rPr lang="en-US" sz="2000" b="0" i="0" u="none" strike="noStrike" cap="none">
                <a:solidFill>
                  <a:srgbClr val="000000"/>
                </a:solidFill>
                <a:latin typeface="Arial"/>
                <a:ea typeface="Arial"/>
                <a:cs typeface="Arial"/>
                <a:sym typeface="Arial"/>
              </a:rPr>
              <a:t>3.7 	Explain the nature of sound, and describe how it travels through the various parts of the ear.</a:t>
            </a:r>
          </a:p>
          <a:p>
            <a:pPr marL="569913" marR="0" lvl="0" indent="-569913" algn="l" rtl="0">
              <a:spcBef>
                <a:spcPts val="600"/>
              </a:spcBef>
              <a:spcAft>
                <a:spcPts val="0"/>
              </a:spcAft>
              <a:buClr>
                <a:srgbClr val="007FA3"/>
              </a:buClr>
              <a:buSzPct val="25000"/>
              <a:buFont typeface="Arial"/>
              <a:buNone/>
            </a:pPr>
            <a:r>
              <a:rPr lang="en-US" sz="2000" b="0" i="0" u="none" strike="noStrike" cap="none">
                <a:solidFill>
                  <a:srgbClr val="000000"/>
                </a:solidFill>
                <a:latin typeface="Arial"/>
                <a:ea typeface="Arial"/>
                <a:cs typeface="Arial"/>
                <a:sym typeface="Arial"/>
              </a:rPr>
              <a:t>3.8 	Summarize three theories of how the brain processes information about pitch.</a:t>
            </a:r>
          </a:p>
          <a:p>
            <a:pPr marL="620713" marR="0" lvl="0" indent="-620713" algn="l" rtl="0">
              <a:spcBef>
                <a:spcPts val="1500"/>
              </a:spcBef>
              <a:spcAft>
                <a:spcPts val="0"/>
              </a:spcAft>
              <a:buClr>
                <a:srgbClr val="007FA3"/>
              </a:buClr>
              <a:buSzPct val="25000"/>
              <a:buFont typeface="Arial"/>
              <a:buNone/>
            </a:pPr>
            <a:r>
              <a:rPr lang="en-US" sz="1900" b="0" i="0" u="none" strike="noStrike" cap="none">
                <a:solidFill>
                  <a:srgbClr val="000000"/>
                </a:solidFill>
                <a:latin typeface="Arial"/>
                <a:ea typeface="Arial"/>
                <a:cs typeface="Arial"/>
                <a:sym typeface="Arial"/>
              </a:rPr>
              <a:t>3.9 	Identify types of hearing impairment and treatment options for each.</a:t>
            </a:r>
          </a:p>
          <a:p>
            <a:pPr marL="569913" marR="0" lvl="0" indent="-569913" algn="l" rtl="0">
              <a:spcBef>
                <a:spcPts val="600"/>
              </a:spcBef>
              <a:spcAft>
                <a:spcPts val="0"/>
              </a:spcAft>
              <a:buClr>
                <a:srgbClr val="007FA3"/>
              </a:buClr>
              <a:buSzPct val="25000"/>
              <a:buFont typeface="Arial"/>
              <a:buNone/>
            </a:pPr>
            <a:endParaRPr sz="2000" b="0" i="0" u="none" strike="noStrike" cap="none">
              <a:solidFill>
                <a:srgbClr val="000000"/>
              </a:solidFill>
              <a:latin typeface="Arial"/>
              <a:ea typeface="Arial"/>
              <a:cs typeface="Arial"/>
              <a:sym typeface="Arial"/>
            </a:endParaRPr>
          </a:p>
          <a:p>
            <a:pPr marL="461963" marR="0" lvl="0" indent="-461963" algn="l" rtl="0">
              <a:spcBef>
                <a:spcPts val="1500"/>
              </a:spcBef>
              <a:buClr>
                <a:srgbClr val="007FA3"/>
              </a:buClr>
              <a:buSzPct val="25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3.8 Color Afterimage</a:t>
            </a:r>
          </a:p>
        </p:txBody>
      </p:sp>
      <p:sp>
        <p:nvSpPr>
          <p:cNvPr id="521" name="Shape 521"/>
          <p:cNvSpPr txBox="1">
            <a:spLocks noGrp="1"/>
          </p:cNvSpPr>
          <p:nvPr>
            <p:ph type="body" idx="1"/>
          </p:nvPr>
        </p:nvSpPr>
        <p:spPr>
          <a:xfrm>
            <a:off x="457200" y="5390596"/>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500" b="0" i="0" u="none" strike="noStrike" cap="none">
                <a:solidFill>
                  <a:schemeClr val="dk1"/>
                </a:solidFill>
                <a:latin typeface="Arial"/>
                <a:ea typeface="Arial"/>
                <a:cs typeface="Arial"/>
                <a:sym typeface="Arial"/>
              </a:rPr>
              <a:t>Stare at the white dot in the center of this oddly colored flag for about 30 seconds. Now look at a white piece of paper or a white wall. Notice that the colors are now the normal, expected colors of the American flag. They are also the primary colors that are opposites of the colors in the picture and provide evidence for the opponent-process theory of color vision.</a:t>
            </a:r>
          </a:p>
        </p:txBody>
      </p:sp>
      <p:pic>
        <p:nvPicPr>
          <p:cNvPr id="522" name="Shape 522" descr="A illustration shows a version of the American flag in which the stripes are black and green, and the upper left corner is yellow with black stars. A white dot appears in the center of the flag. When an individual stares at the white dot for about 30 seconds and then looks at a flat white area, they will notice that the colors are now the normal, expected red, white, and blue of the American flag. "/>
          <p:cNvPicPr preferRelativeResize="0"/>
          <p:nvPr/>
        </p:nvPicPr>
        <p:blipFill rotWithShape="1">
          <a:blip r:embed="rId3">
            <a:alphaModFix/>
          </a:blip>
          <a:srcRect t="1185" b="2467"/>
          <a:stretch/>
        </p:blipFill>
        <p:spPr>
          <a:xfrm>
            <a:off x="1143000" y="1045941"/>
            <a:ext cx="6585875" cy="432221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a:xfrm>
            <a:off x="457200" y="215371"/>
            <a:ext cx="8229600" cy="8514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Perception of Color </a:t>
            </a:r>
            <a:r>
              <a:rPr lang="en-US" sz="2000" b="1" i="0" u="none" strike="noStrike" cap="none">
                <a:solidFill>
                  <a:srgbClr val="007FA3"/>
                </a:solidFill>
                <a:latin typeface="Arial"/>
                <a:ea typeface="Arial"/>
                <a:cs typeface="Arial"/>
                <a:sym typeface="Arial"/>
              </a:rPr>
              <a:t>2 of 2</a:t>
            </a:r>
          </a:p>
        </p:txBody>
      </p:sp>
      <p:sp>
        <p:nvSpPr>
          <p:cNvPr id="528" name="Shape 528"/>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Monochrome colorblindness: a condition in which a person’s eyes either have no cones or have cones that are not working at all</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Red-green colorblindness: either the red or the green cones are not working</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Sex-linked inheritance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Gene for color-deficient vision is recessive</a:t>
            </a:r>
          </a:p>
          <a:p>
            <a:pPr marL="256032" marR="0" lvl="0" indent="-256032" algn="l" rtl="0">
              <a:spcBef>
                <a:spcPts val="1500"/>
              </a:spcBef>
              <a:buClr>
                <a:srgbClr val="007FA3"/>
              </a:buClr>
              <a:buSzPct val="1000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3.9 The Ishihara Color Test</a:t>
            </a:r>
          </a:p>
        </p:txBody>
      </p:sp>
      <p:sp>
        <p:nvSpPr>
          <p:cNvPr id="535" name="Shape 535"/>
          <p:cNvSpPr txBox="1">
            <a:spLocks noGrp="1"/>
          </p:cNvSpPr>
          <p:nvPr>
            <p:ph type="body" idx="1"/>
          </p:nvPr>
        </p:nvSpPr>
        <p:spPr>
          <a:xfrm>
            <a:off x="406958" y="4876800"/>
            <a:ext cx="8229600" cy="114300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In the circle on the left, the number 8 is visible only to those with normal color vision. In the circle on the right, people with normal vision will see the number 96, while those with red-green color blindness will see nothing but a circles of dots.</a:t>
            </a:r>
          </a:p>
        </p:txBody>
      </p:sp>
      <p:pic>
        <p:nvPicPr>
          <p:cNvPr id="536" name="Shape 536" descr="An illustration shows two circles made up of colored dots. The left circle has varying shades of green and yellow dots, with the shape of the number 8 made up of varying shades of purple and orange dots. The number will only be visible to individuals with normal vision. The right circle has varying shades of grayish-green dots, with the numbers 9 and 6 made up of varying shades of orange and red dots, respectively. Those with red-green color blindness will see nothing but a circles of dots."/>
          <p:cNvPicPr preferRelativeResize="0"/>
          <p:nvPr/>
        </p:nvPicPr>
        <p:blipFill rotWithShape="1">
          <a:blip r:embed="rId3">
            <a:alphaModFix/>
          </a:blip>
          <a:srcRect/>
          <a:stretch/>
        </p:blipFill>
        <p:spPr>
          <a:xfrm>
            <a:off x="381000" y="945303"/>
            <a:ext cx="7772400" cy="368445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Sound Waves and the Ear </a:t>
            </a:r>
            <a:r>
              <a:rPr lang="en-US" sz="2000" b="1" i="0" u="none" strike="noStrike" cap="none">
                <a:solidFill>
                  <a:srgbClr val="007FA3"/>
                </a:solidFill>
                <a:latin typeface="Arial"/>
                <a:ea typeface="Arial"/>
                <a:cs typeface="Arial"/>
                <a:sym typeface="Arial"/>
              </a:rPr>
              <a:t>1 of 3</a:t>
            </a:r>
          </a:p>
        </p:txBody>
      </p:sp>
      <p:sp>
        <p:nvSpPr>
          <p:cNvPr id="542" name="Shape 542"/>
          <p:cNvSpPr txBox="1">
            <a:spLocks noGrp="1"/>
          </p:cNvSpPr>
          <p:nvPr>
            <p:ph type="body" idx="1"/>
          </p:nvPr>
        </p:nvSpPr>
        <p:spPr>
          <a:xfrm>
            <a:off x="457200" y="816429"/>
            <a:ext cx="8229600" cy="7075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3.7 </a:t>
            </a:r>
            <a:r>
              <a:rPr lang="en-US" sz="1800" b="0" i="0" u="none" strike="noStrike" cap="none">
                <a:solidFill>
                  <a:srgbClr val="007FA3"/>
                </a:solidFill>
                <a:latin typeface="Arial"/>
                <a:ea typeface="Arial"/>
                <a:cs typeface="Arial"/>
                <a:sym typeface="Arial"/>
              </a:rPr>
              <a:t>Explain the nature of sound, and describe how it travels through the various parts of the ear.</a:t>
            </a:r>
          </a:p>
        </p:txBody>
      </p:sp>
      <p:sp>
        <p:nvSpPr>
          <p:cNvPr id="543" name="Shape 54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Wavelength: interpreted as frequency or pitch (high, medium, or low)</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Amplitude: interpreted as volume (how soft or loud a sound is)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Purity: interpreted as timbre (a richness in the tone of the sound)</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Hertz (Hz): cycles or waves per second, a measurement of frequency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3.10a Sound Waves</a:t>
            </a:r>
          </a:p>
        </p:txBody>
      </p:sp>
      <p:sp>
        <p:nvSpPr>
          <p:cNvPr id="549" name="Shape 549"/>
          <p:cNvSpPr txBox="1">
            <a:spLocks noGrp="1"/>
          </p:cNvSpPr>
          <p:nvPr>
            <p:ph type="body" idx="1"/>
          </p:nvPr>
        </p:nvSpPr>
        <p:spPr>
          <a:xfrm>
            <a:off x="609600" y="5368160"/>
            <a:ext cx="8077199"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Two sound waves. The higher the wave, the louder the sound; the lower the wave, the softer the sound. If the waves are close together in time (high frequency), the pitch will be perceived as a high pitch. Waves that are farther apart (low frequency) will be perceived as having a lower pitch.</a:t>
            </a:r>
          </a:p>
        </p:txBody>
      </p:sp>
      <p:pic>
        <p:nvPicPr>
          <p:cNvPr id="550" name="Shape 550" descr="This diagram shows a typical sound wave as a line graph, with time on the x-axis and amplitude on the y-axis. Higher amplitudes indicate louder sound, and lower amplitudes indicate softer sound. The sound wave curves up and down the graph in regular fashion, with the vertical center of the wave marked by a horizontal line. "/>
          <p:cNvPicPr preferRelativeResize="0"/>
          <p:nvPr/>
        </p:nvPicPr>
        <p:blipFill rotWithShape="1">
          <a:blip r:embed="rId3">
            <a:alphaModFix/>
          </a:blip>
          <a:srcRect/>
          <a:stretch/>
        </p:blipFill>
        <p:spPr>
          <a:xfrm>
            <a:off x="609600" y="1066800"/>
            <a:ext cx="7563961" cy="393191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Shape 55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3.10b Sound Waves</a:t>
            </a:r>
          </a:p>
        </p:txBody>
      </p:sp>
      <p:sp>
        <p:nvSpPr>
          <p:cNvPr id="557" name="Shape 557" descr="Diagram b. illustrates decibel levels, as follows. • 135: Headphones turned to highest volume • 125: Jackhammer, 3 feet away • 120: Pain threshold: Sound causes pain • 110: Live rock music • 100: Chain saw or subway train going by, 20 feet away • 85 to 90: Potential ear damage: Prolonged exposure to any sound above this level causes hearing loss • 70: Vacuum cleaner • 60: Normal conversation between persons 3 feet apart • 40: Quiet office • 30: Library • 15: Normal breathing"/>
          <p:cNvSpPr txBox="1">
            <a:spLocks noGrp="1"/>
          </p:cNvSpPr>
          <p:nvPr>
            <p:ph type="body" idx="1"/>
          </p:nvPr>
        </p:nvSpPr>
        <p:spPr>
          <a:xfrm>
            <a:off x="457200" y="5516819"/>
            <a:ext cx="8229600" cy="80403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Decibels of various stimuli. A </a:t>
            </a:r>
            <a:r>
              <a:rPr lang="en-US" sz="1800" b="0" i="1" u="none" strike="noStrike" cap="none">
                <a:solidFill>
                  <a:schemeClr val="dk1"/>
                </a:solidFill>
                <a:latin typeface="Arial"/>
                <a:ea typeface="Arial"/>
                <a:cs typeface="Arial"/>
                <a:sym typeface="Arial"/>
              </a:rPr>
              <a:t>decibel </a:t>
            </a:r>
            <a:r>
              <a:rPr lang="en-US" sz="1800" b="0" i="0" u="none" strike="noStrike" cap="none">
                <a:solidFill>
                  <a:schemeClr val="dk1"/>
                </a:solidFill>
                <a:latin typeface="Arial"/>
                <a:ea typeface="Arial"/>
                <a:cs typeface="Arial"/>
                <a:sym typeface="Arial"/>
              </a:rPr>
              <a:t>is a unit of measure for loudness. Psychologists study the effects that noise has on stress, learning, performance, aggression, and psychological and physical well-being.</a:t>
            </a:r>
          </a:p>
        </p:txBody>
      </p:sp>
      <p:pic>
        <p:nvPicPr>
          <p:cNvPr id="558" name="Shape 558" descr="This diagram illustrates decibel levels, as follows. •135: Headphones turned to highest volume •125: Jackhammer, 3 feet away •120: Pain threshold: Sound causes pain •110: Live rock music •100: Chain saw or subway train going by, 20 feet away •85 to 90: Potential ear damage: Prolonged exposure to any sound above this level causes hearing loss •70: Vacuum cleaner •60: Normal conversation between persons 3 feet apart •40: Quiet office •30: Library •15: Normal breathing"/>
          <p:cNvPicPr preferRelativeResize="0"/>
          <p:nvPr/>
        </p:nvPicPr>
        <p:blipFill rotWithShape="1">
          <a:blip r:embed="rId3">
            <a:alphaModFix/>
          </a:blip>
          <a:srcRect/>
          <a:stretch/>
        </p:blipFill>
        <p:spPr>
          <a:xfrm>
            <a:off x="838200" y="1023320"/>
            <a:ext cx="6975887" cy="448056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Sound Waves and the Ear </a:t>
            </a:r>
            <a:r>
              <a:rPr lang="en-US" sz="2000" b="1" i="0" u="none" strike="noStrike" cap="none">
                <a:solidFill>
                  <a:srgbClr val="007FA3"/>
                </a:solidFill>
                <a:latin typeface="Arial"/>
                <a:ea typeface="Arial"/>
                <a:cs typeface="Arial"/>
                <a:sym typeface="Arial"/>
              </a:rPr>
              <a:t>2 of 3</a:t>
            </a:r>
          </a:p>
        </p:txBody>
      </p:sp>
      <p:sp>
        <p:nvSpPr>
          <p:cNvPr id="565" name="Shape 56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Auditory canal: short tunnel that runs from the pinna to the eardrum (tympanic membrane)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Eardrum: thin section of skin that tightly covers the opening into the middle part of the ear</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When sound waves hit the eardrum, it vibrates and causes three tiny bones in the middle ear to vibrate</a:t>
            </a:r>
          </a:p>
          <a:p>
            <a:pPr marL="1143000" marR="0" lvl="2" indent="-228600" algn="l" rtl="0">
              <a:spcBef>
                <a:spcPts val="600"/>
              </a:spcBef>
              <a:spcAft>
                <a:spcPts val="0"/>
              </a:spcAft>
              <a:buClr>
                <a:srgbClr val="007FA3"/>
              </a:buClr>
              <a:buSzPct val="100000"/>
              <a:buFont typeface="Noto Sans Symbols"/>
              <a:buChar char="▪"/>
            </a:pPr>
            <a:r>
              <a:rPr lang="en-US" sz="2400" b="0" i="0" u="none" strike="noStrike" cap="none">
                <a:solidFill>
                  <a:schemeClr val="dk1"/>
                </a:solidFill>
                <a:latin typeface="Arial"/>
                <a:ea typeface="Arial"/>
                <a:cs typeface="Arial"/>
                <a:sym typeface="Arial"/>
              </a:rPr>
              <a:t>Hammer</a:t>
            </a:r>
          </a:p>
          <a:p>
            <a:pPr marL="1143000" marR="0" lvl="2" indent="-228600" algn="l" rtl="0">
              <a:spcBef>
                <a:spcPts val="600"/>
              </a:spcBef>
              <a:spcAft>
                <a:spcPts val="0"/>
              </a:spcAft>
              <a:buClr>
                <a:srgbClr val="007FA3"/>
              </a:buClr>
              <a:buSzPct val="100000"/>
              <a:buFont typeface="Noto Sans Symbols"/>
              <a:buChar char="▪"/>
            </a:pPr>
            <a:r>
              <a:rPr lang="en-US" sz="2400" b="0" i="0" u="none" strike="noStrike" cap="none">
                <a:solidFill>
                  <a:schemeClr val="dk1"/>
                </a:solidFill>
                <a:latin typeface="Arial"/>
                <a:ea typeface="Arial"/>
                <a:cs typeface="Arial"/>
                <a:sym typeface="Arial"/>
              </a:rPr>
              <a:t>Anvil</a:t>
            </a:r>
          </a:p>
          <a:p>
            <a:pPr marL="1143000" marR="0" lvl="2" indent="-228600" algn="l" rtl="0">
              <a:spcBef>
                <a:spcPts val="600"/>
              </a:spcBef>
              <a:spcAft>
                <a:spcPts val="0"/>
              </a:spcAft>
              <a:buClr>
                <a:srgbClr val="007FA3"/>
              </a:buClr>
              <a:buSzPct val="100000"/>
              <a:buFont typeface="Noto Sans Symbols"/>
              <a:buChar char="▪"/>
            </a:pPr>
            <a:r>
              <a:rPr lang="en-US" sz="2400" b="0" i="0" u="none" strike="noStrike" cap="none">
                <a:solidFill>
                  <a:schemeClr val="dk1"/>
                </a:solidFill>
                <a:latin typeface="Arial"/>
                <a:ea typeface="Arial"/>
                <a:cs typeface="Arial"/>
                <a:sym typeface="Arial"/>
              </a:rPr>
              <a:t>Stirrup</a:t>
            </a:r>
          </a:p>
          <a:p>
            <a:pPr marL="256032" marR="0" lvl="0" indent="-256032" algn="l" rtl="0">
              <a:spcBef>
                <a:spcPts val="1500"/>
              </a:spcBef>
              <a:buClr>
                <a:srgbClr val="007FA3"/>
              </a:buClr>
              <a:buSzPct val="1000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Shape 57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Sound Waves and the Ear </a:t>
            </a:r>
            <a:r>
              <a:rPr lang="en-US" sz="2000" b="1" i="0" u="none" strike="noStrike" cap="none">
                <a:solidFill>
                  <a:srgbClr val="007FA3"/>
                </a:solidFill>
                <a:latin typeface="Arial"/>
                <a:ea typeface="Arial"/>
                <a:cs typeface="Arial"/>
                <a:sym typeface="Arial"/>
              </a:rPr>
              <a:t>3 of 3</a:t>
            </a:r>
          </a:p>
        </p:txBody>
      </p:sp>
      <p:sp>
        <p:nvSpPr>
          <p:cNvPr id="571" name="Shape 571"/>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Cochlea: snail-shaped structure of the inner ear that is filled with fluid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Organ of Corti: rests in the basilar membrane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Contains receptor cells for sense of hearing</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Auditory nerve: bundle of axons from the hair cells in the inner ear</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Receives neural message from the organ of Corti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3.9 The Structure of the Ear</a:t>
            </a:r>
          </a:p>
        </p:txBody>
      </p:sp>
      <p:sp>
        <p:nvSpPr>
          <p:cNvPr id="578" name="Shape 578"/>
          <p:cNvSpPr txBox="1">
            <a:spLocks noGrp="1"/>
          </p:cNvSpPr>
          <p:nvPr>
            <p:ph type="body" idx="1"/>
          </p:nvPr>
        </p:nvSpPr>
        <p:spPr>
          <a:xfrm>
            <a:off x="6371492" y="758231"/>
            <a:ext cx="2514599" cy="5834743"/>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200" b="0" i="0" u="none" strike="noStrike" cap="none">
                <a:solidFill>
                  <a:schemeClr val="dk1"/>
                </a:solidFill>
                <a:latin typeface="Arial"/>
                <a:ea typeface="Arial"/>
                <a:cs typeface="Arial"/>
                <a:sym typeface="Arial"/>
              </a:rPr>
              <a:t>(a) This drawing shows the entire ear, beginning with the outer ear (pinna, ear canal, and eardrum). The vestibular organ includes the semicircular canals and the otolith organs (inside the round structures just above the cochlea). (b) The middle ear. Sound waves entering through the ear canal cause the eardrum to vibrate, which causes each of the three bones of the middle ear to vibrate, amplifying the sound. The stirrup rests on the oval window, which transmits its vibration to the fluid in the inner ear. (c) The inner ear. Large spaces are filled with fluid (shown in purple) that vibrates as the oval window vibrates. A thin membrane suspended in this fluid is called the basilar membrane, which contains the organ of Corti, the structure composed of the hairlike cells that send signals via the auditory nerve to the thalamus, which then relays information to the auditory cortex. (d) A close-up view of the basilar membrane (in dark pink) with the hair cells of the organ of Corti (in lighter pink). Notice the axons (small green lines) leaving the hair cells to form the auditory nerve.</a:t>
            </a:r>
          </a:p>
        </p:txBody>
      </p:sp>
      <p:pic>
        <p:nvPicPr>
          <p:cNvPr id="579" name="Shape 579" descr="The image designated “a” shows the entire ear with the following parts marked: • Pinna • Ear canal • Vestibular organ, or semicircular canals • Auditory nerve • Cochlea • Eardrum  The image designated “b” is of the middle ear and has the following parts marked: • Hammer • Anvil • Oval window • Stirrup • Middle ear • Eardrum  The image designated “c” is of the inner ear points to the following parts: • Organ of corti • Fluid in cochlea • Basilar membrane  The image designated “d” is a close-up view of the basilar membrane with the following parts indicated: • Organ of corti • Axons • Basilar membrane • Hair cell "/>
          <p:cNvPicPr preferRelativeResize="0"/>
          <p:nvPr/>
        </p:nvPicPr>
        <p:blipFill rotWithShape="1">
          <a:blip r:embed="rId3">
            <a:alphaModFix/>
          </a:blip>
          <a:srcRect t="1245"/>
          <a:stretch/>
        </p:blipFill>
        <p:spPr>
          <a:xfrm>
            <a:off x="349200" y="1066800"/>
            <a:ext cx="6022291" cy="507274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Shape 58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Perceiving Pitch </a:t>
            </a:r>
            <a:r>
              <a:rPr lang="en-US" sz="2000" b="1" i="0" u="none" strike="noStrike" cap="none">
                <a:solidFill>
                  <a:srgbClr val="007FA3"/>
                </a:solidFill>
                <a:latin typeface="Arial"/>
                <a:ea typeface="Arial"/>
                <a:cs typeface="Arial"/>
                <a:sym typeface="Arial"/>
              </a:rPr>
              <a:t>1 of 2</a:t>
            </a:r>
          </a:p>
        </p:txBody>
      </p:sp>
      <p:sp>
        <p:nvSpPr>
          <p:cNvPr id="586" name="Shape 586"/>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3.8 Summarize three theories of how the brain processes information about pitch.</a:t>
            </a:r>
          </a:p>
        </p:txBody>
      </p:sp>
      <p:sp>
        <p:nvSpPr>
          <p:cNvPr id="587" name="Shape 58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Pitch: psychological experience of sound that corresponds to the frequency of the sound waves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Higher frequencies are perceived as higher pitches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Place theory: theory of pitch that states that different pitches are experienced by stimulation of hair cells in different locations on organ of Corti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457200" y="215371"/>
            <a:ext cx="8229600" cy="470427"/>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Learning Objectives </a:t>
            </a:r>
            <a:r>
              <a:rPr lang="en-US" sz="2000" b="1" i="0" u="none" strike="noStrike" cap="none">
                <a:solidFill>
                  <a:srgbClr val="007FA3"/>
                </a:solidFill>
                <a:latin typeface="Arial"/>
                <a:ea typeface="Arial"/>
                <a:cs typeface="Arial"/>
                <a:sym typeface="Arial"/>
              </a:rPr>
              <a:t>2 of 2</a:t>
            </a:r>
          </a:p>
        </p:txBody>
      </p:sp>
      <p:sp>
        <p:nvSpPr>
          <p:cNvPr id="337" name="Shape 337"/>
          <p:cNvSpPr txBox="1">
            <a:spLocks noGrp="1"/>
          </p:cNvSpPr>
          <p:nvPr>
            <p:ph type="body" idx="1"/>
          </p:nvPr>
        </p:nvSpPr>
        <p:spPr>
          <a:xfrm>
            <a:off x="445477" y="1143000"/>
            <a:ext cx="8229600" cy="5181600"/>
          </a:xfrm>
          <a:prstGeom prst="rect">
            <a:avLst/>
          </a:prstGeom>
          <a:noFill/>
          <a:ln>
            <a:noFill/>
          </a:ln>
        </p:spPr>
        <p:txBody>
          <a:bodyPr lIns="0" tIns="0" rIns="0" bIns="0" anchor="t" anchorCtr="0">
            <a:noAutofit/>
          </a:bodyPr>
          <a:lstStyle/>
          <a:p>
            <a:pPr marL="620713" marR="0" lvl="0" indent="-620713" algn="l" rtl="0">
              <a:lnSpc>
                <a:spcPct val="100000"/>
              </a:lnSpc>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3.10 	Explain how the sense of taste works.</a:t>
            </a:r>
          </a:p>
          <a:p>
            <a:pPr marL="620713" marR="0" lvl="0" indent="-620713" algn="l" rtl="0">
              <a:lnSpc>
                <a:spcPct val="100000"/>
              </a:lnSpc>
              <a:spcBef>
                <a:spcPts val="6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3.11 	Explain how the sense of smell works.</a:t>
            </a:r>
          </a:p>
          <a:p>
            <a:pPr marL="620713" marR="0" lvl="0" indent="-620713" algn="l" rtl="0">
              <a:lnSpc>
                <a:spcPct val="100000"/>
              </a:lnSpc>
              <a:spcBef>
                <a:spcPts val="60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3.12 	Describe how we experience the sensations of touch, pressure, temperature, and pain. </a:t>
            </a:r>
          </a:p>
          <a:p>
            <a:pPr marL="620713" marR="0" lvl="0" indent="-620713" algn="l" rtl="0">
              <a:lnSpc>
                <a:spcPct val="100000"/>
              </a:lnSpc>
              <a:spcBef>
                <a:spcPts val="600"/>
              </a:spcBef>
              <a:spcAft>
                <a:spcPts val="0"/>
              </a:spcAft>
              <a:buClr>
                <a:srgbClr val="007FA3"/>
              </a:buClr>
              <a:buSzPct val="25000"/>
              <a:buFont typeface="Arial"/>
              <a:buNone/>
            </a:pPr>
            <a:r>
              <a:rPr lang="en-US" sz="2000" b="0" i="0" u="none" strike="noStrike" cap="none">
                <a:solidFill>
                  <a:srgbClr val="000000"/>
                </a:solidFill>
                <a:latin typeface="Arial"/>
                <a:ea typeface="Arial"/>
                <a:cs typeface="Arial"/>
                <a:sym typeface="Arial"/>
              </a:rPr>
              <a:t>3.13 	Describe the systems that tell us about balance and position and movement of our bodies.</a:t>
            </a:r>
          </a:p>
          <a:p>
            <a:pPr marL="620713" marR="0" lvl="0" indent="-620713" algn="l" rtl="0">
              <a:lnSpc>
                <a:spcPct val="100000"/>
              </a:lnSpc>
              <a:spcBef>
                <a:spcPts val="600"/>
              </a:spcBef>
              <a:spcAft>
                <a:spcPts val="0"/>
              </a:spcAft>
              <a:buClr>
                <a:srgbClr val="007FA3"/>
              </a:buClr>
              <a:buSzPct val="25000"/>
              <a:buFont typeface="Arial"/>
              <a:buNone/>
            </a:pPr>
            <a:r>
              <a:rPr lang="en-US" sz="2000" b="0" i="0" u="none" strike="noStrike" cap="none">
                <a:solidFill>
                  <a:srgbClr val="000000"/>
                </a:solidFill>
                <a:latin typeface="Arial"/>
                <a:ea typeface="Arial"/>
                <a:cs typeface="Arial"/>
                <a:sym typeface="Arial"/>
              </a:rPr>
              <a:t>3.14 	Describe how perceptual constancies and the Gestalt principles account for common perceptual experiences.</a:t>
            </a:r>
          </a:p>
          <a:p>
            <a:pPr marL="620713" marR="0" lvl="0" indent="-620713" algn="l" rtl="0">
              <a:lnSpc>
                <a:spcPct val="100000"/>
              </a:lnSpc>
              <a:spcBef>
                <a:spcPts val="600"/>
              </a:spcBef>
              <a:spcAft>
                <a:spcPts val="0"/>
              </a:spcAft>
              <a:buClr>
                <a:srgbClr val="007FA3"/>
              </a:buClr>
              <a:buSzPct val="25000"/>
              <a:buFont typeface="Arial"/>
              <a:buNone/>
            </a:pPr>
            <a:r>
              <a:rPr lang="en-US" sz="2000" b="0" i="0" u="none" strike="noStrike" cap="none">
                <a:solidFill>
                  <a:srgbClr val="000000"/>
                </a:solidFill>
                <a:latin typeface="Arial"/>
                <a:ea typeface="Arial"/>
                <a:cs typeface="Arial"/>
                <a:sym typeface="Arial"/>
              </a:rPr>
              <a:t>3.15 	Explain how we perceive depth using both monocular and binocular cues.</a:t>
            </a:r>
          </a:p>
          <a:p>
            <a:pPr marL="620713" marR="0" lvl="0" indent="-620713" algn="l" rtl="0">
              <a:lnSpc>
                <a:spcPct val="100000"/>
              </a:lnSpc>
              <a:spcBef>
                <a:spcPts val="600"/>
              </a:spcBef>
              <a:spcAft>
                <a:spcPts val="0"/>
              </a:spcAft>
              <a:buClr>
                <a:srgbClr val="007FA3"/>
              </a:buClr>
              <a:buSzPct val="25000"/>
              <a:buFont typeface="Arial"/>
              <a:buNone/>
            </a:pPr>
            <a:r>
              <a:rPr lang="en-US" sz="2000" b="0" i="0" u="none" strike="noStrike" cap="none">
                <a:solidFill>
                  <a:srgbClr val="000000"/>
                </a:solidFill>
                <a:latin typeface="Arial"/>
                <a:ea typeface="Arial"/>
                <a:cs typeface="Arial"/>
                <a:sym typeface="Arial"/>
              </a:rPr>
              <a:t>3.16 	Identify some common visual illusions and the factors that influence our perception of them.</a:t>
            </a:r>
          </a:p>
          <a:p>
            <a:pPr marL="620713" marR="0" lvl="0" indent="-620713" algn="l" rtl="0">
              <a:lnSpc>
                <a:spcPct val="100000"/>
              </a:lnSpc>
              <a:spcBef>
                <a:spcPts val="600"/>
              </a:spcBef>
              <a:spcAft>
                <a:spcPts val="0"/>
              </a:spcAft>
              <a:buClr>
                <a:srgbClr val="007FA3"/>
              </a:buClr>
              <a:buSzPct val="25000"/>
              <a:buFont typeface="Arial"/>
              <a:buNone/>
            </a:pPr>
            <a:r>
              <a:rPr lang="en-US" sz="2000" b="0" i="0" u="none" strike="noStrike" cap="none">
                <a:solidFill>
                  <a:srgbClr val="000000"/>
                </a:solidFill>
                <a:latin typeface="Arial"/>
                <a:ea typeface="Arial"/>
                <a:cs typeface="Arial"/>
                <a:sym typeface="Arial"/>
              </a:rPr>
              <a:t>3.17 Describe how the neuroscientific study of magic can help to explain visual and cognitive illusions.</a:t>
            </a:r>
          </a:p>
          <a:p>
            <a:pPr marL="461963" marR="0" lvl="0" indent="-461963" algn="l" rtl="0">
              <a:lnSpc>
                <a:spcPct val="90000"/>
              </a:lnSpc>
              <a:spcBef>
                <a:spcPts val="1500"/>
              </a:spcBef>
              <a:buClr>
                <a:srgbClr val="007FA3"/>
              </a:buClr>
              <a:buSzPct val="25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Perceiving Pitch </a:t>
            </a:r>
            <a:r>
              <a:rPr lang="en-US" sz="2000" b="1" i="0" u="none" strike="noStrike" cap="none">
                <a:solidFill>
                  <a:srgbClr val="007FA3"/>
                </a:solidFill>
                <a:latin typeface="Arial"/>
                <a:ea typeface="Arial"/>
                <a:cs typeface="Arial"/>
                <a:sym typeface="Arial"/>
              </a:rPr>
              <a:t>2 of 2</a:t>
            </a:r>
          </a:p>
        </p:txBody>
      </p:sp>
      <p:sp>
        <p:nvSpPr>
          <p:cNvPr id="593" name="Shape 59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Frequency theory: theory of pitch that states that pitch is related to the speed of vibrations in the basilar membrane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Volley principle: theory of pitch that states that frequencies from about 400 Hz up to about 4000 Hz cause the hair cells (auditory neurons) to fire in a volley pattern, or take turns in firing</a:t>
            </a:r>
          </a:p>
          <a:p>
            <a:pPr marL="256032" marR="0" lvl="0" indent="-256032" algn="l" rtl="0">
              <a:spcBef>
                <a:spcPts val="1500"/>
              </a:spcBef>
              <a:buClr>
                <a:srgbClr val="007FA3"/>
              </a:buClr>
              <a:buSzPct val="100000"/>
              <a:buFont typeface="Arial"/>
              <a:buNone/>
            </a:pPr>
            <a:endParaRPr sz="2800" b="0" i="0" u="none" strike="noStrike" cap="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Types of Hearing Impairments </a:t>
            </a:r>
            <a:r>
              <a:rPr lang="en-US" sz="2000" b="1" i="0" u="none" strike="noStrike" cap="none">
                <a:solidFill>
                  <a:srgbClr val="007FA3"/>
                </a:solidFill>
                <a:latin typeface="Arial"/>
                <a:ea typeface="Arial"/>
                <a:cs typeface="Arial"/>
                <a:sym typeface="Arial"/>
              </a:rPr>
              <a:t>1 of 2</a:t>
            </a:r>
          </a:p>
        </p:txBody>
      </p:sp>
      <p:sp>
        <p:nvSpPr>
          <p:cNvPr id="599" name="Shape 599"/>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3.9 Identify types of hearing impairment and treatment options for each.</a:t>
            </a:r>
          </a:p>
        </p:txBody>
      </p:sp>
      <p:sp>
        <p:nvSpPr>
          <p:cNvPr id="600" name="Shape 60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Conduction hearing impairment can result from: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Damaged eardrum: would prevent sound waves from being carried into the middle ear properly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Damage to bones of middle ear: sounds cannot be conducted from the eardrum to the cochlea</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Nerve hearing impairment can result from:</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Damage in inner ear</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Damage in auditory pathways and cortical areas of the brain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Types of Hearing Impairments </a:t>
            </a:r>
            <a:r>
              <a:rPr lang="en-US" sz="2000" b="1" i="0" u="none" strike="noStrike" cap="none">
                <a:solidFill>
                  <a:srgbClr val="007FA3"/>
                </a:solidFill>
                <a:latin typeface="Arial"/>
                <a:ea typeface="Arial"/>
                <a:cs typeface="Arial"/>
                <a:sym typeface="Arial"/>
              </a:rPr>
              <a:t>2 of 2</a:t>
            </a:r>
          </a:p>
        </p:txBody>
      </p:sp>
      <p:sp>
        <p:nvSpPr>
          <p:cNvPr id="607" name="Shape 60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Cochlear implant: a microphone implanted just behind the ear that picks up sound from the surrounding environment</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Speech processor selects and arranges the sound picked up by the microphone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Implant is a transmitter and receiver, converting signals into electrical impulses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Collected by electrode array in cochlea, sent to the brain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Shape 613"/>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3.12 Cochlear Implant</a:t>
            </a:r>
          </a:p>
        </p:txBody>
      </p:sp>
      <p:sp>
        <p:nvSpPr>
          <p:cNvPr id="614" name="Shape 614"/>
          <p:cNvSpPr txBox="1">
            <a:spLocks noGrp="1"/>
          </p:cNvSpPr>
          <p:nvPr>
            <p:ph type="body" idx="1"/>
          </p:nvPr>
        </p:nvSpPr>
        <p:spPr>
          <a:xfrm>
            <a:off x="6553200" y="756975"/>
            <a:ext cx="2286000" cy="4424623"/>
          </a:xfrm>
          <a:prstGeom prst="rect">
            <a:avLst/>
          </a:prstGeom>
          <a:noFill/>
          <a:ln>
            <a:noFill/>
          </a:ln>
        </p:spPr>
        <p:txBody>
          <a:bodyPr lIns="0" tIns="0" rIns="0" bIns="0" anchor="b" anchorCtr="0">
            <a:noAutofit/>
          </a:bodyPr>
          <a:lstStyle/>
          <a:p>
            <a:pPr marL="0" marR="0" lvl="0" indent="0" algn="l" rtl="0">
              <a:spcBef>
                <a:spcPts val="0"/>
              </a:spcBef>
              <a:spcAft>
                <a:spcPts val="0"/>
              </a:spcAft>
              <a:buClr>
                <a:srgbClr val="007FA3"/>
              </a:buClr>
              <a:buSzPct val="25000"/>
              <a:buFont typeface="Arial"/>
              <a:buNone/>
            </a:pPr>
            <a:r>
              <a:rPr lang="en-US" sz="1500" b="0" i="0" u="none" strike="noStrike" cap="none">
                <a:solidFill>
                  <a:schemeClr val="dk1"/>
                </a:solidFill>
                <a:latin typeface="Arial"/>
                <a:ea typeface="Arial"/>
                <a:cs typeface="Arial"/>
                <a:sym typeface="Arial"/>
              </a:rPr>
              <a:t>In a cochlear implant, a microphone implanted just behind the ear picks up sound from the surrounding environment.</a:t>
            </a:r>
          </a:p>
          <a:p>
            <a:pPr marL="0" marR="0" lvl="0" indent="0" algn="l" rtl="0">
              <a:spcBef>
                <a:spcPts val="0"/>
              </a:spcBef>
              <a:spcAft>
                <a:spcPts val="0"/>
              </a:spcAft>
              <a:buClr>
                <a:srgbClr val="007FA3"/>
              </a:buClr>
              <a:buSzPct val="25000"/>
              <a:buFont typeface="Arial"/>
              <a:buNone/>
            </a:pPr>
            <a:r>
              <a:rPr lang="en-US" sz="1500" b="0" i="0" u="none" strike="noStrike" cap="none">
                <a:solidFill>
                  <a:schemeClr val="dk1"/>
                </a:solidFill>
                <a:latin typeface="Arial"/>
                <a:ea typeface="Arial"/>
                <a:cs typeface="Arial"/>
                <a:sym typeface="Arial"/>
              </a:rPr>
              <a:t>A speech processor, attached to the implant and worn outside the body, selects and arranges the sound picked up by the microphone. The implant itself is a transmitter and receiver, converting the signals from the speech processor into electrical</a:t>
            </a:r>
          </a:p>
          <a:p>
            <a:pPr marL="0" marR="0" lvl="0" indent="0" algn="l" rtl="0">
              <a:spcBef>
                <a:spcPts val="0"/>
              </a:spcBef>
              <a:buClr>
                <a:srgbClr val="007FA3"/>
              </a:buClr>
              <a:buSzPct val="25000"/>
              <a:buFont typeface="Arial"/>
              <a:buNone/>
            </a:pPr>
            <a:r>
              <a:rPr lang="en-US" sz="1500" b="0" i="0" u="none" strike="noStrike" cap="none">
                <a:solidFill>
                  <a:schemeClr val="dk1"/>
                </a:solidFill>
                <a:latin typeface="Arial"/>
                <a:ea typeface="Arial"/>
                <a:cs typeface="Arial"/>
                <a:sym typeface="Arial"/>
              </a:rPr>
              <a:t>impulses that are collected by the electrode array in the cochlea and then sent to the brain.</a:t>
            </a:r>
          </a:p>
        </p:txBody>
      </p:sp>
      <p:pic>
        <p:nvPicPr>
          <p:cNvPr id="615" name="Shape 615" descr="This is a diagram of an ear with a cochlear implant. The headpiece, containing the microphone and the implant, is placed on the head close to the top of the ear. The microphone is connected by a wire to an external speech processor, and the implant is connected by a wire to the electrode array at the bottom of the cochlea. The auditory nerve is shown coming out of the right side of the cochlea. "/>
          <p:cNvPicPr preferRelativeResize="0"/>
          <p:nvPr/>
        </p:nvPicPr>
        <p:blipFill rotWithShape="1">
          <a:blip r:embed="rId3">
            <a:alphaModFix/>
          </a:blip>
          <a:srcRect t="3048" b="2158"/>
          <a:stretch/>
        </p:blipFill>
        <p:spPr>
          <a:xfrm>
            <a:off x="269693" y="1141357"/>
            <a:ext cx="6131105" cy="4878442"/>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Gustation: How We Taste the World</a:t>
            </a:r>
          </a:p>
        </p:txBody>
      </p:sp>
      <p:sp>
        <p:nvSpPr>
          <p:cNvPr id="621" name="Shape 621"/>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3.10 Explain how the sense of taste works.</a:t>
            </a:r>
          </a:p>
        </p:txBody>
      </p:sp>
      <p:sp>
        <p:nvSpPr>
          <p:cNvPr id="622" name="Shape 62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Taste buds</a:t>
            </a:r>
          </a:p>
          <a:p>
            <a:pPr marL="742950" marR="0" lvl="1" indent="-285750" algn="l" rtl="0">
              <a:spcBef>
                <a:spcPts val="600"/>
              </a:spcBef>
              <a:spcAft>
                <a:spcPts val="0"/>
              </a:spcAft>
              <a:buClr>
                <a:srgbClr val="007FA3"/>
              </a:buClr>
              <a:buSzPct val="100000"/>
              <a:buFont typeface="Arial"/>
              <a:buChar char="–"/>
            </a:pPr>
            <a:r>
              <a:rPr lang="en-US" sz="2000" b="0" i="0" u="none" strike="noStrike" cap="none">
                <a:solidFill>
                  <a:schemeClr val="dk1"/>
                </a:solidFill>
                <a:latin typeface="Arial"/>
                <a:ea typeface="Arial"/>
                <a:cs typeface="Arial"/>
                <a:sym typeface="Arial"/>
              </a:rPr>
              <a:t>Taste receptor cells in mouth; responsible for sense of taste</a:t>
            </a:r>
          </a:p>
          <a:p>
            <a:pPr marL="256032" marR="0" lvl="0" indent="-256032" algn="l" rtl="0">
              <a:spcBef>
                <a:spcPts val="15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Gustation</a:t>
            </a:r>
          </a:p>
          <a:p>
            <a:pPr marL="742950" marR="0" lvl="1" indent="-285750" algn="l" rtl="0">
              <a:spcBef>
                <a:spcPts val="600"/>
              </a:spcBef>
              <a:spcAft>
                <a:spcPts val="0"/>
              </a:spcAft>
              <a:buClr>
                <a:srgbClr val="007FA3"/>
              </a:buClr>
              <a:buSzPct val="100000"/>
              <a:buFont typeface="Arial"/>
              <a:buChar char="–"/>
            </a:pPr>
            <a:r>
              <a:rPr lang="en-US" sz="2000" b="0" i="0" u="none" strike="noStrike" cap="none">
                <a:solidFill>
                  <a:schemeClr val="dk1"/>
                </a:solidFill>
                <a:latin typeface="Arial"/>
                <a:ea typeface="Arial"/>
                <a:cs typeface="Arial"/>
                <a:sym typeface="Arial"/>
              </a:rPr>
              <a:t>The sensation of a taste</a:t>
            </a:r>
          </a:p>
          <a:p>
            <a:pPr marL="256032" marR="0" lvl="0" indent="-256032" algn="l" rtl="0">
              <a:spcBef>
                <a:spcPts val="15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Five basic tastes</a:t>
            </a:r>
          </a:p>
          <a:p>
            <a:pPr marL="742950" marR="0" lvl="1" indent="-285750" algn="l" rtl="0">
              <a:spcBef>
                <a:spcPts val="600"/>
              </a:spcBef>
              <a:spcAft>
                <a:spcPts val="0"/>
              </a:spcAft>
              <a:buClr>
                <a:srgbClr val="007FA3"/>
              </a:buClr>
              <a:buSzPct val="100000"/>
              <a:buFont typeface="Arial"/>
              <a:buChar char="–"/>
            </a:pPr>
            <a:r>
              <a:rPr lang="en-US" sz="2000" b="0" i="0" u="none" strike="noStrike" cap="none">
                <a:solidFill>
                  <a:schemeClr val="dk1"/>
                </a:solidFill>
                <a:latin typeface="Arial"/>
                <a:ea typeface="Arial"/>
                <a:cs typeface="Arial"/>
                <a:sym typeface="Arial"/>
              </a:rPr>
              <a:t>Sweet</a:t>
            </a:r>
          </a:p>
          <a:p>
            <a:pPr marL="742950" marR="0" lvl="1" indent="-285750" algn="l" rtl="0">
              <a:spcBef>
                <a:spcPts val="600"/>
              </a:spcBef>
              <a:spcAft>
                <a:spcPts val="0"/>
              </a:spcAft>
              <a:buClr>
                <a:srgbClr val="007FA3"/>
              </a:buClr>
              <a:buSzPct val="100000"/>
              <a:buFont typeface="Arial"/>
              <a:buChar char="–"/>
            </a:pPr>
            <a:r>
              <a:rPr lang="en-US" sz="2000" b="0" i="0" u="none" strike="noStrike" cap="none">
                <a:solidFill>
                  <a:schemeClr val="dk1"/>
                </a:solidFill>
                <a:latin typeface="Arial"/>
                <a:ea typeface="Arial"/>
                <a:cs typeface="Arial"/>
                <a:sym typeface="Arial"/>
              </a:rPr>
              <a:t>Sour</a:t>
            </a:r>
          </a:p>
          <a:p>
            <a:pPr marL="742950" marR="0" lvl="1" indent="-285750" algn="l" rtl="0">
              <a:spcBef>
                <a:spcPts val="600"/>
              </a:spcBef>
              <a:spcAft>
                <a:spcPts val="0"/>
              </a:spcAft>
              <a:buClr>
                <a:srgbClr val="007FA3"/>
              </a:buClr>
              <a:buSzPct val="100000"/>
              <a:buFont typeface="Arial"/>
              <a:buChar char="–"/>
            </a:pPr>
            <a:r>
              <a:rPr lang="en-US" sz="2000" b="0" i="0" u="none" strike="noStrike" cap="none">
                <a:solidFill>
                  <a:schemeClr val="dk1"/>
                </a:solidFill>
                <a:latin typeface="Arial"/>
                <a:ea typeface="Arial"/>
                <a:cs typeface="Arial"/>
                <a:sym typeface="Arial"/>
              </a:rPr>
              <a:t>Salty</a:t>
            </a:r>
          </a:p>
          <a:p>
            <a:pPr marL="742950" marR="0" lvl="1" indent="-285750" algn="l" rtl="0">
              <a:spcBef>
                <a:spcPts val="600"/>
              </a:spcBef>
              <a:spcAft>
                <a:spcPts val="0"/>
              </a:spcAft>
              <a:buClr>
                <a:srgbClr val="007FA3"/>
              </a:buClr>
              <a:buSzPct val="100000"/>
              <a:buFont typeface="Arial"/>
              <a:buChar char="–"/>
            </a:pPr>
            <a:r>
              <a:rPr lang="en-US" sz="2000" b="0" i="0" u="none" strike="noStrike" cap="none">
                <a:solidFill>
                  <a:schemeClr val="dk1"/>
                </a:solidFill>
                <a:latin typeface="Arial"/>
                <a:ea typeface="Arial"/>
                <a:cs typeface="Arial"/>
                <a:sym typeface="Arial"/>
              </a:rPr>
              <a:t>Bitter</a:t>
            </a:r>
          </a:p>
          <a:p>
            <a:pPr marL="742950" marR="0" lvl="1" indent="-285750" algn="l" rtl="0">
              <a:spcBef>
                <a:spcPts val="600"/>
              </a:spcBef>
              <a:spcAft>
                <a:spcPts val="0"/>
              </a:spcAft>
              <a:buClr>
                <a:srgbClr val="007FA3"/>
              </a:buClr>
              <a:buSzPct val="100000"/>
              <a:buFont typeface="Arial"/>
              <a:buChar char="–"/>
            </a:pPr>
            <a:r>
              <a:rPr lang="en-US" sz="2000" b="0" i="0" u="none" strike="noStrike" cap="none">
                <a:solidFill>
                  <a:schemeClr val="dk1"/>
                </a:solidFill>
                <a:latin typeface="Arial"/>
                <a:ea typeface="Arial"/>
                <a:cs typeface="Arial"/>
                <a:sym typeface="Arial"/>
              </a:rPr>
              <a:t>“Brothy,” or </a:t>
            </a:r>
            <a:r>
              <a:rPr lang="en-US" sz="2000" b="0" i="1" u="none" strike="noStrike" cap="none">
                <a:solidFill>
                  <a:schemeClr val="dk1"/>
                </a:solidFill>
                <a:latin typeface="Arial"/>
                <a:ea typeface="Arial"/>
                <a:cs typeface="Arial"/>
                <a:sym typeface="Arial"/>
              </a:rPr>
              <a:t>umami</a:t>
            </a:r>
          </a:p>
          <a:p>
            <a:pPr marL="742950" marR="0" lvl="1" indent="-285750" algn="l" rtl="0">
              <a:spcBef>
                <a:spcPts val="600"/>
              </a:spcBef>
              <a:buClr>
                <a:srgbClr val="007FA3"/>
              </a:buClr>
              <a:buSzPct val="100000"/>
              <a:buFont typeface="Arial"/>
              <a:buNone/>
            </a:pPr>
            <a:endParaRPr sz="2000" b="0" i="0" u="none" strike="noStrike" cap="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3.13 The Tongue and Taste Buds</a:t>
            </a:r>
          </a:p>
        </p:txBody>
      </p:sp>
      <p:sp>
        <p:nvSpPr>
          <p:cNvPr id="629" name="Shape 629"/>
          <p:cNvSpPr txBox="1">
            <a:spLocks noGrp="1"/>
          </p:cNvSpPr>
          <p:nvPr>
            <p:ph type="body" idx="1"/>
          </p:nvPr>
        </p:nvSpPr>
        <p:spPr>
          <a:xfrm>
            <a:off x="6874667" y="1066800"/>
            <a:ext cx="2040732" cy="50291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400" b="0" i="0" u="none" strike="noStrike" cap="none">
                <a:solidFill>
                  <a:schemeClr val="dk1"/>
                </a:solidFill>
                <a:latin typeface="Arial"/>
                <a:ea typeface="Arial"/>
                <a:cs typeface="Arial"/>
                <a:sym typeface="Arial"/>
              </a:rPr>
              <a:t>(a) The right side of this drawing shows the nerves in the tongue's deep tissue. (b) The taste bud is located inside the papillae and is composed of small cells that send signals to the brain when stimulated by molecules of food. (c) Microphotograph of the surface of the tongue, showing two different sizes of papillae. The taste buds are located under the surface of the larger red papillae, whereas the smaller and more numerous papillae form a touch-sensitive rough surface that helps in chewing and moving food around the mouth.</a:t>
            </a:r>
          </a:p>
        </p:txBody>
      </p:sp>
      <p:pic>
        <p:nvPicPr>
          <p:cNvPr id="630" name="Shape 630" descr="An illustration shows a human tongue and its anatomical features, including the following labeled parts: receptor cell, taste hair, taste pore, supporting cell, outer layer of tongue, and nerve fiber."/>
          <p:cNvPicPr preferRelativeResize="0"/>
          <p:nvPr/>
        </p:nvPicPr>
        <p:blipFill rotWithShape="1">
          <a:blip r:embed="rId3">
            <a:alphaModFix/>
          </a:blip>
          <a:srcRect/>
          <a:stretch/>
        </p:blipFill>
        <p:spPr>
          <a:xfrm>
            <a:off x="208503" y="1295400"/>
            <a:ext cx="6408883" cy="464819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Shape 636"/>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3.14 The Gustatory Cortex</a:t>
            </a:r>
          </a:p>
        </p:txBody>
      </p:sp>
      <p:sp>
        <p:nvSpPr>
          <p:cNvPr id="637" name="Shape 637" descr="An image shows a cross-section of the human brain, colored gray. Two small areas within opposite hemispheres colored red represent the gustatory cortex."/>
          <p:cNvSpPr txBox="1">
            <a:spLocks noGrp="1"/>
          </p:cNvSpPr>
          <p:nvPr>
            <p:ph type="body" idx="1"/>
          </p:nvPr>
        </p:nvSpPr>
        <p:spPr>
          <a:xfrm>
            <a:off x="457200" y="5257800"/>
            <a:ext cx="8229600" cy="1066799"/>
          </a:xfrm>
          <a:prstGeom prst="rect">
            <a:avLst/>
          </a:prstGeom>
          <a:noFill/>
          <a:ln>
            <a:noFill/>
          </a:ln>
        </p:spPr>
        <p:txBody>
          <a:bodyPr lIns="0" tIns="0" rIns="0" bIns="0" anchor="b" anchorCtr="0">
            <a:noAutofit/>
          </a:bodyPr>
          <a:lstStyle/>
          <a:p>
            <a:pPr marL="0" marR="0" lvl="0" indent="0" algn="l" rtl="0">
              <a:spcBef>
                <a:spcPts val="0"/>
              </a:spcBef>
              <a:spcAft>
                <a:spcPts val="0"/>
              </a:spcAft>
              <a:buClr>
                <a:srgbClr val="007FA3"/>
              </a:buClr>
              <a:buSzPct val="25000"/>
              <a:buFont typeface="Arial"/>
              <a:buNone/>
            </a:pPr>
            <a:r>
              <a:rPr lang="en-US" sz="1600" b="0" i="0" u="none" strike="noStrike" cap="none">
                <a:solidFill>
                  <a:schemeClr val="dk1"/>
                </a:solidFill>
                <a:latin typeface="Arial"/>
                <a:ea typeface="Arial"/>
                <a:cs typeface="Arial"/>
                <a:sym typeface="Arial"/>
              </a:rPr>
              <a:t>The gustatory cortex is found in the anterior insula and frontal operculum. The insula is</a:t>
            </a:r>
          </a:p>
          <a:p>
            <a:pPr marL="0" marR="0" lvl="0" indent="0" algn="l" rtl="0">
              <a:spcBef>
                <a:spcPts val="0"/>
              </a:spcBef>
              <a:spcAft>
                <a:spcPts val="0"/>
              </a:spcAft>
              <a:buClr>
                <a:srgbClr val="007FA3"/>
              </a:buClr>
              <a:buSzPct val="25000"/>
              <a:buFont typeface="Arial"/>
              <a:buNone/>
            </a:pPr>
            <a:r>
              <a:rPr lang="en-US" sz="1600" b="0" i="0" u="none" strike="noStrike" cap="none">
                <a:solidFill>
                  <a:schemeClr val="dk1"/>
                </a:solidFill>
                <a:latin typeface="Arial"/>
                <a:ea typeface="Arial"/>
                <a:cs typeface="Arial"/>
                <a:sym typeface="Arial"/>
              </a:rPr>
              <a:t>an area of cortex covered by folds of overlying cortex, and each fold is an operculum. In</a:t>
            </a:r>
          </a:p>
          <a:p>
            <a:pPr marL="0" marR="0" lvl="0" indent="0" algn="l" rtl="0">
              <a:spcBef>
                <a:spcPts val="0"/>
              </a:spcBef>
              <a:spcAft>
                <a:spcPts val="0"/>
              </a:spcAft>
              <a:buClr>
                <a:srgbClr val="007FA3"/>
              </a:buClr>
              <a:buSzPct val="25000"/>
              <a:buFont typeface="Arial"/>
              <a:buNone/>
            </a:pPr>
            <a:r>
              <a:rPr lang="en-US" sz="1600" b="0" i="0" u="none" strike="noStrike" cap="none">
                <a:solidFill>
                  <a:schemeClr val="dk1"/>
                </a:solidFill>
                <a:latin typeface="Arial"/>
                <a:ea typeface="Arial"/>
                <a:cs typeface="Arial"/>
                <a:sym typeface="Arial"/>
              </a:rPr>
              <a:t>the coronal section of a human brain above, the gustatory cortex is found in the regions</a:t>
            </a:r>
          </a:p>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colored a light red.</a:t>
            </a:r>
          </a:p>
        </p:txBody>
      </p:sp>
      <p:pic>
        <p:nvPicPr>
          <p:cNvPr id="638" name="Shape 638" descr="An image shows a cross-section of the human brain, colored gray. Two small areas within opposite hemispheres colored red represent the gustatory cortex."/>
          <p:cNvPicPr preferRelativeResize="0"/>
          <p:nvPr/>
        </p:nvPicPr>
        <p:blipFill rotWithShape="1">
          <a:blip r:embed="rId3">
            <a:alphaModFix/>
          </a:blip>
          <a:srcRect/>
          <a:stretch/>
        </p:blipFill>
        <p:spPr>
          <a:xfrm>
            <a:off x="1752600" y="947401"/>
            <a:ext cx="5392745" cy="431039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The Sense of Scents: Olfaction</a:t>
            </a:r>
          </a:p>
        </p:txBody>
      </p:sp>
      <p:sp>
        <p:nvSpPr>
          <p:cNvPr id="644" name="Shape 644"/>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3.11 Explain how the sense of smell works.</a:t>
            </a:r>
          </a:p>
        </p:txBody>
      </p:sp>
      <p:sp>
        <p:nvSpPr>
          <p:cNvPr id="645" name="Shape 64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Olfaction (olfactory sense)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Sense of smell</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Olfactory bulbs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Areas of brain located just above sinus cavity and just below frontal lobes that receive information from the olfactory receptor cells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At least 1,000 olfactory receptors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3.15 The Olfactory Receptors</a:t>
            </a:r>
          </a:p>
        </p:txBody>
      </p:sp>
      <p:sp>
        <p:nvSpPr>
          <p:cNvPr id="651" name="Shape 651"/>
          <p:cNvSpPr txBox="1">
            <a:spLocks noGrp="1"/>
          </p:cNvSpPr>
          <p:nvPr>
            <p:ph type="body" idx="1"/>
          </p:nvPr>
        </p:nvSpPr>
        <p:spPr>
          <a:xfrm>
            <a:off x="480645" y="4876800"/>
            <a:ext cx="8229600" cy="13715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(a) A cross-section of the nose and mouth. This drawing shows the nerve fibers inside the nasal cavity that carry information about smell directly to the olfactory bulb just under the frontal lobe of the brain (shown in green). (b) A diagram of the cells in the nose that process smell. The olfactory bulb is on top. Notice the cilia, tiny hairlike cells that project into the nasal cavity. These are the receptors for the sense of smell.</a:t>
            </a:r>
          </a:p>
        </p:txBody>
      </p:sp>
      <p:pic>
        <p:nvPicPr>
          <p:cNvPr id="652" name="Shape 652" descr="Two anatomical illustrations. A cross section of the nose and mouth labels the Olfactory bulb, Cilia of olfactory receptor cell, and Olfactory epithelium. A diagram of nose cells labels the Olfactory bulb, Nerve fiber, Supporting cell, Receptor cell, and Cilia."/>
          <p:cNvPicPr preferRelativeResize="0"/>
          <p:nvPr/>
        </p:nvPicPr>
        <p:blipFill rotWithShape="1">
          <a:blip r:embed="rId3">
            <a:alphaModFix/>
          </a:blip>
          <a:srcRect l="435"/>
          <a:stretch/>
        </p:blipFill>
        <p:spPr>
          <a:xfrm>
            <a:off x="381001" y="930874"/>
            <a:ext cx="8305799" cy="394592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Somesthetic Senses </a:t>
            </a:r>
            <a:r>
              <a:rPr lang="en-US" sz="2000" b="1" i="0" u="none" strike="noStrike" cap="none">
                <a:solidFill>
                  <a:srgbClr val="007FA3"/>
                </a:solidFill>
                <a:latin typeface="Arial"/>
                <a:ea typeface="Arial"/>
                <a:cs typeface="Arial"/>
                <a:sym typeface="Arial"/>
              </a:rPr>
              <a:t>1 of 2 </a:t>
            </a:r>
          </a:p>
        </p:txBody>
      </p:sp>
      <p:sp>
        <p:nvSpPr>
          <p:cNvPr id="658" name="Shape 658"/>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3.12 Describe how we experience the sensations of touch, pressure, temperature, and pain.</a:t>
            </a:r>
          </a:p>
        </p:txBody>
      </p:sp>
      <p:sp>
        <p:nvSpPr>
          <p:cNvPr id="659" name="Shape 65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Somesthetic senses: the body senses consisting of the skin senses, the kinesthetic sense, and the vestibular senses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“Soma”: body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“Esthetic”: feeling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Transduction </a:t>
            </a:r>
            <a:r>
              <a:rPr lang="en-US" sz="2000" b="1" i="0" u="none" strike="noStrike" cap="none">
                <a:solidFill>
                  <a:srgbClr val="007FA3"/>
                </a:solidFill>
                <a:latin typeface="Arial"/>
                <a:ea typeface="Arial"/>
                <a:cs typeface="Arial"/>
                <a:sym typeface="Arial"/>
              </a:rPr>
              <a:t>1 of 2</a:t>
            </a:r>
          </a:p>
        </p:txBody>
      </p:sp>
      <p:sp>
        <p:nvSpPr>
          <p:cNvPr id="344" name="Shape 344"/>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3.1 Describe how we get information from the outside world into our brains.</a:t>
            </a:r>
          </a:p>
        </p:txBody>
      </p:sp>
      <p:sp>
        <p:nvSpPr>
          <p:cNvPr id="345" name="Shape 34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Sensation: activation of receptors in the various sense organs</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Sensory receptors: specialized forms of neurons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Stimulated by different kinds of energy rather than by neurotransmitters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Shape 66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Somesthetic Senses </a:t>
            </a:r>
            <a:r>
              <a:rPr lang="en-US" sz="2000" b="1" i="0" u="none" strike="noStrike" cap="none">
                <a:solidFill>
                  <a:srgbClr val="007FA3"/>
                </a:solidFill>
                <a:latin typeface="Arial"/>
                <a:ea typeface="Arial"/>
                <a:cs typeface="Arial"/>
                <a:sym typeface="Arial"/>
              </a:rPr>
              <a:t>2 of 2</a:t>
            </a:r>
          </a:p>
        </p:txBody>
      </p:sp>
      <p:sp>
        <p:nvSpPr>
          <p:cNvPr id="665" name="Shape 66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514350" marR="0" lvl="0" indent="-514350"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Skin senses: the sensations of touch, pressure, temperature, and pain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Sensory receptors in the skin</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Gate-control theory: pain signals must pass through a “gate” located in the spinal cord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3.16 Cross-Section of the Skin and Its Receptors</a:t>
            </a:r>
          </a:p>
        </p:txBody>
      </p:sp>
      <p:sp>
        <p:nvSpPr>
          <p:cNvPr id="671" name="Shape 671"/>
          <p:cNvSpPr txBox="1">
            <a:spLocks noGrp="1"/>
          </p:cNvSpPr>
          <p:nvPr>
            <p:ph type="body" idx="1"/>
          </p:nvPr>
        </p:nvSpPr>
        <p:spPr>
          <a:xfrm>
            <a:off x="304800" y="2057400"/>
            <a:ext cx="2057400" cy="38099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The skin is composed of several types of cells that process pain, pressure, and temperature. Some of these cells are wrapped around the ends of the hairs on the skin and are sensitive to touch on the hair itself, whereas others are located near the surface and still others just under the top layer of tissue.</a:t>
            </a:r>
          </a:p>
        </p:txBody>
      </p:sp>
      <p:pic>
        <p:nvPicPr>
          <p:cNvPr id="672" name="Shape 672" descr="An illustration shows a human arm and anatomical features of skin, including the following labeled parts (from surface to deepest level): skin surface, hair, pressure-sensitive nerves, pain-sensitive and touch-sensitive free nerve endings, Meissner’s corpuscle, sweat gland, subcutaneous fat, blood vessels, Pacinian corpuscle, and Ruffini ending."/>
          <p:cNvPicPr preferRelativeResize="0"/>
          <p:nvPr/>
        </p:nvPicPr>
        <p:blipFill rotWithShape="1">
          <a:blip r:embed="rId3">
            <a:alphaModFix/>
          </a:blip>
          <a:srcRect/>
          <a:stretch/>
        </p:blipFill>
        <p:spPr>
          <a:xfrm>
            <a:off x="2590800" y="1524000"/>
            <a:ext cx="6379813" cy="521415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7" name="Shape 67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Body Movement and Position </a:t>
            </a:r>
            <a:r>
              <a:rPr lang="en-US" sz="2000" b="1" i="0" u="none" strike="noStrike" cap="none">
                <a:solidFill>
                  <a:srgbClr val="007FA3"/>
                </a:solidFill>
                <a:latin typeface="Arial"/>
                <a:ea typeface="Arial"/>
                <a:cs typeface="Arial"/>
                <a:sym typeface="Arial"/>
              </a:rPr>
              <a:t>1 of 2</a:t>
            </a:r>
          </a:p>
        </p:txBody>
      </p:sp>
      <p:sp>
        <p:nvSpPr>
          <p:cNvPr id="678" name="Shape 678"/>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3.13 Describe the systems that tell us about balance and position and movement of our bodies.</a:t>
            </a:r>
          </a:p>
        </p:txBody>
      </p:sp>
      <p:sp>
        <p:nvSpPr>
          <p:cNvPr id="679" name="Shape 67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514350" marR="0" lvl="0" indent="-514350"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Kinesthetic sense: sense of the location of body parts in relation to the ground and each other</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Proprioception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Body Movement and Position </a:t>
            </a:r>
            <a:r>
              <a:rPr lang="en-US" sz="2000" b="1" i="0" u="none" strike="noStrike" cap="none">
                <a:solidFill>
                  <a:srgbClr val="007FA3"/>
                </a:solidFill>
                <a:latin typeface="Arial"/>
                <a:ea typeface="Arial"/>
                <a:cs typeface="Arial"/>
                <a:sym typeface="Arial"/>
              </a:rPr>
              <a:t>2 of 2</a:t>
            </a:r>
          </a:p>
        </p:txBody>
      </p:sp>
      <p:sp>
        <p:nvSpPr>
          <p:cNvPr id="685" name="Shape 68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514350" marR="0" lvl="0" indent="-514350"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Vestibular senses: the sensations of movement, balance, and body position </a:t>
            </a:r>
          </a:p>
          <a:p>
            <a:pPr marL="514350" marR="0" lvl="0" indent="-514350"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Sensory conflict theory: an explanation of motion sickness in which the information from the eyes conflicts with the information from the vestibular senses</a:t>
            </a:r>
          </a:p>
          <a:p>
            <a:pPr marL="914400" marR="0" lvl="1" indent="-52070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Results in dizziness, nausea, and other physical discomforts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We Organize Our Perceptions </a:t>
            </a:r>
            <a:r>
              <a:rPr lang="en-US" sz="2000" b="1" i="0" u="none" strike="noStrike" cap="none">
                <a:solidFill>
                  <a:srgbClr val="007FA3"/>
                </a:solidFill>
                <a:latin typeface="Arial"/>
                <a:ea typeface="Arial"/>
                <a:cs typeface="Arial"/>
                <a:sym typeface="Arial"/>
              </a:rPr>
              <a:t>1 of 4</a:t>
            </a:r>
          </a:p>
        </p:txBody>
      </p:sp>
      <p:sp>
        <p:nvSpPr>
          <p:cNvPr id="691" name="Shape 691"/>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3.14 Describe how perceptual constancies and the Gestalt principles account for common perceptual experiences.</a:t>
            </a:r>
          </a:p>
        </p:txBody>
      </p:sp>
      <p:sp>
        <p:nvSpPr>
          <p:cNvPr id="692" name="Shape 69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Perception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The method by which the sensations experienced at any given moment are interpreted and organized in some meaningful fashion</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Size constancy</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Shape constancy</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Brightness constancy</a:t>
            </a:r>
          </a:p>
          <a:p>
            <a:pPr marL="742950" marR="0" lvl="1" indent="-285750" algn="l" rtl="0">
              <a:spcBef>
                <a:spcPts val="600"/>
              </a:spcBef>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sp>
        <p:nvSpPr>
          <p:cNvPr id="697" name="Shape 697"/>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3.17 Shape Constancy</a:t>
            </a:r>
          </a:p>
        </p:txBody>
      </p:sp>
      <p:sp>
        <p:nvSpPr>
          <p:cNvPr id="698" name="Shape 698"/>
          <p:cNvSpPr txBox="1">
            <a:spLocks noGrp="1"/>
          </p:cNvSpPr>
          <p:nvPr>
            <p:ph type="body" idx="1"/>
          </p:nvPr>
        </p:nvSpPr>
        <p:spPr>
          <a:xfrm>
            <a:off x="457200" y="5334000"/>
            <a:ext cx="8229600" cy="916856"/>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400" b="0" i="0" u="none" strike="noStrike" cap="none">
                <a:solidFill>
                  <a:schemeClr val="dk1"/>
                </a:solidFill>
                <a:latin typeface="Arial"/>
                <a:ea typeface="Arial"/>
                <a:cs typeface="Arial"/>
                <a:sym typeface="Arial"/>
              </a:rPr>
              <a:t>Three examples of shape constancy are shown here. The opening door is actually many different shapes, yet we still see it as basically a rectangular door. We do the same thing with a triangle and a circle—and, although when we look at them from different angles they cast differently shaped images on our retina, we experience them as a triangle and a circle because of shape constancy.</a:t>
            </a:r>
          </a:p>
        </p:txBody>
      </p:sp>
      <p:pic>
        <p:nvPicPr>
          <p:cNvPr id="699" name="Shape 699" descr="Three sets of images: a rectangular door, a triangle, and a circle are shown in different views or orientations. The rectangle appears to be many different shapes, but because of shape constancy it registers to the viewer as a rectangular door. The triangle and circle examples illustrate the same phenomenon."/>
          <p:cNvPicPr preferRelativeResize="0"/>
          <p:nvPr/>
        </p:nvPicPr>
        <p:blipFill rotWithShape="1">
          <a:blip r:embed="rId3">
            <a:alphaModFix/>
          </a:blip>
          <a:srcRect t="3866" b="2100"/>
          <a:stretch/>
        </p:blipFill>
        <p:spPr>
          <a:xfrm>
            <a:off x="1905000" y="990600"/>
            <a:ext cx="5357244" cy="434340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Shape 704"/>
          <p:cNvSpPr txBox="1">
            <a:spLocks noGrp="1"/>
          </p:cNvSpPr>
          <p:nvPr>
            <p:ph type="title"/>
          </p:nvPr>
        </p:nvSpPr>
        <p:spPr>
          <a:xfrm>
            <a:off x="457200" y="215371"/>
            <a:ext cx="83057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We Organize Our Perceptions </a:t>
            </a:r>
            <a:r>
              <a:rPr lang="en-US" sz="2000" b="1" i="0" u="none" strike="noStrike" cap="none">
                <a:solidFill>
                  <a:srgbClr val="007FA3"/>
                </a:solidFill>
                <a:latin typeface="Arial"/>
                <a:ea typeface="Arial"/>
                <a:cs typeface="Arial"/>
                <a:sym typeface="Arial"/>
              </a:rPr>
              <a:t>2 of 4</a:t>
            </a:r>
          </a:p>
        </p:txBody>
      </p:sp>
      <p:sp>
        <p:nvSpPr>
          <p:cNvPr id="705" name="Shape 705"/>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Figure-Ground </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The tendency to perceive objects, or figures, as existing on a background</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Reversible figures</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Visual illusions in which the figure and ground can be reversed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3.18 The Necker Cube</a:t>
            </a:r>
          </a:p>
        </p:txBody>
      </p:sp>
      <p:sp>
        <p:nvSpPr>
          <p:cNvPr id="711" name="Shape 711"/>
          <p:cNvSpPr txBox="1">
            <a:spLocks noGrp="1"/>
          </p:cNvSpPr>
          <p:nvPr>
            <p:ph type="body" idx="1"/>
          </p:nvPr>
        </p:nvSpPr>
        <p:spPr>
          <a:xfrm>
            <a:off x="4419600" y="1447800"/>
            <a:ext cx="4419599" cy="2209799"/>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This is an example of a reversible figure. It can also be described as an ambiguous figure, since it is not clear which pattern should predominate.</a:t>
            </a:r>
          </a:p>
        </p:txBody>
      </p:sp>
      <p:pic>
        <p:nvPicPr>
          <p:cNvPr id="712" name="Shape 712" descr="A simple line drawing of a transparent cube. The figure appears reversible."/>
          <p:cNvPicPr preferRelativeResize="0"/>
          <p:nvPr/>
        </p:nvPicPr>
        <p:blipFill rotWithShape="1">
          <a:blip r:embed="rId3">
            <a:alphaModFix/>
          </a:blip>
          <a:srcRect/>
          <a:stretch/>
        </p:blipFill>
        <p:spPr>
          <a:xfrm>
            <a:off x="609600" y="1316636"/>
            <a:ext cx="3743888" cy="378876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sp>
        <p:nvSpPr>
          <p:cNvPr id="718" name="Shape 718"/>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3.19 Figure-Ground Illusion</a:t>
            </a:r>
          </a:p>
        </p:txBody>
      </p:sp>
      <p:sp>
        <p:nvSpPr>
          <p:cNvPr id="719" name="Shape 719"/>
          <p:cNvSpPr txBox="1">
            <a:spLocks noGrp="1"/>
          </p:cNvSpPr>
          <p:nvPr>
            <p:ph type="body" idx="1"/>
          </p:nvPr>
        </p:nvSpPr>
        <p:spPr>
          <a:xfrm>
            <a:off x="5835008" y="1905000"/>
            <a:ext cx="3137899" cy="2743199"/>
          </a:xfrm>
          <a:prstGeom prst="rect">
            <a:avLst/>
          </a:prstGeom>
          <a:noFill/>
          <a:ln>
            <a:noFill/>
          </a:ln>
        </p:spPr>
        <p:txBody>
          <a:bodyPr lIns="0" tIns="0" rIns="0" bIns="0" anchor="b" anchorCtr="0">
            <a:noAutofit/>
          </a:bodyPr>
          <a:lstStyle/>
          <a:p>
            <a:pPr marL="0" marR="0" lvl="0" indent="0" algn="l" rtl="0">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What do you see when you look at this picture? Is it a wine goblet? Or two faces looking at each other? </a:t>
            </a:r>
          </a:p>
          <a:p>
            <a:pPr marL="0" marR="0" lvl="0" indent="0" algn="l" rtl="0">
              <a:spcBef>
                <a:spcPts val="0"/>
              </a:spcBef>
              <a:spcAft>
                <a:spcPts val="0"/>
              </a:spcAft>
              <a:buClr>
                <a:srgbClr val="007FA3"/>
              </a:buClr>
              <a:buSzPct val="25000"/>
              <a:buFont typeface="Arial"/>
              <a:buNone/>
            </a:pPr>
            <a:r>
              <a:rPr lang="en-US" sz="2000" b="0" i="0" u="none" strike="noStrike" cap="none">
                <a:solidFill>
                  <a:schemeClr val="dk1"/>
                </a:solidFill>
                <a:latin typeface="Arial"/>
                <a:ea typeface="Arial"/>
                <a:cs typeface="Arial"/>
                <a:sym typeface="Arial"/>
              </a:rPr>
              <a:t>This is an example</a:t>
            </a:r>
          </a:p>
          <a:p>
            <a:pPr marL="0" marR="0" lvl="0" indent="0" algn="l" rtl="0">
              <a:spcBef>
                <a:spcPts val="0"/>
              </a:spcBef>
              <a:buClr>
                <a:srgbClr val="007FA3"/>
              </a:buClr>
              <a:buSzPct val="25000"/>
              <a:buFont typeface="Arial"/>
              <a:buNone/>
            </a:pPr>
            <a:r>
              <a:rPr lang="en-US" sz="2000" b="0" i="0" u="none" strike="noStrike" cap="none">
                <a:solidFill>
                  <a:schemeClr val="dk1"/>
                </a:solidFill>
                <a:latin typeface="Arial"/>
                <a:ea typeface="Arial"/>
                <a:cs typeface="Arial"/>
                <a:sym typeface="Arial"/>
              </a:rPr>
              <a:t>in which the figure and the ground seem to “switch” each time you look at the picture.</a:t>
            </a:r>
          </a:p>
        </p:txBody>
      </p:sp>
      <p:pic>
        <p:nvPicPr>
          <p:cNvPr id="720" name="Shape 720" descr="An image of a white shape against a black background. The white shape is of a wine goblet, but if the surrounding black areas are interpreted as being in the foreground, they represent two faces facing one another."/>
          <p:cNvPicPr preferRelativeResize="0"/>
          <p:nvPr/>
        </p:nvPicPr>
        <p:blipFill rotWithShape="1">
          <a:blip r:embed="rId3">
            <a:alphaModFix/>
          </a:blip>
          <a:srcRect/>
          <a:stretch/>
        </p:blipFill>
        <p:spPr>
          <a:xfrm>
            <a:off x="762000" y="1066800"/>
            <a:ext cx="4768209" cy="5029199"/>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4"/>
        <p:cNvGrpSpPr/>
        <p:nvPr/>
      </p:nvGrpSpPr>
      <p:grpSpPr>
        <a:xfrm>
          <a:off x="0" y="0"/>
          <a:ext cx="0" cy="0"/>
          <a:chOff x="0" y="0"/>
          <a:chExt cx="0" cy="0"/>
        </a:xfrm>
      </p:grpSpPr>
      <p:sp>
        <p:nvSpPr>
          <p:cNvPr id="725" name="Shape 725"/>
          <p:cNvSpPr txBox="1">
            <a:spLocks noGrp="1"/>
          </p:cNvSpPr>
          <p:nvPr>
            <p:ph type="title"/>
          </p:nvPr>
        </p:nvSpPr>
        <p:spPr>
          <a:xfrm>
            <a:off x="457200" y="215371"/>
            <a:ext cx="8381999"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We Organize Our Perceptions </a:t>
            </a:r>
            <a:r>
              <a:rPr lang="en-US" sz="2000" b="1" i="0" u="none" strike="noStrike" cap="none">
                <a:solidFill>
                  <a:srgbClr val="007FA3"/>
                </a:solidFill>
                <a:latin typeface="Arial"/>
                <a:ea typeface="Arial"/>
                <a:cs typeface="Arial"/>
                <a:sym typeface="Arial"/>
              </a:rPr>
              <a:t>3 of 4</a:t>
            </a:r>
          </a:p>
        </p:txBody>
      </p:sp>
      <p:sp>
        <p:nvSpPr>
          <p:cNvPr id="726" name="Shape 72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Proximity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Tendency to perceive objects that are close to each other as part of the same grouping</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Similarity</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Tendency to perceive things that look similar to each other as being part of the same group</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Closure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Tendency to complete figures that are incomplete</a:t>
            </a:r>
          </a:p>
          <a:p>
            <a:pPr marL="742950" marR="0" lvl="1" indent="-285750" algn="l" rtl="0">
              <a:spcBef>
                <a:spcPts val="600"/>
              </a:spcBef>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Shape 35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Transduction </a:t>
            </a:r>
            <a:r>
              <a:rPr lang="en-US" sz="2000" b="1" i="0" u="none" strike="noStrike" cap="none">
                <a:solidFill>
                  <a:srgbClr val="007FA3"/>
                </a:solidFill>
                <a:latin typeface="Arial"/>
                <a:ea typeface="Arial"/>
                <a:cs typeface="Arial"/>
                <a:sym typeface="Arial"/>
              </a:rPr>
              <a:t>2 of 2</a:t>
            </a:r>
          </a:p>
        </p:txBody>
      </p:sp>
      <p:sp>
        <p:nvSpPr>
          <p:cNvPr id="352" name="Shape 352"/>
          <p:cNvSpPr txBox="1">
            <a:spLocks noGrp="1"/>
          </p:cNvSpPr>
          <p:nvPr>
            <p:ph type="body" idx="2"/>
          </p:nvPr>
        </p:nvSpPr>
        <p:spPr>
          <a:xfrm>
            <a:off x="457200" y="1295400"/>
            <a:ext cx="8229600" cy="4830762"/>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Sense organs: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Eyes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Ears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Nose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Skin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Taste buds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Transduction: turning outside stimuli into neural activity</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How We Organize Our Perceptions </a:t>
            </a:r>
            <a:r>
              <a:rPr lang="en-US" sz="2000" b="1" i="0" u="none" strike="noStrike" cap="none">
                <a:solidFill>
                  <a:srgbClr val="007FA3"/>
                </a:solidFill>
                <a:latin typeface="Arial"/>
                <a:ea typeface="Arial"/>
                <a:cs typeface="Arial"/>
                <a:sym typeface="Arial"/>
              </a:rPr>
              <a:t>4 of 4</a:t>
            </a:r>
          </a:p>
        </p:txBody>
      </p:sp>
      <p:sp>
        <p:nvSpPr>
          <p:cNvPr id="732" name="Shape 732"/>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Closure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Tendency to complete figures that are incomplete</a:t>
            </a:r>
          </a:p>
          <a:p>
            <a:pPr marL="256032" marR="0" lvl="0" indent="-256032" algn="l" rtl="0">
              <a:spcBef>
                <a:spcPts val="150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Continuity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Tendency to perceive things as simply as possible with a continuous pattern rather than with a complex, broken-up pattern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Shape 738"/>
          <p:cNvSpPr txBox="1">
            <a:spLocks noGrp="1"/>
          </p:cNvSpPr>
          <p:nvPr>
            <p:ph type="title"/>
          </p:nvPr>
        </p:nvSpPr>
        <p:spPr>
          <a:xfrm>
            <a:off x="457200" y="228600"/>
            <a:ext cx="8229600" cy="6095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3.20 Gestalt Principles of Grouping</a:t>
            </a:r>
          </a:p>
        </p:txBody>
      </p:sp>
      <p:sp>
        <p:nvSpPr>
          <p:cNvPr id="739" name="Shape 739"/>
          <p:cNvSpPr txBox="1">
            <a:spLocks noGrp="1"/>
          </p:cNvSpPr>
          <p:nvPr>
            <p:ph type="body" idx="1"/>
          </p:nvPr>
        </p:nvSpPr>
        <p:spPr>
          <a:xfrm>
            <a:off x="457200" y="1006273"/>
            <a:ext cx="3429000" cy="5256963"/>
          </a:xfrm>
          <a:prstGeom prst="rect">
            <a:avLst/>
          </a:prstGeom>
          <a:noFill/>
          <a:ln>
            <a:noFill/>
          </a:ln>
        </p:spPr>
        <p:txBody>
          <a:bodyPr lIns="0" tIns="0" rIns="0" bIns="0" anchor="b" anchorCtr="0">
            <a:noAutofit/>
          </a:bodyPr>
          <a:lstStyle/>
          <a:p>
            <a:pPr marL="0" marR="0" lvl="0" indent="0" algn="l" rtl="0">
              <a:spcBef>
                <a:spcPts val="0"/>
              </a:spcBef>
              <a:spcAft>
                <a:spcPts val="0"/>
              </a:spcAft>
              <a:buClr>
                <a:srgbClr val="007FA3"/>
              </a:buClr>
              <a:buSzPct val="25000"/>
              <a:buFont typeface="Arial"/>
              <a:buNone/>
            </a:pPr>
            <a:r>
              <a:rPr lang="en-US" sz="1200" b="0" i="0" u="none" strike="noStrike" cap="none">
                <a:solidFill>
                  <a:schemeClr val="dk1"/>
                </a:solidFill>
                <a:latin typeface="Arial"/>
                <a:ea typeface="Arial"/>
                <a:cs typeface="Arial"/>
                <a:sym typeface="Arial"/>
              </a:rPr>
              <a:t>The Gestalt principles of grouping are shown here. These are the human tendency to organize isolated stimuli into groups on the basis of five characteristics: proximity, similarity, closure, continuity, and common region. </a:t>
            </a:r>
          </a:p>
          <a:p>
            <a:pPr marL="0" marR="0" lvl="0" indent="0" algn="l" rtl="0">
              <a:spcBef>
                <a:spcPts val="0"/>
              </a:spcBef>
              <a:spcAft>
                <a:spcPts val="0"/>
              </a:spcAft>
              <a:buClr>
                <a:srgbClr val="007FA3"/>
              </a:buClr>
              <a:buSzPct val="25000"/>
              <a:buFont typeface="Arial"/>
              <a:buNone/>
            </a:pPr>
            <a:r>
              <a:rPr lang="en-US" sz="1200" b="0" i="1" u="none" strike="noStrike" cap="none">
                <a:solidFill>
                  <a:schemeClr val="dk1"/>
                </a:solidFill>
                <a:latin typeface="Arial"/>
                <a:ea typeface="Arial"/>
                <a:cs typeface="Arial"/>
                <a:sym typeface="Arial"/>
              </a:rPr>
              <a:t>Proximity: </a:t>
            </a:r>
            <a:r>
              <a:rPr lang="en-US" sz="1200" b="0" i="0" u="none" strike="noStrike" cap="none">
                <a:solidFill>
                  <a:schemeClr val="dk1"/>
                </a:solidFill>
                <a:latin typeface="Arial"/>
                <a:ea typeface="Arial"/>
                <a:cs typeface="Arial"/>
                <a:sym typeface="Arial"/>
              </a:rPr>
              <a:t>The dots on the left can be seen as horizontal or vertical rows—neither organization dominates. But just by changing the proximity of certain dots, as in the other two examples, we experience the dots as vertical columns (middle) or horizontal rows (right). </a:t>
            </a:r>
          </a:p>
          <a:p>
            <a:pPr marL="0" marR="0" lvl="0" indent="0" algn="l" rtl="0">
              <a:spcBef>
                <a:spcPts val="0"/>
              </a:spcBef>
              <a:spcAft>
                <a:spcPts val="0"/>
              </a:spcAft>
              <a:buClr>
                <a:srgbClr val="007FA3"/>
              </a:buClr>
              <a:buSzPct val="25000"/>
              <a:buFont typeface="Arial"/>
              <a:buNone/>
            </a:pPr>
            <a:r>
              <a:rPr lang="en-US" sz="1200" b="0" i="1" u="none" strike="noStrike" cap="none">
                <a:solidFill>
                  <a:schemeClr val="dk1"/>
                </a:solidFill>
                <a:latin typeface="Arial"/>
                <a:ea typeface="Arial"/>
                <a:cs typeface="Arial"/>
                <a:sym typeface="Arial"/>
              </a:rPr>
              <a:t>Similarity: </a:t>
            </a:r>
            <a:r>
              <a:rPr lang="en-US" sz="1200" b="0" i="0" u="none" strike="noStrike" cap="none">
                <a:solidFill>
                  <a:schemeClr val="dk1"/>
                </a:solidFill>
                <a:latin typeface="Arial"/>
                <a:ea typeface="Arial"/>
                <a:cs typeface="Arial"/>
                <a:sym typeface="Arial"/>
              </a:rPr>
              <a:t>The similarity of color here makes you perceive these dots as forming black squares and color squares rather than two rows of black and colored dots. </a:t>
            </a:r>
            <a:r>
              <a:rPr lang="en-US" sz="1200" b="0" i="1" u="none" strike="noStrike" cap="none">
                <a:solidFill>
                  <a:schemeClr val="dk1"/>
                </a:solidFill>
                <a:latin typeface="Arial"/>
                <a:ea typeface="Arial"/>
                <a:cs typeface="Arial"/>
                <a:sym typeface="Arial"/>
              </a:rPr>
              <a:t>Closure: </a:t>
            </a:r>
            <a:r>
              <a:rPr lang="en-US" sz="1200" b="0" i="0" u="none" strike="noStrike" cap="none">
                <a:solidFill>
                  <a:schemeClr val="dk1"/>
                </a:solidFill>
                <a:latin typeface="Arial"/>
                <a:ea typeface="Arial"/>
                <a:cs typeface="Arial"/>
                <a:sym typeface="Arial"/>
              </a:rPr>
              <a:t>Even though the lines are broken, we still see these figures as a circle and a square—an example of how we tend to “close” or “fill in” missing parts from what we know of the whole. </a:t>
            </a:r>
          </a:p>
          <a:p>
            <a:pPr marL="0" marR="0" lvl="0" indent="0" algn="l" rtl="0">
              <a:spcBef>
                <a:spcPts val="0"/>
              </a:spcBef>
              <a:spcAft>
                <a:spcPts val="0"/>
              </a:spcAft>
              <a:buClr>
                <a:srgbClr val="007FA3"/>
              </a:buClr>
              <a:buSzPct val="25000"/>
              <a:buFont typeface="Arial"/>
              <a:buNone/>
            </a:pPr>
            <a:r>
              <a:rPr lang="en-US" sz="1200" b="0" i="1" u="none" strike="noStrike" cap="none">
                <a:solidFill>
                  <a:schemeClr val="dk1"/>
                </a:solidFill>
                <a:latin typeface="Arial"/>
                <a:ea typeface="Arial"/>
                <a:cs typeface="Arial"/>
                <a:sym typeface="Arial"/>
              </a:rPr>
              <a:t>Continuity: </a:t>
            </a:r>
            <a:r>
              <a:rPr lang="en-US" sz="1200" b="0" i="0" u="none" strike="noStrike" cap="none">
                <a:solidFill>
                  <a:schemeClr val="dk1"/>
                </a:solidFill>
                <a:latin typeface="Arial"/>
                <a:ea typeface="Arial"/>
                <a:cs typeface="Arial"/>
                <a:sym typeface="Arial"/>
              </a:rPr>
              <a:t>Because of continuity, we are much more likely to see the figure on the left as being made up of two lines, A to B and C to D, than we are to see it as a figure made up of lines A to D and C to B or A to C and B to D. </a:t>
            </a:r>
          </a:p>
          <a:p>
            <a:pPr marL="0" marR="0" lvl="0" indent="0" algn="l" rtl="0">
              <a:spcBef>
                <a:spcPts val="0"/>
              </a:spcBef>
              <a:buClr>
                <a:srgbClr val="007FA3"/>
              </a:buClr>
              <a:buSzPct val="25000"/>
              <a:buFont typeface="Arial"/>
              <a:buNone/>
            </a:pPr>
            <a:r>
              <a:rPr lang="en-US" sz="1200" b="0" i="1" u="none" strike="noStrike" cap="none">
                <a:solidFill>
                  <a:schemeClr val="dk1"/>
                </a:solidFill>
                <a:latin typeface="Arial"/>
                <a:ea typeface="Arial"/>
                <a:cs typeface="Arial"/>
                <a:sym typeface="Arial"/>
              </a:rPr>
              <a:t>Common Region: </a:t>
            </a:r>
            <a:r>
              <a:rPr lang="en-US" sz="1200" b="0" i="0" u="none" strike="noStrike" cap="none">
                <a:solidFill>
                  <a:schemeClr val="dk1"/>
                </a:solidFill>
                <a:latin typeface="Arial"/>
                <a:ea typeface="Arial"/>
                <a:cs typeface="Arial"/>
                <a:sym typeface="Arial"/>
              </a:rPr>
              <a:t>Similarity would suggest that people see two groups, stars and circles. But the colored backgrounds define a visible common region, and the tendency is to perceive three different groups.</a:t>
            </a:r>
          </a:p>
        </p:txBody>
      </p:sp>
      <p:pic>
        <p:nvPicPr>
          <p:cNvPr id="740" name="Shape 740" descr="A diagram illustrating the five principles of Gestalt grouping"/>
          <p:cNvPicPr preferRelativeResize="0"/>
          <p:nvPr/>
        </p:nvPicPr>
        <p:blipFill rotWithShape="1">
          <a:blip r:embed="rId3">
            <a:alphaModFix/>
          </a:blip>
          <a:srcRect/>
          <a:stretch/>
        </p:blipFill>
        <p:spPr>
          <a:xfrm>
            <a:off x="4152382" y="914400"/>
            <a:ext cx="4534418" cy="5440711"/>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744"/>
        <p:cNvGrpSpPr/>
        <p:nvPr/>
      </p:nvGrpSpPr>
      <p:grpSpPr>
        <a:xfrm>
          <a:off x="0" y="0"/>
          <a:ext cx="0" cy="0"/>
          <a:chOff x="0" y="0"/>
          <a:chExt cx="0" cy="0"/>
        </a:xfrm>
      </p:grpSpPr>
      <p:sp>
        <p:nvSpPr>
          <p:cNvPr id="745" name="Shape 74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Depth Perception </a:t>
            </a:r>
            <a:r>
              <a:rPr lang="en-US" sz="2000" b="1" i="0" u="none" strike="noStrike" cap="none">
                <a:solidFill>
                  <a:srgbClr val="007FA3"/>
                </a:solidFill>
                <a:latin typeface="Arial"/>
                <a:ea typeface="Arial"/>
                <a:cs typeface="Arial"/>
                <a:sym typeface="Arial"/>
              </a:rPr>
              <a:t>1 of 2</a:t>
            </a:r>
          </a:p>
        </p:txBody>
      </p:sp>
      <p:sp>
        <p:nvSpPr>
          <p:cNvPr id="746" name="Shape 746"/>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lt2"/>
                </a:solidFill>
                <a:latin typeface="Arial"/>
                <a:ea typeface="Arial"/>
                <a:cs typeface="Arial"/>
                <a:sym typeface="Arial"/>
              </a:rPr>
              <a:t>Learning Objective </a:t>
            </a:r>
            <a:r>
              <a:rPr lang="en-US" sz="1800" b="0" i="0" u="none" strike="noStrike" cap="none">
                <a:solidFill>
                  <a:srgbClr val="007FA3"/>
                </a:solidFill>
                <a:latin typeface="Arial"/>
                <a:ea typeface="Arial"/>
                <a:cs typeface="Arial"/>
                <a:sym typeface="Arial"/>
              </a:rPr>
              <a:t>3.15 Explain how we perceive depth using both monocular and binocular cues.</a:t>
            </a:r>
          </a:p>
        </p:txBody>
      </p:sp>
      <p:sp>
        <p:nvSpPr>
          <p:cNvPr id="747" name="Shape 747"/>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lnSpc>
                <a:spcPct val="90000"/>
              </a:lnSpc>
              <a:spcBef>
                <a:spcPts val="0"/>
              </a:spcBef>
              <a:spcAft>
                <a:spcPts val="0"/>
              </a:spcAft>
              <a:buClr>
                <a:srgbClr val="007FA3"/>
              </a:buClr>
              <a:buSzPct val="99615"/>
              <a:buFont typeface="Arial"/>
              <a:buChar char="•"/>
            </a:pPr>
            <a:r>
              <a:rPr lang="en-US" sz="2590" b="0" i="0" u="none" strike="noStrike" cap="none">
                <a:solidFill>
                  <a:schemeClr val="dk1"/>
                </a:solidFill>
                <a:latin typeface="Arial"/>
                <a:ea typeface="Arial"/>
                <a:cs typeface="Arial"/>
                <a:sym typeface="Arial"/>
              </a:rPr>
              <a:t>Depth perception: the ability to perceive the world in three dimensions</a:t>
            </a:r>
          </a:p>
          <a:p>
            <a:pPr marL="256032" marR="0" lvl="0" indent="-256032" algn="l" rtl="0">
              <a:lnSpc>
                <a:spcPct val="90000"/>
              </a:lnSpc>
              <a:spcBef>
                <a:spcPts val="600"/>
              </a:spcBef>
              <a:spcAft>
                <a:spcPts val="0"/>
              </a:spcAft>
              <a:buClr>
                <a:srgbClr val="007FA3"/>
              </a:buClr>
              <a:buSzPct val="99615"/>
              <a:buFont typeface="Arial"/>
              <a:buChar char="•"/>
            </a:pPr>
            <a:r>
              <a:rPr lang="en-US" sz="2590" b="0" i="0" u="none" strike="noStrike" cap="none">
                <a:solidFill>
                  <a:schemeClr val="dk1"/>
                </a:solidFill>
                <a:latin typeface="Arial"/>
                <a:ea typeface="Arial"/>
                <a:cs typeface="Arial"/>
                <a:sym typeface="Arial"/>
              </a:rPr>
              <a:t>Monocular cues (pictorial depth cues): cues for perceiving depth based on one eye only</a:t>
            </a:r>
          </a:p>
          <a:p>
            <a:pPr marL="742950" marR="0" lvl="1" indent="-285750" algn="l" rtl="0">
              <a:lnSpc>
                <a:spcPct val="90000"/>
              </a:lnSpc>
              <a:spcBef>
                <a:spcPts val="600"/>
              </a:spcBef>
              <a:spcAft>
                <a:spcPts val="0"/>
              </a:spcAft>
              <a:buClr>
                <a:srgbClr val="007FA3"/>
              </a:buClr>
              <a:buSzPct val="100909"/>
              <a:buFont typeface="Arial"/>
              <a:buChar char="–"/>
            </a:pPr>
            <a:r>
              <a:rPr lang="en-US" sz="2220" b="0" i="0" u="none" strike="noStrike" cap="none">
                <a:solidFill>
                  <a:schemeClr val="dk1"/>
                </a:solidFill>
                <a:latin typeface="Arial"/>
                <a:ea typeface="Arial"/>
                <a:cs typeface="Arial"/>
                <a:sym typeface="Arial"/>
              </a:rPr>
              <a:t>Linear perspective</a:t>
            </a:r>
          </a:p>
          <a:p>
            <a:pPr marL="742950" marR="0" lvl="1" indent="-285750" algn="l" rtl="0">
              <a:lnSpc>
                <a:spcPct val="90000"/>
              </a:lnSpc>
              <a:spcBef>
                <a:spcPts val="600"/>
              </a:spcBef>
              <a:spcAft>
                <a:spcPts val="0"/>
              </a:spcAft>
              <a:buClr>
                <a:srgbClr val="007FA3"/>
              </a:buClr>
              <a:buSzPct val="100909"/>
              <a:buFont typeface="Arial"/>
              <a:buChar char="–"/>
            </a:pPr>
            <a:r>
              <a:rPr lang="en-US" sz="2220" b="0" i="0" u="none" strike="noStrike" cap="none">
                <a:solidFill>
                  <a:schemeClr val="dk1"/>
                </a:solidFill>
                <a:latin typeface="Arial"/>
                <a:ea typeface="Arial"/>
                <a:cs typeface="Arial"/>
                <a:sym typeface="Arial"/>
              </a:rPr>
              <a:t>Relative size</a:t>
            </a:r>
          </a:p>
          <a:p>
            <a:pPr marL="742950" marR="0" lvl="1" indent="-285750" algn="l" rtl="0">
              <a:lnSpc>
                <a:spcPct val="90000"/>
              </a:lnSpc>
              <a:spcBef>
                <a:spcPts val="600"/>
              </a:spcBef>
              <a:spcAft>
                <a:spcPts val="0"/>
              </a:spcAft>
              <a:buClr>
                <a:srgbClr val="007FA3"/>
              </a:buClr>
              <a:buSzPct val="100909"/>
              <a:buFont typeface="Arial"/>
              <a:buChar char="–"/>
            </a:pPr>
            <a:r>
              <a:rPr lang="en-US" sz="2220" b="0" i="0" u="none" strike="noStrike" cap="none">
                <a:solidFill>
                  <a:srgbClr val="000000"/>
                </a:solidFill>
                <a:latin typeface="Arial"/>
                <a:ea typeface="Arial"/>
                <a:cs typeface="Arial"/>
                <a:sym typeface="Arial"/>
              </a:rPr>
              <a:t>Overlap</a:t>
            </a:r>
          </a:p>
          <a:p>
            <a:pPr marL="742950" marR="0" lvl="1" indent="-285750" algn="l" rtl="0">
              <a:lnSpc>
                <a:spcPct val="90000"/>
              </a:lnSpc>
              <a:spcBef>
                <a:spcPts val="600"/>
              </a:spcBef>
              <a:spcAft>
                <a:spcPts val="0"/>
              </a:spcAft>
              <a:buClr>
                <a:srgbClr val="007FA3"/>
              </a:buClr>
              <a:buSzPct val="100909"/>
              <a:buFont typeface="Arial"/>
              <a:buChar char="–"/>
            </a:pPr>
            <a:r>
              <a:rPr lang="en-US" sz="2220" b="0" i="0" u="none" strike="noStrike" cap="none">
                <a:solidFill>
                  <a:srgbClr val="000000"/>
                </a:solidFill>
                <a:latin typeface="Arial"/>
                <a:ea typeface="Arial"/>
                <a:cs typeface="Arial"/>
                <a:sym typeface="Arial"/>
              </a:rPr>
              <a:t>Aerial perspective</a:t>
            </a:r>
          </a:p>
          <a:p>
            <a:pPr marL="742950" marR="0" lvl="1" indent="-285750" algn="l" rtl="0">
              <a:lnSpc>
                <a:spcPct val="90000"/>
              </a:lnSpc>
              <a:spcBef>
                <a:spcPts val="600"/>
              </a:spcBef>
              <a:spcAft>
                <a:spcPts val="0"/>
              </a:spcAft>
              <a:buClr>
                <a:srgbClr val="007FA3"/>
              </a:buClr>
              <a:buSzPct val="100909"/>
              <a:buFont typeface="Arial"/>
              <a:buChar char="–"/>
            </a:pPr>
            <a:r>
              <a:rPr lang="en-US" sz="2220" b="0" i="0" u="none" strike="noStrike" cap="none">
                <a:solidFill>
                  <a:srgbClr val="000000"/>
                </a:solidFill>
                <a:latin typeface="Arial"/>
                <a:ea typeface="Arial"/>
                <a:cs typeface="Arial"/>
                <a:sym typeface="Arial"/>
              </a:rPr>
              <a:t>Texture gradient</a:t>
            </a:r>
          </a:p>
          <a:p>
            <a:pPr marL="742950" marR="0" lvl="1" indent="-285750" algn="l" rtl="0">
              <a:lnSpc>
                <a:spcPct val="90000"/>
              </a:lnSpc>
              <a:spcBef>
                <a:spcPts val="600"/>
              </a:spcBef>
              <a:spcAft>
                <a:spcPts val="0"/>
              </a:spcAft>
              <a:buClr>
                <a:srgbClr val="007FA3"/>
              </a:buClr>
              <a:buSzPct val="100909"/>
              <a:buFont typeface="Arial"/>
              <a:buChar char="–"/>
            </a:pPr>
            <a:r>
              <a:rPr lang="en-US" sz="2220" b="0" i="0" u="none" strike="noStrike" cap="none">
                <a:solidFill>
                  <a:srgbClr val="000000"/>
                </a:solidFill>
                <a:latin typeface="Arial"/>
                <a:ea typeface="Arial"/>
                <a:cs typeface="Arial"/>
                <a:sym typeface="Arial"/>
              </a:rPr>
              <a:t>Motion parallax</a:t>
            </a:r>
          </a:p>
          <a:p>
            <a:pPr marL="742950" marR="0" lvl="1" indent="-285750" algn="l" rtl="0">
              <a:lnSpc>
                <a:spcPct val="90000"/>
              </a:lnSpc>
              <a:spcBef>
                <a:spcPts val="600"/>
              </a:spcBef>
              <a:spcAft>
                <a:spcPts val="0"/>
              </a:spcAft>
              <a:buClr>
                <a:srgbClr val="007FA3"/>
              </a:buClr>
              <a:buSzPct val="100909"/>
              <a:buFont typeface="Arial"/>
              <a:buChar char="–"/>
            </a:pPr>
            <a:r>
              <a:rPr lang="en-US" sz="2220" b="0" i="0" u="none" strike="noStrike" cap="none">
                <a:solidFill>
                  <a:srgbClr val="000000"/>
                </a:solidFill>
                <a:latin typeface="Arial"/>
                <a:ea typeface="Arial"/>
                <a:cs typeface="Arial"/>
                <a:sym typeface="Arial"/>
              </a:rPr>
              <a:t>Accomodation</a:t>
            </a:r>
          </a:p>
          <a:p>
            <a:pPr marL="742950" marR="0" lvl="1" indent="-285750" algn="l" rtl="0">
              <a:lnSpc>
                <a:spcPct val="90000"/>
              </a:lnSpc>
              <a:spcBef>
                <a:spcPts val="600"/>
              </a:spcBef>
              <a:spcAft>
                <a:spcPts val="0"/>
              </a:spcAft>
              <a:buClr>
                <a:srgbClr val="007FA3"/>
              </a:buClr>
              <a:buSzPct val="100909"/>
              <a:buFont typeface="Arial"/>
              <a:buNone/>
            </a:pPr>
            <a:endParaRPr sz="2220" b="0" i="0" u="none" strike="noStrike" cap="none">
              <a:solidFill>
                <a:schemeClr val="dk1"/>
              </a:solidFill>
              <a:latin typeface="Arial"/>
              <a:ea typeface="Arial"/>
              <a:cs typeface="Arial"/>
              <a:sym typeface="Arial"/>
            </a:endParaRPr>
          </a:p>
          <a:p>
            <a:pPr marL="256032" marR="0" lvl="0" indent="-256032" algn="l" rtl="0">
              <a:lnSpc>
                <a:spcPct val="80000"/>
              </a:lnSpc>
              <a:spcBef>
                <a:spcPts val="1500"/>
              </a:spcBef>
              <a:buClr>
                <a:srgbClr val="007FA3"/>
              </a:buClr>
              <a:buSzPct val="99615"/>
              <a:buFont typeface="Arial"/>
              <a:buNone/>
            </a:pPr>
            <a:endParaRPr sz="2590" b="0" i="0" u="none" strike="noStrike" cap="non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Shape 753"/>
          <p:cNvSpPr txBox="1">
            <a:spLocks noGrp="1"/>
          </p:cNvSpPr>
          <p:nvPr>
            <p:ph type="title"/>
          </p:nvPr>
        </p:nvSpPr>
        <p:spPr>
          <a:xfrm>
            <a:off x="228600" y="215371"/>
            <a:ext cx="8763000" cy="452384"/>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Figure 3.21 Examples of Pictorial Depth Cues</a:t>
            </a:r>
          </a:p>
        </p:txBody>
      </p:sp>
      <p:sp>
        <p:nvSpPr>
          <p:cNvPr id="754" name="Shape 754"/>
          <p:cNvSpPr txBox="1">
            <a:spLocks noGrp="1"/>
          </p:cNvSpPr>
          <p:nvPr>
            <p:ph type="body" idx="1"/>
          </p:nvPr>
        </p:nvSpPr>
        <p:spPr>
          <a:xfrm>
            <a:off x="164568" y="754447"/>
            <a:ext cx="2731032" cy="4462200"/>
          </a:xfrm>
          <a:prstGeom prst="rect">
            <a:avLst/>
          </a:prstGeom>
          <a:noFill/>
          <a:ln>
            <a:noFill/>
          </a:ln>
        </p:spPr>
        <p:txBody>
          <a:bodyPr lIns="0" tIns="0" rIns="0" bIns="0" anchor="t" anchorCtr="0">
            <a:noAutofit/>
          </a:bodyPr>
          <a:lstStyle/>
          <a:p>
            <a:pPr marL="342900" marR="0" lvl="0" indent="-342900" algn="l" rtl="0">
              <a:spcBef>
                <a:spcPts val="0"/>
              </a:spcBef>
              <a:spcAft>
                <a:spcPts val="0"/>
              </a:spcAft>
              <a:buClr>
                <a:srgbClr val="007FA3"/>
              </a:buClr>
              <a:buSzPct val="100000"/>
              <a:buFont typeface="Arial"/>
              <a:buAutoNum type="alphaLcParenBoth"/>
            </a:pPr>
            <a:r>
              <a:rPr lang="en-US" sz="1200" b="0" i="0" u="none" strike="noStrike" cap="none">
                <a:solidFill>
                  <a:schemeClr val="dk1"/>
                </a:solidFill>
                <a:latin typeface="Arial"/>
                <a:ea typeface="Arial"/>
                <a:cs typeface="Arial"/>
                <a:sym typeface="Arial"/>
              </a:rPr>
              <a:t>Both the lines of the trees and the sides of the road appear to come together or converge in the distance. This is an example of </a:t>
            </a:r>
            <a:r>
              <a:rPr lang="en-US" sz="1200" b="0" i="1" u="none" strike="noStrike" cap="none">
                <a:solidFill>
                  <a:schemeClr val="dk1"/>
                </a:solidFill>
                <a:latin typeface="Arial"/>
                <a:ea typeface="Arial"/>
                <a:cs typeface="Arial"/>
                <a:sym typeface="Arial"/>
              </a:rPr>
              <a:t>linear perspective</a:t>
            </a:r>
            <a:r>
              <a:rPr lang="en-US" sz="1200" b="0" i="0" u="none" strike="noStrike" cap="none">
                <a:solidFill>
                  <a:schemeClr val="dk1"/>
                </a:solidFill>
                <a:latin typeface="Arial"/>
                <a:ea typeface="Arial"/>
                <a:cs typeface="Arial"/>
                <a:sym typeface="Arial"/>
              </a:rPr>
              <a:t>.</a:t>
            </a:r>
          </a:p>
          <a:p>
            <a:pPr marL="342900" marR="0" lvl="0" indent="-342900" algn="l" rtl="0">
              <a:spcBef>
                <a:spcPts val="1500"/>
              </a:spcBef>
              <a:buClr>
                <a:srgbClr val="007FA3"/>
              </a:buClr>
              <a:buSzPct val="100000"/>
              <a:buFont typeface="Arial"/>
              <a:buAutoNum type="alphaLcParenBoth"/>
            </a:pPr>
            <a:r>
              <a:rPr lang="en-US" sz="1200" b="0" i="0" u="none" strike="noStrike" cap="none">
                <a:solidFill>
                  <a:schemeClr val="dk1"/>
                </a:solidFill>
                <a:latin typeface="Arial"/>
                <a:ea typeface="Arial"/>
                <a:cs typeface="Arial"/>
                <a:sym typeface="Arial"/>
              </a:rPr>
              <a:t>Notice how the larger pebbles in the foreground seem to give way to smaller and smaller pebbles near the middle of the picture. </a:t>
            </a:r>
            <a:r>
              <a:rPr lang="en-US" sz="1200" b="0" i="1" u="none" strike="noStrike" cap="none">
                <a:solidFill>
                  <a:schemeClr val="dk1"/>
                </a:solidFill>
                <a:latin typeface="Arial"/>
                <a:ea typeface="Arial"/>
                <a:cs typeface="Arial"/>
                <a:sym typeface="Arial"/>
              </a:rPr>
              <a:t>Texture gradient </a:t>
            </a:r>
            <a:r>
              <a:rPr lang="en-US" sz="1200" b="0" i="0" u="none" strike="noStrike" cap="none">
                <a:solidFill>
                  <a:schemeClr val="dk1"/>
                </a:solidFill>
                <a:latin typeface="Arial"/>
                <a:ea typeface="Arial"/>
                <a:cs typeface="Arial"/>
                <a:sym typeface="Arial"/>
              </a:rPr>
              <a:t>causes the viewer to assume that as the texture of the pebbles gets finer, the pebbles are getting farther away.</a:t>
            </a:r>
          </a:p>
        </p:txBody>
      </p:sp>
      <p:pic>
        <p:nvPicPr>
          <p:cNvPr id="755" name="Shape 755" descr="A photograph designated “a” shows a road lined with trees, with the view facing the path of the road and a line of trees on each side of the road."/>
          <p:cNvPicPr preferRelativeResize="0"/>
          <p:nvPr/>
        </p:nvPicPr>
        <p:blipFill rotWithShape="1">
          <a:blip r:embed="rId3">
            <a:alphaModFix/>
          </a:blip>
          <a:srcRect t="4984"/>
          <a:stretch/>
        </p:blipFill>
        <p:spPr>
          <a:xfrm>
            <a:off x="2895600" y="754447"/>
            <a:ext cx="4314828" cy="2523520"/>
          </a:xfrm>
          <a:prstGeom prst="rect">
            <a:avLst/>
          </a:prstGeom>
          <a:noFill/>
          <a:ln>
            <a:noFill/>
          </a:ln>
        </p:spPr>
      </p:pic>
      <p:pic>
        <p:nvPicPr>
          <p:cNvPr id="756" name="Shape 756" descr="A photograph designated “b” shows pebbles spread along a beach, with the pebbles in the foreground and the water at the farthest end of the photo, to the right. "/>
          <p:cNvPicPr preferRelativeResize="0"/>
          <p:nvPr/>
        </p:nvPicPr>
        <p:blipFill rotWithShape="1">
          <a:blip r:embed="rId4">
            <a:alphaModFix/>
          </a:blip>
          <a:srcRect/>
          <a:stretch/>
        </p:blipFill>
        <p:spPr>
          <a:xfrm>
            <a:off x="7183632" y="735004"/>
            <a:ext cx="1697565" cy="2523520"/>
          </a:xfrm>
          <a:prstGeom prst="rect">
            <a:avLst/>
          </a:prstGeom>
          <a:noFill/>
          <a:ln>
            <a:noFill/>
          </a:ln>
        </p:spPr>
      </p:pic>
      <p:sp>
        <p:nvSpPr>
          <p:cNvPr id="757" name="Shape 757"/>
          <p:cNvSpPr txBox="1">
            <a:spLocks noGrp="1"/>
          </p:cNvSpPr>
          <p:nvPr>
            <p:ph type="body" idx="2"/>
          </p:nvPr>
        </p:nvSpPr>
        <p:spPr>
          <a:xfrm>
            <a:off x="6203269" y="3431871"/>
            <a:ext cx="2777689" cy="4340528"/>
          </a:xfrm>
          <a:prstGeom prst="rect">
            <a:avLst/>
          </a:prstGeom>
          <a:noFill/>
          <a:ln>
            <a:noFill/>
          </a:ln>
        </p:spPr>
        <p:txBody>
          <a:bodyPr lIns="0" tIns="0" rIns="0" bIns="0" anchor="t" anchorCtr="0">
            <a:noAutofit/>
          </a:bodyPr>
          <a:lstStyle/>
          <a:p>
            <a:pPr marL="231775" marR="0" lvl="0" indent="-231775" algn="l" rtl="0">
              <a:spcBef>
                <a:spcPts val="0"/>
              </a:spcBef>
              <a:spcAft>
                <a:spcPts val="0"/>
              </a:spcAft>
              <a:buClr>
                <a:srgbClr val="007FA3"/>
              </a:buClr>
              <a:buSzPct val="25000"/>
              <a:buFont typeface="Arial"/>
              <a:buNone/>
            </a:pPr>
            <a:r>
              <a:rPr lang="en-US" sz="1200" b="0" i="0" u="none" strike="noStrike" cap="none">
                <a:solidFill>
                  <a:schemeClr val="dk1"/>
                </a:solidFill>
                <a:latin typeface="Arial"/>
                <a:ea typeface="Arial"/>
                <a:cs typeface="Arial"/>
                <a:sym typeface="Arial"/>
              </a:rPr>
              <a:t>(c) In </a:t>
            </a:r>
            <a:r>
              <a:rPr lang="en-US" sz="1200" b="0" i="1" u="none" strike="noStrike" cap="none">
                <a:solidFill>
                  <a:schemeClr val="dk1"/>
                </a:solidFill>
                <a:latin typeface="Arial"/>
                <a:ea typeface="Arial"/>
                <a:cs typeface="Arial"/>
                <a:sym typeface="Arial"/>
              </a:rPr>
              <a:t>aerial </a:t>
            </a:r>
            <a:r>
              <a:rPr lang="en-US" sz="1200" b="0" i="0" u="none" strike="noStrike" cap="none">
                <a:solidFill>
                  <a:schemeClr val="dk1"/>
                </a:solidFill>
                <a:latin typeface="Arial"/>
                <a:ea typeface="Arial"/>
                <a:cs typeface="Arial"/>
                <a:sym typeface="Arial"/>
              </a:rPr>
              <a:t>or </a:t>
            </a:r>
            <a:r>
              <a:rPr lang="en-US" sz="1200" b="0" i="1" u="none" strike="noStrike" cap="none">
                <a:solidFill>
                  <a:schemeClr val="dk1"/>
                </a:solidFill>
                <a:latin typeface="Arial"/>
                <a:ea typeface="Arial"/>
                <a:cs typeface="Arial"/>
                <a:sym typeface="Arial"/>
              </a:rPr>
              <a:t>atmospheric perspective</a:t>
            </a:r>
            <a:r>
              <a:rPr lang="en-US" sz="1200" b="0" i="0" u="none" strike="noStrike" cap="none">
                <a:solidFill>
                  <a:schemeClr val="dk1"/>
                </a:solidFill>
                <a:latin typeface="Arial"/>
                <a:ea typeface="Arial"/>
                <a:cs typeface="Arial"/>
                <a:sym typeface="Arial"/>
              </a:rPr>
              <a:t>, the farther away something is the hazier it appears because of fine particles in the air between the viewer and the object. Notice that the road and farmhouse in the foreground are in sharp focus while the mountain ranges are hazy and indistinct. </a:t>
            </a:r>
          </a:p>
          <a:p>
            <a:pPr marL="231775" marR="0" lvl="0" indent="-231775" algn="l" rtl="0">
              <a:spcBef>
                <a:spcPts val="1500"/>
              </a:spcBef>
              <a:buClr>
                <a:srgbClr val="007FA3"/>
              </a:buClr>
              <a:buSzPct val="25000"/>
              <a:buFont typeface="Arial"/>
              <a:buNone/>
            </a:pPr>
            <a:r>
              <a:rPr lang="en-US" sz="1200" b="0" i="0" u="none" strike="noStrike" cap="none">
                <a:solidFill>
                  <a:schemeClr val="dk1"/>
                </a:solidFill>
                <a:latin typeface="Arial"/>
                <a:ea typeface="Arial"/>
                <a:cs typeface="Arial"/>
                <a:sym typeface="Arial"/>
              </a:rPr>
              <a:t>(d) The depth cue of </a:t>
            </a:r>
            <a:r>
              <a:rPr lang="en-US" sz="1200" b="0" i="1" u="none" strike="noStrike" cap="none">
                <a:solidFill>
                  <a:schemeClr val="dk1"/>
                </a:solidFill>
                <a:latin typeface="Arial"/>
                <a:ea typeface="Arial"/>
                <a:cs typeface="Arial"/>
                <a:sym typeface="Arial"/>
              </a:rPr>
              <a:t>relative size </a:t>
            </a:r>
            <a:r>
              <a:rPr lang="en-US" sz="1200" b="0" i="0" u="none" strike="noStrike" cap="none">
                <a:solidFill>
                  <a:schemeClr val="dk1"/>
                </a:solidFill>
                <a:latin typeface="Arial"/>
                <a:ea typeface="Arial"/>
                <a:cs typeface="Arial"/>
                <a:sym typeface="Arial"/>
              </a:rPr>
              <a:t>appears in this photograph. Notice that the flowers in the distance appear much smaller than those in the foreground. Relative size causes smaller objects to be perceived as farther away from the viewer.</a:t>
            </a:r>
          </a:p>
        </p:txBody>
      </p:sp>
      <p:pic>
        <p:nvPicPr>
          <p:cNvPr id="758" name="Shape 758" descr="A photograph designated “d” shows a field of tulips, with the camera focusing on a few tulips in the foreground, which appear larger than the rest of the flowers."/>
          <p:cNvPicPr preferRelativeResize="0"/>
          <p:nvPr/>
        </p:nvPicPr>
        <p:blipFill rotWithShape="1">
          <a:blip r:embed="rId5">
            <a:alphaModFix/>
          </a:blip>
          <a:srcRect/>
          <a:stretch/>
        </p:blipFill>
        <p:spPr>
          <a:xfrm>
            <a:off x="4435250" y="3431871"/>
            <a:ext cx="1768019" cy="2606040"/>
          </a:xfrm>
          <a:prstGeom prst="rect">
            <a:avLst/>
          </a:prstGeom>
          <a:noFill/>
          <a:ln>
            <a:noFill/>
          </a:ln>
        </p:spPr>
      </p:pic>
      <p:pic>
        <p:nvPicPr>
          <p:cNvPr id="759" name="Shape 759" descr="A photograph designated c shows a farmhouse on the near shore of a lake and mountains in the distance. "/>
          <p:cNvPicPr preferRelativeResize="0"/>
          <p:nvPr/>
        </p:nvPicPr>
        <p:blipFill rotWithShape="1">
          <a:blip r:embed="rId6">
            <a:alphaModFix/>
          </a:blip>
          <a:srcRect/>
          <a:stretch/>
        </p:blipFill>
        <p:spPr>
          <a:xfrm>
            <a:off x="76200" y="3483567"/>
            <a:ext cx="4359049" cy="257023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Shape 764"/>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Depth Perception </a:t>
            </a:r>
            <a:r>
              <a:rPr lang="en-US" sz="2000" b="1" i="0" u="none" strike="noStrike" cap="none">
                <a:solidFill>
                  <a:srgbClr val="007FA3"/>
                </a:solidFill>
                <a:latin typeface="Arial"/>
                <a:ea typeface="Arial"/>
                <a:cs typeface="Arial"/>
                <a:sym typeface="Arial"/>
              </a:rPr>
              <a:t>2 of 2</a:t>
            </a:r>
          </a:p>
        </p:txBody>
      </p:sp>
      <p:sp>
        <p:nvSpPr>
          <p:cNvPr id="765" name="Shape 765"/>
          <p:cNvSpPr txBox="1">
            <a:spLocks noGrp="1"/>
          </p:cNvSpPr>
          <p:nvPr>
            <p:ph type="body" idx="2"/>
          </p:nvPr>
        </p:nvSpPr>
        <p:spPr>
          <a:xfrm>
            <a:off x="457200" y="1295400"/>
            <a:ext cx="8229600" cy="4830762"/>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Binocular cues: cues for perceiving depth based on both eyes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Convergence</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Binocular disparity</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Shape 770"/>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3.22 </a:t>
            </a:r>
            <a:br>
              <a:rPr lang="en-US" sz="3400" b="1" i="0" u="none" strike="noStrike" cap="none">
                <a:solidFill>
                  <a:srgbClr val="007FA3"/>
                </a:solidFill>
                <a:latin typeface="Arial"/>
                <a:ea typeface="Arial"/>
                <a:cs typeface="Arial"/>
                <a:sym typeface="Arial"/>
              </a:rPr>
            </a:br>
            <a:r>
              <a:rPr lang="en-US" sz="3400" b="1" i="0" u="none" strike="noStrike" cap="none">
                <a:solidFill>
                  <a:srgbClr val="007FA3"/>
                </a:solidFill>
                <a:latin typeface="Arial"/>
                <a:ea typeface="Arial"/>
                <a:cs typeface="Arial"/>
                <a:sym typeface="Arial"/>
              </a:rPr>
              <a:t>Binocular Cues to Depth Perception</a:t>
            </a:r>
          </a:p>
        </p:txBody>
      </p:sp>
      <p:sp>
        <p:nvSpPr>
          <p:cNvPr id="771" name="Shape 771"/>
          <p:cNvSpPr txBox="1">
            <a:spLocks noGrp="1"/>
          </p:cNvSpPr>
          <p:nvPr>
            <p:ph type="body" idx="1"/>
          </p:nvPr>
        </p:nvSpPr>
        <p:spPr>
          <a:xfrm>
            <a:off x="304800" y="4800600"/>
            <a:ext cx="8229600" cy="1389195"/>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400" b="0" i="0" u="none" strike="noStrike" cap="none">
                <a:solidFill>
                  <a:schemeClr val="dk1"/>
                </a:solidFill>
                <a:latin typeface="Arial"/>
                <a:ea typeface="Arial"/>
                <a:cs typeface="Arial"/>
                <a:sym typeface="Arial"/>
              </a:rPr>
              <a:t>(left) Convergence is a depth cue that involves the muscles of the eyes. When objects are far away, the eye muscles are more relaxed; when objects are close, the eye muscles move together, or converge. (right) Binocular disparity. Because your eyes are separated by several centimeters, each eye sees a slightly different image of the object in front of you. In A, the object is far enough away that the difference is small. In B, while the object is closer, there is a greater difference between what each eye sees. The brain interprets this difference as the distance of the object.</a:t>
            </a:r>
          </a:p>
        </p:txBody>
      </p:sp>
      <p:pic>
        <p:nvPicPr>
          <p:cNvPr id="772" name="Shape 772" descr="The first two images illustrate convergence. The top image shows a pair of eyes looking straight ahead and a diagram of the eyeballs from the top view, looking at a red cube straight ahead. Straight lines tracing the line of vision are drawn from the back of the eyes through the front center of the eyes to the cube, and the angle formed by the two lines is designated by the letter A.  The bottom image shows the same pair of eyes with the irises closer together, towards the nose. The same diagram is shown from the top view, but with the red cube positioned closer to the eyes. The angle formed by the two straight lines is designated by the letter B, and the statement B is greater than A is shown next to the image.  The third image illustrates binocular disparity. It shows a similar diagram, but with the top view of the eyes showing the irises as even more oriented towards the center.  Two red cubes are positioned in front of the eyes, one twice as far from the eyes as the other. Straight lines from the back of each eye trace the line of vision to the red cubes. The lines to the closer cube form the angle B and the lines to the farther cube form the angle A. The statement B&gt;A is also shown next to the image. Red shading at the back of each eyeball indicates the difference in position that is perceived by the eyes when comparing the farther cube versus the closer cube. "/>
          <p:cNvPicPr preferRelativeResize="0"/>
          <p:nvPr/>
        </p:nvPicPr>
        <p:blipFill rotWithShape="1">
          <a:blip r:embed="rId3">
            <a:alphaModFix/>
          </a:blip>
          <a:srcRect/>
          <a:stretch/>
        </p:blipFill>
        <p:spPr>
          <a:xfrm>
            <a:off x="76200" y="1295400"/>
            <a:ext cx="8991600" cy="33813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Shape 77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Perceptual Illusions </a:t>
            </a:r>
            <a:r>
              <a:rPr lang="en-US" sz="2000" b="1" i="0" u="none" strike="noStrike" cap="none">
                <a:solidFill>
                  <a:srgbClr val="007FA3"/>
                </a:solidFill>
                <a:latin typeface="Arial"/>
                <a:ea typeface="Arial"/>
                <a:cs typeface="Arial"/>
                <a:sym typeface="Arial"/>
              </a:rPr>
              <a:t>1 of 5</a:t>
            </a:r>
          </a:p>
        </p:txBody>
      </p:sp>
      <p:sp>
        <p:nvSpPr>
          <p:cNvPr id="778" name="Shape 778"/>
          <p:cNvSpPr txBox="1">
            <a:spLocks noGrp="1"/>
          </p:cNvSpPr>
          <p:nvPr>
            <p:ph type="body" idx="1"/>
          </p:nvPr>
        </p:nvSpPr>
        <p:spPr>
          <a:xfrm>
            <a:off x="457200" y="816429"/>
            <a:ext cx="8229600" cy="631370"/>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3.16 Identify some common visual illusions and the factors that influence our perception of them.</a:t>
            </a:r>
          </a:p>
        </p:txBody>
      </p:sp>
      <p:sp>
        <p:nvSpPr>
          <p:cNvPr id="779" name="Shape 779"/>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Hermann grid: possibly due to the response of the primary visual cortex</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Müller-Lyer illusion: illusion of line length that is distorted by inward-turning or outward-turning corners on the ends of the lines, causing lines of equal length to appear to be different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84"/>
        <p:cNvGrpSpPr/>
        <p:nvPr/>
      </p:nvGrpSpPr>
      <p:grpSpPr>
        <a:xfrm>
          <a:off x="0" y="0"/>
          <a:ext cx="0" cy="0"/>
          <a:chOff x="0" y="0"/>
          <a:chExt cx="0" cy="0"/>
        </a:xfrm>
      </p:grpSpPr>
      <p:sp>
        <p:nvSpPr>
          <p:cNvPr id="785" name="Shape 785"/>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3.23 The Hermann Grid</a:t>
            </a:r>
          </a:p>
        </p:txBody>
      </p:sp>
      <p:sp>
        <p:nvSpPr>
          <p:cNvPr id="786" name="Shape 786"/>
          <p:cNvSpPr txBox="1">
            <a:spLocks noGrp="1"/>
          </p:cNvSpPr>
          <p:nvPr>
            <p:ph type="body" idx="1"/>
          </p:nvPr>
        </p:nvSpPr>
        <p:spPr>
          <a:xfrm>
            <a:off x="457200" y="990600"/>
            <a:ext cx="2319874" cy="342900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Look at this matrix of squares. Do you notice anything interesting at the white intersections? What happens if you focus your vision directly on one of the intersections?</a:t>
            </a:r>
          </a:p>
        </p:txBody>
      </p:sp>
      <p:pic>
        <p:nvPicPr>
          <p:cNvPr id="787" name="Shape 787" descr="An illustration shows a series of twenty-five black squares arranged in five rows of five and separated by white spaces. When viewed as a matrix a gray dot appears at the points where white space intersects."/>
          <p:cNvPicPr preferRelativeResize="0"/>
          <p:nvPr/>
        </p:nvPicPr>
        <p:blipFill rotWithShape="1">
          <a:blip r:embed="rId3">
            <a:alphaModFix/>
          </a:blip>
          <a:srcRect/>
          <a:stretch/>
        </p:blipFill>
        <p:spPr>
          <a:xfrm>
            <a:off x="3355707" y="1295400"/>
            <a:ext cx="5443806" cy="5341936"/>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The Müller-Lyer illusion</a:t>
            </a:r>
          </a:p>
        </p:txBody>
      </p:sp>
      <p:sp>
        <p:nvSpPr>
          <p:cNvPr id="793" name="Shape 793"/>
          <p:cNvSpPr txBox="1">
            <a:spLocks noGrp="1"/>
          </p:cNvSpPr>
          <p:nvPr>
            <p:ph type="body" idx="1"/>
          </p:nvPr>
        </p:nvSpPr>
        <p:spPr>
          <a:xfrm>
            <a:off x="5105400" y="1295400"/>
            <a:ext cx="3581399" cy="3505200"/>
          </a:xfrm>
          <a:prstGeom prst="rect">
            <a:avLst/>
          </a:prstGeom>
          <a:noFill/>
          <a:ln>
            <a:noFill/>
          </a:ln>
        </p:spPr>
        <p:txBody>
          <a:bodyPr lIns="0" tIns="0" rIns="0" bIns="0" anchor="b" anchorCtr="0">
            <a:noAutofit/>
          </a:bodyPr>
          <a:lstStyle/>
          <a:p>
            <a:pPr marL="0" marR="0" lvl="0" indent="0" algn="l" rtl="0">
              <a:spcBef>
                <a:spcPts val="0"/>
              </a:spcBef>
              <a:buClr>
                <a:srgbClr val="007FA3"/>
              </a:buClr>
              <a:buSzPct val="25000"/>
              <a:buFont typeface="Arial"/>
              <a:buNone/>
            </a:pPr>
            <a:r>
              <a:rPr lang="en-US" sz="1800" b="0" i="0" u="none" strike="noStrike" cap="none">
                <a:solidFill>
                  <a:schemeClr val="dk1"/>
                </a:solidFill>
                <a:latin typeface="Arial"/>
                <a:ea typeface="Arial"/>
                <a:cs typeface="Arial"/>
                <a:sym typeface="Arial"/>
              </a:rPr>
              <a:t>The Müller-Lyer optical illusion features a red line that appears to be longer than a blue line. In reality, both lines are equal in length. As can be seen in the bottom two lines, outward facing fins create a visual perception of greater length than do inward facing fins. In this experiment, we’ll look at why this effect occurs, and determine if you are susceptible to the Müller-Lyer illusion.</a:t>
            </a:r>
          </a:p>
        </p:txBody>
      </p:sp>
      <p:pic>
        <p:nvPicPr>
          <p:cNvPr id="794" name="Shape 794" descr="A drawing shows two vertical lines, one with arrow-like two-line caps at each end, and one with v-like two-line caps at each end. The vertical line with arrow-like caps appears shorter."/>
          <p:cNvPicPr preferRelativeResize="0"/>
          <p:nvPr/>
        </p:nvPicPr>
        <p:blipFill rotWithShape="1">
          <a:blip r:embed="rId3">
            <a:alphaModFix/>
          </a:blip>
          <a:srcRect/>
          <a:stretch/>
        </p:blipFill>
        <p:spPr>
          <a:xfrm>
            <a:off x="381000" y="1024932"/>
            <a:ext cx="4492612" cy="5223467"/>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Shape 800"/>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Perceptual Illusions </a:t>
            </a:r>
            <a:r>
              <a:rPr lang="en-US" sz="2000" b="1" i="0" u="none" strike="noStrike" cap="none">
                <a:solidFill>
                  <a:srgbClr val="007FA3"/>
                </a:solidFill>
                <a:latin typeface="Arial"/>
                <a:ea typeface="Arial"/>
                <a:cs typeface="Arial"/>
                <a:sym typeface="Arial"/>
              </a:rPr>
              <a:t>2 of 5 </a:t>
            </a:r>
          </a:p>
        </p:txBody>
      </p:sp>
      <p:sp>
        <p:nvSpPr>
          <p:cNvPr id="801" name="Shape 801"/>
          <p:cNvSpPr txBox="1">
            <a:spLocks noGrp="1"/>
          </p:cNvSpPr>
          <p:nvPr>
            <p:ph type="body" idx="2"/>
          </p:nvPr>
        </p:nvSpPr>
        <p:spPr>
          <a:xfrm>
            <a:off x="457200" y="1600200"/>
            <a:ext cx="41148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Moon illusion: the moon on the horizon appears to be larger than the moon in the sky</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Apparent distance hypothesis</a:t>
            </a:r>
          </a:p>
        </p:txBody>
      </p:sp>
      <p:pic>
        <p:nvPicPr>
          <p:cNvPr id="802" name="Shape 802" descr="A landscape photo shows a tree in winter, with a very large-appearing moon in the background"/>
          <p:cNvPicPr preferRelativeResize="0"/>
          <p:nvPr/>
        </p:nvPicPr>
        <p:blipFill rotWithShape="1">
          <a:blip r:embed="rId3">
            <a:alphaModFix/>
          </a:blip>
          <a:srcRect/>
          <a:stretch/>
        </p:blipFill>
        <p:spPr>
          <a:xfrm>
            <a:off x="4648200" y="1600200"/>
            <a:ext cx="4190999" cy="249396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Sensory Thresholds </a:t>
            </a:r>
            <a:r>
              <a:rPr lang="en-US" sz="2000" b="1" i="0" u="none" strike="noStrike" cap="none">
                <a:solidFill>
                  <a:srgbClr val="007FA3"/>
                </a:solidFill>
                <a:latin typeface="Arial"/>
                <a:ea typeface="Arial"/>
                <a:cs typeface="Arial"/>
                <a:sym typeface="Arial"/>
              </a:rPr>
              <a:t>1 of 3</a:t>
            </a:r>
          </a:p>
        </p:txBody>
      </p:sp>
      <p:sp>
        <p:nvSpPr>
          <p:cNvPr id="359" name="Shape 359"/>
          <p:cNvSpPr txBox="1">
            <a:spLocks noGrp="1"/>
          </p:cNvSpPr>
          <p:nvPr>
            <p:ph type="body" idx="1"/>
          </p:nvPr>
        </p:nvSpPr>
        <p:spPr>
          <a:xfrm>
            <a:off x="457200" y="816429"/>
            <a:ext cx="8229600" cy="402769"/>
          </a:xfrm>
          <a:prstGeom prst="rect">
            <a:avLst/>
          </a:prstGeom>
          <a:noFill/>
          <a:ln>
            <a:noFill/>
          </a:ln>
        </p:spPr>
        <p:txBody>
          <a:bodyPr lIns="0" tIns="0" rIns="0" bIns="0" anchor="t" anchorCtr="0">
            <a:noAutofit/>
          </a:bodyPr>
          <a:lstStyle/>
          <a:p>
            <a:pPr marL="0" marR="0" lvl="0" indent="0" algn="l" rtl="0">
              <a:spcBef>
                <a:spcPts val="0"/>
              </a:spcBef>
              <a:buClr>
                <a:srgbClr val="007FA3"/>
              </a:buClr>
              <a:buSzPct val="25000"/>
              <a:buFont typeface="Arial"/>
              <a:buNone/>
            </a:pPr>
            <a:r>
              <a:rPr lang="en-US" sz="1800" b="0" i="0" u="none" strike="noStrike" cap="none">
                <a:solidFill>
                  <a:srgbClr val="007FA3"/>
                </a:solidFill>
                <a:latin typeface="Arial"/>
                <a:ea typeface="Arial"/>
                <a:cs typeface="Arial"/>
                <a:sym typeface="Arial"/>
              </a:rPr>
              <a:t>Learning Objective 3.2 Describe the difference and absolute thresholds.</a:t>
            </a:r>
          </a:p>
        </p:txBody>
      </p:sp>
      <p:sp>
        <p:nvSpPr>
          <p:cNvPr id="360" name="Shape 36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Just noticeable difference (</a:t>
            </a:r>
            <a:r>
              <a:rPr lang="en-US" sz="2800" b="0" i="1" u="none" strike="noStrike" cap="none">
                <a:solidFill>
                  <a:schemeClr val="dk1"/>
                </a:solidFill>
                <a:latin typeface="Arial"/>
                <a:ea typeface="Arial"/>
                <a:cs typeface="Arial"/>
                <a:sym typeface="Arial"/>
              </a:rPr>
              <a:t>jnd</a:t>
            </a:r>
            <a:r>
              <a:rPr lang="en-US" sz="2800" b="0" i="0" u="none" strike="noStrike" cap="none">
                <a:solidFill>
                  <a:schemeClr val="dk1"/>
                </a:solidFill>
                <a:latin typeface="Arial"/>
                <a:ea typeface="Arial"/>
                <a:cs typeface="Arial"/>
                <a:sym typeface="Arial"/>
              </a:rPr>
              <a:t> or the </a:t>
            </a:r>
            <a:r>
              <a:rPr lang="en-US" sz="2800" b="0" i="1" u="none" strike="noStrike" cap="none">
                <a:solidFill>
                  <a:schemeClr val="dk1"/>
                </a:solidFill>
                <a:latin typeface="Arial"/>
                <a:ea typeface="Arial"/>
                <a:cs typeface="Arial"/>
                <a:sym typeface="Arial"/>
              </a:rPr>
              <a:t>difference threshold</a:t>
            </a:r>
            <a:r>
              <a:rPr lang="en-US" sz="2800" b="0" i="0" u="none" strike="noStrike" cap="none">
                <a:solidFill>
                  <a:schemeClr val="dk1"/>
                </a:solidFill>
                <a:latin typeface="Arial"/>
                <a:ea typeface="Arial"/>
                <a:cs typeface="Arial"/>
                <a:sym typeface="Arial"/>
              </a:rPr>
              <a:t>): the smallest difference between two stimuli that is detectable 50 percent of the time</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Absolute threshold: the smallest amount of energy needed for a person to consciously detect a stimulus 50 percent of the time it is present</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Perceptual Illusions </a:t>
            </a:r>
            <a:r>
              <a:rPr lang="en-US" sz="2000" b="1" i="0" u="none" strike="noStrike" cap="none">
                <a:solidFill>
                  <a:srgbClr val="007FA3"/>
                </a:solidFill>
                <a:latin typeface="Arial"/>
                <a:ea typeface="Arial"/>
                <a:cs typeface="Arial"/>
                <a:sym typeface="Arial"/>
              </a:rPr>
              <a:t>3 of 5</a:t>
            </a:r>
          </a:p>
        </p:txBody>
      </p:sp>
      <p:sp>
        <p:nvSpPr>
          <p:cNvPr id="808" name="Shape 808"/>
          <p:cNvSpPr txBox="1">
            <a:spLocks noGrp="1"/>
          </p:cNvSpPr>
          <p:nvPr>
            <p:ph type="body" idx="2"/>
          </p:nvPr>
        </p:nvSpPr>
        <p:spPr>
          <a:xfrm>
            <a:off x="457200" y="1439258"/>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Illusions of motion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Autokinetic effect: a small, stationary light in a darkened room will appear to move or drift because there are no surrounding cues to indicate that the light is not moving</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Stroboscopic motion: seen in motion pictures, in which a rapid series of still pictures will appear to be in motion</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Phi phenomenon: lights turned on in a sequence appear to move</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Rotating snakes: due in part to eye movements</a:t>
            </a:r>
          </a:p>
          <a:p>
            <a:pPr marL="742950" marR="0" lvl="1" indent="-285750" algn="l" rtl="0">
              <a:spcBef>
                <a:spcPts val="600"/>
              </a:spcBef>
              <a:spcAft>
                <a:spcPts val="0"/>
              </a:spcAft>
              <a:buClr>
                <a:srgbClr val="007FA3"/>
              </a:buClr>
              <a:buSzPct val="100000"/>
              <a:buFont typeface="Arial"/>
              <a:buChar char="–"/>
            </a:pPr>
            <a:r>
              <a:rPr lang="en-US" sz="2400" b="0" i="1" u="none" strike="noStrike" cap="none">
                <a:solidFill>
                  <a:schemeClr val="dk1"/>
                </a:solidFill>
                <a:latin typeface="Arial"/>
                <a:ea typeface="Arial"/>
                <a:cs typeface="Arial"/>
                <a:sym typeface="Arial"/>
              </a:rPr>
              <a:t>The Enigma</a:t>
            </a:r>
            <a:r>
              <a:rPr lang="en-US" sz="2400" b="0" i="0" u="none" strike="noStrike" cap="none">
                <a:solidFill>
                  <a:schemeClr val="dk1"/>
                </a:solidFill>
                <a:latin typeface="Arial"/>
                <a:ea typeface="Arial"/>
                <a:cs typeface="Arial"/>
                <a:sym typeface="Arial"/>
              </a:rPr>
              <a:t>: due in part to microsaccades</a:t>
            </a:r>
          </a:p>
          <a:p>
            <a:pPr marL="742950" marR="0" lvl="1" indent="-285750" algn="l" rtl="0">
              <a:spcBef>
                <a:spcPts val="600"/>
              </a:spcBef>
              <a:buClr>
                <a:srgbClr val="007FA3"/>
              </a:buClr>
              <a:buSzPct val="1000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13"/>
        <p:cNvGrpSpPr/>
        <p:nvPr/>
      </p:nvGrpSpPr>
      <p:grpSpPr>
        <a:xfrm>
          <a:off x="0" y="0"/>
          <a:ext cx="0" cy="0"/>
          <a:chOff x="0" y="0"/>
          <a:chExt cx="0" cy="0"/>
        </a:xfrm>
      </p:grpSpPr>
      <p:sp>
        <p:nvSpPr>
          <p:cNvPr id="814" name="Shape 814"/>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3.24 “Rotating Snakes”</a:t>
            </a:r>
          </a:p>
        </p:txBody>
      </p:sp>
      <p:sp>
        <p:nvSpPr>
          <p:cNvPr id="815" name="Shape 815"/>
          <p:cNvSpPr txBox="1">
            <a:spLocks noGrp="1"/>
          </p:cNvSpPr>
          <p:nvPr>
            <p:ph type="body" idx="1"/>
          </p:nvPr>
        </p:nvSpPr>
        <p:spPr>
          <a:xfrm>
            <a:off x="6548437" y="990600"/>
            <a:ext cx="2214563" cy="3505199"/>
          </a:xfrm>
          <a:prstGeom prst="rect">
            <a:avLst/>
          </a:prstGeom>
          <a:noFill/>
          <a:ln>
            <a:noFill/>
          </a:ln>
        </p:spPr>
        <p:txBody>
          <a:bodyPr lIns="0" tIns="0" rIns="0" bIns="0" anchor="b" anchorCtr="0">
            <a:noAutofit/>
          </a:bodyPr>
          <a:lstStyle/>
          <a:p>
            <a:pPr marL="0" marR="0" lvl="0" indent="0" algn="l" rtl="0">
              <a:spcBef>
                <a:spcPts val="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Notice anything as you move your eyes over this image? The image is not moving; seeing the “snakes” rotate is due at least in part to movements of your eyes.</a:t>
            </a:r>
          </a:p>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Created by and courtesy of Dr. Akiyoshi Kitaoka, Ritsumeikan University.</a:t>
            </a:r>
          </a:p>
        </p:txBody>
      </p:sp>
      <p:pic>
        <p:nvPicPr>
          <p:cNvPr id="816" name="Shape 816" descr="An illustration shows a series of concentric striped bands."/>
          <p:cNvPicPr preferRelativeResize="0"/>
          <p:nvPr/>
        </p:nvPicPr>
        <p:blipFill rotWithShape="1">
          <a:blip r:embed="rId3">
            <a:alphaModFix/>
          </a:blip>
          <a:srcRect/>
          <a:stretch/>
        </p:blipFill>
        <p:spPr>
          <a:xfrm>
            <a:off x="914400" y="1143000"/>
            <a:ext cx="5176836" cy="517683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Shape 82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3.25 “Reinterpretation of Enigma”</a:t>
            </a:r>
          </a:p>
        </p:txBody>
      </p:sp>
      <p:sp>
        <p:nvSpPr>
          <p:cNvPr id="823" name="Shape 823"/>
          <p:cNvSpPr txBox="1">
            <a:spLocks noGrp="1"/>
          </p:cNvSpPr>
          <p:nvPr>
            <p:ph type="body" idx="1"/>
          </p:nvPr>
        </p:nvSpPr>
        <p:spPr>
          <a:xfrm>
            <a:off x="457200" y="1371600"/>
            <a:ext cx="2438399" cy="3733800"/>
          </a:xfrm>
          <a:prstGeom prst="rect">
            <a:avLst/>
          </a:prstGeom>
          <a:noFill/>
          <a:ln>
            <a:noFill/>
          </a:ln>
        </p:spPr>
        <p:txBody>
          <a:bodyPr lIns="0" tIns="0" rIns="0" bIns="0" anchor="b" anchorCtr="0">
            <a:noAutofit/>
          </a:bodyPr>
          <a:lstStyle/>
          <a:p>
            <a:pPr marL="0" marR="0" lvl="0" indent="0" algn="l" rtl="0">
              <a:spcBef>
                <a:spcPts val="0"/>
              </a:spcBef>
              <a:spcAft>
                <a:spcPts val="0"/>
              </a:spcAft>
              <a:buClr>
                <a:srgbClr val="007FA3"/>
              </a:buClr>
              <a:buSzPct val="25000"/>
              <a:buFont typeface="Arial"/>
              <a:buNone/>
            </a:pPr>
            <a:r>
              <a:rPr lang="en-US" sz="1800" b="0" i="0" u="none" strike="noStrike" cap="none">
                <a:solidFill>
                  <a:schemeClr val="dk1"/>
                </a:solidFill>
                <a:latin typeface="Arial"/>
                <a:ea typeface="Arial"/>
                <a:cs typeface="Arial"/>
                <a:sym typeface="Arial"/>
              </a:rPr>
              <a:t>As in Figure 3.24, the motion you see in this static image is because of movements of your eyes, this time due more to tiny movements called </a:t>
            </a:r>
            <a:r>
              <a:rPr lang="en-US" sz="1800" b="0" i="1" u="none" strike="noStrike" cap="none">
                <a:solidFill>
                  <a:schemeClr val="dk1"/>
                </a:solidFill>
                <a:latin typeface="Arial"/>
                <a:ea typeface="Arial"/>
                <a:cs typeface="Arial"/>
                <a:sym typeface="Arial"/>
              </a:rPr>
              <a:t>microsaccades</a:t>
            </a:r>
            <a:r>
              <a:rPr lang="en-US" sz="1800" b="0" i="0" u="none" strike="noStrike" cap="none">
                <a:solidFill>
                  <a:schemeClr val="dk1"/>
                </a:solidFill>
                <a:latin typeface="Arial"/>
                <a:ea typeface="Arial"/>
                <a:cs typeface="Arial"/>
                <a:sym typeface="Arial"/>
              </a:rPr>
              <a:t>.</a:t>
            </a:r>
          </a:p>
          <a:p>
            <a:pPr marL="0" marR="0" lvl="0" indent="0" algn="l" rtl="0">
              <a:spcBef>
                <a:spcPts val="0"/>
              </a:spcBef>
              <a:spcAft>
                <a:spcPts val="0"/>
              </a:spcAft>
              <a:buClr>
                <a:srgbClr val="007FA3"/>
              </a:buClr>
              <a:buSzPct val="25000"/>
              <a:buFont typeface="Arial"/>
              <a:buNone/>
            </a:pPr>
            <a:r>
              <a:rPr lang="en-US" sz="1600" b="0" i="0" u="none" strike="noStrike" cap="none">
                <a:solidFill>
                  <a:schemeClr val="dk1"/>
                </a:solidFill>
                <a:latin typeface="Arial"/>
                <a:ea typeface="Arial"/>
                <a:cs typeface="Arial"/>
                <a:sym typeface="Arial"/>
              </a:rPr>
              <a:t>Created by and courtesy of Jorge Otero-Millan,</a:t>
            </a:r>
          </a:p>
          <a:p>
            <a:pPr marL="0" marR="0" lvl="0" indent="0" algn="l" rtl="0">
              <a:spcBef>
                <a:spcPts val="0"/>
              </a:spcBef>
              <a:spcAft>
                <a:spcPts val="0"/>
              </a:spcAft>
              <a:buClr>
                <a:srgbClr val="007FA3"/>
              </a:buClr>
              <a:buSzPct val="25000"/>
              <a:buFont typeface="Arial"/>
              <a:buNone/>
            </a:pPr>
            <a:r>
              <a:rPr lang="en-US" sz="1600" b="0" i="0" u="none" strike="noStrike" cap="none">
                <a:solidFill>
                  <a:schemeClr val="dk1"/>
                </a:solidFill>
                <a:latin typeface="Arial"/>
                <a:ea typeface="Arial"/>
                <a:cs typeface="Arial"/>
                <a:sym typeface="Arial"/>
              </a:rPr>
              <a:t>Martinez-Conde Laboratory, Barrow Neurological</a:t>
            </a:r>
          </a:p>
          <a:p>
            <a:pPr marL="0" marR="0" lvl="0" indent="0" algn="l" rtl="0">
              <a:spcBef>
                <a:spcPts val="0"/>
              </a:spcBef>
              <a:buClr>
                <a:srgbClr val="007FA3"/>
              </a:buClr>
              <a:buSzPct val="25000"/>
              <a:buFont typeface="Arial"/>
              <a:buNone/>
            </a:pPr>
            <a:r>
              <a:rPr lang="en-US" sz="1600" b="0" i="0" u="none" strike="noStrike" cap="none">
                <a:solidFill>
                  <a:schemeClr val="dk1"/>
                </a:solidFill>
                <a:latin typeface="Arial"/>
                <a:ea typeface="Arial"/>
                <a:cs typeface="Arial"/>
                <a:sym typeface="Arial"/>
              </a:rPr>
              <a:t>Institute.</a:t>
            </a:r>
          </a:p>
        </p:txBody>
      </p:sp>
      <p:pic>
        <p:nvPicPr>
          <p:cNvPr id="824" name="Shape 824" descr="An illustration shows 4 concentric green rings around a green circle, set against a square background of black and white rays coming out from the center of the image. The rings appear to be in motion when the viewer focuses on the image."/>
          <p:cNvPicPr preferRelativeResize="0"/>
          <p:nvPr/>
        </p:nvPicPr>
        <p:blipFill rotWithShape="1">
          <a:blip r:embed="rId3">
            <a:alphaModFix/>
          </a:blip>
          <a:srcRect/>
          <a:stretch/>
        </p:blipFill>
        <p:spPr>
          <a:xfrm>
            <a:off x="3048000" y="837944"/>
            <a:ext cx="5638800" cy="5648259"/>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Shape 829"/>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Perceptual Illusions </a:t>
            </a:r>
            <a:r>
              <a:rPr lang="en-US" sz="2000" b="1" i="0" u="none" strike="noStrike" cap="none">
                <a:solidFill>
                  <a:srgbClr val="007FA3"/>
                </a:solidFill>
                <a:latin typeface="Arial"/>
                <a:ea typeface="Arial"/>
                <a:cs typeface="Arial"/>
                <a:sym typeface="Arial"/>
              </a:rPr>
              <a:t>4 of 5</a:t>
            </a:r>
          </a:p>
        </p:txBody>
      </p:sp>
      <p:sp>
        <p:nvSpPr>
          <p:cNvPr id="830" name="Shape 830"/>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Perceptual set (perceptual expectancy): the tendency to perceive things a certain way because previous experiences or expectations influence those perceptions</a:t>
            </a:r>
          </a:p>
          <a:p>
            <a:pPr marL="256032" marR="0" lvl="0" indent="-256032" algn="l" rtl="0">
              <a:spcBef>
                <a:spcPts val="150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Top-down processing: the use of preexisting knowledge to organize individual features into a unified whole</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Shape 835"/>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Perceptual Illusions </a:t>
            </a:r>
            <a:r>
              <a:rPr lang="en-US" sz="2000" b="1" i="0" u="none" strike="noStrike" cap="none">
                <a:solidFill>
                  <a:srgbClr val="007FA3"/>
                </a:solidFill>
                <a:latin typeface="Arial"/>
                <a:ea typeface="Arial"/>
                <a:cs typeface="Arial"/>
                <a:sym typeface="Arial"/>
              </a:rPr>
              <a:t>5 of 5</a:t>
            </a:r>
          </a:p>
        </p:txBody>
      </p:sp>
      <p:sp>
        <p:nvSpPr>
          <p:cNvPr id="836" name="Shape 836"/>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buClr>
                <a:srgbClr val="007FA3"/>
              </a:buClr>
              <a:buSzPct val="100000"/>
              <a:buFont typeface="Arial"/>
              <a:buChar char="•"/>
            </a:pPr>
            <a:r>
              <a:rPr lang="en-US" sz="2800" b="0" i="0" u="none" strike="noStrike" cap="none">
                <a:solidFill>
                  <a:schemeClr val="dk1"/>
                </a:solidFill>
                <a:latin typeface="Arial"/>
                <a:ea typeface="Arial"/>
                <a:cs typeface="Arial"/>
                <a:sym typeface="Arial"/>
              </a:rPr>
              <a:t>Bottom-up processing: the analysis of the smaller features to build up to a complete perception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841"/>
        <p:cNvGrpSpPr/>
        <p:nvPr/>
      </p:nvGrpSpPr>
      <p:grpSpPr>
        <a:xfrm>
          <a:off x="0" y="0"/>
          <a:ext cx="0" cy="0"/>
          <a:chOff x="0" y="0"/>
          <a:chExt cx="0" cy="0"/>
        </a:xfrm>
      </p:grpSpPr>
      <p:sp>
        <p:nvSpPr>
          <p:cNvPr id="842" name="Shape 842"/>
          <p:cNvSpPr txBox="1">
            <a:spLocks noGrp="1"/>
          </p:cNvSpPr>
          <p:nvPr>
            <p:ph type="title"/>
          </p:nvPr>
        </p:nvSpPr>
        <p:spPr>
          <a:xfrm>
            <a:off x="457200" y="228600"/>
            <a:ext cx="8229600" cy="1066799"/>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400" b="1" i="0" u="none" strike="noStrike" cap="none">
                <a:solidFill>
                  <a:srgbClr val="007FA3"/>
                </a:solidFill>
                <a:latin typeface="Arial"/>
                <a:ea typeface="Arial"/>
                <a:cs typeface="Arial"/>
                <a:sym typeface="Arial"/>
              </a:rPr>
              <a:t>Figure 3.26 The Devil’s Trident</a:t>
            </a:r>
          </a:p>
        </p:txBody>
      </p:sp>
      <p:sp>
        <p:nvSpPr>
          <p:cNvPr id="843" name="Shape 843"/>
          <p:cNvSpPr txBox="1">
            <a:spLocks noGrp="1"/>
          </p:cNvSpPr>
          <p:nvPr>
            <p:ph type="body" idx="1"/>
          </p:nvPr>
        </p:nvSpPr>
        <p:spPr>
          <a:xfrm>
            <a:off x="1371600" y="3429000"/>
            <a:ext cx="6629400" cy="1828800"/>
          </a:xfrm>
          <a:prstGeom prst="rect">
            <a:avLst/>
          </a:prstGeom>
          <a:noFill/>
          <a:ln>
            <a:noFill/>
          </a:ln>
        </p:spPr>
        <p:txBody>
          <a:bodyPr lIns="0" tIns="0" rIns="0" bIns="0" anchor="b" anchorCtr="0">
            <a:noAutofit/>
          </a:bodyPr>
          <a:lstStyle/>
          <a:p>
            <a:pPr marL="0" marR="0" lvl="0" indent="0" algn="ctr" rtl="0">
              <a:spcBef>
                <a:spcPts val="0"/>
              </a:spcBef>
              <a:buClr>
                <a:srgbClr val="007FA3"/>
              </a:buClr>
              <a:buSzPct val="25000"/>
              <a:buFont typeface="Arial"/>
              <a:buNone/>
            </a:pPr>
            <a:r>
              <a:rPr lang="en-US" sz="2200" b="0" i="0" u="none" strike="noStrike" cap="none">
                <a:solidFill>
                  <a:schemeClr val="dk1"/>
                </a:solidFill>
                <a:latin typeface="Arial"/>
                <a:ea typeface="Arial"/>
                <a:cs typeface="Arial"/>
                <a:sym typeface="Arial"/>
              </a:rPr>
              <a:t>At first glance, this seems to be an ordinary three-pronged figure. But a closer look reveals that the three prongs cannot be real as drawn. Follow the lines of the top prong to see what goes wrong.</a:t>
            </a:r>
          </a:p>
        </p:txBody>
      </p:sp>
      <p:pic>
        <p:nvPicPr>
          <p:cNvPr id="844" name="Shape 844" descr="An illustration shows what appears to be an ordinary three-pronged figure. However, the three pointed ends or prongs at one end which are strangely fused and appear as two ends at the other side."/>
          <p:cNvPicPr preferRelativeResize="0"/>
          <p:nvPr/>
        </p:nvPicPr>
        <p:blipFill rotWithShape="1">
          <a:blip r:embed="rId3">
            <a:alphaModFix/>
          </a:blip>
          <a:srcRect t="22500" b="7499"/>
          <a:stretch/>
        </p:blipFill>
        <p:spPr>
          <a:xfrm>
            <a:off x="219867" y="1295400"/>
            <a:ext cx="8704263" cy="21335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15371"/>
            <a:ext cx="8229600" cy="1097279"/>
          </a:xfrm>
          <a:prstGeom prst="rect">
            <a:avLst/>
          </a:prstGeom>
          <a:noFill/>
          <a:ln>
            <a:noFill/>
          </a:ln>
        </p:spPr>
        <p:txBody>
          <a:bodyPr lIns="0" tIns="0" rIns="0" bIns="0" anchor="b"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Table 3.1 Examples of Absolute Thresholds</a:t>
            </a:r>
          </a:p>
        </p:txBody>
      </p:sp>
      <p:graphicFrame>
        <p:nvGraphicFramePr>
          <p:cNvPr id="366" name="Shape 366"/>
          <p:cNvGraphicFramePr/>
          <p:nvPr/>
        </p:nvGraphicFramePr>
        <p:xfrm>
          <a:off x="632460" y="1828800"/>
          <a:ext cx="7879100" cy="3481175"/>
        </p:xfrm>
        <a:graphic>
          <a:graphicData uri="http://schemas.openxmlformats.org/drawingml/2006/table">
            <a:tbl>
              <a:tblPr firstRow="1" bandRow="1">
                <a:noFill/>
                <a:tableStyleId>{3617C539-7C6E-4053-B358-6E3BF6C15521}</a:tableStyleId>
              </a:tblPr>
              <a:tblGrid>
                <a:gridCol w="2298075"/>
                <a:gridCol w="5581025"/>
              </a:tblGrid>
              <a:tr h="452575">
                <a:tc>
                  <a:txBody>
                    <a:bodyPr/>
                    <a:lstStyle/>
                    <a:p>
                      <a:pPr marL="0" marR="0" lvl="0" indent="0" algn="l" rtl="0">
                        <a:spcBef>
                          <a:spcPts val="0"/>
                        </a:spcBef>
                        <a:buSzPct val="25000"/>
                        <a:buNone/>
                      </a:pPr>
                      <a:r>
                        <a:rPr lang="en-US" sz="2200" u="none" strike="noStrike" cap="none"/>
                        <a:t>Sense</a:t>
                      </a:r>
                    </a:p>
                  </a:txBody>
                  <a:tcPr marL="91450" marR="91450" marT="45725" marB="45725"/>
                </a:tc>
                <a:tc>
                  <a:txBody>
                    <a:bodyPr/>
                    <a:lstStyle/>
                    <a:p>
                      <a:pPr marL="0" marR="0" lvl="0" indent="0" algn="l" rtl="0">
                        <a:spcBef>
                          <a:spcPts val="0"/>
                        </a:spcBef>
                        <a:buSzPct val="25000"/>
                        <a:buNone/>
                      </a:pPr>
                      <a:r>
                        <a:rPr lang="en-US" sz="2200"/>
                        <a:t>Threshold</a:t>
                      </a:r>
                    </a:p>
                  </a:txBody>
                  <a:tcPr marL="91450" marR="91450" marT="45725" marB="45725"/>
                </a:tc>
              </a:tr>
              <a:tr h="420250">
                <a:tc>
                  <a:txBody>
                    <a:bodyPr/>
                    <a:lstStyle/>
                    <a:p>
                      <a:pPr marL="0" marR="0" lvl="0" indent="0" algn="l" rtl="0">
                        <a:spcBef>
                          <a:spcPts val="0"/>
                        </a:spcBef>
                        <a:buSzPct val="25000"/>
                        <a:buNone/>
                      </a:pPr>
                      <a:r>
                        <a:rPr lang="en-US" sz="2000"/>
                        <a:t>Sight</a:t>
                      </a:r>
                    </a:p>
                  </a:txBody>
                  <a:tcPr marL="91450" marR="91450" marT="45725" marB="45725"/>
                </a:tc>
                <a:tc>
                  <a:txBody>
                    <a:bodyPr/>
                    <a:lstStyle/>
                    <a:p>
                      <a:pPr marL="0" marR="0" lvl="0" indent="0" algn="l" rtl="0">
                        <a:spcBef>
                          <a:spcPts val="0"/>
                        </a:spcBef>
                        <a:buSzPct val="25000"/>
                        <a:buNone/>
                      </a:pPr>
                      <a:r>
                        <a:rPr lang="en-US" sz="2000" b="0" i="0" u="none" strike="noStrike">
                          <a:solidFill>
                            <a:schemeClr val="dk1"/>
                          </a:solidFill>
                          <a:latin typeface="Arial"/>
                          <a:ea typeface="Arial"/>
                          <a:cs typeface="Arial"/>
                          <a:sym typeface="Arial"/>
                        </a:rPr>
                        <a:t>A candle flame at 30 miles on a clear, dark night</a:t>
                      </a:r>
                    </a:p>
                  </a:txBody>
                  <a:tcPr marL="91450" marR="91450" marT="45725" marB="45725"/>
                </a:tc>
              </a:tr>
              <a:tr h="420250">
                <a:tc>
                  <a:txBody>
                    <a:bodyPr/>
                    <a:lstStyle/>
                    <a:p>
                      <a:pPr marL="0" marR="0" lvl="0" indent="0" algn="l" rtl="0">
                        <a:spcBef>
                          <a:spcPts val="0"/>
                        </a:spcBef>
                        <a:buSzPct val="25000"/>
                        <a:buNone/>
                      </a:pPr>
                      <a:r>
                        <a:rPr lang="en-US" sz="2000"/>
                        <a:t>Hearing</a:t>
                      </a:r>
                    </a:p>
                  </a:txBody>
                  <a:tcPr marL="91450" marR="91450" marT="45725" marB="45725"/>
                </a:tc>
                <a:tc>
                  <a:txBody>
                    <a:bodyPr/>
                    <a:lstStyle/>
                    <a:p>
                      <a:pPr marL="0" marR="0" lvl="0" indent="0" algn="l" rtl="0">
                        <a:spcBef>
                          <a:spcPts val="0"/>
                        </a:spcBef>
                        <a:buSzPct val="25000"/>
                        <a:buNone/>
                      </a:pPr>
                      <a:r>
                        <a:rPr lang="en-US" sz="2000" b="0" i="0" u="none" strike="noStrike">
                          <a:solidFill>
                            <a:schemeClr val="dk1"/>
                          </a:solidFill>
                          <a:latin typeface="Arial"/>
                          <a:ea typeface="Arial"/>
                          <a:cs typeface="Arial"/>
                          <a:sym typeface="Arial"/>
                        </a:rPr>
                        <a:t>The tick of a watch 20 feet away in a quiet room</a:t>
                      </a:r>
                    </a:p>
                  </a:txBody>
                  <a:tcPr marL="91450" marR="91450" marT="45725" marB="45725"/>
                </a:tc>
              </a:tr>
              <a:tr h="743525">
                <a:tc>
                  <a:txBody>
                    <a:bodyPr/>
                    <a:lstStyle/>
                    <a:p>
                      <a:pPr marL="0" marR="0" lvl="0" indent="0" algn="l" rtl="0">
                        <a:spcBef>
                          <a:spcPts val="0"/>
                        </a:spcBef>
                        <a:buSzPct val="25000"/>
                        <a:buNone/>
                      </a:pPr>
                      <a:r>
                        <a:rPr lang="en-US" sz="2000"/>
                        <a:t>Smell</a:t>
                      </a:r>
                    </a:p>
                  </a:txBody>
                  <a:tcPr marL="91450" marR="91450" marT="45725" marB="45725"/>
                </a:tc>
                <a:tc>
                  <a:txBody>
                    <a:bodyPr/>
                    <a:lstStyle/>
                    <a:p>
                      <a:pPr marL="0" marR="0" lvl="0" indent="0" algn="l" rtl="0">
                        <a:spcBef>
                          <a:spcPts val="0"/>
                        </a:spcBef>
                        <a:buSzPct val="25000"/>
                        <a:buNone/>
                      </a:pPr>
                      <a:r>
                        <a:rPr lang="en-US" sz="2000" b="0" i="0" u="none" strike="noStrike">
                          <a:solidFill>
                            <a:schemeClr val="dk1"/>
                          </a:solidFill>
                          <a:latin typeface="Arial"/>
                          <a:ea typeface="Arial"/>
                          <a:cs typeface="Arial"/>
                          <a:sym typeface="Arial"/>
                        </a:rPr>
                        <a:t>One drop of perfume diffused throughout a three-room apartment</a:t>
                      </a:r>
                    </a:p>
                  </a:txBody>
                  <a:tcPr marL="91450" marR="91450" marT="45725" marB="45725"/>
                </a:tc>
              </a:tr>
              <a:tr h="420250">
                <a:tc>
                  <a:txBody>
                    <a:bodyPr/>
                    <a:lstStyle/>
                    <a:p>
                      <a:pPr marL="0" marR="0" lvl="0" indent="0" algn="l" rtl="0">
                        <a:spcBef>
                          <a:spcPts val="0"/>
                        </a:spcBef>
                        <a:buSzPct val="25000"/>
                        <a:buNone/>
                      </a:pPr>
                      <a:r>
                        <a:rPr lang="en-US" sz="2000"/>
                        <a:t>Taste</a:t>
                      </a:r>
                    </a:p>
                  </a:txBody>
                  <a:tcPr marL="91450" marR="91450" marT="45725" marB="45725"/>
                </a:tc>
                <a:tc>
                  <a:txBody>
                    <a:bodyPr/>
                    <a:lstStyle/>
                    <a:p>
                      <a:pPr marL="0" marR="0" lvl="0" indent="0" algn="l" rtl="0">
                        <a:spcBef>
                          <a:spcPts val="0"/>
                        </a:spcBef>
                        <a:buSzPct val="25000"/>
                        <a:buNone/>
                      </a:pPr>
                      <a:r>
                        <a:rPr lang="en-US" sz="2000" b="0" i="0" u="none" strike="noStrike">
                          <a:solidFill>
                            <a:schemeClr val="dk1"/>
                          </a:solidFill>
                          <a:latin typeface="Arial"/>
                          <a:ea typeface="Arial"/>
                          <a:cs typeface="Arial"/>
                          <a:sym typeface="Arial"/>
                        </a:rPr>
                        <a:t>1 teaspoon of sugar in 2 gallons of water</a:t>
                      </a:r>
                    </a:p>
                  </a:txBody>
                  <a:tcPr marL="91450" marR="91450" marT="45725" marB="45725"/>
                </a:tc>
              </a:tr>
              <a:tr h="743525">
                <a:tc>
                  <a:txBody>
                    <a:bodyPr/>
                    <a:lstStyle/>
                    <a:p>
                      <a:pPr marL="0" marR="0" lvl="0" indent="0" algn="l" rtl="0">
                        <a:spcBef>
                          <a:spcPts val="0"/>
                        </a:spcBef>
                        <a:buSzPct val="25000"/>
                        <a:buNone/>
                      </a:pPr>
                      <a:r>
                        <a:rPr lang="en-US" sz="2000"/>
                        <a:t>Touch</a:t>
                      </a:r>
                    </a:p>
                  </a:txBody>
                  <a:tcPr marL="91450" marR="91450" marT="45725" marB="45725"/>
                </a:tc>
                <a:tc>
                  <a:txBody>
                    <a:bodyPr/>
                    <a:lstStyle/>
                    <a:p>
                      <a:pPr marL="0" marR="0" lvl="0" indent="0" algn="l" rtl="0">
                        <a:spcBef>
                          <a:spcPts val="0"/>
                        </a:spcBef>
                        <a:buSzPct val="25000"/>
                        <a:buNone/>
                      </a:pPr>
                      <a:r>
                        <a:rPr lang="en-US" sz="2000" b="0" i="0" u="none" strike="noStrike">
                          <a:solidFill>
                            <a:schemeClr val="dk1"/>
                          </a:solidFill>
                          <a:latin typeface="Arial"/>
                          <a:ea typeface="Arial"/>
                          <a:cs typeface="Arial"/>
                          <a:sym typeface="Arial"/>
                        </a:rPr>
                        <a:t>A bee’s wing falling on the cheek from 1 centimeter above</a:t>
                      </a:r>
                    </a:p>
                  </a:txBody>
                  <a:tcPr marL="91450" marR="91450" marT="45725" marB="4572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a:spLocks noGrp="1"/>
          </p:cNvSpPr>
          <p:nvPr>
            <p:ph type="title"/>
          </p:nvPr>
        </p:nvSpPr>
        <p:spPr>
          <a:xfrm>
            <a:off x="457200" y="215371"/>
            <a:ext cx="8229600" cy="622828"/>
          </a:xfrm>
          <a:prstGeom prst="rect">
            <a:avLst/>
          </a:prstGeom>
          <a:noFill/>
          <a:ln>
            <a:noFill/>
          </a:ln>
        </p:spPr>
        <p:txBody>
          <a:bodyPr lIns="0" tIns="0" rIns="0" bIns="0" anchor="t" anchorCtr="0">
            <a:noAutofit/>
          </a:bodyPr>
          <a:lstStyle/>
          <a:p>
            <a:pPr marL="0" marR="0" lvl="0" indent="0" algn="l" rtl="0">
              <a:lnSpc>
                <a:spcPct val="100000"/>
              </a:lnSpc>
              <a:spcBef>
                <a:spcPts val="0"/>
              </a:spcBef>
              <a:buClr>
                <a:srgbClr val="007FA3"/>
              </a:buClr>
              <a:buSzPct val="25000"/>
              <a:buFont typeface="Arial"/>
              <a:buNone/>
            </a:pPr>
            <a:r>
              <a:rPr lang="en-US" sz="3200" b="1" i="0" u="none" strike="noStrike" cap="none">
                <a:solidFill>
                  <a:srgbClr val="007FA3"/>
                </a:solidFill>
                <a:latin typeface="Arial"/>
                <a:ea typeface="Arial"/>
                <a:cs typeface="Arial"/>
                <a:sym typeface="Arial"/>
              </a:rPr>
              <a:t>Sensory Thresholds </a:t>
            </a:r>
            <a:r>
              <a:rPr lang="en-US" sz="2000" b="1" i="0" u="none" strike="noStrike" cap="none">
                <a:solidFill>
                  <a:srgbClr val="007FA3"/>
                </a:solidFill>
                <a:latin typeface="Arial"/>
                <a:ea typeface="Arial"/>
                <a:cs typeface="Arial"/>
                <a:sym typeface="Arial"/>
              </a:rPr>
              <a:t>2 of 3</a:t>
            </a:r>
          </a:p>
        </p:txBody>
      </p:sp>
      <p:sp>
        <p:nvSpPr>
          <p:cNvPr id="373" name="Shape 373"/>
          <p:cNvSpPr txBox="1">
            <a:spLocks noGrp="1"/>
          </p:cNvSpPr>
          <p:nvPr>
            <p:ph type="body" idx="2"/>
          </p:nvPr>
        </p:nvSpPr>
        <p:spPr>
          <a:xfrm>
            <a:off x="457200" y="1600200"/>
            <a:ext cx="8229600" cy="4525963"/>
          </a:xfrm>
          <a:prstGeom prst="rect">
            <a:avLst/>
          </a:prstGeom>
          <a:noFill/>
          <a:ln>
            <a:noFill/>
          </a:ln>
        </p:spPr>
        <p:txBody>
          <a:bodyPr lIns="0" tIns="0" rIns="0" bIns="0" anchor="t" anchorCtr="0">
            <a:noAutofit/>
          </a:bodyPr>
          <a:lstStyle/>
          <a:p>
            <a:pPr marL="256032" marR="0" lvl="0" indent="-256032" algn="l" rtl="0">
              <a:spcBef>
                <a:spcPts val="0"/>
              </a:spcBef>
              <a:spcAft>
                <a:spcPts val="0"/>
              </a:spcAft>
              <a:buClr>
                <a:srgbClr val="007FA3"/>
              </a:buClr>
              <a:buSzPct val="100000"/>
              <a:buFont typeface="Arial"/>
              <a:buChar char="•"/>
            </a:pPr>
            <a:r>
              <a:rPr lang="en-US" sz="2800" b="0" i="0" u="none" strike="noStrike" cap="none">
                <a:solidFill>
                  <a:schemeClr val="dk1"/>
                </a:solidFill>
                <a:latin typeface="Arial"/>
                <a:ea typeface="Arial"/>
                <a:cs typeface="Arial"/>
                <a:sym typeface="Arial"/>
              </a:rPr>
              <a:t>Subliminal stimuli: stimuli that are below the level of conscious awareness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Just strong enough to activate sensory receptors, but not strong enough for consciously awareness</a:t>
            </a:r>
          </a:p>
          <a:p>
            <a:pPr marL="742950" marR="0" lvl="1" indent="-285750" algn="l" rtl="0">
              <a:spcBef>
                <a:spcPts val="600"/>
              </a:spcBef>
              <a:spcAft>
                <a:spcPts val="0"/>
              </a:spcAft>
              <a:buClr>
                <a:srgbClr val="007FA3"/>
              </a:buClr>
              <a:buSzPct val="100000"/>
              <a:buFont typeface="Arial"/>
              <a:buChar char="–"/>
            </a:pPr>
            <a:r>
              <a:rPr lang="en-US" sz="2400" b="0" i="0" u="none" strike="noStrike" cap="none">
                <a:solidFill>
                  <a:schemeClr val="dk1"/>
                </a:solidFill>
                <a:latin typeface="Arial"/>
                <a:ea typeface="Arial"/>
                <a:cs typeface="Arial"/>
                <a:sym typeface="Arial"/>
              </a:rPr>
              <a:t>Limin: “threshold” </a:t>
            </a:r>
          </a:p>
          <a:p>
            <a:pPr marL="742950" marR="0" lvl="1" indent="-285750" algn="l" rtl="0">
              <a:spcBef>
                <a:spcPts val="600"/>
              </a:spcBef>
              <a:buClr>
                <a:srgbClr val="007FA3"/>
              </a:buClr>
              <a:buSzPct val="100000"/>
              <a:buFont typeface="Arial"/>
              <a:buChar char="–"/>
            </a:pPr>
            <a:r>
              <a:rPr lang="en-US" sz="2400" b="0" i="0" u="none" strike="noStrike" cap="none">
                <a:solidFill>
                  <a:schemeClr val="dk1"/>
                </a:solidFill>
                <a:latin typeface="Arial"/>
                <a:ea typeface="Arial"/>
                <a:cs typeface="Arial"/>
                <a:sym typeface="Arial"/>
              </a:rPr>
              <a:t>Sublimin: “below the threshold”</a:t>
            </a:r>
          </a:p>
        </p:txBody>
      </p:sp>
    </p:spTree>
  </p:cSld>
  <p:clrMapOvr>
    <a:masterClrMapping/>
  </p:clrMapOvr>
</p:sld>
</file>

<file path=ppt/theme/theme1.xml><?xml version="1.0" encoding="utf-8"?>
<a:theme xmlns:a="http://schemas.openxmlformats.org/drawingml/2006/main" name="4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4621</Words>
  <Application>Microsoft Office PowerPoint</Application>
  <PresentationFormat>On-screen Show (4:3)</PresentationFormat>
  <Paragraphs>386</Paragraphs>
  <Slides>75</Slides>
  <Notes>75</Notes>
  <HiddenSlides>0</HiddenSlides>
  <MMClips>0</MMClips>
  <ScaleCrop>false</ScaleCrop>
  <HeadingPairs>
    <vt:vector size="4" baseType="variant">
      <vt:variant>
        <vt:lpstr>Theme</vt:lpstr>
      </vt:variant>
      <vt:variant>
        <vt:i4>2</vt:i4>
      </vt:variant>
      <vt:variant>
        <vt:lpstr>Slide Titles</vt:lpstr>
      </vt:variant>
      <vt:variant>
        <vt:i4>75</vt:i4>
      </vt:variant>
    </vt:vector>
  </HeadingPairs>
  <TitlesOfParts>
    <vt:vector size="77" baseType="lpstr">
      <vt:lpstr>4_508 Lecture</vt:lpstr>
      <vt:lpstr>3_508 Lecture</vt:lpstr>
      <vt:lpstr>Psychology</vt:lpstr>
      <vt:lpstr>Psychology</vt:lpstr>
      <vt:lpstr>Learning Objectives 1 of 2</vt:lpstr>
      <vt:lpstr>Learning Objectives 2 of 2</vt:lpstr>
      <vt:lpstr>Transduction 1 of 2</vt:lpstr>
      <vt:lpstr>Transduction 2 of 2</vt:lpstr>
      <vt:lpstr>Sensory Thresholds 1 of 3</vt:lpstr>
      <vt:lpstr>Table 3.1 Examples of Absolute Thresholds</vt:lpstr>
      <vt:lpstr>Sensory Thresholds 2 of 3</vt:lpstr>
      <vt:lpstr>Sensory Thresholds 3 of 3</vt:lpstr>
      <vt:lpstr>Habituation and Sensory Adaptation</vt:lpstr>
      <vt:lpstr>Light and the Eye 1 of 10</vt:lpstr>
      <vt:lpstr>Light and the Eye 2 of 10</vt:lpstr>
      <vt:lpstr>Figure 3.1 The Visible Spectrum</vt:lpstr>
      <vt:lpstr>Figure 3.2 Structure of the Eye</vt:lpstr>
      <vt:lpstr>Light and the Eye 3 of 10</vt:lpstr>
      <vt:lpstr>Light and the Eye 4 of 10</vt:lpstr>
      <vt:lpstr>Light and the Eye 5 of 10</vt:lpstr>
      <vt:lpstr>Light and the Eye 6 of 10</vt:lpstr>
      <vt:lpstr>Light and the Eye 7 of 10</vt:lpstr>
      <vt:lpstr>Light and the Eye 8 of 10</vt:lpstr>
      <vt:lpstr>Light and the Eye 9 of 10</vt:lpstr>
      <vt:lpstr>Light and the Eye 10 of 10</vt:lpstr>
      <vt:lpstr>Figure 3.4 The Blind Spot</vt:lpstr>
      <vt:lpstr>The Visual Pathway </vt:lpstr>
      <vt:lpstr>Figure 3.5 Crossing of the Optic Nerve</vt:lpstr>
      <vt:lpstr>Perception of Color 1 of 2</vt:lpstr>
      <vt:lpstr>Figure 3.6 Trichromatic Theory</vt:lpstr>
      <vt:lpstr>Figure 3.7 Absorbance of Light from Rods and Three Types of Cones</vt:lpstr>
      <vt:lpstr>Figure 3.8 Color Afterimage</vt:lpstr>
      <vt:lpstr>Perception of Color 2 of 2</vt:lpstr>
      <vt:lpstr>Figure 3.9 The Ishihara Color Test</vt:lpstr>
      <vt:lpstr>Sound Waves and the Ear 1 of 3</vt:lpstr>
      <vt:lpstr>Figure 3.10a Sound Waves</vt:lpstr>
      <vt:lpstr>Figure 3.10b Sound Waves</vt:lpstr>
      <vt:lpstr>Sound Waves and the Ear 2 of 3</vt:lpstr>
      <vt:lpstr>Sound Waves and the Ear 3 of 3</vt:lpstr>
      <vt:lpstr>Figure 3.9 The Structure of the Ear</vt:lpstr>
      <vt:lpstr>Perceiving Pitch 1 of 2</vt:lpstr>
      <vt:lpstr>Perceiving Pitch 2 of 2</vt:lpstr>
      <vt:lpstr>Types of Hearing Impairments 1 of 2</vt:lpstr>
      <vt:lpstr>Types of Hearing Impairments 2 of 2</vt:lpstr>
      <vt:lpstr>Figure 3.12 Cochlear Implant</vt:lpstr>
      <vt:lpstr>Gustation: How We Taste the World</vt:lpstr>
      <vt:lpstr>Figure 3.13 The Tongue and Taste Buds</vt:lpstr>
      <vt:lpstr>Figure 3.14 The Gustatory Cortex</vt:lpstr>
      <vt:lpstr>The Sense of Scents: Olfaction</vt:lpstr>
      <vt:lpstr>Figure 3.15 The Olfactory Receptors</vt:lpstr>
      <vt:lpstr>Somesthetic Senses 1 of 2 </vt:lpstr>
      <vt:lpstr>Somesthetic Senses 2 of 2</vt:lpstr>
      <vt:lpstr>Figure 3.16 Cross-Section of the Skin and Its Receptors</vt:lpstr>
      <vt:lpstr>Body Movement and Position 1 of 2</vt:lpstr>
      <vt:lpstr>Body Movement and Position 2 of 2</vt:lpstr>
      <vt:lpstr>How We Organize Our Perceptions 1 of 4</vt:lpstr>
      <vt:lpstr>Figure 3.17 Shape Constancy</vt:lpstr>
      <vt:lpstr>How We Organize Our Perceptions 2 of 4</vt:lpstr>
      <vt:lpstr>Figure 3.18 The Necker Cube</vt:lpstr>
      <vt:lpstr>Figure 3.19 Figure-Ground Illusion</vt:lpstr>
      <vt:lpstr>How We Organize Our Perceptions 3 of 4</vt:lpstr>
      <vt:lpstr>How We Organize Our Perceptions 4 of 4</vt:lpstr>
      <vt:lpstr>Figure 3.20 Gestalt Principles of Grouping</vt:lpstr>
      <vt:lpstr>Depth Perception 1 of 2</vt:lpstr>
      <vt:lpstr>Figure 3.21 Examples of Pictorial Depth Cues</vt:lpstr>
      <vt:lpstr>Depth Perception 2 of 2</vt:lpstr>
      <vt:lpstr>Figure 3.22  Binocular Cues to Depth Perception</vt:lpstr>
      <vt:lpstr>Perceptual Illusions 1 of 5</vt:lpstr>
      <vt:lpstr>Figure 3.23 The Hermann Grid</vt:lpstr>
      <vt:lpstr>The Müller-Lyer illusion</vt:lpstr>
      <vt:lpstr>Perceptual Illusions 2 of 5 </vt:lpstr>
      <vt:lpstr>Perceptual Illusions 3 of 5</vt:lpstr>
      <vt:lpstr>Figure 3.24 “Rotating Snakes”</vt:lpstr>
      <vt:lpstr>Figure 3.25 “Reinterpretation of Enigma”</vt:lpstr>
      <vt:lpstr>Perceptual Illusions 4 of 5</vt:lpstr>
      <vt:lpstr>Perceptual Illusions 5 of 5</vt:lpstr>
      <vt:lpstr>Figure 3.26 The Devil’s Trident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dc:title>
  <cp:lastModifiedBy>admin</cp:lastModifiedBy>
  <cp:revision>4</cp:revision>
  <dcterms:modified xsi:type="dcterms:W3CDTF">2017-06-06T07:19:03Z</dcterms:modified>
</cp:coreProperties>
</file>