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 id="2147483700"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F9B70DB-F29B-4110-92CC-D880D59212AA}">
  <a:tblStyle styleId="{5F9B70DB-F29B-4110-92CC-D880D59212AA}"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0" name="Shape 4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01" name="Shape 4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1" name="Shape 4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2" name="Shape 4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9" name="Shape 4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85" name="Shape 4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6" name="Shape 4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93" name="Shape 4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0" name="Shape 5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1" name="Shape 5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7" name="Shape 5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8" name="Shape 5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0" name="Shape 5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6" name="Shape 5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EEG data and images in this figure are courtesy of Dr. Leslie Sherlin.</a:t>
            </a:r>
          </a:p>
        </p:txBody>
      </p:sp>
      <p:sp>
        <p:nvSpPr>
          <p:cNvPr id="527" name="Shape 5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1" name="Shape 4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1" name="Shape 5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7" name="Shape 5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9" name="Shape 5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5" name="Shape 5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2" name="Shape 5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3" name="Shape 5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0" name="Shape 5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6" name="Shape 5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3" name="Shape 5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94" name="Shape 5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3" name="Shape 6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04" name="Shape 6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22" name="Shape 4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0" name="Shape 6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7" name="Shape 6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23" name="Shape 6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9" name="Shape 6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30" name="Shape 6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37" name="Shape 6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3" name="Shape 6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44" name="Shape 6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1" name="Shape 6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7" name="Shape 6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4" name="Shape 6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1" name="Shape 6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72" name="Shape 6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8" name="Shape 6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79" name="Shape 6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6" name="Shape 6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87" name="Shape 6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4" name="Shape 6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95" name="Shape 6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1" name="Shape 7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8" name="Shape 7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4" name="Shape 7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8" name="Shape 4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9" name="Shape 4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57" name="Shape 4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3" name="Shape 4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64" name="Shape 4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7"/>
        <p:cNvGrpSpPr/>
        <p:nvPr/>
      </p:nvGrpSpPr>
      <p:grpSpPr>
        <a:xfrm>
          <a:off x="0" y="0"/>
          <a:ext cx="0" cy="0"/>
          <a:chOff x="0" y="0"/>
          <a:chExt cx="0" cy="0"/>
        </a:xfrm>
      </p:grpSpPr>
      <p:sp>
        <p:nvSpPr>
          <p:cNvPr id="78" name="Shape 7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000000"/>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000000"/>
              </a:solidFill>
              <a:latin typeface="Arial"/>
              <a:ea typeface="Arial"/>
              <a:cs typeface="Arial"/>
              <a:sym typeface="Arial"/>
            </a:endParaRPr>
          </a:p>
        </p:txBody>
      </p:sp>
      <p:sp>
        <p:nvSpPr>
          <p:cNvPr id="81" name="Shape 81"/>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700" b="1" i="0" u="none" strike="noStrike" cap="none" dirty="0" smtClean="0">
                <a:solidFill>
                  <a:srgbClr val="000000"/>
                </a:solidFill>
                <a:latin typeface="Arial"/>
                <a:ea typeface="Arial"/>
                <a:cs typeface="Arial"/>
                <a:sym typeface="Arial"/>
              </a:rPr>
              <a:t>Copyright © 2018 Pearson Education, Ltd. All Rights Reserved</a:t>
            </a:r>
            <a:endParaRPr lang="en-US" sz="700" b="1"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82"/>
        <p:cNvGrpSpPr/>
        <p:nvPr/>
      </p:nvGrpSpPr>
      <p:grpSpPr>
        <a:xfrm>
          <a:off x="0" y="0"/>
          <a:ext cx="0" cy="0"/>
          <a:chOff x="0" y="0"/>
          <a:chExt cx="0" cy="0"/>
        </a:xfrm>
      </p:grpSpPr>
      <p:sp>
        <p:nvSpPr>
          <p:cNvPr id="83" name="Shape 83"/>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84" name="Shape 8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86" name="Shape 86"/>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91" name="Shape 91"/>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92" name="Shape 92"/>
          <p:cNvGrpSpPr/>
          <p:nvPr/>
        </p:nvGrpSpPr>
        <p:grpSpPr>
          <a:xfrm>
            <a:off x="33338" y="6408737"/>
            <a:ext cx="9156700" cy="465137"/>
            <a:chOff x="33338" y="6408737"/>
            <a:chExt cx="9156700" cy="465137"/>
          </a:xfrm>
        </p:grpSpPr>
        <p:pic>
          <p:nvPicPr>
            <p:cNvPr id="93" name="Shape 93"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94" name="Shape 94"/>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95" name="Shape 95"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9" name="Shape 9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5" name="Shape 1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6" name="Shape 10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7" name="Shape 10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1" name="Shape 1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3" name="Shape 1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9" name="Shape 11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3" name="Shape 12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26"/>
        <p:cNvGrpSpPr/>
        <p:nvPr/>
      </p:nvGrpSpPr>
      <p:grpSpPr>
        <a:xfrm>
          <a:off x="0" y="0"/>
          <a:ext cx="0" cy="0"/>
          <a:chOff x="0" y="0"/>
          <a:chExt cx="0" cy="0"/>
        </a:xfrm>
      </p:grpSpPr>
      <p:sp>
        <p:nvSpPr>
          <p:cNvPr id="127" name="Shape 127"/>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28" name="Shape 12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30" name="Shape 13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32" name="Shape 13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grpSp>
        <p:nvGrpSpPr>
          <p:cNvPr id="135" name="Shape 135"/>
          <p:cNvGrpSpPr/>
          <p:nvPr/>
        </p:nvGrpSpPr>
        <p:grpSpPr>
          <a:xfrm>
            <a:off x="33338" y="6442075"/>
            <a:ext cx="9156700" cy="431799"/>
            <a:chOff x="33338" y="6442075"/>
            <a:chExt cx="9156700" cy="431799"/>
          </a:xfrm>
        </p:grpSpPr>
        <p:pic>
          <p:nvPicPr>
            <p:cNvPr id="136" name="Shape 136"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37" name="Shape 137"/>
            <p:cNvPicPr preferRelativeResize="0"/>
            <p:nvPr/>
          </p:nvPicPr>
          <p:blipFill rotWithShape="1">
            <a:blip r:embed="rId3">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0" name="Shape 140"/>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41" name="Shape 1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2" name="Shape 14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7" name="Shape 14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48" name="Shape 14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3" name="Shape 15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9" name="Shape 159"/>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163" name="Shape 163"/>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164" name="Shape 164"/>
          <p:cNvGrpSpPr/>
          <p:nvPr/>
        </p:nvGrpSpPr>
        <p:grpSpPr>
          <a:xfrm>
            <a:off x="93969" y="6408737"/>
            <a:ext cx="9096069" cy="463550"/>
            <a:chOff x="93969" y="6408737"/>
            <a:chExt cx="9096069" cy="463550"/>
          </a:xfrm>
        </p:grpSpPr>
        <p:sp>
          <p:nvSpPr>
            <p:cNvPr id="165" name="Shape 165"/>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166" name="Shape 166"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9" name="Shape 1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0" name="Shape 1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1" name="Shape 1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Chapter Opener">
    <p:spTree>
      <p:nvGrpSpPr>
        <p:cNvPr id="1" name="Shape 172"/>
        <p:cNvGrpSpPr/>
        <p:nvPr/>
      </p:nvGrpSpPr>
      <p:grpSpPr>
        <a:xfrm>
          <a:off x="0" y="0"/>
          <a:ext cx="0" cy="0"/>
          <a:chOff x="0" y="0"/>
          <a:chExt cx="0" cy="0"/>
        </a:xfrm>
      </p:grpSpPr>
      <p:sp>
        <p:nvSpPr>
          <p:cNvPr id="173" name="Shape 173"/>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74" name="Shape 17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5" name="Shape 175"/>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76" name="Shape 176"/>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9" name="Shape 17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0" name="Shape 18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181" name="Shape 181"/>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182" name="Shape 182"/>
          <p:cNvGrpSpPr/>
          <p:nvPr/>
        </p:nvGrpSpPr>
        <p:grpSpPr>
          <a:xfrm>
            <a:off x="33338" y="6408737"/>
            <a:ext cx="9156700" cy="465137"/>
            <a:chOff x="33338" y="6408737"/>
            <a:chExt cx="9156700" cy="465137"/>
          </a:xfrm>
        </p:grpSpPr>
        <p:pic>
          <p:nvPicPr>
            <p:cNvPr id="183" name="Shape 183"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84" name="Shape 184"/>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185" name="Shape 185"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Title + Learning Objectives and Content">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8" name="Shape 18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89" name="Shape 18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0" name="Shape 19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1" name="Shape 19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2" name="Shape 19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5" name="Shape 19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96" name="Shape 19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7" name="Shape 19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8" name="Shape 19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Learning Objectives">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1" name="Shape 20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2" name="Shape 20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3" name="Shape 20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4" name="Shape 20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Two Conten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7" name="Shape 207"/>
          <p:cNvSpPr txBox="1">
            <a:spLocks noGrp="1"/>
          </p:cNvSpPr>
          <p:nvPr>
            <p:ph type="body" idx="1"/>
          </p:nvPr>
        </p:nvSpPr>
        <p:spPr>
          <a:xfrm>
            <a:off x="457200" y="39624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8" name="Shape 208"/>
          <p:cNvSpPr txBox="1">
            <a:spLocks noGrp="1"/>
          </p:cNvSpPr>
          <p:nvPr>
            <p:ph type="body" idx="2"/>
          </p:nvPr>
        </p:nvSpPr>
        <p:spPr>
          <a:xfrm>
            <a:off x="457200" y="1600200"/>
            <a:ext cx="8229600" cy="21637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09" name="Shape 20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0" name="Shape 21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3_Figure + Caption">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4" name="Shape 21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15" name="Shape 21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218" name="Shape 218"/>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219" name="Shape 219"/>
          <p:cNvGrpSpPr/>
          <p:nvPr/>
        </p:nvGrpSpPr>
        <p:grpSpPr>
          <a:xfrm>
            <a:off x="93969" y="6408737"/>
            <a:ext cx="9096069" cy="463550"/>
            <a:chOff x="93969" y="6408737"/>
            <a:chExt cx="9096069" cy="463550"/>
          </a:xfrm>
        </p:grpSpPr>
        <p:sp>
          <p:nvSpPr>
            <p:cNvPr id="220" name="Shape 220"/>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221" name="Shape 221"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Only">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4" name="Shape 22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5" name="Shape 22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6" name="Shape 22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7"/>
        <p:cNvGrpSpPr/>
        <p:nvPr/>
      </p:nvGrpSpPr>
      <p:grpSpPr>
        <a:xfrm>
          <a:off x="0" y="0"/>
          <a:ext cx="0" cy="0"/>
          <a:chOff x="0" y="0"/>
          <a:chExt cx="0" cy="0"/>
        </a:xfrm>
      </p:grpSpPr>
      <p:sp>
        <p:nvSpPr>
          <p:cNvPr id="238" name="Shape 23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sp>
        <p:nvSpPr>
          <p:cNvPr id="239" name="Shape 23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0" name="Shape 24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41" name="Shape 241"/>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pic>
        <p:nvPicPr>
          <p:cNvPr id="244" name="Shape 244" descr="Pearson Logo"/>
          <p:cNvPicPr preferRelativeResize="0"/>
          <p:nvPr/>
        </p:nvPicPr>
        <p:blipFill rotWithShape="1">
          <a:blip r:embed="rId2">
            <a:alphaModFix/>
          </a:blip>
          <a:srcRect/>
          <a:stretch/>
        </p:blipFill>
        <p:spPr>
          <a:xfrm>
            <a:off x="232341" y="6400800"/>
            <a:ext cx="917999" cy="27991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7" name="Shape 247"/>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48" name="Shape 248"/>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49" name="Shape 249"/>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50" name="Shape 250"/>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1" name="Shape 2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2" name="Shape 2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pic>
        <p:nvPicPr>
          <p:cNvPr id="253" name="Shape 253"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6" name="Shape 25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57" name="Shape 25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58" name="Shape 25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9" name="Shape 25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0" name="Shape 26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3" name="Shape 26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4" name="Shape 26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5" name="Shape 26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6" name="Shape 26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9" name="Shape 26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0" name="Shape 27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1" name="Shape 2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2" name="Shape 2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5" name="Shape 27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76" name="Shape 2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7" name="Shape 2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000000"/>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0" name="Shape 280"/>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82" name="Shape 28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3" name="Shape 28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4" name="Shape 28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7" name="Shape 287"/>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288" name="Shape 28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9" name="Shape 28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0" name="Shape 29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Only">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3" name="Shape 29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4" name="Shape 29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5" name="Shape 29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lank">
    <p:spTree>
      <p:nvGrpSpPr>
        <p:cNvPr id="1" name="Shape 296"/>
        <p:cNvGrpSpPr/>
        <p:nvPr/>
      </p:nvGrpSpPr>
      <p:grpSpPr>
        <a:xfrm>
          <a:off x="0" y="0"/>
          <a:ext cx="0" cy="0"/>
          <a:chOff x="0" y="0"/>
          <a:chExt cx="0" cy="0"/>
        </a:xfrm>
      </p:grpSpPr>
      <p:sp>
        <p:nvSpPr>
          <p:cNvPr id="297" name="Shape 29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8" name="Shape 29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9" name="Shape 29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000000"/>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000000"/>
              </a:solidFill>
              <a:latin typeface="Arial"/>
              <a:ea typeface="Arial"/>
              <a:cs typeface="Arial"/>
              <a:sym typeface="Arial"/>
            </a:endParaRPr>
          </a:p>
        </p:txBody>
      </p:sp>
      <p:pic>
        <p:nvPicPr>
          <p:cNvPr id="300" name="Shape 300" descr="Pearson Logo"/>
          <p:cNvPicPr preferRelativeResize="0"/>
          <p:nvPr/>
        </p:nvPicPr>
        <p:blipFill rotWithShape="1">
          <a:blip r:embed="rId2">
            <a:alphaModFix/>
          </a:blip>
          <a:srcRect/>
          <a:stretch/>
        </p:blipFill>
        <p:spPr>
          <a:xfrm>
            <a:off x="500410" y="6376789"/>
            <a:ext cx="917999" cy="279914"/>
          </a:xfrm>
          <a:prstGeom prst="rect">
            <a:avLst/>
          </a:prstGeom>
          <a:noFill/>
          <a:ln>
            <a:noFill/>
          </a:ln>
        </p:spPr>
      </p:pic>
      <p:sp>
        <p:nvSpPr>
          <p:cNvPr id="301" name="Shape 301"/>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700" b="1" i="0" u="none" strike="noStrike" cap="none">
                <a:solidFill>
                  <a:srgbClr val="000000"/>
                </a:solidFill>
                <a:latin typeface="Arial"/>
                <a:ea typeface="Arial"/>
                <a:cs typeface="Arial"/>
                <a:sym typeface="Arial"/>
              </a:rPr>
              <a:t>Copyright © 2015, 2012, 2009 Pearson Education, Inc.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302"/>
        <p:cNvGrpSpPr/>
        <p:nvPr/>
      </p:nvGrpSpPr>
      <p:grpSpPr>
        <a:xfrm>
          <a:off x="0" y="0"/>
          <a:ext cx="0" cy="0"/>
          <a:chOff x="0" y="0"/>
          <a:chExt cx="0" cy="0"/>
        </a:xfrm>
      </p:grpSpPr>
      <p:sp>
        <p:nvSpPr>
          <p:cNvPr id="303" name="Shape 303"/>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304" name="Shape 304"/>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5" name="Shape 305"/>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06" name="Shape 306"/>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7" name="Shape 307"/>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08" name="Shape 30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9" name="Shape 30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0" name="Shape 31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311" name="Shape 311"/>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312" name="Shape 312"/>
          <p:cNvGrpSpPr/>
          <p:nvPr/>
        </p:nvGrpSpPr>
        <p:grpSpPr>
          <a:xfrm>
            <a:off x="33338" y="6408737"/>
            <a:ext cx="9156700" cy="465137"/>
            <a:chOff x="33338" y="6408737"/>
            <a:chExt cx="9156700" cy="465137"/>
          </a:xfrm>
        </p:grpSpPr>
        <p:pic>
          <p:nvPicPr>
            <p:cNvPr id="313" name="Shape 313"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314" name="Shape 314"/>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315" name="Shape 315"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8" name="Shape 31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19" name="Shape 31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0" name="Shape 32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1" name="Shape 32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2" name="Shape 32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5" name="Shape 3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26" name="Shape 32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7" name="Shape 32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8" name="Shape 32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1" name="Shape 33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32" name="Shape 33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3" name="Shape 33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4" name="Shape 33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7" name="Shape 33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38" name="Shape 3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9" name="Shape 3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0" name="Shape 3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341" name="Shape 341"/>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342" name="Shape 342"/>
          <p:cNvGrpSpPr/>
          <p:nvPr/>
        </p:nvGrpSpPr>
        <p:grpSpPr>
          <a:xfrm>
            <a:off x="93969" y="6408737"/>
            <a:ext cx="9096069" cy="463550"/>
            <a:chOff x="93969" y="6408737"/>
            <a:chExt cx="9096069" cy="463550"/>
          </a:xfrm>
        </p:grpSpPr>
        <p:sp>
          <p:nvSpPr>
            <p:cNvPr id="343" name="Shape 343"/>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344" name="Shape 344"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itle Only">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7" name="Shape 34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8" name="Shape 34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49" name="Shape 34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350"/>
        <p:cNvGrpSpPr/>
        <p:nvPr/>
      </p:nvGrpSpPr>
      <p:grpSpPr>
        <a:xfrm>
          <a:off x="0" y="0"/>
          <a:ext cx="0" cy="0"/>
          <a:chOff x="0" y="0"/>
          <a:chExt cx="0" cy="0"/>
        </a:xfrm>
      </p:grpSpPr>
      <p:sp>
        <p:nvSpPr>
          <p:cNvPr id="351" name="Shape 351"/>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352" name="Shape 35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3" name="Shape 353"/>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54" name="Shape 354"/>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55" name="Shape 355"/>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56" name="Shape 3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7" name="Shape 3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8" name="Shape 3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
        <p:nvSpPr>
          <p:cNvPr id="359" name="Shape 359"/>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360" name="Shape 360"/>
          <p:cNvGrpSpPr/>
          <p:nvPr/>
        </p:nvGrpSpPr>
        <p:grpSpPr>
          <a:xfrm>
            <a:off x="33338" y="6408737"/>
            <a:ext cx="9156700" cy="465137"/>
            <a:chOff x="33338" y="6408737"/>
            <a:chExt cx="9156700" cy="465137"/>
          </a:xfrm>
        </p:grpSpPr>
        <p:pic>
          <p:nvPicPr>
            <p:cNvPr id="361" name="Shape 361"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362" name="Shape 362"/>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363" name="Shape 363"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6" name="Shape 36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67" name="Shape 36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68" name="Shape 36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9" name="Shape 36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0" name="Shape 37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3" name="Shape 3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74" name="Shape 3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5" name="Shape 3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6" name="Shape 3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9" name="Shape 3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0" name="Shape 3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1" name="Shape 3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2" name="Shape 3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000000"/>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5" name="Shape 38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86" name="Shape 38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7" name="Shape 38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88" name="Shape 38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dk1"/>
              </a:solidFill>
              <a:latin typeface="Arial"/>
              <a:ea typeface="Arial"/>
              <a:cs typeface="Arial"/>
              <a:sym typeface="Arial"/>
            </a:endParaRPr>
          </a:p>
        </p:txBody>
      </p:sp>
      <p:sp>
        <p:nvSpPr>
          <p:cNvPr id="389" name="Shape 389"/>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grpSp>
        <p:nvGrpSpPr>
          <p:cNvPr id="390" name="Shape 390"/>
          <p:cNvGrpSpPr/>
          <p:nvPr/>
        </p:nvGrpSpPr>
        <p:grpSpPr>
          <a:xfrm>
            <a:off x="93969" y="6408737"/>
            <a:ext cx="9096069" cy="463550"/>
            <a:chOff x="93969" y="6408737"/>
            <a:chExt cx="9096069" cy="463550"/>
          </a:xfrm>
        </p:grpSpPr>
        <p:sp>
          <p:nvSpPr>
            <p:cNvPr id="391" name="Shape 391"/>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i="0" u="none" strike="noStrike" cap="none">
                  <a:solidFill>
                    <a:schemeClr val="lt1"/>
                  </a:solidFill>
                  <a:latin typeface="Verdana"/>
                  <a:ea typeface="Verdana"/>
                  <a:cs typeface="Verdana"/>
                  <a:sym typeface="Verdana"/>
                </a:rPr>
                <a:t>Copyright © 2015, 2012, 2009 Pearson Education, Inc. All Rights Reserved</a:t>
              </a:r>
            </a:p>
          </p:txBody>
        </p:sp>
        <p:pic>
          <p:nvPicPr>
            <p:cNvPr id="392" name="Shape 392"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_Title Only">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5" name="Shape 39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6" name="Shape 39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7" name="Shape 39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69" name="Shape 6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image" Target="../media/image3.png"/><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image" Target="../media/image2.png"/><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image" Target="../media/image1.pn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31">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32">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33">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34">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9" name="Shape 2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30" name="Shape 23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1" name="Shape 23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2" name="Shape 23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pic>
        <p:nvPicPr>
          <p:cNvPr id="233" name="Shape 233" descr="Pearson Logo"/>
          <p:cNvPicPr preferRelativeResize="0"/>
          <p:nvPr/>
        </p:nvPicPr>
        <p:blipFill rotWithShape="1">
          <a:blip r:embed="rId24">
            <a:alphaModFix/>
          </a:blip>
          <a:srcRect/>
          <a:stretch/>
        </p:blipFill>
        <p:spPr>
          <a:xfrm>
            <a:off x="457200" y="6376789"/>
            <a:ext cx="917999" cy="279914"/>
          </a:xfrm>
          <a:prstGeom prst="rect">
            <a:avLst/>
          </a:prstGeom>
          <a:noFill/>
          <a:ln>
            <a:noFill/>
          </a:ln>
        </p:spPr>
      </p:pic>
      <p:pic>
        <p:nvPicPr>
          <p:cNvPr id="234" name="Shape 234"/>
          <p:cNvPicPr preferRelativeResize="0"/>
          <p:nvPr/>
        </p:nvPicPr>
        <p:blipFill rotWithShape="1">
          <a:blip r:embed="rId25">
            <a:alphaModFix/>
          </a:blip>
          <a:srcRect/>
          <a:stretch/>
        </p:blipFill>
        <p:spPr>
          <a:xfrm>
            <a:off x="4419600" y="5526146"/>
            <a:ext cx="990599" cy="990599"/>
          </a:xfrm>
          <a:prstGeom prst="rect">
            <a:avLst/>
          </a:prstGeom>
          <a:noFill/>
          <a:ln>
            <a:noFill/>
          </a:ln>
        </p:spPr>
      </p:pic>
      <p:pic>
        <p:nvPicPr>
          <p:cNvPr id="235" name="Shape 235"/>
          <p:cNvPicPr preferRelativeResize="0"/>
          <p:nvPr/>
        </p:nvPicPr>
        <p:blipFill rotWithShape="1">
          <a:blip r:embed="rId26">
            <a:alphaModFix/>
          </a:blip>
          <a:srcRect/>
          <a:stretch/>
        </p:blipFill>
        <p:spPr>
          <a:xfrm>
            <a:off x="7315200" y="5253564"/>
            <a:ext cx="1403139" cy="1403139"/>
          </a:xfrm>
          <a:prstGeom prst="rect">
            <a:avLst/>
          </a:prstGeom>
          <a:noFill/>
          <a:ln>
            <a:noFill/>
          </a:ln>
        </p:spPr>
      </p:pic>
      <p:pic>
        <p:nvPicPr>
          <p:cNvPr id="236" name="Shape 236"/>
          <p:cNvPicPr preferRelativeResize="0"/>
          <p:nvPr/>
        </p:nvPicPr>
        <p:blipFill rotWithShape="1">
          <a:blip r:embed="rId27">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404" name="Shape 404"/>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dirty="0" smtClean="0">
                <a:solidFill>
                  <a:schemeClr val="dk1"/>
                </a:solidFill>
                <a:latin typeface="Arial"/>
                <a:ea typeface="Arial"/>
                <a:cs typeface="Arial"/>
                <a:sym typeface="Arial"/>
              </a:rPr>
              <a:t>Fifth Edition, Global Edition</a:t>
            </a:r>
            <a:endParaRPr lang="en-US"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rgbClr val="000000"/>
              </a:buClr>
              <a:buSzPct val="25000"/>
              <a:buFont typeface="Arial"/>
              <a:buNone/>
            </a:pPr>
            <a:r>
              <a:rPr lang="en-US" sz="2400" b="1" i="0" u="none" strike="noStrike" cap="none" dirty="0">
                <a:solidFill>
                  <a:srgbClr val="000000"/>
                </a:solidFill>
                <a:latin typeface="Arial"/>
                <a:ea typeface="Arial"/>
                <a:cs typeface="Arial"/>
                <a:sym typeface="Arial"/>
              </a:rPr>
              <a:t>Saundra K. </a:t>
            </a:r>
            <a:r>
              <a:rPr lang="en-US" sz="2400" b="1" i="0" u="none" strike="noStrike" cap="none" dirty="0" err="1">
                <a:solidFill>
                  <a:srgbClr val="000000"/>
                </a:solidFill>
                <a:latin typeface="Arial"/>
                <a:ea typeface="Arial"/>
                <a:cs typeface="Arial"/>
                <a:sym typeface="Arial"/>
              </a:rPr>
              <a:t>Ciccarelli</a:t>
            </a:r>
            <a:endParaRPr lang="en-US" sz="2400" b="1" i="0" u="none" strike="noStrike" cap="none" dirty="0">
              <a:solidFill>
                <a:srgbClr val="000000"/>
              </a:solidFill>
              <a:latin typeface="Arial"/>
              <a:ea typeface="Arial"/>
              <a:cs typeface="Arial"/>
              <a:sym typeface="Arial"/>
            </a:endParaRPr>
          </a:p>
          <a:p>
            <a:pPr marL="0" marR="0" lvl="0" indent="0" algn="l" rtl="0">
              <a:spcBef>
                <a:spcPts val="0"/>
              </a:spcBef>
              <a:buClr>
                <a:srgbClr val="000000"/>
              </a:buClr>
              <a:buSzPct val="25000"/>
              <a:buFont typeface="Arial"/>
              <a:buNone/>
            </a:pPr>
            <a:r>
              <a:rPr lang="en-US" sz="2400" b="1" i="0" u="none" strike="noStrike" cap="none" dirty="0">
                <a:solidFill>
                  <a:srgbClr val="000000"/>
                </a:solidFill>
                <a:latin typeface="Arial"/>
                <a:ea typeface="Arial"/>
                <a:cs typeface="Arial"/>
                <a:sym typeface="Arial"/>
              </a:rPr>
              <a:t>J. Noland White</a:t>
            </a:r>
          </a:p>
        </p:txBody>
      </p:sp>
      <p:sp>
        <p:nvSpPr>
          <p:cNvPr id="405" name="Shape 405"/>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407" name="Shape 407"/>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dirty="0" smtClean="0">
                <a:solidFill>
                  <a:srgbClr val="000000"/>
                </a:solidFill>
                <a:latin typeface="Verdana"/>
                <a:ea typeface="Verdana"/>
                <a:cs typeface="Verdana"/>
                <a:sym typeface="Verdana"/>
              </a:rPr>
              <a:t>Copyright © 2018 Pearson Education, Ltd. All Rights Reserved</a:t>
            </a:r>
            <a:endParaRPr lang="en-US" sz="1200" b="0" i="0" u="none" strike="noStrike" cap="none" dirty="0">
              <a:solidFill>
                <a:srgbClr val="000000"/>
              </a:solidFill>
              <a:latin typeface="Verdana"/>
              <a:ea typeface="Verdana"/>
              <a:cs typeface="Verdana"/>
              <a:sym typeface="Verdana"/>
            </a:endParaRPr>
          </a:p>
        </p:txBody>
      </p:sp>
      <p:pic>
        <p:nvPicPr>
          <p:cNvPr id="7" name="Picture 6"/>
          <p:cNvPicPr>
            <a:picLocks noChangeAspect="1"/>
          </p:cNvPicPr>
          <p:nvPr/>
        </p:nvPicPr>
        <p:blipFill>
          <a:blip r:embed="rId3"/>
          <a:stretch>
            <a:fillRect/>
          </a:stretch>
        </p:blipFill>
        <p:spPr>
          <a:xfrm>
            <a:off x="550747" y="457200"/>
            <a:ext cx="4316588" cy="525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4.1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Sleep Patterns of Infants and Adults</a:t>
            </a:r>
          </a:p>
        </p:txBody>
      </p:sp>
      <p:sp>
        <p:nvSpPr>
          <p:cNvPr id="475" name="Shape 475"/>
          <p:cNvSpPr txBox="1">
            <a:spLocks noGrp="1"/>
          </p:cNvSpPr>
          <p:nvPr>
            <p:ph type="body" idx="1"/>
          </p:nvPr>
        </p:nvSpPr>
        <p:spPr>
          <a:xfrm>
            <a:off x="437941" y="5406289"/>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Infants need far more sleep than older children and adults. Both REM sleep and NREM sleep decrease dramatically in the first 10 years of life, with the greatest decrease in REM sleep. Nearly 50 percent of an infant’s sleep is REM, compared to only about 20 percent for a normal, healthy adult (Roffwarg, 1966).</a:t>
            </a:r>
          </a:p>
        </p:txBody>
      </p:sp>
      <p:pic>
        <p:nvPicPr>
          <p:cNvPr id="476" name="Shape 476" descr="A graph plots the number of hours of REM sleep, NREM sleep, and total sleep as a function of age in years."/>
          <p:cNvPicPr preferRelativeResize="0"/>
          <p:nvPr/>
        </p:nvPicPr>
        <p:blipFill rotWithShape="1">
          <a:blip r:embed="rId3">
            <a:alphaModFix/>
          </a:blip>
          <a:srcRect/>
          <a:stretch/>
        </p:blipFill>
        <p:spPr>
          <a:xfrm>
            <a:off x="1009441" y="1400955"/>
            <a:ext cx="7086600" cy="38897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Why We Sleep </a:t>
            </a:r>
            <a:r>
              <a:rPr lang="en-US" sz="2000" b="1" i="0" u="none" strike="noStrike" cap="none">
                <a:solidFill>
                  <a:srgbClr val="007FA3"/>
                </a:solidFill>
                <a:latin typeface="Arial"/>
                <a:ea typeface="Arial"/>
                <a:cs typeface="Arial"/>
                <a:sym typeface="Arial"/>
              </a:rPr>
              <a:t>2 of 2</a:t>
            </a:r>
          </a:p>
        </p:txBody>
      </p:sp>
      <p:sp>
        <p:nvSpPr>
          <p:cNvPr id="482" name="Shape 48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Adaptive theory: theory of sleep proposing that animals and humans evolved sleep patterns to avoid predators by sleeping when predators are most active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Restorative theory: theory of sleep proposing that sleep is necessary to the physical health of the body and serves to replenish chemicals and repair cellular damage</a:t>
            </a:r>
          </a:p>
          <a:p>
            <a:pPr marL="256032" marR="0" lvl="0" indent="-256032" algn="l" rtl="0">
              <a:spcBef>
                <a:spcPts val="1500"/>
              </a:spcBef>
              <a:buClr>
                <a:srgbClr val="007FA3"/>
              </a:buClr>
              <a:buSzPct val="1000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4.2 Animals and the Adaptive Theory of Sleep</a:t>
            </a:r>
          </a:p>
        </p:txBody>
      </p:sp>
      <p:pic>
        <p:nvPicPr>
          <p:cNvPr id="489" name="Shape 489" descr="A bar graph shows approximate hours of sleep for twelve types of animals, as follows: horse 3; elephant 4; giraffe 5; pig 8; sloth 10.5; dog 11; cat 12.5; lion 13; platypus 14; tiger 16; armadillo 18; brown bat 20."/>
          <p:cNvPicPr preferRelativeResize="0">
            <a:picLocks noGrp="1"/>
          </p:cNvPicPr>
          <p:nvPr>
            <p:ph type="body" idx="1"/>
          </p:nvPr>
        </p:nvPicPr>
        <p:blipFill rotWithShape="1">
          <a:blip r:embed="rId3">
            <a:alphaModFix/>
          </a:blip>
          <a:srcRect/>
          <a:stretch/>
        </p:blipFill>
        <p:spPr>
          <a:xfrm>
            <a:off x="457200" y="1524000"/>
            <a:ext cx="8141887" cy="4648199"/>
          </a:xfrm>
          <a:prstGeom prst="rect">
            <a:avLst/>
          </a:prstGeom>
          <a:noFill/>
          <a:ln w="12700" cap="flat" cmpd="sng">
            <a:solidFill>
              <a:schemeClr val="dk1"/>
            </a:solidFill>
            <a:prstDash val="solid"/>
            <a:round/>
            <a:headEnd type="none" w="med" len="med"/>
            <a:tailEnd type="none" w="med" len="me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Stages of Sleep </a:t>
            </a:r>
            <a:r>
              <a:rPr lang="en-US" sz="2000" b="1" i="0" u="none" strike="noStrike" cap="none">
                <a:solidFill>
                  <a:srgbClr val="007FA3"/>
                </a:solidFill>
                <a:latin typeface="Arial"/>
                <a:ea typeface="Arial"/>
                <a:cs typeface="Arial"/>
                <a:sym typeface="Arial"/>
              </a:rPr>
              <a:t>1 of 5</a:t>
            </a:r>
          </a:p>
        </p:txBody>
      </p:sp>
      <p:sp>
        <p:nvSpPr>
          <p:cNvPr id="496" name="Shape 496"/>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4.5 Identify the different stages of sleep.</a:t>
            </a:r>
          </a:p>
        </p:txBody>
      </p:sp>
      <p:sp>
        <p:nvSpPr>
          <p:cNvPr id="497" name="Shape 49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rgbClr val="000000"/>
                </a:solidFill>
                <a:latin typeface="Arial"/>
                <a:ea typeface="Arial"/>
                <a:cs typeface="Arial"/>
                <a:sym typeface="Arial"/>
              </a:rPr>
              <a:t>Rapid eye movement (REM): stage of sleep in which the eyes move rapidly under the eyelids and the person is typically experiencing a dream</a:t>
            </a:r>
          </a:p>
          <a:p>
            <a:pPr marL="256032" marR="0" lvl="0" indent="-256032" algn="l" rtl="0">
              <a:spcBef>
                <a:spcPts val="1500"/>
              </a:spcBef>
              <a:buClr>
                <a:srgbClr val="007FA3"/>
              </a:buClr>
              <a:buSzPct val="100000"/>
              <a:buFont typeface="Arial"/>
              <a:buChar char="•"/>
            </a:pPr>
            <a:r>
              <a:rPr lang="en-US" sz="2800" b="0" i="0" u="none" strike="noStrike" cap="none">
                <a:solidFill>
                  <a:srgbClr val="000000"/>
                </a:solidFill>
                <a:latin typeface="Arial"/>
                <a:ea typeface="Arial"/>
                <a:cs typeface="Arial"/>
                <a:sym typeface="Arial"/>
              </a:rPr>
              <a:t>NREM (non-REM) sleep: any of the stages of sleep that do not include REM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Stages of Sleep </a:t>
            </a:r>
            <a:r>
              <a:rPr lang="en-US" sz="2000" b="1" i="0" u="none" strike="noStrike" cap="none">
                <a:solidFill>
                  <a:srgbClr val="007FA3"/>
                </a:solidFill>
                <a:latin typeface="Arial"/>
                <a:ea typeface="Arial"/>
                <a:cs typeface="Arial"/>
                <a:sym typeface="Arial"/>
              </a:rPr>
              <a:t>2 of 5</a:t>
            </a:r>
          </a:p>
        </p:txBody>
      </p:sp>
      <p:sp>
        <p:nvSpPr>
          <p:cNvPr id="504" name="Shape 504"/>
          <p:cNvSpPr txBox="1">
            <a:spLocks noGrp="1"/>
          </p:cNvSpPr>
          <p:nvPr>
            <p:ph type="body" idx="2"/>
          </p:nvPr>
        </p:nvSpPr>
        <p:spPr>
          <a:xfrm>
            <a:off x="457200" y="1371600"/>
            <a:ext cx="8229600" cy="47545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Electroencephalograph (EEG)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Allows scientists to see the brain wave activity as a person passes through the various stages of sleep and to determine what type of sleep the person has entered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Alpha waves: brain waves that indicate a state of relaxation or light sleep</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Theta waves: brain waves indicating the early stages of sleep</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Delta waves: long, slow waves that indicate the deepest stage of sleep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Stages of Sleep </a:t>
            </a:r>
            <a:r>
              <a:rPr lang="en-US" sz="2000" b="1" i="0" u="none" strike="noStrike" cap="none">
                <a:solidFill>
                  <a:srgbClr val="007FA3"/>
                </a:solidFill>
                <a:latin typeface="Arial"/>
                <a:ea typeface="Arial"/>
                <a:cs typeface="Arial"/>
                <a:sym typeface="Arial"/>
              </a:rPr>
              <a:t>3 of 5</a:t>
            </a:r>
          </a:p>
        </p:txBody>
      </p:sp>
      <p:sp>
        <p:nvSpPr>
          <p:cNvPr id="511" name="Shape 51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N1: Light Sleep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May experience:</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Hypnagogic images: hallucinations or vivid visual events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Hypnic jerk: knees, legs, or whole body jerks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N2: Sleep Spindles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Brief bursts of activity only lasting a second or two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Stages of Sleep </a:t>
            </a:r>
            <a:r>
              <a:rPr lang="en-US" sz="2000" b="1" i="0" u="none" strike="noStrike" cap="none">
                <a:solidFill>
                  <a:srgbClr val="007FA3"/>
                </a:solidFill>
                <a:latin typeface="Arial"/>
                <a:ea typeface="Arial"/>
                <a:cs typeface="Arial"/>
                <a:sym typeface="Arial"/>
              </a:rPr>
              <a:t>4 of 5</a:t>
            </a:r>
          </a:p>
        </p:txBody>
      </p:sp>
      <p:sp>
        <p:nvSpPr>
          <p:cNvPr id="517" name="Shape 51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N3: Delta Waves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Deepest stage of sleep: 50 percent or more of waves are delta waves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Body at lowest level of functioning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Time at which growth occurs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Shape 52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Stages of Sleep </a:t>
            </a:r>
            <a:r>
              <a:rPr lang="en-US" sz="2000" b="1" i="0" u="none" strike="noStrike" cap="none">
                <a:solidFill>
                  <a:srgbClr val="007FA3"/>
                </a:solidFill>
                <a:latin typeface="Arial"/>
                <a:ea typeface="Arial"/>
                <a:cs typeface="Arial"/>
                <a:sym typeface="Arial"/>
              </a:rPr>
              <a:t>5 of 5</a:t>
            </a:r>
          </a:p>
        </p:txBody>
      </p:sp>
      <p:sp>
        <p:nvSpPr>
          <p:cNvPr id="523" name="Shape 52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 Rapid Eye Movement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REM sleep is paradoxical sleep (high level of brain activity)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Vivid, more detailed and longer dreams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REM rebound: increased amounts of REM sleep after being deprived of REM sleep on earlier nights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457200" y="228600"/>
            <a:ext cx="3428998" cy="16763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000" b="1" i="0" u="none" strike="noStrike" cap="none">
                <a:solidFill>
                  <a:srgbClr val="007FA3"/>
                </a:solidFill>
                <a:latin typeface="Arial"/>
                <a:ea typeface="Arial"/>
                <a:cs typeface="Arial"/>
                <a:sym typeface="Arial"/>
              </a:rPr>
              <a:t>Figure 4.3 </a:t>
            </a:r>
            <a:br>
              <a:rPr lang="en-US" sz="3000" b="1" i="0" u="none" strike="noStrike" cap="none">
                <a:solidFill>
                  <a:srgbClr val="007FA3"/>
                </a:solidFill>
                <a:latin typeface="Arial"/>
                <a:ea typeface="Arial"/>
                <a:cs typeface="Arial"/>
                <a:sym typeface="Arial"/>
              </a:rPr>
            </a:br>
            <a:r>
              <a:rPr lang="en-US" sz="3000" b="1" i="0" u="none" strike="noStrike" cap="none">
                <a:solidFill>
                  <a:srgbClr val="007FA3"/>
                </a:solidFill>
                <a:latin typeface="Arial"/>
                <a:ea typeface="Arial"/>
                <a:cs typeface="Arial"/>
                <a:sym typeface="Arial"/>
              </a:rPr>
              <a:t>Brain Activity During Sleep</a:t>
            </a:r>
          </a:p>
        </p:txBody>
      </p:sp>
      <p:sp>
        <p:nvSpPr>
          <p:cNvPr id="530" name="Shape 530"/>
          <p:cNvSpPr txBox="1">
            <a:spLocks noGrp="1"/>
          </p:cNvSpPr>
          <p:nvPr>
            <p:ph type="body" idx="1"/>
          </p:nvPr>
        </p:nvSpPr>
        <p:spPr>
          <a:xfrm>
            <a:off x="456362" y="1905000"/>
            <a:ext cx="3124199" cy="41909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500" b="0" i="0" u="none" strike="noStrike" cap="none">
                <a:solidFill>
                  <a:schemeClr val="dk1"/>
                </a:solidFill>
                <a:latin typeface="Arial"/>
                <a:ea typeface="Arial"/>
                <a:cs typeface="Arial"/>
                <a:sym typeface="Arial"/>
              </a:rPr>
              <a:t>The EEG reflects brain activity during both waking and sleep. This activity varies according to level of alertness while awake (top two segments) and the stage of sleep. Stage N3 of sleep is characterized by the presence of delta activity, which is much slower and accounts for the larger, slower waves on these graphs. R sleep has activity that resembles alert wakefulness but has relatively no muscle activity except rapid eye movement. The graph shows the typical progression through the night of Stages N1–N3 and R. The R sleep periods occur about every 90 minutes throughout the night (based on Dement, 1974). </a:t>
            </a:r>
          </a:p>
        </p:txBody>
      </p:sp>
      <p:pic>
        <p:nvPicPr>
          <p:cNvPr id="531" name="Shape 531" descr="The graph plots sleep stages (Awake, REM, N1, N2, and N3) on the vertical axis and hours (11p to 7a) on the horizontal axis. The longest periods of deep sleep (N3) are between about 11p and 12a, and between 12:30p and 1:30a. After 2a periods of REM, N1, and N2 gradually lengthen until there are brief awakenings shown at 5a and 6a.  EEGs identify the following types of waves. Awake, alert: Beta Waves Awake, relaxed: Alpha Waves Sleep Stage N1: Theta Waves  "/>
          <p:cNvPicPr preferRelativeResize="0"/>
          <p:nvPr/>
        </p:nvPicPr>
        <p:blipFill rotWithShape="1">
          <a:blip r:embed="rId3">
            <a:alphaModFix/>
          </a:blip>
          <a:srcRect l="1773" t="1095" r="3683"/>
          <a:stretch/>
        </p:blipFill>
        <p:spPr>
          <a:xfrm>
            <a:off x="3886198" y="228600"/>
            <a:ext cx="5151862" cy="64007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Sleep Disorders </a:t>
            </a:r>
            <a:r>
              <a:rPr lang="en-US" sz="2000" b="1" i="0" u="none" strike="noStrike" cap="none">
                <a:solidFill>
                  <a:srgbClr val="007FA3"/>
                </a:solidFill>
                <a:latin typeface="Arial"/>
                <a:ea typeface="Arial"/>
                <a:cs typeface="Arial"/>
                <a:sym typeface="Arial"/>
              </a:rPr>
              <a:t>1 of 4</a:t>
            </a:r>
          </a:p>
        </p:txBody>
      </p:sp>
      <p:sp>
        <p:nvSpPr>
          <p:cNvPr id="537" name="Shape 537"/>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4.6 Differentiate among the various sleep disorders.</a:t>
            </a:r>
          </a:p>
        </p:txBody>
      </p:sp>
      <p:sp>
        <p:nvSpPr>
          <p:cNvPr id="538" name="Shape 53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Nightmares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Bad dreams occurring during REM sleep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More common in children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REM behavior disorder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Mechanism that blocks movement of the voluntary muscles fails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Allows person to thrash around, or even get up and act out nightmares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414" name="Shape 414"/>
          <p:cNvSpPr txBox="1">
            <a:spLocks noGrp="1"/>
          </p:cNvSpPr>
          <p:nvPr>
            <p:ph type="body" idx="1"/>
          </p:nvPr>
        </p:nvSpPr>
        <p:spPr>
          <a:xfrm>
            <a:off x="457200" y="685800"/>
            <a:ext cx="8229600" cy="53339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smtClean="0">
                <a:solidFill>
                  <a:srgbClr val="007FA3"/>
                </a:solidFill>
                <a:latin typeface="Arial"/>
                <a:ea typeface="Arial"/>
                <a:cs typeface="Arial"/>
                <a:sym typeface="Arial"/>
              </a:rPr>
              <a:t>Fifth Edition, Global Edition</a:t>
            </a:r>
            <a:endParaRPr lang="en-US" sz="2000" b="0" i="0" u="none" strike="noStrike" cap="none" dirty="0">
              <a:solidFill>
                <a:srgbClr val="007FA3"/>
              </a:solidFill>
              <a:latin typeface="Arial"/>
              <a:ea typeface="Arial"/>
              <a:cs typeface="Arial"/>
              <a:sym typeface="Arial"/>
            </a:endParaRPr>
          </a:p>
        </p:txBody>
      </p:sp>
      <p:sp>
        <p:nvSpPr>
          <p:cNvPr id="415" name="Shape 415"/>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4</a:t>
            </a:r>
          </a:p>
        </p:txBody>
      </p:sp>
      <p:sp>
        <p:nvSpPr>
          <p:cNvPr id="416" name="Shape 416"/>
          <p:cNvSpPr/>
          <p:nvPr/>
        </p:nvSpPr>
        <p:spPr>
          <a:xfrm>
            <a:off x="6477000" y="2743199"/>
            <a:ext cx="533399" cy="493207"/>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3000" b="0" i="0" u="none" strike="noStrike" cap="none">
                <a:solidFill>
                  <a:schemeClr val="lt1"/>
                </a:solidFill>
                <a:latin typeface="Arial"/>
                <a:ea typeface="Arial"/>
                <a:cs typeface="Arial"/>
                <a:sym typeface="Arial"/>
              </a:rPr>
              <a:t>4</a:t>
            </a:r>
          </a:p>
        </p:txBody>
      </p:sp>
      <p:sp>
        <p:nvSpPr>
          <p:cNvPr id="417" name="Shape 417"/>
          <p:cNvSpPr txBox="1">
            <a:spLocks noGrp="1"/>
          </p:cNvSpPr>
          <p:nvPr>
            <p:ph type="body" idx="3"/>
          </p:nvPr>
        </p:nvSpPr>
        <p:spPr>
          <a:xfrm>
            <a:off x="5029200" y="3337187"/>
            <a:ext cx="3657600" cy="262096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Consciousness</a:t>
            </a:r>
          </a:p>
        </p:txBody>
      </p:sp>
      <p:pic>
        <p:nvPicPr>
          <p:cNvPr id="418" name="Shape 418"/>
          <p:cNvPicPr preferRelativeResize="0"/>
          <p:nvPr/>
        </p:nvPicPr>
        <p:blipFill rotWithShape="1">
          <a:blip r:embed="rId3">
            <a:alphaModFix/>
          </a:blip>
          <a:srcRect t="3173"/>
          <a:stretch/>
        </p:blipFill>
        <p:spPr>
          <a:xfrm>
            <a:off x="476789" y="838200"/>
            <a:ext cx="4436116" cy="60197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Sleep Disorders </a:t>
            </a:r>
            <a:r>
              <a:rPr lang="en-US" sz="2000" b="1" i="0" u="none" strike="noStrike" cap="none">
                <a:solidFill>
                  <a:srgbClr val="007FA3"/>
                </a:solidFill>
                <a:latin typeface="Arial"/>
                <a:ea typeface="Arial"/>
                <a:cs typeface="Arial"/>
                <a:sym typeface="Arial"/>
              </a:rPr>
              <a:t>2 of 4</a:t>
            </a:r>
          </a:p>
        </p:txBody>
      </p:sp>
      <p:sp>
        <p:nvSpPr>
          <p:cNvPr id="544" name="Shape 54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Night terrors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Person experiences extreme fear and screams or runs around during deep sleep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Doesn’t wake fully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Occurs in up to 56 percent of young children, decreases with 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Sleep Disorders </a:t>
            </a:r>
            <a:r>
              <a:rPr lang="en-US" sz="2000" b="1" i="0" u="none" strike="noStrike" cap="none">
                <a:solidFill>
                  <a:srgbClr val="007FA3"/>
                </a:solidFill>
                <a:latin typeface="Arial"/>
                <a:ea typeface="Arial"/>
                <a:cs typeface="Arial"/>
                <a:sym typeface="Arial"/>
              </a:rPr>
              <a:t>3 of 4</a:t>
            </a:r>
          </a:p>
        </p:txBody>
      </p:sp>
      <p:sp>
        <p:nvSpPr>
          <p:cNvPr id="550" name="Shape 55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Sleepwalking (somnambulism)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Episode of moving around or walking around in one’s sleep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Occurs during deep sleep</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More common among children than adults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Sleepwalking can be a defense against criminal charges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Sleep Disorders </a:t>
            </a:r>
            <a:r>
              <a:rPr lang="en-US" sz="2000" b="1" i="0" u="none" strike="noStrike" cap="none">
                <a:solidFill>
                  <a:srgbClr val="007FA3"/>
                </a:solidFill>
                <a:latin typeface="Arial"/>
                <a:ea typeface="Arial"/>
                <a:cs typeface="Arial"/>
                <a:sym typeface="Arial"/>
              </a:rPr>
              <a:t>4 of 4</a:t>
            </a:r>
          </a:p>
        </p:txBody>
      </p:sp>
      <p:sp>
        <p:nvSpPr>
          <p:cNvPr id="556" name="Shape 55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Insomnia: the inability to get to sleep, stay asleep, or get a good quality of sleep</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Sleep apnea: disorder in which the person stops breathing for nearly half a minute or more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Continuous positive airway pressure device (CPAP)</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Narcolepsy: sleep disorder in which a person falls immediately into REM sleep during the day without warning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Cataplexy: sudden loss of muscle tone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4.1</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Sleep Disorders</a:t>
            </a:r>
          </a:p>
        </p:txBody>
      </p:sp>
      <p:graphicFrame>
        <p:nvGraphicFramePr>
          <p:cNvPr id="562" name="Shape 562"/>
          <p:cNvGraphicFramePr/>
          <p:nvPr/>
        </p:nvGraphicFramePr>
        <p:xfrm>
          <a:off x="457200" y="1600200"/>
          <a:ext cx="3000000" cy="3000000"/>
        </p:xfrm>
        <a:graphic>
          <a:graphicData uri="http://schemas.openxmlformats.org/drawingml/2006/table">
            <a:tbl>
              <a:tblPr firstRow="1" bandRow="1">
                <a:noFill/>
                <a:tableStyleId>{5F9B70DB-F29B-4110-92CC-D880D59212AA}</a:tableStyleId>
              </a:tblPr>
              <a:tblGrid>
                <a:gridCol w="3124200"/>
                <a:gridCol w="5105400"/>
              </a:tblGrid>
              <a:tr h="434225">
                <a:tc>
                  <a:txBody>
                    <a:bodyPr/>
                    <a:lstStyle/>
                    <a:p>
                      <a:pPr marL="0" marR="0" lvl="0" indent="0" algn="l" rtl="0">
                        <a:spcBef>
                          <a:spcPts val="0"/>
                        </a:spcBef>
                        <a:buSzPct val="25000"/>
                        <a:buNone/>
                      </a:pPr>
                      <a:r>
                        <a:rPr lang="en-US" sz="1800" u="none" strike="noStrike" cap="none"/>
                        <a:t>Name of Disorder</a:t>
                      </a:r>
                    </a:p>
                  </a:txBody>
                  <a:tcPr marL="91450" marR="91450" marT="45725" marB="45725"/>
                </a:tc>
                <a:tc>
                  <a:txBody>
                    <a:bodyPr/>
                    <a:lstStyle/>
                    <a:p>
                      <a:pPr marL="0" marR="0" lvl="0" indent="0" algn="l" rtl="0">
                        <a:spcBef>
                          <a:spcPts val="0"/>
                        </a:spcBef>
                        <a:buSzPct val="25000"/>
                        <a:buNone/>
                      </a:pPr>
                      <a:r>
                        <a:rPr lang="en-US" sz="1800"/>
                        <a:t>Primary Symptoms</a:t>
                      </a:r>
                    </a:p>
                  </a:txBody>
                  <a:tcPr marL="91450" marR="91450" marT="45725" marB="45725"/>
                </a:tc>
              </a:tr>
              <a:tr h="749500">
                <a:tc>
                  <a:txBody>
                    <a:bodyPr/>
                    <a:lstStyle/>
                    <a:p>
                      <a:pPr marL="0" marR="0" lvl="0" indent="0" algn="l" rtl="0">
                        <a:spcBef>
                          <a:spcPts val="0"/>
                        </a:spcBef>
                        <a:buSzPct val="25000"/>
                        <a:buNone/>
                      </a:pPr>
                      <a:r>
                        <a:rPr lang="en-US" sz="1800"/>
                        <a:t>Somnambulism</a:t>
                      </a:r>
                    </a:p>
                  </a:txBody>
                  <a:tcPr marL="91450" marR="91450" marT="45725" marB="45725"/>
                </a:tc>
                <a:tc>
                  <a:txBody>
                    <a:bodyPr/>
                    <a:lstStyle/>
                    <a:p>
                      <a:pPr marL="0" marR="0" lvl="0" indent="0" algn="l" rtl="0">
                        <a:spcBef>
                          <a:spcPts val="0"/>
                        </a:spcBef>
                        <a:buSzPct val="25000"/>
                        <a:buNone/>
                      </a:pPr>
                      <a:r>
                        <a:rPr lang="en-US" sz="1800"/>
                        <a:t>Sitting, walking, or performing complex behavior while asleep</a:t>
                      </a:r>
                    </a:p>
                  </a:txBody>
                  <a:tcPr marL="91450" marR="91450" marT="45725" marB="45725"/>
                </a:tc>
              </a:tr>
              <a:tr h="434225">
                <a:tc>
                  <a:txBody>
                    <a:bodyPr/>
                    <a:lstStyle/>
                    <a:p>
                      <a:pPr marL="0" marR="0" lvl="0" indent="0" algn="l" rtl="0">
                        <a:spcBef>
                          <a:spcPts val="0"/>
                        </a:spcBef>
                        <a:buSzPct val="25000"/>
                        <a:buNone/>
                      </a:pPr>
                      <a:r>
                        <a:rPr lang="en-US" sz="1800"/>
                        <a:t>Night terrors</a:t>
                      </a:r>
                    </a:p>
                  </a:txBody>
                  <a:tcPr marL="91450" marR="91450" marT="45725" marB="45725"/>
                </a:tc>
                <a:tc>
                  <a:txBody>
                    <a:bodyPr/>
                    <a:lstStyle/>
                    <a:p>
                      <a:pPr marL="0" marR="0" lvl="0" indent="0" algn="l" rtl="0">
                        <a:spcBef>
                          <a:spcPts val="0"/>
                        </a:spcBef>
                        <a:buSzPct val="25000"/>
                        <a:buNone/>
                      </a:pPr>
                      <a:r>
                        <a:rPr lang="en-US" sz="1800"/>
                        <a:t>Extreme fear, agitation, screaming while asleep</a:t>
                      </a:r>
                    </a:p>
                  </a:txBody>
                  <a:tcPr marL="91450" marR="91450" marT="45725" marB="45725"/>
                </a:tc>
              </a:tr>
              <a:tr h="749500">
                <a:tc>
                  <a:txBody>
                    <a:bodyPr/>
                    <a:lstStyle/>
                    <a:p>
                      <a:pPr marL="0" marR="0" lvl="0" indent="0" algn="l" rtl="0">
                        <a:spcBef>
                          <a:spcPts val="0"/>
                        </a:spcBef>
                        <a:buSzPct val="25000"/>
                        <a:buNone/>
                      </a:pPr>
                      <a:r>
                        <a:rPr lang="en-US" sz="1800"/>
                        <a:t>Restless leg syndrome</a:t>
                      </a:r>
                    </a:p>
                  </a:txBody>
                  <a:tcPr marL="91450" marR="91450" marT="45725" marB="45725"/>
                </a:tc>
                <a:tc>
                  <a:txBody>
                    <a:bodyPr/>
                    <a:lstStyle/>
                    <a:p>
                      <a:pPr marL="0" marR="0" lvl="0" indent="0" algn="l" rtl="0">
                        <a:spcBef>
                          <a:spcPts val="0"/>
                        </a:spcBef>
                        <a:buSzPct val="25000"/>
                        <a:buNone/>
                      </a:pPr>
                      <a:r>
                        <a:rPr lang="en-US" sz="1800"/>
                        <a:t>Uncomfortable sensations in legs causing movement and loss of sleep</a:t>
                      </a:r>
                    </a:p>
                  </a:txBody>
                  <a:tcPr marL="91450" marR="91450" marT="45725" marB="45725"/>
                </a:tc>
              </a:tr>
              <a:tr h="434225">
                <a:tc>
                  <a:txBody>
                    <a:bodyPr/>
                    <a:lstStyle/>
                    <a:p>
                      <a:pPr marL="0" marR="0" lvl="0" indent="0" algn="l" rtl="0">
                        <a:spcBef>
                          <a:spcPts val="0"/>
                        </a:spcBef>
                        <a:buSzPct val="25000"/>
                        <a:buNone/>
                      </a:pPr>
                      <a:r>
                        <a:rPr lang="en-US" sz="1800"/>
                        <a:t>Nocturnal leg cramps</a:t>
                      </a:r>
                    </a:p>
                  </a:txBody>
                  <a:tcPr marL="91450" marR="91450" marT="45725" marB="45725"/>
                </a:tc>
                <a:tc>
                  <a:txBody>
                    <a:bodyPr/>
                    <a:lstStyle/>
                    <a:p>
                      <a:pPr marL="0" marR="0" lvl="0" indent="0" algn="l" rtl="0">
                        <a:spcBef>
                          <a:spcPts val="0"/>
                        </a:spcBef>
                        <a:buSzPct val="25000"/>
                        <a:buNone/>
                      </a:pPr>
                      <a:r>
                        <a:rPr lang="en-US" sz="1800"/>
                        <a:t>Painful cramps in calf or foot muscles</a:t>
                      </a:r>
                    </a:p>
                  </a:txBody>
                  <a:tcPr marL="91450" marR="91450" marT="45725" marB="45725"/>
                </a:tc>
              </a:tr>
              <a:tr h="434225">
                <a:tc>
                  <a:txBody>
                    <a:bodyPr/>
                    <a:lstStyle/>
                    <a:p>
                      <a:pPr marL="0" marR="0" lvl="0" indent="0" algn="l" rtl="0">
                        <a:spcBef>
                          <a:spcPts val="0"/>
                        </a:spcBef>
                        <a:buSzPct val="25000"/>
                        <a:buNone/>
                      </a:pPr>
                      <a:r>
                        <a:rPr lang="en-US" sz="1800"/>
                        <a:t>Hypersomnia</a:t>
                      </a:r>
                    </a:p>
                  </a:txBody>
                  <a:tcPr marL="91450" marR="91450" marT="45725" marB="45725"/>
                </a:tc>
                <a:tc>
                  <a:txBody>
                    <a:bodyPr/>
                    <a:lstStyle/>
                    <a:p>
                      <a:pPr marL="0" marR="0" lvl="0" indent="0" algn="l" rtl="0">
                        <a:spcBef>
                          <a:spcPts val="0"/>
                        </a:spcBef>
                        <a:buSzPct val="25000"/>
                        <a:buNone/>
                      </a:pPr>
                      <a:r>
                        <a:rPr lang="en-US" sz="1800"/>
                        <a:t>Excessive daytime sleepiness</a:t>
                      </a:r>
                    </a:p>
                  </a:txBody>
                  <a:tcPr marL="91450" marR="91450" marT="45725" marB="45725"/>
                </a:tc>
              </a:tr>
              <a:tr h="749500">
                <a:tc>
                  <a:txBody>
                    <a:bodyPr/>
                    <a:lstStyle/>
                    <a:p>
                      <a:pPr marL="0" marR="0" lvl="0" indent="0" algn="l" rtl="0">
                        <a:spcBef>
                          <a:spcPts val="0"/>
                        </a:spcBef>
                        <a:buSzPct val="25000"/>
                        <a:buNone/>
                      </a:pPr>
                      <a:r>
                        <a:rPr lang="en-US" sz="1800"/>
                        <a:t>Circadian rhythm disorders</a:t>
                      </a:r>
                    </a:p>
                  </a:txBody>
                  <a:tcPr marL="91450" marR="91450" marT="45725" marB="45725"/>
                </a:tc>
                <a:tc>
                  <a:txBody>
                    <a:bodyPr/>
                    <a:lstStyle/>
                    <a:p>
                      <a:pPr marL="0" marR="0" lvl="0" indent="0" algn="l" rtl="0">
                        <a:spcBef>
                          <a:spcPts val="0"/>
                        </a:spcBef>
                        <a:buSzPct val="25000"/>
                        <a:buNone/>
                      </a:pPr>
                      <a:r>
                        <a:rPr lang="en-US" sz="1800"/>
                        <a:t>Disturbances of the sleep-wake cycle such as jet lag and shift work</a:t>
                      </a:r>
                    </a:p>
                  </a:txBody>
                  <a:tcPr marL="91450" marR="91450" marT="45725" marB="45725"/>
                </a:tc>
              </a:tr>
              <a:tr h="434225">
                <a:tc>
                  <a:txBody>
                    <a:bodyPr/>
                    <a:lstStyle/>
                    <a:p>
                      <a:pPr marL="0" marR="0" lvl="0" indent="0" algn="l" rtl="0">
                        <a:spcBef>
                          <a:spcPts val="0"/>
                        </a:spcBef>
                        <a:buSzPct val="25000"/>
                        <a:buNone/>
                      </a:pPr>
                      <a:r>
                        <a:rPr lang="en-US" sz="1800"/>
                        <a:t>Enuresis</a:t>
                      </a:r>
                    </a:p>
                  </a:txBody>
                  <a:tcPr marL="91450" marR="91450" marT="45725" marB="45725"/>
                </a:tc>
                <a:tc>
                  <a:txBody>
                    <a:bodyPr/>
                    <a:lstStyle/>
                    <a:p>
                      <a:pPr marL="0" marR="0" lvl="0" indent="0" algn="l" rtl="0">
                        <a:spcBef>
                          <a:spcPts val="0"/>
                        </a:spcBef>
                        <a:buSzPct val="25000"/>
                        <a:buNone/>
                      </a:pPr>
                      <a:r>
                        <a:rPr lang="en-US" sz="1800"/>
                        <a:t>Urinating while asleep in bed</a:t>
                      </a:r>
                    </a:p>
                  </a:txBody>
                  <a:tcPr marL="91450" marR="91450" marT="45725" marB="457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Why Do We Dream? </a:t>
            </a:r>
            <a:r>
              <a:rPr lang="en-US" sz="2000" b="1" i="0" u="none" strike="noStrike" cap="none">
                <a:solidFill>
                  <a:srgbClr val="007FA3"/>
                </a:solidFill>
                <a:latin typeface="Arial"/>
                <a:ea typeface="Arial"/>
                <a:cs typeface="Arial"/>
                <a:sym typeface="Arial"/>
              </a:rPr>
              <a:t>1 of 2</a:t>
            </a:r>
          </a:p>
        </p:txBody>
      </p:sp>
      <p:sp>
        <p:nvSpPr>
          <p:cNvPr id="568" name="Shape 568"/>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4.7 Compare and contrast two explanations of why people dream.</a:t>
            </a:r>
          </a:p>
        </p:txBody>
      </p:sp>
      <p:sp>
        <p:nvSpPr>
          <p:cNvPr id="569" name="Shape 56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Freud: dreams as wish fulfillment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Manifest content: the dream itself</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Latent content: the true, hidden meaning of a dream</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Activation-synthesis hypothesis: dreams are created by higher centers of cortex to explain the brain stem’s activation of cortical cells during REM sleep periods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4.4  The Brain and Activation-Synthesis Theory</a:t>
            </a:r>
          </a:p>
        </p:txBody>
      </p:sp>
      <p:sp>
        <p:nvSpPr>
          <p:cNvPr id="576" name="Shape 576"/>
          <p:cNvSpPr txBox="1">
            <a:spLocks noGrp="1"/>
          </p:cNvSpPr>
          <p:nvPr>
            <p:ph type="body" idx="1"/>
          </p:nvPr>
        </p:nvSpPr>
        <p:spPr>
          <a:xfrm>
            <a:off x="302287" y="1649075"/>
            <a:ext cx="2808514" cy="4454467"/>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According to the activation-synthesis theory of dreaming, the pons in the brainstem sends random signals to the upper part of the brain during REM sleep. These random signals pass through the thalamus, which sends the signals to the proper sensory areas of the cortex. Once in the cortex, the association areas of the cortex respond to the random activation of these cortical cells by synthesizing (making up) a story, or dream, using bits and pieces of life experiences and memories</a:t>
            </a:r>
          </a:p>
        </p:txBody>
      </p:sp>
      <p:pic>
        <p:nvPicPr>
          <p:cNvPr id="577" name="Shape 577" descr="The image indicates three sections inside the brain:   • Cerebral cortex: Controls complex thought processes. • Thalamus: Part of the forebrain that relays information from sensory organs to the cerebral cortex. • Pons: Part of the hindbrain that relays messages between the cerebellum and the cortex.  A red arrow originating at the pons, at the bottom of the brain illustration, points upwards and splits at the thalamus in the middle of the brain to form three arrowheads spreading to three areas (front, center, and back) in the cerebral cortex.  "/>
          <p:cNvPicPr preferRelativeResize="0"/>
          <p:nvPr/>
        </p:nvPicPr>
        <p:blipFill rotWithShape="1">
          <a:blip r:embed="rId3">
            <a:alphaModFix/>
          </a:blip>
          <a:srcRect/>
          <a:stretch/>
        </p:blipFill>
        <p:spPr>
          <a:xfrm>
            <a:off x="3077307" y="1364941"/>
            <a:ext cx="5939365" cy="50227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Why Do We Dream? </a:t>
            </a:r>
            <a:r>
              <a:rPr lang="en-US" sz="2000" b="1" i="0" u="none" strike="noStrike" cap="none">
                <a:solidFill>
                  <a:srgbClr val="007FA3"/>
                </a:solidFill>
                <a:latin typeface="Arial"/>
                <a:ea typeface="Arial"/>
                <a:cs typeface="Arial"/>
                <a:sym typeface="Arial"/>
              </a:rPr>
              <a:t>2 of 2</a:t>
            </a:r>
          </a:p>
        </p:txBody>
      </p:sp>
      <p:sp>
        <p:nvSpPr>
          <p:cNvPr id="583" name="Shape 58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Activation-information-mode model (AIM)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Revised version of activation-synthesis explanation of dreams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Information that is accessed during waking hours can have an influence on the synthesis of dreams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What Do People Dream About? </a:t>
            </a:r>
          </a:p>
        </p:txBody>
      </p:sp>
      <p:sp>
        <p:nvSpPr>
          <p:cNvPr id="589" name="Shape 589"/>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4.8 Identify commonalities and differences in the content of people’s dreams.</a:t>
            </a:r>
          </a:p>
        </p:txBody>
      </p:sp>
      <p:sp>
        <p:nvSpPr>
          <p:cNvPr id="590" name="Shape 59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Typically about events that occur in everyday life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Most dream in color</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Gender differences: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Girls and women dream about people they know, personal appearance concerns, issues related to family and home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Boys and men dream about outdoor or unfamiliar settings; may involve weapons, tools, cars, or sexual dreams with unknown partners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Hypnosis Works </a:t>
            </a:r>
            <a:r>
              <a:rPr lang="en-US" sz="2000" b="1" i="0" u="none" strike="noStrike" cap="none">
                <a:solidFill>
                  <a:srgbClr val="007FA3"/>
                </a:solidFill>
                <a:latin typeface="Arial"/>
                <a:ea typeface="Arial"/>
                <a:cs typeface="Arial"/>
                <a:sym typeface="Arial"/>
              </a:rPr>
              <a:t>1 of 2</a:t>
            </a:r>
          </a:p>
        </p:txBody>
      </p:sp>
      <p:sp>
        <p:nvSpPr>
          <p:cNvPr id="597" name="Shape 597"/>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4.9 Explain how hypnosis affects consciousness.</a:t>
            </a:r>
          </a:p>
        </p:txBody>
      </p:sp>
      <p:sp>
        <p:nvSpPr>
          <p:cNvPr id="598" name="Shape 598"/>
          <p:cNvSpPr txBox="1">
            <a:spLocks noGrp="1"/>
          </p:cNvSpPr>
          <p:nvPr>
            <p:ph type="body" idx="2"/>
          </p:nvPr>
        </p:nvSpPr>
        <p:spPr>
          <a:xfrm>
            <a:off x="457200" y="1600200"/>
            <a:ext cx="3581399" cy="2895600"/>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600" b="0" i="0" u="none" strike="noStrike" cap="none">
                <a:solidFill>
                  <a:schemeClr val="dk1"/>
                </a:solidFill>
                <a:latin typeface="Arial"/>
                <a:ea typeface="Arial"/>
                <a:cs typeface="Arial"/>
                <a:sym typeface="Arial"/>
              </a:rPr>
              <a:t>Hypnosis: state of consciousness in which the person is especially susceptible to suggestion</a:t>
            </a:r>
          </a:p>
        </p:txBody>
      </p:sp>
      <p:sp>
        <p:nvSpPr>
          <p:cNvPr id="599" name="Shape 599"/>
          <p:cNvSpPr txBox="1"/>
          <p:nvPr/>
        </p:nvSpPr>
        <p:spPr>
          <a:xfrm>
            <a:off x="4031226" y="4586751"/>
            <a:ext cx="4724400" cy="206210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600" b="0" i="0" u="none" strike="noStrike" cap="none">
                <a:solidFill>
                  <a:schemeClr val="dk1"/>
                </a:solidFill>
                <a:latin typeface="Arial"/>
                <a:ea typeface="Arial"/>
                <a:cs typeface="Arial"/>
                <a:sym typeface="Arial"/>
              </a:rPr>
              <a:t>Stage hypnotists often make use of people’s willingness to believe that something ordinary is extraordinary. This woman was hypnotized and suspended between two chairs after the person supporting her middle stepped away. The hypnotist led the audience to believe that she could not do this unless hypnotized, but in reality anyone can do this while fully conscious.</a:t>
            </a:r>
          </a:p>
        </p:txBody>
      </p:sp>
      <p:pic>
        <p:nvPicPr>
          <p:cNvPr id="600" name="Shape 600" descr="A photo of a woman suspended between two chairs, with no support in the middle."/>
          <p:cNvPicPr preferRelativeResize="0"/>
          <p:nvPr/>
        </p:nvPicPr>
        <p:blipFill rotWithShape="1">
          <a:blip r:embed="rId3">
            <a:alphaModFix/>
          </a:blip>
          <a:srcRect/>
          <a:stretch/>
        </p:blipFill>
        <p:spPr>
          <a:xfrm>
            <a:off x="4292026" y="1600200"/>
            <a:ext cx="4345883" cy="2895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Hypnosis Works </a:t>
            </a:r>
            <a:r>
              <a:rPr lang="en-US" sz="2000" b="1" i="0" u="none" strike="noStrike" cap="none">
                <a:solidFill>
                  <a:srgbClr val="007FA3"/>
                </a:solidFill>
                <a:latin typeface="Arial"/>
                <a:ea typeface="Arial"/>
                <a:cs typeface="Arial"/>
                <a:sym typeface="Arial"/>
              </a:rPr>
              <a:t>2 of 2</a:t>
            </a:r>
          </a:p>
        </p:txBody>
      </p:sp>
      <p:sp>
        <p:nvSpPr>
          <p:cNvPr id="607" name="Shape 60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Four elements of hypnosis: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Hypnotist tells the person to focus on what is being said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Person is told to relax and feel tired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Hypnotist tells the person to “let go” and accept suggestions easily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Person is told to use vivid imagination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Hypnotic susceptibility: degree to which a person is a good hypnotic subject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425" name="Shape 425"/>
          <p:cNvSpPr txBox="1">
            <a:spLocks noGrp="1"/>
          </p:cNvSpPr>
          <p:nvPr>
            <p:ph type="body" idx="1"/>
          </p:nvPr>
        </p:nvSpPr>
        <p:spPr>
          <a:xfrm>
            <a:off x="457200" y="1143000"/>
            <a:ext cx="8229600" cy="4983163"/>
          </a:xfrm>
          <a:prstGeom prst="rect">
            <a:avLst/>
          </a:prstGeom>
          <a:noFill/>
          <a:ln>
            <a:noFill/>
          </a:ln>
        </p:spPr>
        <p:txBody>
          <a:bodyPr lIns="0" tIns="0" rIns="0" bIns="0" anchor="t" anchorCtr="0">
            <a:noAutofit/>
          </a:bodyPr>
          <a:lstStyle/>
          <a:p>
            <a:pPr marL="581025" marR="0" lvl="0" indent="-581025" algn="l" rtl="0">
              <a:spcBef>
                <a:spcPts val="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4.1 	Define what it means to be conscious.</a:t>
            </a:r>
          </a:p>
          <a:p>
            <a:pPr marL="581025" marR="0" lvl="0" indent="-581025"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4.2 	Differentiate between the different levels of consciousness.</a:t>
            </a:r>
          </a:p>
          <a:p>
            <a:pPr marL="581025" marR="0" lvl="0" indent="-581025"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4.3 	Describe the biological process of the sleep–wake cycle.</a:t>
            </a:r>
          </a:p>
          <a:p>
            <a:pPr marL="581025" marR="0" lvl="0" indent="-581025"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4.4 	Explain why we sleep.</a:t>
            </a:r>
          </a:p>
          <a:p>
            <a:pPr marL="581025" marR="0" lvl="0" indent="-581025"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4.5 	Identify the different stages of sleep.</a:t>
            </a:r>
          </a:p>
          <a:p>
            <a:pPr marL="581025" marR="0" lvl="0" indent="-581025"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4.6 	Differentiate among the various sleep disorders.</a:t>
            </a:r>
          </a:p>
          <a:p>
            <a:pPr marL="581025" marR="0" lvl="0" indent="-581025"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4.7 	Compare and contrast two explanations of why people dream.</a:t>
            </a:r>
          </a:p>
          <a:p>
            <a:pPr marL="581025" marR="0" lvl="0" indent="-581025" algn="l" rtl="0">
              <a:spcBef>
                <a:spcPts val="600"/>
              </a:spcBef>
              <a:buClr>
                <a:srgbClr val="007FA3"/>
              </a:buClr>
              <a:buSzPct val="25000"/>
              <a:buFont typeface="Arial"/>
              <a:buNone/>
            </a:pPr>
            <a:r>
              <a:rPr lang="en-US" sz="2400" b="0" i="0" u="none" strike="noStrike" cap="none">
                <a:solidFill>
                  <a:schemeClr val="dk1"/>
                </a:solidFill>
                <a:latin typeface="Arial"/>
                <a:ea typeface="Arial"/>
                <a:cs typeface="Arial"/>
                <a:sym typeface="Arial"/>
              </a:rPr>
              <a:t>4.8 	Identify commonalities and differences in the content of people’s dreams.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Theories of Hypnosis</a:t>
            </a:r>
          </a:p>
        </p:txBody>
      </p:sp>
      <p:sp>
        <p:nvSpPr>
          <p:cNvPr id="613" name="Shape 613"/>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4.10 Compare and contrast two views of why hypnosis works.</a:t>
            </a:r>
          </a:p>
        </p:txBody>
      </p:sp>
      <p:sp>
        <p:nvSpPr>
          <p:cNvPr id="614" name="Shape 61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Hypnosis as dissociation: hypnosis works only in a person’s immediate consciousness, while a hidden “observer” remained aware of all that was going on</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Social-cognitive theory of hypnosis: people who are hypnotized not in an altered state, but merely playing role expected of them in the situation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4.2 Examples of Items that Would Appear on a Hypnotic Susceptibility Scale</a:t>
            </a:r>
          </a:p>
        </p:txBody>
      </p:sp>
      <p:graphicFrame>
        <p:nvGraphicFramePr>
          <p:cNvPr id="620" name="Shape 620"/>
          <p:cNvGraphicFramePr/>
          <p:nvPr/>
        </p:nvGraphicFramePr>
        <p:xfrm>
          <a:off x="457200" y="1600200"/>
          <a:ext cx="3000000" cy="3000000"/>
        </p:xfrm>
        <a:graphic>
          <a:graphicData uri="http://schemas.openxmlformats.org/drawingml/2006/table">
            <a:tbl>
              <a:tblPr firstRow="1" bandRow="1">
                <a:noFill/>
                <a:tableStyleId>{5F9B70DB-F29B-4110-92CC-D880D59212AA}</a:tableStyleId>
              </a:tblPr>
              <a:tblGrid>
                <a:gridCol w="8229600"/>
              </a:tblGrid>
              <a:tr h="422975">
                <a:tc>
                  <a:txBody>
                    <a:bodyPr/>
                    <a:lstStyle/>
                    <a:p>
                      <a:pPr marL="0" marR="0" lvl="0" indent="0" algn="l" rtl="0">
                        <a:spcBef>
                          <a:spcPts val="0"/>
                        </a:spcBef>
                        <a:buSzPct val="25000"/>
                        <a:buNone/>
                      </a:pPr>
                      <a:r>
                        <a:rPr lang="en-US" sz="1800"/>
                        <a:t>Examples of Items That Would Appear on a Hypnotic Susceptibility Scale</a:t>
                      </a:r>
                    </a:p>
                  </a:txBody>
                  <a:tcPr marL="91450" marR="91450" marT="45725" marB="45725" anchor="ctr"/>
                </a:tc>
              </a:tr>
              <a:tr h="532750">
                <a:tc>
                  <a:txBody>
                    <a:bodyPr/>
                    <a:lstStyle/>
                    <a:p>
                      <a:pPr marL="249238" marR="0" lvl="0" indent="-249238" algn="l" rtl="0">
                        <a:spcBef>
                          <a:spcPts val="0"/>
                        </a:spcBef>
                        <a:buSzPct val="25000"/>
                        <a:buNone/>
                      </a:pPr>
                      <a:r>
                        <a:rPr lang="en-US" sz="1800" b="0"/>
                        <a:t>1. Movement of the body back and forth</a:t>
                      </a:r>
                    </a:p>
                  </a:txBody>
                  <a:tcPr marL="91450" marR="91450" marT="45725" marB="45725" anchor="ctr"/>
                </a:tc>
              </a:tr>
              <a:tr h="532750">
                <a:tc>
                  <a:txBody>
                    <a:bodyPr/>
                    <a:lstStyle/>
                    <a:p>
                      <a:pPr marL="249238" marR="0" lvl="0" indent="-249238" algn="l" rtl="0">
                        <a:spcBef>
                          <a:spcPts val="0"/>
                        </a:spcBef>
                        <a:buSzPct val="25000"/>
                        <a:buNone/>
                      </a:pPr>
                      <a:r>
                        <a:rPr lang="en-US" sz="1800" b="0"/>
                        <a:t>2. Closing eyes and unable to open them</a:t>
                      </a:r>
                    </a:p>
                  </a:txBody>
                  <a:tcPr marL="91450" marR="91450" marT="45725" marB="45725" anchor="ctr"/>
                </a:tc>
              </a:tr>
              <a:tr h="419850">
                <a:tc>
                  <a:txBody>
                    <a:bodyPr/>
                    <a:lstStyle/>
                    <a:p>
                      <a:pPr marL="249238" marR="0" lvl="0" indent="-249238" algn="l" rtl="0">
                        <a:spcBef>
                          <a:spcPts val="0"/>
                        </a:spcBef>
                        <a:buSzPct val="25000"/>
                        <a:buNone/>
                      </a:pPr>
                      <a:r>
                        <a:rPr lang="en-US" sz="1800" b="0"/>
                        <a:t>3. Fingers locked together</a:t>
                      </a:r>
                    </a:p>
                  </a:txBody>
                  <a:tcPr marL="91450" marR="91450" marT="45725" marB="45725" anchor="ctr"/>
                </a:tc>
              </a:tr>
              <a:tr h="532750">
                <a:tc>
                  <a:txBody>
                    <a:bodyPr/>
                    <a:lstStyle/>
                    <a:p>
                      <a:pPr marL="249238" marR="0" lvl="0" indent="-249238" algn="l" rtl="0">
                        <a:spcBef>
                          <a:spcPts val="0"/>
                        </a:spcBef>
                        <a:buSzPct val="25000"/>
                        <a:buNone/>
                      </a:pPr>
                      <a:r>
                        <a:rPr lang="en-US" sz="1800" b="0"/>
                        <a:t>4. One arm locked into position</a:t>
                      </a:r>
                    </a:p>
                  </a:txBody>
                  <a:tcPr marL="91450" marR="91450" marT="45725" marB="45725" anchor="ctr"/>
                </a:tc>
              </a:tr>
              <a:tr h="532750">
                <a:tc>
                  <a:txBody>
                    <a:bodyPr/>
                    <a:lstStyle/>
                    <a:p>
                      <a:pPr marL="249238" marR="0" lvl="0" indent="-249238" algn="l" rtl="0">
                        <a:spcBef>
                          <a:spcPts val="0"/>
                        </a:spcBef>
                        <a:buSzPct val="25000"/>
                        <a:buNone/>
                      </a:pPr>
                      <a:r>
                        <a:rPr lang="en-US" sz="1800" b="0"/>
                        <a:t>5. Responding to posthypnotic suggestion</a:t>
                      </a:r>
                    </a:p>
                  </a:txBody>
                  <a:tcPr marL="91450" marR="91450" marT="45725" marB="45725" anchor="ctr"/>
                </a:tc>
              </a:tr>
              <a:tr h="532750">
                <a:tc>
                  <a:txBody>
                    <a:bodyPr/>
                    <a:lstStyle/>
                    <a:p>
                      <a:pPr marL="249238" marR="0" lvl="0" indent="-249238" algn="l" rtl="0">
                        <a:spcBef>
                          <a:spcPts val="0"/>
                        </a:spcBef>
                        <a:buSzPct val="25000"/>
                        <a:buNone/>
                      </a:pPr>
                      <a:r>
                        <a:rPr lang="en-US" sz="1800" b="0"/>
                        <a:t>6. Loss of memory for events during the session</a:t>
                      </a:r>
                    </a:p>
                  </a:txBody>
                  <a:tcPr marL="91450" marR="91450" marT="45725" marB="45725" anchor="ctr"/>
                </a:tc>
              </a:tr>
              <a:tr h="532750">
                <a:tc>
                  <a:txBody>
                    <a:bodyPr/>
                    <a:lstStyle/>
                    <a:p>
                      <a:pPr marL="249238" marR="0" lvl="0" indent="-249238" algn="l" rtl="0">
                        <a:spcBef>
                          <a:spcPts val="0"/>
                        </a:spcBef>
                        <a:buSzPct val="25000"/>
                        <a:buNone/>
                      </a:pPr>
                      <a:r>
                        <a:rPr lang="en-US" sz="1800" b="0"/>
                        <a:t>7. Unable to state one’s own name</a:t>
                      </a:r>
                    </a:p>
                  </a:txBody>
                  <a:tcPr marL="91450" marR="91450" marT="45725" marB="45725" anchor="ctr"/>
                </a:tc>
              </a:tr>
              <a:tr h="532750">
                <a:tc>
                  <a:txBody>
                    <a:bodyPr/>
                    <a:lstStyle/>
                    <a:p>
                      <a:pPr marL="249238" marR="0" lvl="0" indent="-249238" algn="l" rtl="0">
                        <a:spcBef>
                          <a:spcPts val="0"/>
                        </a:spcBef>
                        <a:buSzPct val="25000"/>
                        <a:buNone/>
                      </a:pPr>
                      <a:r>
                        <a:rPr lang="en-US" sz="1800" b="0"/>
                        <a:t>8. Seeing or hearing nonexistent stimuli</a:t>
                      </a:r>
                    </a:p>
                  </a:txBody>
                  <a:tcPr marL="91450" marR="91450" marT="45725" marB="45725"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4.3 Facts About Hypnosis</a:t>
            </a:r>
          </a:p>
        </p:txBody>
      </p:sp>
      <p:graphicFrame>
        <p:nvGraphicFramePr>
          <p:cNvPr id="626" name="Shape 626"/>
          <p:cNvGraphicFramePr/>
          <p:nvPr/>
        </p:nvGraphicFramePr>
        <p:xfrm>
          <a:off x="228600" y="990600"/>
          <a:ext cx="3000000" cy="3000000"/>
        </p:xfrm>
        <a:graphic>
          <a:graphicData uri="http://schemas.openxmlformats.org/drawingml/2006/table">
            <a:tbl>
              <a:tblPr firstRow="1" bandRow="1">
                <a:noFill/>
                <a:tableStyleId>{5F9B70DB-F29B-4110-92CC-D880D59212AA}</a:tableStyleId>
              </a:tblPr>
              <a:tblGrid>
                <a:gridCol w="4343400"/>
                <a:gridCol w="4343400"/>
              </a:tblGrid>
              <a:tr h="405075">
                <a:tc>
                  <a:txBody>
                    <a:bodyPr/>
                    <a:lstStyle/>
                    <a:p>
                      <a:pPr marL="0" marR="0" lvl="0" indent="0" algn="l" rtl="0">
                        <a:spcBef>
                          <a:spcPts val="0"/>
                        </a:spcBef>
                        <a:buSzPct val="25000"/>
                        <a:buNone/>
                      </a:pPr>
                      <a:r>
                        <a:rPr lang="en-US" sz="1600"/>
                        <a:t>Hypnosis Can:</a:t>
                      </a:r>
                    </a:p>
                  </a:txBody>
                  <a:tcPr marL="86625" marR="86625" marT="45725" marB="45725"/>
                </a:tc>
                <a:tc>
                  <a:txBody>
                    <a:bodyPr/>
                    <a:lstStyle/>
                    <a:p>
                      <a:pPr marL="0" marR="0" lvl="0" indent="0" algn="l" rtl="0">
                        <a:spcBef>
                          <a:spcPts val="0"/>
                        </a:spcBef>
                        <a:buSzPct val="25000"/>
                        <a:buNone/>
                      </a:pPr>
                      <a:r>
                        <a:rPr lang="en-US" sz="1600"/>
                        <a:t>Hypnosis Cannot:</a:t>
                      </a:r>
                    </a:p>
                  </a:txBody>
                  <a:tcPr marL="86625" marR="86625" marT="45725" marB="45725"/>
                </a:tc>
              </a:tr>
              <a:tr h="898950">
                <a:tc>
                  <a:txBody>
                    <a:bodyPr/>
                    <a:lstStyle/>
                    <a:p>
                      <a:pPr marL="0" marR="0" lvl="0" indent="0" algn="l" rtl="0">
                        <a:spcBef>
                          <a:spcPts val="0"/>
                        </a:spcBef>
                        <a:buSzPct val="25000"/>
                        <a:buNone/>
                      </a:pPr>
                      <a:r>
                        <a:rPr lang="en-US" sz="1600"/>
                        <a:t>Create amnesia for whatever happens during the hypnotic session, at least for a  brief time (Bowers &amp; Woody, 1996).</a:t>
                      </a:r>
                    </a:p>
                  </a:txBody>
                  <a:tcPr marL="86625" marR="86625" marT="45725" marB="45725"/>
                </a:tc>
                <a:tc>
                  <a:txBody>
                    <a:bodyPr/>
                    <a:lstStyle/>
                    <a:p>
                      <a:pPr marL="0" marR="0" lvl="0" indent="0" algn="l" rtl="0">
                        <a:spcBef>
                          <a:spcPts val="0"/>
                        </a:spcBef>
                        <a:buSzPct val="25000"/>
                        <a:buNone/>
                      </a:pPr>
                      <a:r>
                        <a:rPr lang="en-US" sz="1600"/>
                        <a:t>Give people superhuman strength. (People may use their full strength under hypnosis, but it is no more than they had before hypnosis.)</a:t>
                      </a:r>
                    </a:p>
                  </a:txBody>
                  <a:tcPr marL="86625" marR="86625" marT="45725" marB="45725"/>
                </a:tc>
              </a:tr>
              <a:tr h="1165300">
                <a:tc>
                  <a:txBody>
                    <a:bodyPr/>
                    <a:lstStyle/>
                    <a:p>
                      <a:pPr marL="0" marR="0" lvl="0" indent="0" algn="l" rtl="0">
                        <a:spcBef>
                          <a:spcPts val="0"/>
                        </a:spcBef>
                        <a:buSzPct val="25000"/>
                        <a:buNone/>
                      </a:pPr>
                      <a:r>
                        <a:rPr lang="en-US" sz="1600"/>
                        <a:t>Relieve pain by allowing a person to remove conscious attention from the pain (Holroyd, 1996).</a:t>
                      </a:r>
                    </a:p>
                  </a:txBody>
                  <a:tcPr marL="86625" marR="86625" marT="45725" marB="45725"/>
                </a:tc>
                <a:tc>
                  <a:txBody>
                    <a:bodyPr/>
                    <a:lstStyle/>
                    <a:p>
                      <a:pPr marL="0" marR="0" lvl="0" indent="0" algn="l" rtl="0">
                        <a:spcBef>
                          <a:spcPts val="0"/>
                        </a:spcBef>
                        <a:buSzPct val="25000"/>
                        <a:buNone/>
                      </a:pPr>
                      <a:r>
                        <a:rPr lang="en-US" sz="1600"/>
                        <a:t>Reliably enhance memory. (There’s an increased risk of false-memory retrieval because of the suggestible state hypnosis creates.)</a:t>
                      </a:r>
                    </a:p>
                  </a:txBody>
                  <a:tcPr marL="86625" marR="86625" marT="45725" marB="45725"/>
                </a:tc>
              </a:tr>
              <a:tr h="898950">
                <a:tc>
                  <a:txBody>
                    <a:bodyPr/>
                    <a:lstStyle/>
                    <a:p>
                      <a:pPr marL="0" marR="0" lvl="0" indent="0" algn="l" rtl="0">
                        <a:spcBef>
                          <a:spcPts val="0"/>
                        </a:spcBef>
                        <a:buSzPct val="25000"/>
                        <a:buNone/>
                      </a:pPr>
                      <a:r>
                        <a:rPr lang="en-US" sz="1600"/>
                        <a:t>Alter sensory perceptions. (Smell, hearing, vision, time sense, and the ability to see visual illusions can all be affected by hypnosis.)</a:t>
                      </a:r>
                    </a:p>
                  </a:txBody>
                  <a:tcPr marL="86625" marR="86625" marT="45725" marB="45725"/>
                </a:tc>
                <a:tc>
                  <a:txBody>
                    <a:bodyPr/>
                    <a:lstStyle/>
                    <a:p>
                      <a:pPr marL="0" marR="0" lvl="0" indent="0" algn="l" rtl="0">
                        <a:spcBef>
                          <a:spcPts val="0"/>
                        </a:spcBef>
                        <a:buSzPct val="25000"/>
                        <a:buNone/>
                      </a:pPr>
                      <a:r>
                        <a:rPr lang="en-US" sz="1600"/>
                        <a:t>Regress people back to childhood. (Although people may </a:t>
                      </a:r>
                      <a:r>
                        <a:rPr lang="en-US" sz="1600" i="1"/>
                        <a:t>act</a:t>
                      </a:r>
                      <a:r>
                        <a:rPr lang="en-US" sz="1600"/>
                        <a:t> like children, they do and say things children would not.)</a:t>
                      </a:r>
                    </a:p>
                  </a:txBody>
                  <a:tcPr marL="86625" marR="86625" marT="45725" marB="45725"/>
                </a:tc>
              </a:tr>
              <a:tr h="898950">
                <a:tc>
                  <a:txBody>
                    <a:bodyPr/>
                    <a:lstStyle/>
                    <a:p>
                      <a:pPr marL="0" marR="0" lvl="0" indent="0" algn="l" rtl="0">
                        <a:spcBef>
                          <a:spcPts val="0"/>
                        </a:spcBef>
                        <a:buSzPct val="25000"/>
                        <a:buNone/>
                      </a:pPr>
                      <a:r>
                        <a:rPr lang="en-US" sz="1600"/>
                        <a:t>Help people relax in situations that normally would cause them stress, such as flying on an airplane (Muhlberger et al., 2001).</a:t>
                      </a:r>
                    </a:p>
                  </a:txBody>
                  <a:tcPr marL="86625" marR="86625" marT="45725" marB="45725"/>
                </a:tc>
                <a:tc>
                  <a:txBody>
                    <a:bodyPr/>
                    <a:lstStyle/>
                    <a:p>
                      <a:pPr marL="0" marR="0" lvl="0" indent="0" algn="l" rtl="0">
                        <a:spcBef>
                          <a:spcPts val="0"/>
                        </a:spcBef>
                        <a:buSzPct val="25000"/>
                        <a:buNone/>
                      </a:pPr>
                      <a:r>
                        <a:rPr lang="en-US" sz="1600"/>
                        <a:t>Regress people to some “past life.” There is no scientific evidence for past-life regression (Lilienfeld et al., 2004).</a:t>
                      </a:r>
                    </a:p>
                  </a:txBody>
                  <a:tcPr marL="86625" marR="86625" marT="45725" marB="45725"/>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Dependence</a:t>
            </a:r>
            <a:r>
              <a:rPr lang="en-US" sz="3200" b="1" i="0" u="none" strike="noStrike" cap="none">
                <a:solidFill>
                  <a:schemeClr val="lt2"/>
                </a:solidFill>
                <a:latin typeface="Arial"/>
                <a:ea typeface="Arial"/>
                <a:cs typeface="Arial"/>
                <a:sym typeface="Arial"/>
              </a:rPr>
              <a:t> </a:t>
            </a:r>
            <a:r>
              <a:rPr lang="en-US" sz="2000" b="1" i="0" u="none" strike="noStrike" cap="none">
                <a:solidFill>
                  <a:schemeClr val="lt2"/>
                </a:solidFill>
                <a:latin typeface="Arial"/>
                <a:ea typeface="Arial"/>
                <a:cs typeface="Arial"/>
                <a:sym typeface="Arial"/>
              </a:rPr>
              <a:t>1 of 3</a:t>
            </a:r>
          </a:p>
        </p:txBody>
      </p:sp>
      <p:sp>
        <p:nvSpPr>
          <p:cNvPr id="633" name="Shape 633"/>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4.11 Distinguish between physical dependence and psychological dependence upon drugs.</a:t>
            </a:r>
          </a:p>
        </p:txBody>
      </p:sp>
      <p:sp>
        <p:nvSpPr>
          <p:cNvPr id="634" name="Shape 63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Psychoactive drugs: drugs that alter thinking, perception, and memory</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Physical dependence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Tolerance: more and more of the drug is needed to achieve the same effect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Withdrawal: physical symptoms resulting from a lack of an addictive drug in the body systems</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Nausea, pain, tremors, crankiness, and high blood pressure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Dependence </a:t>
            </a:r>
            <a:r>
              <a:rPr lang="en-US" sz="2000" b="1" i="0" u="none" strike="noStrike" cap="none">
                <a:solidFill>
                  <a:srgbClr val="007FA3"/>
                </a:solidFill>
                <a:latin typeface="Arial"/>
                <a:ea typeface="Arial"/>
                <a:cs typeface="Arial"/>
                <a:sym typeface="Arial"/>
              </a:rPr>
              <a:t>2 of 3</a:t>
            </a:r>
          </a:p>
        </p:txBody>
      </p:sp>
      <p:sp>
        <p:nvSpPr>
          <p:cNvPr id="640" name="Shape 64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Brain plays important role in dependency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Drugs enter brain’s reward pathway, causing release of dopamine and intense pleasure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Brain tries to adapt by decreasing synaptic receptors for dopamine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More drugs now needed to achieve same pleasure response → drug tolerance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4.5 The Brain’s Reward Pathway</a:t>
            </a:r>
          </a:p>
        </p:txBody>
      </p:sp>
      <p:sp>
        <p:nvSpPr>
          <p:cNvPr id="647" name="Shape 647"/>
          <p:cNvSpPr txBox="1">
            <a:spLocks noGrp="1"/>
          </p:cNvSpPr>
          <p:nvPr>
            <p:ph type="body" idx="1"/>
          </p:nvPr>
        </p:nvSpPr>
        <p:spPr>
          <a:xfrm>
            <a:off x="457200" y="4953000"/>
            <a:ext cx="8229600" cy="133743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 pleasure center has been discovered in the mesotelencephalic dopamine pathway. The cells in this pathway communicate via the neurotransmitter dopamine. The pathway between the ventral tegmental area and the nucleus accumbens is most likely the site for the rewarding effects of natural rewards (e.g. eating, drinking, sex) and drug effects (e.g. euphoria, pleasure).</a:t>
            </a:r>
          </a:p>
        </p:txBody>
      </p:sp>
      <p:pic>
        <p:nvPicPr>
          <p:cNvPr id="648" name="Shape 648" descr="A cross-section of the human brain identifies the ventral tegmental area near the base and shows arrows indicating effects spreading to the hippocampus, ventral pallidum, nucleus accumbens, and prefrontal cortex."/>
          <p:cNvPicPr preferRelativeResize="0"/>
          <p:nvPr/>
        </p:nvPicPr>
        <p:blipFill rotWithShape="1">
          <a:blip r:embed="rId3">
            <a:alphaModFix/>
          </a:blip>
          <a:srcRect/>
          <a:stretch/>
        </p:blipFill>
        <p:spPr>
          <a:xfrm>
            <a:off x="1752600" y="876865"/>
            <a:ext cx="5628786" cy="409790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Shape 65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Dependence </a:t>
            </a:r>
            <a:r>
              <a:rPr lang="en-US" sz="2000" b="1" i="0" u="none" strike="noStrike" cap="none">
                <a:solidFill>
                  <a:srgbClr val="007FA3"/>
                </a:solidFill>
                <a:latin typeface="Arial"/>
                <a:ea typeface="Arial"/>
                <a:cs typeface="Arial"/>
                <a:sym typeface="Arial"/>
              </a:rPr>
              <a:t>3 of 3</a:t>
            </a:r>
          </a:p>
        </p:txBody>
      </p:sp>
      <p:sp>
        <p:nvSpPr>
          <p:cNvPr id="654" name="Shape 65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Psychological dependence: feeling that a drug is needed to continue a feeling of emotional or psychological well-being</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Any drug can cause psychological dependence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Stimulants: Up, Up and Away</a:t>
            </a:r>
          </a:p>
        </p:txBody>
      </p:sp>
      <p:sp>
        <p:nvSpPr>
          <p:cNvPr id="660" name="Shape 660"/>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4.12 Identify the effects and dangers of using stimulants.</a:t>
            </a:r>
          </a:p>
        </p:txBody>
      </p:sp>
      <p:sp>
        <p:nvSpPr>
          <p:cNvPr id="661" name="Shape 66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Stimulants: drugs that increase the functioning of the nervous system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Amphetamines: drugs that are synthesized (made in labs) rather than found in nature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Cocaine: natural drug; produces euphoria, energy, power, and pleasure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Nicotine: active ingredient in tobacco</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Caffeine: stimulant found in coffee, tea, most sodas, chocolate, and even many over-the-counter drugs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Down in the Valley: Depressants </a:t>
            </a:r>
            <a:r>
              <a:rPr lang="en-US" sz="2000" b="1" i="0" u="none" strike="noStrike" cap="none">
                <a:solidFill>
                  <a:srgbClr val="007FA3"/>
                </a:solidFill>
                <a:latin typeface="Arial"/>
                <a:ea typeface="Arial"/>
                <a:cs typeface="Arial"/>
                <a:sym typeface="Arial"/>
              </a:rPr>
              <a:t>1 of 3</a:t>
            </a:r>
          </a:p>
        </p:txBody>
      </p:sp>
      <p:sp>
        <p:nvSpPr>
          <p:cNvPr id="667" name="Shape 667"/>
          <p:cNvSpPr txBox="1">
            <a:spLocks noGrp="1"/>
          </p:cNvSpPr>
          <p:nvPr>
            <p:ph type="body" idx="1"/>
          </p:nvPr>
        </p:nvSpPr>
        <p:spPr>
          <a:xfrm>
            <a:off x="457200" y="816429"/>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4.13 Identify the effects and dangers of using depressants.</a:t>
            </a:r>
          </a:p>
        </p:txBody>
      </p:sp>
      <p:sp>
        <p:nvSpPr>
          <p:cNvPr id="668" name="Shape 66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Depressants: drugs that decrease the functioning of the nervous system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Barbiturates: depressant drugs with sedative effect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Benzodiazepines: drugs that lower anxiety and reduce stress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Rohypnol: the “date rape” drug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Down in the Valley: Depressants </a:t>
            </a:r>
            <a:r>
              <a:rPr lang="en-US" sz="2000" b="1" i="0" u="none" strike="noStrike" cap="none">
                <a:solidFill>
                  <a:srgbClr val="007FA3"/>
                </a:solidFill>
                <a:latin typeface="Arial"/>
                <a:ea typeface="Arial"/>
                <a:cs typeface="Arial"/>
                <a:sym typeface="Arial"/>
              </a:rPr>
              <a:t>2 of 3</a:t>
            </a:r>
          </a:p>
        </p:txBody>
      </p:sp>
      <p:sp>
        <p:nvSpPr>
          <p:cNvPr id="675" name="Shape 67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Alcohol: the chemical resulting from fermentation or distillation of various kinds of vegetable matter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Often mistaken for a stimulant, alcohol is actually a CNS depressant</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Most commonly used and abused depressant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2 of 2</a:t>
            </a:r>
          </a:p>
        </p:txBody>
      </p:sp>
      <p:sp>
        <p:nvSpPr>
          <p:cNvPr id="431" name="Shape 431"/>
          <p:cNvSpPr txBox="1">
            <a:spLocks noGrp="1"/>
          </p:cNvSpPr>
          <p:nvPr>
            <p:ph type="body" idx="1"/>
          </p:nvPr>
        </p:nvSpPr>
        <p:spPr>
          <a:xfrm>
            <a:off x="457200" y="1219200"/>
            <a:ext cx="8229600" cy="4906962"/>
          </a:xfrm>
          <a:prstGeom prst="rect">
            <a:avLst/>
          </a:prstGeom>
          <a:noFill/>
          <a:ln>
            <a:noFill/>
          </a:ln>
        </p:spPr>
        <p:txBody>
          <a:bodyPr lIns="0" tIns="0" rIns="0" bIns="0" anchor="t" anchorCtr="0">
            <a:noAutofit/>
          </a:bodyPr>
          <a:lstStyle/>
          <a:p>
            <a:pPr marL="738188" marR="0" lvl="0" indent="-738188" algn="l" rtl="0">
              <a:spcBef>
                <a:spcPts val="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4.9   	Explain how hypnosis affects consciousness.</a:t>
            </a:r>
          </a:p>
          <a:p>
            <a:pPr marL="738188" marR="0" lvl="0" indent="-738188"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4.10 	Compare and contrast two views of why hypnosis works.</a:t>
            </a:r>
          </a:p>
          <a:p>
            <a:pPr marL="738188" marR="0" lvl="0" indent="-738188"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4.11 	Distinguish between physical dependence and psychological dependence upon drugs.</a:t>
            </a:r>
          </a:p>
          <a:p>
            <a:pPr marL="738188" marR="0" lvl="0" indent="-738188"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4.12 	Identify the effects and dangers of using stimulants.</a:t>
            </a:r>
          </a:p>
          <a:p>
            <a:pPr marL="738188" marR="0" lvl="0" indent="-738188"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4.13 	Identify the effects and dangers of using depressants.</a:t>
            </a:r>
          </a:p>
          <a:p>
            <a:pPr marL="738188" marR="0" lvl="0" indent="-738188" algn="l" rtl="0">
              <a:spcBef>
                <a:spcPts val="600"/>
              </a:spcBef>
              <a:spcAft>
                <a:spcPts val="0"/>
              </a:spcAft>
              <a:buClr>
                <a:srgbClr val="007FA3"/>
              </a:buClr>
              <a:buSzPct val="25000"/>
              <a:buFont typeface="Arial"/>
              <a:buNone/>
            </a:pPr>
            <a:r>
              <a:rPr lang="en-US" sz="2400" b="0" i="0" u="none" strike="noStrike" cap="none">
                <a:solidFill>
                  <a:schemeClr val="dk1"/>
                </a:solidFill>
                <a:latin typeface="Arial"/>
                <a:ea typeface="Arial"/>
                <a:cs typeface="Arial"/>
                <a:sym typeface="Arial"/>
              </a:rPr>
              <a:t>4.14 	Identify the effects and dangers of using hallucinogens.</a:t>
            </a:r>
          </a:p>
          <a:p>
            <a:pPr marL="738188" marR="0" lvl="0" indent="-738188" algn="l" rtl="0">
              <a:spcBef>
                <a:spcPts val="600"/>
              </a:spcBef>
              <a:buClr>
                <a:srgbClr val="007FA3"/>
              </a:buClr>
              <a:buSzPct val="25000"/>
              <a:buFont typeface="Arial"/>
              <a:buNone/>
            </a:pPr>
            <a:r>
              <a:rPr lang="en-US" sz="2400" b="0" i="0" u="none" strike="noStrike" cap="none">
                <a:solidFill>
                  <a:schemeClr val="dk1"/>
                </a:solidFill>
                <a:latin typeface="Arial"/>
                <a:ea typeface="Arial"/>
                <a:cs typeface="Arial"/>
                <a:sym typeface="Arial"/>
              </a:rPr>
              <a:t>4.15 	Describe how the workings of our consciousness can explain “supernatural” visitations.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457200" y="215371"/>
            <a:ext cx="8229600" cy="10038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000" b="1" i="0" u="none" strike="noStrike" cap="none">
                <a:solidFill>
                  <a:srgbClr val="007FA3"/>
                </a:solidFill>
                <a:latin typeface="Arial"/>
                <a:ea typeface="Arial"/>
                <a:cs typeface="Arial"/>
                <a:sym typeface="Arial"/>
              </a:rPr>
              <a:t>Table 4.4 Blood Alcohol Level and Behavior Associated With Amounts of Alcohol </a:t>
            </a:r>
            <a:r>
              <a:rPr lang="en-US" sz="2000" b="1" i="0" u="none" strike="noStrike" cap="none">
                <a:solidFill>
                  <a:srgbClr val="007FA3"/>
                </a:solidFill>
                <a:latin typeface="Arial"/>
                <a:ea typeface="Arial"/>
                <a:cs typeface="Arial"/>
                <a:sym typeface="Arial"/>
              </a:rPr>
              <a:t>1 of 2</a:t>
            </a:r>
          </a:p>
        </p:txBody>
      </p:sp>
      <p:sp>
        <p:nvSpPr>
          <p:cNvPr id="682" name="Shape 682"/>
          <p:cNvSpPr txBox="1">
            <a:spLocks noGrp="1"/>
          </p:cNvSpPr>
          <p:nvPr>
            <p:ph type="body" idx="2"/>
          </p:nvPr>
        </p:nvSpPr>
        <p:spPr>
          <a:xfrm>
            <a:off x="457200" y="1600200"/>
            <a:ext cx="8458200" cy="21637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1800" b="0" i="0" u="none" strike="noStrike" cap="none">
                <a:solidFill>
                  <a:schemeClr val="dk1"/>
                </a:solidFill>
                <a:latin typeface="Arial"/>
                <a:ea typeface="Arial"/>
                <a:cs typeface="Arial"/>
                <a:sym typeface="Arial"/>
              </a:rPr>
              <a:t>A drink is a drink. Each contains half an ounce of alcohol.</a:t>
            </a:r>
          </a:p>
          <a:p>
            <a:pPr marL="256032" marR="0" lvl="0" indent="-256032" algn="l" rtl="0">
              <a:spcBef>
                <a:spcPts val="0"/>
              </a:spcBef>
              <a:spcAft>
                <a:spcPts val="0"/>
              </a:spcAft>
              <a:buClr>
                <a:srgbClr val="007FA3"/>
              </a:buClr>
              <a:buSzPct val="100000"/>
              <a:buFont typeface="Arial"/>
              <a:buChar char="•"/>
            </a:pPr>
            <a:r>
              <a:rPr lang="en-US" sz="1800" b="0" i="0" u="none" strike="noStrike" cap="none">
                <a:solidFill>
                  <a:schemeClr val="dk1"/>
                </a:solidFill>
                <a:latin typeface="Arial"/>
                <a:ea typeface="Arial"/>
                <a:cs typeface="Arial"/>
                <a:sym typeface="Arial"/>
              </a:rPr>
              <a:t>So a drink is…</a:t>
            </a:r>
          </a:p>
          <a:p>
            <a:pPr marL="400050" marR="0" lvl="1" indent="-285750" algn="l" rtl="0">
              <a:spcBef>
                <a:spcPts val="300"/>
              </a:spcBef>
              <a:spcAft>
                <a:spcPts val="0"/>
              </a:spcAft>
              <a:buClr>
                <a:srgbClr val="007FA3"/>
              </a:buClr>
              <a:buSzPct val="100000"/>
              <a:buFont typeface="Arial"/>
              <a:buChar char="–"/>
            </a:pPr>
            <a:r>
              <a:rPr lang="en-US" sz="1600" b="0" i="0" u="none" strike="noStrike" cap="none">
                <a:solidFill>
                  <a:schemeClr val="dk1"/>
                </a:solidFill>
                <a:latin typeface="Arial"/>
                <a:ea typeface="Arial"/>
                <a:cs typeface="Arial"/>
                <a:sym typeface="Arial"/>
              </a:rPr>
              <a:t>1 can of beer (12 oz.; 4-5% alcohol)</a:t>
            </a:r>
          </a:p>
          <a:p>
            <a:pPr marL="400050" marR="0" lvl="1" indent="-285750" algn="l" rtl="0">
              <a:spcBef>
                <a:spcPts val="300"/>
              </a:spcBef>
              <a:spcAft>
                <a:spcPts val="0"/>
              </a:spcAft>
              <a:buClr>
                <a:srgbClr val="007FA3"/>
              </a:buClr>
              <a:buSzPct val="100000"/>
              <a:buFont typeface="Arial"/>
              <a:buChar char="–"/>
            </a:pPr>
            <a:r>
              <a:rPr lang="en-US" sz="1600" b="0" i="0" u="none" strike="noStrike" cap="none">
                <a:solidFill>
                  <a:schemeClr val="dk1"/>
                </a:solidFill>
                <a:latin typeface="Arial"/>
                <a:ea typeface="Arial"/>
                <a:cs typeface="Arial"/>
                <a:sym typeface="Arial"/>
              </a:rPr>
              <a:t>1 glass of wine (4 oz.; 12% alcohol)</a:t>
            </a:r>
          </a:p>
          <a:p>
            <a:pPr marL="400050" marR="0" lvl="1" indent="-285750" algn="l" rtl="0">
              <a:spcBef>
                <a:spcPts val="300"/>
              </a:spcBef>
              <a:spcAft>
                <a:spcPts val="0"/>
              </a:spcAft>
              <a:buClr>
                <a:srgbClr val="007FA3"/>
              </a:buClr>
              <a:buSzPct val="100000"/>
              <a:buFont typeface="Arial"/>
              <a:buChar char="–"/>
            </a:pPr>
            <a:r>
              <a:rPr lang="en-US" sz="1600" b="0" i="0" u="none" strike="noStrike" cap="none">
                <a:solidFill>
                  <a:schemeClr val="dk1"/>
                </a:solidFill>
                <a:latin typeface="Arial"/>
                <a:ea typeface="Arial"/>
                <a:cs typeface="Arial"/>
                <a:sym typeface="Arial"/>
              </a:rPr>
              <a:t>1 shot of most liquors (1 oz.; 40-50% alcohol)</a:t>
            </a:r>
          </a:p>
          <a:p>
            <a:pPr marL="400050" marR="0" lvl="1" indent="-285750" algn="l" rtl="0">
              <a:spcBef>
                <a:spcPts val="300"/>
              </a:spcBef>
              <a:buClr>
                <a:srgbClr val="007FA3"/>
              </a:buClr>
              <a:buSzPct val="100000"/>
              <a:buFont typeface="Arial"/>
              <a:buChar char="–"/>
            </a:pPr>
            <a:r>
              <a:rPr lang="en-US" sz="1600" b="0" i="0" u="none" strike="noStrike" cap="none">
                <a:solidFill>
                  <a:schemeClr val="dk1"/>
                </a:solidFill>
                <a:latin typeface="Arial"/>
                <a:ea typeface="Arial"/>
                <a:cs typeface="Arial"/>
                <a:sym typeface="Arial"/>
              </a:rPr>
              <a:t>At times “a drink” is really the equivalent of more than just one drink, like when you order a drink with more than one shot of alcohol in it, or you do a shot followed by a beer.</a:t>
            </a:r>
          </a:p>
        </p:txBody>
      </p:sp>
      <p:graphicFrame>
        <p:nvGraphicFramePr>
          <p:cNvPr id="683" name="Shape 683"/>
          <p:cNvGraphicFramePr/>
          <p:nvPr/>
        </p:nvGraphicFramePr>
        <p:xfrm>
          <a:off x="457200" y="3710939"/>
          <a:ext cx="3000000" cy="3000000"/>
        </p:xfrm>
        <a:graphic>
          <a:graphicData uri="http://schemas.openxmlformats.org/drawingml/2006/table">
            <a:tbl>
              <a:tblPr firstRow="1" bandRow="1">
                <a:noFill/>
                <a:tableStyleId>{5F9B70DB-F29B-4110-92CC-D880D59212AA}</a:tableStyleId>
              </a:tblPr>
              <a:tblGrid>
                <a:gridCol w="2514600"/>
                <a:gridCol w="1981200"/>
                <a:gridCol w="3733800"/>
              </a:tblGrid>
              <a:tr h="370850">
                <a:tc>
                  <a:txBody>
                    <a:bodyPr/>
                    <a:lstStyle/>
                    <a:p>
                      <a:pPr marL="0" marR="0" lvl="0" indent="0" algn="ctr" rtl="0">
                        <a:spcBef>
                          <a:spcPts val="0"/>
                        </a:spcBef>
                        <a:buSzPct val="25000"/>
                        <a:buNone/>
                      </a:pPr>
                      <a:r>
                        <a:rPr lang="en-US" sz="1400" b="1"/>
                        <a:t>Average Number of Drinks</a:t>
                      </a:r>
                    </a:p>
                  </a:txBody>
                  <a:tcPr marL="82075" marR="82075" marT="45725" marB="45725"/>
                </a:tc>
                <a:tc>
                  <a:txBody>
                    <a:bodyPr/>
                    <a:lstStyle/>
                    <a:p>
                      <a:pPr marL="0" marR="0" lvl="0" indent="0" algn="ctr" rtl="0">
                        <a:spcBef>
                          <a:spcPts val="0"/>
                        </a:spcBef>
                        <a:buSzPct val="25000"/>
                        <a:buNone/>
                      </a:pPr>
                      <a:r>
                        <a:rPr lang="en-US" sz="1400" b="1"/>
                        <a:t>Blood Alcohol Level</a:t>
                      </a:r>
                    </a:p>
                  </a:txBody>
                  <a:tcPr marL="82075" marR="82075" marT="45725" marB="45725"/>
                </a:tc>
                <a:tc>
                  <a:txBody>
                    <a:bodyPr/>
                    <a:lstStyle/>
                    <a:p>
                      <a:pPr marL="0" marR="0" lvl="0" indent="0" algn="ctr" rtl="0">
                        <a:spcBef>
                          <a:spcPts val="0"/>
                        </a:spcBef>
                        <a:buSzPct val="25000"/>
                        <a:buNone/>
                      </a:pPr>
                      <a:r>
                        <a:rPr lang="en-US" sz="1400" b="1"/>
                        <a:t>Behavior</a:t>
                      </a:r>
                    </a:p>
                  </a:txBody>
                  <a:tcPr marL="82075" marR="82075" marT="45725" marB="45725"/>
                </a:tc>
              </a:tr>
              <a:tr h="370850">
                <a:tc>
                  <a:txBody>
                    <a:bodyPr/>
                    <a:lstStyle/>
                    <a:p>
                      <a:pPr marL="0" marR="0" lvl="0" indent="0" algn="l" rtl="0">
                        <a:spcBef>
                          <a:spcPts val="0"/>
                        </a:spcBef>
                        <a:buSzPct val="25000"/>
                        <a:buNone/>
                      </a:pPr>
                      <a:r>
                        <a:rPr lang="en-US" sz="1400"/>
                        <a:t>1-2 drinks</a:t>
                      </a:r>
                    </a:p>
                  </a:txBody>
                  <a:tcPr marL="82075" marR="82075" marT="45725" marB="45725"/>
                </a:tc>
                <a:tc>
                  <a:txBody>
                    <a:bodyPr/>
                    <a:lstStyle/>
                    <a:p>
                      <a:pPr marL="0" marR="0" lvl="0" indent="0" algn="l" rtl="0">
                        <a:spcBef>
                          <a:spcPts val="0"/>
                        </a:spcBef>
                        <a:buSzPct val="25000"/>
                        <a:buNone/>
                      </a:pPr>
                      <a:r>
                        <a:rPr lang="en-US" sz="1400"/>
                        <a:t>0.05%</a:t>
                      </a:r>
                    </a:p>
                  </a:txBody>
                  <a:tcPr marL="82075" marR="82075" marT="45725" marB="45725"/>
                </a:tc>
                <a:tc>
                  <a:txBody>
                    <a:bodyPr/>
                    <a:lstStyle/>
                    <a:p>
                      <a:pPr marL="0" marR="0" lvl="0" indent="0" algn="l" rtl="0">
                        <a:spcBef>
                          <a:spcPts val="0"/>
                        </a:spcBef>
                        <a:buSzPct val="25000"/>
                        <a:buNone/>
                      </a:pPr>
                      <a:r>
                        <a:rPr lang="en-US" sz="1400"/>
                        <a:t>Feeling of well-being</a:t>
                      </a:r>
                    </a:p>
                    <a:p>
                      <a:pPr marL="0" marR="0" lvl="0" indent="0" algn="l" rtl="0">
                        <a:spcBef>
                          <a:spcPts val="0"/>
                        </a:spcBef>
                        <a:buSzPct val="25000"/>
                        <a:buNone/>
                      </a:pPr>
                      <a:r>
                        <a:rPr lang="en-US" sz="1400"/>
                        <a:t>Uninhibited</a:t>
                      </a:r>
                    </a:p>
                    <a:p>
                      <a:pPr marL="0" marR="0" lvl="0" indent="0" algn="l" rtl="0">
                        <a:spcBef>
                          <a:spcPts val="0"/>
                        </a:spcBef>
                        <a:buSzPct val="25000"/>
                        <a:buNone/>
                      </a:pPr>
                      <a:r>
                        <a:rPr lang="en-US" sz="1400"/>
                        <a:t>Poor judgment</a:t>
                      </a:r>
                    </a:p>
                    <a:p>
                      <a:pPr marL="0" marR="0" lvl="0" indent="0" algn="l" rtl="0">
                        <a:spcBef>
                          <a:spcPts val="0"/>
                        </a:spcBef>
                        <a:buSzPct val="25000"/>
                        <a:buNone/>
                      </a:pPr>
                      <a:r>
                        <a:rPr lang="en-US" sz="1400"/>
                        <a:t>Coordination and alertness </a:t>
                      </a:r>
                    </a:p>
                    <a:p>
                      <a:pPr marL="0" marR="0" lvl="0" indent="0" algn="l" rtl="0">
                        <a:spcBef>
                          <a:spcPts val="0"/>
                        </a:spcBef>
                        <a:buSzPct val="25000"/>
                        <a:buNone/>
                      </a:pPr>
                      <a:r>
                        <a:rPr lang="en-US" sz="1400"/>
                        <a:t>Impaired driving</a:t>
                      </a:r>
                    </a:p>
                  </a:txBody>
                  <a:tcPr marL="82075" marR="82075" marT="45725" marB="45725"/>
                </a:tc>
              </a:tr>
              <a:tr h="370850">
                <a:tc>
                  <a:txBody>
                    <a:bodyPr/>
                    <a:lstStyle/>
                    <a:p>
                      <a:pPr marL="0" marR="0" lvl="0" indent="0" algn="l" rtl="0">
                        <a:spcBef>
                          <a:spcPts val="0"/>
                        </a:spcBef>
                        <a:buSzPct val="25000"/>
                        <a:buNone/>
                      </a:pPr>
                      <a:r>
                        <a:rPr lang="en-US" sz="1400"/>
                        <a:t>3-5 drinks</a:t>
                      </a:r>
                    </a:p>
                  </a:txBody>
                  <a:tcPr marL="82075" marR="82075" marT="45725" marB="45725"/>
                </a:tc>
                <a:tc>
                  <a:txBody>
                    <a:bodyPr/>
                    <a:lstStyle/>
                    <a:p>
                      <a:pPr marL="0" marR="0" lvl="0" indent="0" algn="l" rtl="0">
                        <a:spcBef>
                          <a:spcPts val="0"/>
                        </a:spcBef>
                        <a:buSzPct val="25000"/>
                        <a:buNone/>
                      </a:pPr>
                      <a:r>
                        <a:rPr lang="en-US" sz="1400"/>
                        <a:t>0.10%</a:t>
                      </a:r>
                    </a:p>
                  </a:txBody>
                  <a:tcPr marL="82075" marR="82075" marT="45725" marB="45725"/>
                </a:tc>
                <a:tc>
                  <a:txBody>
                    <a:bodyPr/>
                    <a:lstStyle/>
                    <a:p>
                      <a:pPr marL="0" marR="0" lvl="0" indent="0" algn="l" rtl="0">
                        <a:spcBef>
                          <a:spcPts val="0"/>
                        </a:spcBef>
                        <a:buSzPct val="25000"/>
                        <a:buNone/>
                      </a:pPr>
                      <a:r>
                        <a:rPr lang="en-US" sz="1400"/>
                        <a:t>Slow reaction time</a:t>
                      </a:r>
                    </a:p>
                    <a:p>
                      <a:pPr marL="0" marR="0" lvl="0" indent="0" algn="l" rtl="0">
                        <a:spcBef>
                          <a:spcPts val="0"/>
                        </a:spcBef>
                        <a:buSzPct val="25000"/>
                        <a:buNone/>
                      </a:pPr>
                      <a:r>
                        <a:rPr lang="en-US" sz="1400"/>
                        <a:t>Muscle control </a:t>
                      </a:r>
                    </a:p>
                    <a:p>
                      <a:pPr marL="0" marR="0" lvl="0" indent="0" algn="l" rtl="0">
                        <a:spcBef>
                          <a:spcPts val="0"/>
                        </a:spcBef>
                        <a:buSzPct val="25000"/>
                        <a:buNone/>
                      </a:pPr>
                      <a:r>
                        <a:rPr lang="en-US" sz="1400"/>
                        <a:t>Vision</a:t>
                      </a:r>
                    </a:p>
                    <a:p>
                      <a:pPr marL="0" marR="0" lvl="0" indent="0" algn="l" rtl="0">
                        <a:spcBef>
                          <a:spcPts val="0"/>
                        </a:spcBef>
                        <a:buSzPct val="25000"/>
                        <a:buNone/>
                      </a:pPr>
                      <a:r>
                        <a:rPr lang="en-US" sz="1400"/>
                        <a:t>Speech impaired</a:t>
                      </a:r>
                    </a:p>
                    <a:p>
                      <a:pPr marL="0" marR="0" lvl="0" indent="0" algn="l" rtl="0">
                        <a:spcBef>
                          <a:spcPts val="0"/>
                        </a:spcBef>
                        <a:buSzPct val="25000"/>
                        <a:buNone/>
                      </a:pPr>
                      <a:r>
                        <a:rPr lang="en-US" sz="1400"/>
                        <a:t>Crash risk greatly increased</a:t>
                      </a:r>
                    </a:p>
                  </a:txBody>
                  <a:tcPr marL="82075" marR="82075" marT="45725" marB="457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457200" y="215371"/>
            <a:ext cx="8229600" cy="1080028"/>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000" b="1" i="0" u="none" strike="noStrike" cap="none">
                <a:solidFill>
                  <a:srgbClr val="007FA3"/>
                </a:solidFill>
                <a:latin typeface="Arial"/>
                <a:ea typeface="Arial"/>
                <a:cs typeface="Arial"/>
                <a:sym typeface="Arial"/>
              </a:rPr>
              <a:t>Table 4.4 Blood Alcohol Level and Behavior Associated With Amounts of Alcohol </a:t>
            </a:r>
            <a:r>
              <a:rPr lang="en-US" sz="2000" b="1" i="0" u="none" strike="noStrike" cap="none">
                <a:solidFill>
                  <a:srgbClr val="007FA3"/>
                </a:solidFill>
                <a:latin typeface="Arial"/>
                <a:ea typeface="Arial"/>
                <a:cs typeface="Arial"/>
                <a:sym typeface="Arial"/>
              </a:rPr>
              <a:t>2 of 2</a:t>
            </a:r>
          </a:p>
        </p:txBody>
      </p:sp>
      <p:graphicFrame>
        <p:nvGraphicFramePr>
          <p:cNvPr id="690" name="Shape 690"/>
          <p:cNvGraphicFramePr/>
          <p:nvPr/>
        </p:nvGraphicFramePr>
        <p:xfrm>
          <a:off x="381000" y="1649603"/>
          <a:ext cx="3000000" cy="3000000"/>
        </p:xfrm>
        <a:graphic>
          <a:graphicData uri="http://schemas.openxmlformats.org/drawingml/2006/table">
            <a:tbl>
              <a:tblPr firstRow="1" bandRow="1">
                <a:noFill/>
                <a:tableStyleId>{5F9B70DB-F29B-4110-92CC-D880D59212AA}</a:tableStyleId>
              </a:tblPr>
              <a:tblGrid>
                <a:gridCol w="2514600"/>
                <a:gridCol w="1984250"/>
                <a:gridCol w="3730750"/>
              </a:tblGrid>
              <a:tr h="370850">
                <a:tc>
                  <a:txBody>
                    <a:bodyPr/>
                    <a:lstStyle/>
                    <a:p>
                      <a:pPr marL="0" marR="0" lvl="0" indent="0" algn="ctr" rtl="0">
                        <a:spcBef>
                          <a:spcPts val="0"/>
                        </a:spcBef>
                        <a:buSzPct val="25000"/>
                        <a:buNone/>
                      </a:pPr>
                      <a:r>
                        <a:rPr lang="en-US" sz="1400" b="1"/>
                        <a:t>Average Number of Drinks</a:t>
                      </a:r>
                    </a:p>
                  </a:txBody>
                  <a:tcPr marL="82075" marR="82075" marT="45725" marB="45725"/>
                </a:tc>
                <a:tc>
                  <a:txBody>
                    <a:bodyPr/>
                    <a:lstStyle/>
                    <a:p>
                      <a:pPr marL="0" marR="0" lvl="0" indent="0" algn="ctr" rtl="0">
                        <a:spcBef>
                          <a:spcPts val="0"/>
                        </a:spcBef>
                        <a:buSzPct val="25000"/>
                        <a:buNone/>
                      </a:pPr>
                      <a:r>
                        <a:rPr lang="en-US" sz="1400" b="1"/>
                        <a:t>Blood Alcohol Level</a:t>
                      </a:r>
                    </a:p>
                  </a:txBody>
                  <a:tcPr marL="82075" marR="82075" marT="45725" marB="45725"/>
                </a:tc>
                <a:tc>
                  <a:txBody>
                    <a:bodyPr/>
                    <a:lstStyle/>
                    <a:p>
                      <a:pPr marL="0" marR="0" lvl="0" indent="0" algn="ctr" rtl="0">
                        <a:spcBef>
                          <a:spcPts val="0"/>
                        </a:spcBef>
                        <a:buSzPct val="25000"/>
                        <a:buNone/>
                      </a:pPr>
                      <a:r>
                        <a:rPr lang="en-US" sz="1400" b="1"/>
                        <a:t>Behavior</a:t>
                      </a:r>
                    </a:p>
                  </a:txBody>
                  <a:tcPr marL="82075" marR="82075" marT="45725" marB="45725"/>
                </a:tc>
              </a:tr>
              <a:tr h="370850">
                <a:tc>
                  <a:txBody>
                    <a:bodyPr/>
                    <a:lstStyle/>
                    <a:p>
                      <a:pPr marL="0" marR="0" lvl="0" indent="0" algn="l" rtl="0">
                        <a:spcBef>
                          <a:spcPts val="0"/>
                        </a:spcBef>
                        <a:buSzPct val="25000"/>
                        <a:buNone/>
                      </a:pPr>
                      <a:r>
                        <a:rPr lang="en-US" sz="1400"/>
                        <a:t>6-7 drinks</a:t>
                      </a:r>
                    </a:p>
                  </a:txBody>
                  <a:tcPr marL="82075" marR="82075" marT="45725" marB="45725"/>
                </a:tc>
                <a:tc>
                  <a:txBody>
                    <a:bodyPr/>
                    <a:lstStyle/>
                    <a:p>
                      <a:pPr marL="0" marR="0" lvl="0" indent="0" algn="l" rtl="0">
                        <a:spcBef>
                          <a:spcPts val="0"/>
                        </a:spcBef>
                        <a:buSzPct val="25000"/>
                        <a:buNone/>
                      </a:pPr>
                      <a:r>
                        <a:rPr lang="en-US" sz="1400"/>
                        <a:t>0.15%</a:t>
                      </a:r>
                    </a:p>
                  </a:txBody>
                  <a:tcPr marL="82075" marR="82075" marT="45725" marB="45725"/>
                </a:tc>
                <a:tc>
                  <a:txBody>
                    <a:bodyPr/>
                    <a:lstStyle/>
                    <a:p>
                      <a:pPr marL="0" marR="0" lvl="0" indent="0" algn="l" rtl="0">
                        <a:spcBef>
                          <a:spcPts val="0"/>
                        </a:spcBef>
                        <a:buSzPct val="25000"/>
                        <a:buNone/>
                      </a:pPr>
                      <a:r>
                        <a:rPr lang="en-US" sz="1400"/>
                        <a:t>Major increases in reaction time</a:t>
                      </a:r>
                    </a:p>
                  </a:txBody>
                  <a:tcPr marL="82075" marR="82075" marT="45725" marB="45725"/>
                </a:tc>
              </a:tr>
              <a:tr h="370850">
                <a:tc>
                  <a:txBody>
                    <a:bodyPr/>
                    <a:lstStyle/>
                    <a:p>
                      <a:pPr marL="0" marR="0" lvl="0" indent="0" algn="l" rtl="0">
                        <a:spcBef>
                          <a:spcPts val="0"/>
                        </a:spcBef>
                        <a:buSzPct val="25000"/>
                        <a:buNone/>
                      </a:pPr>
                      <a:r>
                        <a:rPr lang="en-US" sz="1400"/>
                        <a:t>8-10 drinks</a:t>
                      </a:r>
                    </a:p>
                  </a:txBody>
                  <a:tcPr marL="82075" marR="82075" marT="45725" marB="45725"/>
                </a:tc>
                <a:tc>
                  <a:txBody>
                    <a:bodyPr/>
                    <a:lstStyle/>
                    <a:p>
                      <a:pPr marL="0" marR="0" lvl="0" indent="0" algn="l" rtl="0">
                        <a:spcBef>
                          <a:spcPts val="0"/>
                        </a:spcBef>
                        <a:buSzPct val="25000"/>
                        <a:buNone/>
                      </a:pPr>
                      <a:r>
                        <a:rPr lang="en-US" sz="1400"/>
                        <a:t>0.20%</a:t>
                      </a:r>
                    </a:p>
                  </a:txBody>
                  <a:tcPr marL="82075" marR="82075" marT="45725" marB="45725"/>
                </a:tc>
                <a:tc>
                  <a:txBody>
                    <a:bodyPr/>
                    <a:lstStyle/>
                    <a:p>
                      <a:pPr marL="0" marR="0" lvl="0" indent="0" algn="l" rtl="0">
                        <a:spcBef>
                          <a:spcPts val="0"/>
                        </a:spcBef>
                        <a:buSzPct val="25000"/>
                        <a:buNone/>
                      </a:pPr>
                      <a:r>
                        <a:rPr lang="en-US" sz="1400"/>
                        <a:t>Loss of balance</a:t>
                      </a:r>
                    </a:p>
                    <a:p>
                      <a:pPr marL="0" marR="0" lvl="0" indent="0" algn="l" rtl="0">
                        <a:spcBef>
                          <a:spcPts val="0"/>
                        </a:spcBef>
                        <a:buSzPct val="25000"/>
                        <a:buNone/>
                      </a:pPr>
                      <a:r>
                        <a:rPr lang="en-US" sz="1400"/>
                        <a:t>Fine motor skills</a:t>
                      </a:r>
                    </a:p>
                    <a:p>
                      <a:pPr marL="0" marR="0" lvl="0" indent="0" algn="l" rtl="0">
                        <a:spcBef>
                          <a:spcPts val="0"/>
                        </a:spcBef>
                        <a:buSzPct val="25000"/>
                        <a:buNone/>
                      </a:pPr>
                      <a:r>
                        <a:rPr lang="en-US" sz="1400"/>
                        <a:t>Legally blind</a:t>
                      </a:r>
                    </a:p>
                    <a:p>
                      <a:pPr marL="0" marR="0" lvl="0" indent="0" algn="l" rtl="0">
                        <a:spcBef>
                          <a:spcPts val="0"/>
                        </a:spcBef>
                        <a:buSzPct val="25000"/>
                        <a:buNone/>
                      </a:pPr>
                      <a:r>
                        <a:rPr lang="en-US" sz="1400"/>
                        <a:t>Unable to drive for up to 10 hours</a:t>
                      </a:r>
                    </a:p>
                  </a:txBody>
                  <a:tcPr marL="82075" marR="82075" marT="45725" marB="45725"/>
                </a:tc>
              </a:tr>
              <a:tr h="370850">
                <a:tc>
                  <a:txBody>
                    <a:bodyPr/>
                    <a:lstStyle/>
                    <a:p>
                      <a:pPr marL="0" marR="0" lvl="0" indent="0" algn="l" rtl="0">
                        <a:spcBef>
                          <a:spcPts val="0"/>
                        </a:spcBef>
                        <a:buSzPct val="25000"/>
                        <a:buNone/>
                      </a:pPr>
                      <a:r>
                        <a:rPr lang="en-US" sz="1400"/>
                        <a:t>10-14 drinks</a:t>
                      </a:r>
                    </a:p>
                  </a:txBody>
                  <a:tcPr marL="82075" marR="82075" marT="45725" marB="45725"/>
                </a:tc>
                <a:tc>
                  <a:txBody>
                    <a:bodyPr/>
                    <a:lstStyle/>
                    <a:p>
                      <a:pPr marL="0" marR="0" lvl="0" indent="0" algn="l" rtl="0">
                        <a:spcBef>
                          <a:spcPts val="0"/>
                        </a:spcBef>
                        <a:buSzPct val="25000"/>
                        <a:buNone/>
                      </a:pPr>
                      <a:r>
                        <a:rPr lang="en-US" sz="1400"/>
                        <a:t>0.20% and 0.25%</a:t>
                      </a:r>
                    </a:p>
                  </a:txBody>
                  <a:tcPr marL="82075" marR="82075" marT="45725" marB="45725"/>
                </a:tc>
                <a:tc>
                  <a:txBody>
                    <a:bodyPr/>
                    <a:lstStyle/>
                    <a:p>
                      <a:pPr marL="0" marR="0" lvl="0" indent="0" algn="l" rtl="0">
                        <a:spcBef>
                          <a:spcPts val="0"/>
                        </a:spcBef>
                        <a:buSzPct val="25000"/>
                        <a:buNone/>
                      </a:pPr>
                      <a:r>
                        <a:rPr lang="en-US" sz="1400"/>
                        <a:t>Staggering and severe motor disturbances</a:t>
                      </a:r>
                    </a:p>
                  </a:txBody>
                  <a:tcPr marL="82075" marR="82075" marT="45725" marB="45725"/>
                </a:tc>
              </a:tr>
              <a:tr h="370850">
                <a:tc>
                  <a:txBody>
                    <a:bodyPr/>
                    <a:lstStyle/>
                    <a:p>
                      <a:pPr marL="0" marR="0" lvl="0" indent="0" algn="l" rtl="0">
                        <a:spcBef>
                          <a:spcPts val="0"/>
                        </a:spcBef>
                        <a:buSzPct val="25000"/>
                        <a:buNone/>
                      </a:pPr>
                      <a:r>
                        <a:rPr lang="en-US" sz="1400"/>
                        <a:t>10-14 drinks</a:t>
                      </a:r>
                    </a:p>
                  </a:txBody>
                  <a:tcPr marL="82075" marR="82075" marT="45725" marB="45725"/>
                </a:tc>
                <a:tc>
                  <a:txBody>
                    <a:bodyPr/>
                    <a:lstStyle/>
                    <a:p>
                      <a:pPr marL="0" marR="0" lvl="0" indent="0" algn="l" rtl="0">
                        <a:spcBef>
                          <a:spcPts val="0"/>
                        </a:spcBef>
                        <a:buSzPct val="25000"/>
                        <a:buNone/>
                      </a:pPr>
                      <a:r>
                        <a:rPr lang="en-US" sz="1400"/>
                        <a:t>0.30%</a:t>
                      </a:r>
                    </a:p>
                  </a:txBody>
                  <a:tcPr marL="82075" marR="82075" marT="45725" marB="45725"/>
                </a:tc>
                <a:tc>
                  <a:txBody>
                    <a:bodyPr/>
                    <a:lstStyle/>
                    <a:p>
                      <a:pPr marL="0" marR="0" lvl="0" indent="0" algn="l" rtl="0">
                        <a:spcBef>
                          <a:spcPts val="0"/>
                        </a:spcBef>
                        <a:buSzPct val="25000"/>
                        <a:buNone/>
                      </a:pPr>
                      <a:r>
                        <a:rPr lang="en-US" sz="1400"/>
                        <a:t>Not aware of surroundings</a:t>
                      </a:r>
                    </a:p>
                  </a:txBody>
                  <a:tcPr marL="82075" marR="82075" marT="45725" marB="45725"/>
                </a:tc>
              </a:tr>
              <a:tr h="370850">
                <a:tc>
                  <a:txBody>
                    <a:bodyPr/>
                    <a:lstStyle/>
                    <a:p>
                      <a:pPr marL="0" marR="0" lvl="0" indent="0" algn="l" rtl="0">
                        <a:spcBef>
                          <a:spcPts val="0"/>
                        </a:spcBef>
                        <a:buSzPct val="25000"/>
                        <a:buNone/>
                      </a:pPr>
                      <a:r>
                        <a:rPr lang="en-US" sz="1400"/>
                        <a:t>10-14 drinks</a:t>
                      </a:r>
                    </a:p>
                  </a:txBody>
                  <a:tcPr marL="82075" marR="82075" marT="45725" marB="45725"/>
                </a:tc>
                <a:tc>
                  <a:txBody>
                    <a:bodyPr/>
                    <a:lstStyle/>
                    <a:p>
                      <a:pPr marL="0" marR="0" lvl="0" indent="0" algn="l" rtl="0">
                        <a:spcBef>
                          <a:spcPts val="0"/>
                        </a:spcBef>
                        <a:buSzPct val="25000"/>
                        <a:buNone/>
                      </a:pPr>
                      <a:r>
                        <a:rPr lang="en-US" sz="1400"/>
                        <a:t>0.35%</a:t>
                      </a:r>
                    </a:p>
                  </a:txBody>
                  <a:tcPr marL="82075" marR="82075" marT="45725" marB="45725"/>
                </a:tc>
                <a:tc>
                  <a:txBody>
                    <a:bodyPr/>
                    <a:lstStyle/>
                    <a:p>
                      <a:pPr marL="0" marR="0" lvl="0" indent="0" algn="l" rtl="0">
                        <a:spcBef>
                          <a:spcPts val="0"/>
                        </a:spcBef>
                        <a:buSzPct val="25000"/>
                        <a:buNone/>
                      </a:pPr>
                      <a:r>
                        <a:rPr lang="en-US" sz="1400"/>
                        <a:t>Surgical anesthesia</a:t>
                      </a:r>
                    </a:p>
                    <a:p>
                      <a:pPr marL="0" marR="0" lvl="0" indent="0" algn="l" rtl="0">
                        <a:spcBef>
                          <a:spcPts val="0"/>
                        </a:spcBef>
                        <a:buSzPct val="25000"/>
                        <a:buNone/>
                      </a:pPr>
                      <a:r>
                        <a:rPr lang="en-US" sz="1400"/>
                        <a:t>Lethal dosage for a small percentage of people</a:t>
                      </a:r>
                    </a:p>
                  </a:txBody>
                  <a:tcPr marL="82075" marR="82075" marT="45725" marB="45725"/>
                </a:tc>
              </a:tr>
              <a:tr h="370850">
                <a:tc>
                  <a:txBody>
                    <a:bodyPr/>
                    <a:lstStyle/>
                    <a:p>
                      <a:pPr marL="0" marR="0" lvl="0" indent="0" algn="l" rtl="0">
                        <a:spcBef>
                          <a:spcPts val="0"/>
                        </a:spcBef>
                        <a:buSzPct val="25000"/>
                        <a:buNone/>
                      </a:pPr>
                      <a:r>
                        <a:rPr lang="en-US" sz="1400"/>
                        <a:t>14-20 drinks</a:t>
                      </a:r>
                    </a:p>
                  </a:txBody>
                  <a:tcPr marL="82075" marR="82075" marT="45725" marB="45725"/>
                </a:tc>
                <a:tc>
                  <a:txBody>
                    <a:bodyPr/>
                    <a:lstStyle/>
                    <a:p>
                      <a:pPr marL="0" marR="0" lvl="0" indent="0" algn="l" rtl="0">
                        <a:spcBef>
                          <a:spcPts val="0"/>
                        </a:spcBef>
                        <a:buSzPct val="25000"/>
                        <a:buNone/>
                      </a:pPr>
                      <a:r>
                        <a:rPr lang="en-US" sz="1400"/>
                        <a:t>0.40%</a:t>
                      </a:r>
                    </a:p>
                  </a:txBody>
                  <a:tcPr marL="82075" marR="82075" marT="45725" marB="45725"/>
                </a:tc>
                <a:tc>
                  <a:txBody>
                    <a:bodyPr/>
                    <a:lstStyle/>
                    <a:p>
                      <a:pPr marL="0" marR="0" lvl="0" indent="0" algn="l" rtl="0">
                        <a:spcBef>
                          <a:spcPts val="0"/>
                        </a:spcBef>
                        <a:buSzPct val="25000"/>
                        <a:buNone/>
                      </a:pPr>
                      <a:r>
                        <a:rPr lang="en-US" sz="1400"/>
                        <a:t>Lethal dosage for about 50% of people</a:t>
                      </a:r>
                    </a:p>
                    <a:p>
                      <a:pPr marL="0" marR="0" lvl="0" indent="0" algn="l" rtl="0">
                        <a:spcBef>
                          <a:spcPts val="0"/>
                        </a:spcBef>
                        <a:buSzPct val="25000"/>
                        <a:buNone/>
                      </a:pPr>
                      <a:r>
                        <a:rPr lang="en-US" sz="1400"/>
                        <a:t>Severe circulatory/respiratory depression</a:t>
                      </a:r>
                    </a:p>
                    <a:p>
                      <a:pPr marL="0" marR="0" lvl="0" indent="0" algn="l" rtl="0">
                        <a:spcBef>
                          <a:spcPts val="0"/>
                        </a:spcBef>
                        <a:buSzPct val="25000"/>
                        <a:buNone/>
                      </a:pPr>
                      <a:r>
                        <a:rPr lang="en-US" sz="1400"/>
                        <a:t>Alcohol poisoning/overdose</a:t>
                      </a:r>
                    </a:p>
                  </a:txBody>
                  <a:tcPr marL="82075" marR="82075" marT="45725" marB="45725"/>
                </a:tc>
              </a:tr>
            </a:tbl>
          </a:graphicData>
        </a:graphic>
      </p:graphicFrame>
      <p:sp>
        <p:nvSpPr>
          <p:cNvPr id="691" name="Shape 691"/>
          <p:cNvSpPr txBox="1">
            <a:spLocks noGrp="1"/>
          </p:cNvSpPr>
          <p:nvPr>
            <p:ph type="body" idx="1"/>
          </p:nvPr>
        </p:nvSpPr>
        <p:spPr>
          <a:xfrm>
            <a:off x="457200" y="5791200"/>
            <a:ext cx="8229600" cy="334963"/>
          </a:xfrm>
          <a:prstGeom prst="rect">
            <a:avLst/>
          </a:prstGeom>
          <a:noFill/>
          <a:ln>
            <a:noFill/>
          </a:ln>
        </p:spPr>
        <p:txBody>
          <a:bodyPr lIns="0" tIns="0" rIns="0" bIns="0" anchor="t" anchorCtr="0">
            <a:noAutofit/>
          </a:bodyPr>
          <a:lstStyle/>
          <a:p>
            <a:pPr marL="119063" marR="0" lvl="0" indent="-119063" algn="l" rtl="0">
              <a:spcBef>
                <a:spcPts val="0"/>
              </a:spcBef>
              <a:buClr>
                <a:srgbClr val="007FA3"/>
              </a:buClr>
              <a:buSzPct val="100000"/>
              <a:buFont typeface="Arial"/>
              <a:buChar char="•"/>
            </a:pPr>
            <a:r>
              <a:rPr lang="en-US" sz="1400" b="0" i="0" u="none" strike="noStrike" cap="none">
                <a:solidFill>
                  <a:schemeClr val="dk1"/>
                </a:solidFill>
                <a:latin typeface="Arial"/>
                <a:ea typeface="Arial"/>
                <a:cs typeface="Arial"/>
                <a:sym typeface="Arial"/>
              </a:rPr>
              <a:t>Source: Adapted from the </a:t>
            </a:r>
            <a:r>
              <a:rPr lang="en-US" sz="1400" b="0" i="1" u="none" strike="noStrike" cap="none">
                <a:solidFill>
                  <a:schemeClr val="dk1"/>
                </a:solidFill>
                <a:latin typeface="Arial"/>
                <a:ea typeface="Arial"/>
                <a:cs typeface="Arial"/>
                <a:sym typeface="Arial"/>
              </a:rPr>
              <a:t>Moderate Drinking Skills Study Guide</a:t>
            </a:r>
            <a:r>
              <a:rPr lang="en-US" sz="1400" b="0" i="0" u="none" strike="noStrike" cap="none">
                <a:solidFill>
                  <a:schemeClr val="dk1"/>
                </a:solidFill>
                <a:latin typeface="Arial"/>
                <a:ea typeface="Arial"/>
                <a:cs typeface="Arial"/>
                <a:sym typeface="Arial"/>
              </a:rPr>
              <a:t>. (2004). Eau-Claire, WI: University of Wisconsin.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Down in the Valley: Depressants </a:t>
            </a:r>
            <a:r>
              <a:rPr lang="en-US" sz="2000" b="1" i="0" u="none" strike="noStrike" cap="none">
                <a:solidFill>
                  <a:srgbClr val="007FA3"/>
                </a:solidFill>
                <a:latin typeface="Arial"/>
                <a:ea typeface="Arial"/>
                <a:cs typeface="Arial"/>
                <a:sym typeface="Arial"/>
              </a:rPr>
              <a:t>3 of 3</a:t>
            </a:r>
          </a:p>
        </p:txBody>
      </p:sp>
      <p:sp>
        <p:nvSpPr>
          <p:cNvPr id="698" name="Shape 69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Opiates: suppress sensation of pain by binding to and stimulating the nervous system’s natural receptor sites for endorphins.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Opium: substance made from the opium poppy and from which all narcotic drugs are derived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Morphine: narcotic drug derived from opium; used to treat severe pain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Heroin: narcotic drug derived from opium that is extremely addictive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Hallucinogens: Higher and Higher </a:t>
            </a:r>
            <a:r>
              <a:rPr lang="en-US" sz="2000" b="1" i="0" u="none" strike="noStrike" cap="none">
                <a:solidFill>
                  <a:srgbClr val="007FA3"/>
                </a:solidFill>
                <a:latin typeface="Arial"/>
                <a:ea typeface="Arial"/>
                <a:cs typeface="Arial"/>
                <a:sym typeface="Arial"/>
              </a:rPr>
              <a:t>1 of 2</a:t>
            </a:r>
          </a:p>
        </p:txBody>
      </p:sp>
      <p:sp>
        <p:nvSpPr>
          <p:cNvPr id="704" name="Shape 704"/>
          <p:cNvSpPr txBox="1">
            <a:spLocks noGrp="1"/>
          </p:cNvSpPr>
          <p:nvPr>
            <p:ph type="body" idx="1"/>
          </p:nvPr>
        </p:nvSpPr>
        <p:spPr>
          <a:xfrm>
            <a:off x="457200" y="816429"/>
            <a:ext cx="8229600" cy="783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4.14 Identify the effects and dangers of using hallucinogens.</a:t>
            </a:r>
          </a:p>
        </p:txBody>
      </p:sp>
      <p:sp>
        <p:nvSpPr>
          <p:cNvPr id="705" name="Shape 705"/>
          <p:cNvSpPr txBox="1">
            <a:spLocks noGrp="1"/>
          </p:cNvSpPr>
          <p:nvPr>
            <p:ph type="body" idx="2"/>
          </p:nvPr>
        </p:nvSpPr>
        <p:spPr>
          <a:xfrm>
            <a:off x="457200" y="1295400"/>
            <a:ext cx="8229600" cy="4830762"/>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Manufactured Highs: developed in lab</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Hallucinogens: drugs that cause false sensory messages, altering the perception of reality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LSD (lysergic acid diethylamide): powerful synthetic hallucinogen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PCP: synthesized drug now used as an animal tranquilizer that can cause stimulant, depressant, narcotic, or hallucinogenic effects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rgbClr val="000000"/>
                </a:solidFill>
                <a:latin typeface="Arial"/>
                <a:ea typeface="Arial"/>
                <a:cs typeface="Arial"/>
                <a:sym typeface="Arial"/>
              </a:rPr>
              <a:t>MDMA (Ecstasy or X): designer drug that can have both stimulant and hallucinatory effects</a:t>
            </a:r>
          </a:p>
          <a:p>
            <a:pPr marL="742950" marR="0" lvl="1" indent="-285750" algn="l" rtl="0">
              <a:spcBef>
                <a:spcPts val="600"/>
              </a:spcBef>
              <a:buClr>
                <a:srgbClr val="007FA3"/>
              </a:buClr>
              <a:buSzPct val="100000"/>
              <a:buFont typeface="Arial"/>
              <a:buChar char="–"/>
            </a:pPr>
            <a:r>
              <a:rPr lang="en-US" sz="2400" b="0" i="0" u="none" strike="noStrike" cap="none">
                <a:solidFill>
                  <a:srgbClr val="000000"/>
                </a:solidFill>
                <a:latin typeface="Arial"/>
                <a:ea typeface="Arial"/>
                <a:cs typeface="Arial"/>
                <a:sym typeface="Arial"/>
              </a:rPr>
              <a:t>Stimulatory hallucinogenics: drugs producing mixture of psychomotor stimulant and hallucinogenic effects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Hallucinogens: Higher and Higher </a:t>
            </a:r>
            <a:r>
              <a:rPr lang="en-US" sz="2000" b="1" i="0" u="none" strike="noStrike" cap="none">
                <a:solidFill>
                  <a:srgbClr val="007FA3"/>
                </a:solidFill>
                <a:latin typeface="Arial"/>
                <a:ea typeface="Arial"/>
                <a:cs typeface="Arial"/>
                <a:sym typeface="Arial"/>
              </a:rPr>
              <a:t>3 of 3</a:t>
            </a:r>
          </a:p>
        </p:txBody>
      </p:sp>
      <p:sp>
        <p:nvSpPr>
          <p:cNvPr id="711" name="Shape 711"/>
          <p:cNvSpPr txBox="1">
            <a:spLocks noGrp="1"/>
          </p:cNvSpPr>
          <p:nvPr>
            <p:ph type="body" idx="2"/>
          </p:nvPr>
        </p:nvSpPr>
        <p:spPr>
          <a:xfrm>
            <a:off x="457200" y="1295400"/>
            <a:ext cx="8229600" cy="4830762"/>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Nonmanufactured High: naturally occurring</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Marijuana: mild hallucinogen derived from the leaves and flowers of type of hemp plant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Produces a feeling of well-being, mild intoxication, mild sensory distortions or hallucinations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Affects reaction time and perception of surroundings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Psychologically addicting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4.5</a:t>
            </a:r>
            <a:br>
              <a:rPr lang="en-US" sz="3200" b="1" i="0" u="none" strike="noStrike" cap="none">
                <a:solidFill>
                  <a:srgbClr val="007FA3"/>
                </a:solidFill>
                <a:latin typeface="Arial"/>
                <a:ea typeface="Arial"/>
                <a:cs typeface="Arial"/>
                <a:sym typeface="Arial"/>
              </a:rPr>
            </a:br>
            <a:r>
              <a:rPr lang="en-US" sz="3200" b="1" i="0" u="none" strike="noStrike" cap="none">
                <a:solidFill>
                  <a:srgbClr val="007FA3"/>
                </a:solidFill>
                <a:latin typeface="Arial"/>
                <a:ea typeface="Arial"/>
                <a:cs typeface="Arial"/>
                <a:sym typeface="Arial"/>
              </a:rPr>
              <a:t>How Drugs Affect Consciousness</a:t>
            </a:r>
          </a:p>
        </p:txBody>
      </p:sp>
      <p:graphicFrame>
        <p:nvGraphicFramePr>
          <p:cNvPr id="717" name="Shape 717"/>
          <p:cNvGraphicFramePr/>
          <p:nvPr/>
        </p:nvGraphicFramePr>
        <p:xfrm>
          <a:off x="457200" y="1483237"/>
          <a:ext cx="3000000" cy="3000000"/>
        </p:xfrm>
        <a:graphic>
          <a:graphicData uri="http://schemas.openxmlformats.org/drawingml/2006/table">
            <a:tbl>
              <a:tblPr firstRow="1" bandRow="1">
                <a:noFill/>
                <a:tableStyleId>{5F9B70DB-F29B-4110-92CC-D880D59212AA}</a:tableStyleId>
              </a:tblPr>
              <a:tblGrid>
                <a:gridCol w="1614625"/>
                <a:gridCol w="1922150"/>
                <a:gridCol w="1975350"/>
                <a:gridCol w="3022275"/>
              </a:tblGrid>
              <a:tr h="273250">
                <a:tc>
                  <a:txBody>
                    <a:bodyPr/>
                    <a:lstStyle/>
                    <a:p>
                      <a:pPr marL="0" marR="0" lvl="0" indent="0" algn="l" rtl="0">
                        <a:spcBef>
                          <a:spcPts val="0"/>
                        </a:spcBef>
                        <a:buSzPct val="25000"/>
                        <a:buNone/>
                      </a:pPr>
                      <a:r>
                        <a:rPr lang="en-US" sz="1200"/>
                        <a:t>Drug Classification</a:t>
                      </a:r>
                    </a:p>
                  </a:txBody>
                  <a:tcPr marL="88975" marR="88975" marT="45725" marB="45725" anchor="ctr"/>
                </a:tc>
                <a:tc>
                  <a:txBody>
                    <a:bodyPr/>
                    <a:lstStyle/>
                    <a:p>
                      <a:pPr marL="0" marR="0" lvl="0" indent="0" algn="l" rtl="0">
                        <a:spcBef>
                          <a:spcPts val="0"/>
                        </a:spcBef>
                        <a:buSzPct val="25000"/>
                        <a:buNone/>
                      </a:pPr>
                      <a:r>
                        <a:rPr lang="en-US" sz="1200"/>
                        <a:t>Common Name</a:t>
                      </a:r>
                    </a:p>
                  </a:txBody>
                  <a:tcPr marL="88975" marR="88975" marT="45725" marB="45725" anchor="ctr"/>
                </a:tc>
                <a:tc>
                  <a:txBody>
                    <a:bodyPr/>
                    <a:lstStyle/>
                    <a:p>
                      <a:pPr marL="0" marR="0" lvl="0" indent="0" algn="l" rtl="0">
                        <a:spcBef>
                          <a:spcPts val="0"/>
                        </a:spcBef>
                        <a:buSzPct val="25000"/>
                        <a:buNone/>
                      </a:pPr>
                      <a:r>
                        <a:rPr lang="en-US" sz="1200"/>
                        <a:t>Main Effect</a:t>
                      </a:r>
                    </a:p>
                  </a:txBody>
                  <a:tcPr marL="88975" marR="88975" marT="45725" marB="45725" anchor="ctr"/>
                </a:tc>
                <a:tc>
                  <a:txBody>
                    <a:bodyPr/>
                    <a:lstStyle/>
                    <a:p>
                      <a:pPr marL="0" marR="0" lvl="0" indent="0" algn="l" rtl="0">
                        <a:spcBef>
                          <a:spcPts val="0"/>
                        </a:spcBef>
                        <a:buSzPct val="25000"/>
                        <a:buNone/>
                      </a:pPr>
                      <a:r>
                        <a:rPr lang="en-US" sz="1200"/>
                        <a:t>Adverse Effects</a:t>
                      </a:r>
                    </a:p>
                  </a:txBody>
                  <a:tcPr marL="88975" marR="88975" marT="45725" marB="45725" anchor="ctr"/>
                </a:tc>
              </a:tr>
              <a:tr h="367100">
                <a:tc>
                  <a:txBody>
                    <a:bodyPr/>
                    <a:lstStyle/>
                    <a:p>
                      <a:pPr marL="0" marR="0" lvl="0" indent="0" algn="l" rtl="0">
                        <a:spcBef>
                          <a:spcPts val="0"/>
                        </a:spcBef>
                        <a:buSzPct val="25000"/>
                        <a:buNone/>
                      </a:pPr>
                      <a:r>
                        <a:rPr lang="en-US" sz="1200" b="1"/>
                        <a:t>Stimulants</a:t>
                      </a:r>
                    </a:p>
                  </a:txBody>
                  <a:tcPr marL="88975" marR="88975" marT="45725" marB="45725" anchor="ctr"/>
                </a:tc>
                <a:tc>
                  <a:txBody>
                    <a:bodyPr/>
                    <a:lstStyle/>
                    <a:p>
                      <a:pPr marL="0" marR="0" lvl="0" indent="0" algn="l" rtl="0">
                        <a:spcBef>
                          <a:spcPts val="0"/>
                        </a:spcBef>
                        <a:buSzPct val="25000"/>
                        <a:buNone/>
                      </a:pPr>
                      <a:r>
                        <a:rPr lang="en-US" sz="1200">
                          <a:solidFill>
                            <a:srgbClr val="D8D0E6"/>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endParaRPr sz="1200"/>
                    </a:p>
                  </a:txBody>
                  <a:tcPr marL="88975" marR="88975" marT="45725" marB="45725" anchor="ctr"/>
                </a:tc>
                <a:tc>
                  <a:txBody>
                    <a:bodyPr/>
                    <a:lstStyle/>
                    <a:p>
                      <a:pPr marL="0" marR="0" lvl="0" indent="0" algn="l" rtl="0">
                        <a:spcBef>
                          <a:spcPts val="0"/>
                        </a:spcBef>
                        <a:buSzPct val="25000"/>
                        <a:buNone/>
                      </a:pPr>
                      <a:r>
                        <a:rPr lang="en-US" sz="1200">
                          <a:solidFill>
                            <a:srgbClr val="D8D0E6"/>
                          </a:solidFill>
                          <a:latin typeface="Arial"/>
                          <a:ea typeface="Arial"/>
                          <a:cs typeface="Arial"/>
                          <a:sym typeface="Arial"/>
                        </a:rPr>
                        <a:t>Blank cell</a:t>
                      </a:r>
                    </a:p>
                  </a:txBody>
                  <a:tcPr marL="88975" marR="88975" marT="45725" marB="45725" anchor="ctr"/>
                </a:tc>
              </a:tr>
              <a:tr h="455425">
                <a:tc>
                  <a:txBody>
                    <a:bodyPr/>
                    <a:lstStyle/>
                    <a:p>
                      <a:pPr marL="0" marR="0" lvl="0" indent="0" algn="l" rtl="0">
                        <a:spcBef>
                          <a:spcPts val="0"/>
                        </a:spcBef>
                        <a:buSzPct val="25000"/>
                        <a:buNone/>
                      </a:pPr>
                      <a:r>
                        <a:rPr lang="en-US" sz="1200"/>
                        <a:t>Amphetamines</a:t>
                      </a:r>
                    </a:p>
                  </a:txBody>
                  <a:tcPr marL="88975" marR="88975" marT="45725" marB="45725" anchor="ctr"/>
                </a:tc>
                <a:tc>
                  <a:txBody>
                    <a:bodyPr/>
                    <a:lstStyle/>
                    <a:p>
                      <a:pPr marL="0" marR="0" lvl="0" indent="0" algn="l" rtl="0">
                        <a:spcBef>
                          <a:spcPts val="0"/>
                        </a:spcBef>
                        <a:buSzPct val="25000"/>
                        <a:buNone/>
                      </a:pPr>
                      <a:r>
                        <a:rPr lang="en-US" sz="1200"/>
                        <a:t>Methamphetamine, speed, Ritalin, Dexedrine</a:t>
                      </a:r>
                    </a:p>
                  </a:txBody>
                  <a:tcPr marL="88975" marR="88975" marT="45725" marB="45725" anchor="ctr"/>
                </a:tc>
                <a:tc>
                  <a:txBody>
                    <a:bodyPr/>
                    <a:lstStyle/>
                    <a:p>
                      <a:pPr marL="0" marR="0" lvl="0" indent="0" algn="l" rtl="0">
                        <a:spcBef>
                          <a:spcPts val="0"/>
                        </a:spcBef>
                        <a:buSzPct val="25000"/>
                        <a:buNone/>
                      </a:pPr>
                      <a:r>
                        <a:rPr lang="en-US" sz="1200">
                          <a:solidFill>
                            <a:schemeClr val="lt1"/>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Risk of addiction, stroke, fatal heart problems, psychosis</a:t>
                      </a:r>
                    </a:p>
                  </a:txBody>
                  <a:tcPr marL="88975" marR="88975" marT="45725" marB="45725" anchor="ctr"/>
                </a:tc>
              </a:tr>
              <a:tr h="455425">
                <a:tc>
                  <a:txBody>
                    <a:bodyPr/>
                    <a:lstStyle/>
                    <a:p>
                      <a:pPr marL="0" marR="0" lvl="0" indent="0" algn="l" rtl="0">
                        <a:spcBef>
                          <a:spcPts val="0"/>
                        </a:spcBef>
                        <a:buSzPct val="25000"/>
                        <a:buNone/>
                      </a:pPr>
                      <a:r>
                        <a:rPr lang="en-US" sz="1200"/>
                        <a:t>Cocaine</a:t>
                      </a:r>
                    </a:p>
                  </a:txBody>
                  <a:tcPr marL="88975" marR="88975" marT="45725" marB="45725" anchor="ctr"/>
                </a:tc>
                <a:tc>
                  <a:txBody>
                    <a:bodyPr/>
                    <a:lstStyle/>
                    <a:p>
                      <a:pPr marL="0" marR="0" lvl="0" indent="0" algn="l" rtl="0">
                        <a:spcBef>
                          <a:spcPts val="0"/>
                        </a:spcBef>
                        <a:buSzPct val="25000"/>
                        <a:buNone/>
                      </a:pPr>
                      <a:r>
                        <a:rPr lang="en-US" sz="1200"/>
                        <a:t>Cocaine, crack</a:t>
                      </a:r>
                    </a:p>
                  </a:txBody>
                  <a:tcPr marL="88975" marR="88975" marT="45725" marB="45725" anchor="ctr"/>
                </a:tc>
                <a:tc>
                  <a:txBody>
                    <a:bodyPr/>
                    <a:lstStyle/>
                    <a:p>
                      <a:pPr marL="0" marR="0" lvl="0" indent="0" algn="l" rtl="0">
                        <a:spcBef>
                          <a:spcPts val="0"/>
                        </a:spcBef>
                        <a:buSzPct val="25000"/>
                        <a:buNone/>
                      </a:pPr>
                      <a:r>
                        <a:rPr lang="en-US" sz="1200">
                          <a:solidFill>
                            <a:srgbClr val="D8D0E6"/>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Risk of addiction, stroke, fatal heart problems psychosis</a:t>
                      </a:r>
                    </a:p>
                  </a:txBody>
                  <a:tcPr marL="88975" marR="88975" marT="45725" marB="45725" anchor="ctr"/>
                </a:tc>
              </a:tr>
              <a:tr h="367100">
                <a:tc>
                  <a:txBody>
                    <a:bodyPr/>
                    <a:lstStyle/>
                    <a:p>
                      <a:pPr marL="0" marR="0" lvl="0" indent="0" algn="l" rtl="0">
                        <a:spcBef>
                          <a:spcPts val="0"/>
                        </a:spcBef>
                        <a:buSzPct val="25000"/>
                        <a:buNone/>
                      </a:pPr>
                      <a:r>
                        <a:rPr lang="en-US" sz="1200"/>
                        <a:t>Nicotine</a:t>
                      </a:r>
                    </a:p>
                  </a:txBody>
                  <a:tcPr marL="88975" marR="88975" marT="45725" marB="45725" anchor="ctr"/>
                </a:tc>
                <a:tc>
                  <a:txBody>
                    <a:bodyPr/>
                    <a:lstStyle/>
                    <a:p>
                      <a:pPr marL="0" marR="0" lvl="0" indent="0" algn="l" rtl="0">
                        <a:spcBef>
                          <a:spcPts val="0"/>
                        </a:spcBef>
                        <a:buSzPct val="25000"/>
                        <a:buNone/>
                      </a:pPr>
                      <a:r>
                        <a:rPr lang="en-US" sz="1200"/>
                        <a:t>Tobacco</a:t>
                      </a:r>
                    </a:p>
                  </a:txBody>
                  <a:tcPr marL="88975" marR="88975" marT="45725" marB="45725" anchor="ctr"/>
                </a:tc>
                <a:tc>
                  <a:txBody>
                    <a:bodyPr/>
                    <a:lstStyle/>
                    <a:p>
                      <a:pPr marL="0" marR="0" lvl="0" indent="0" algn="l" rtl="0">
                        <a:spcBef>
                          <a:spcPts val="0"/>
                        </a:spcBef>
                        <a:buSzPct val="25000"/>
                        <a:buNone/>
                      </a:pPr>
                      <a:r>
                        <a:rPr lang="en-US" sz="1200">
                          <a:solidFill>
                            <a:schemeClr val="lt1"/>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Addiction, cancer</a:t>
                      </a:r>
                    </a:p>
                  </a:txBody>
                  <a:tcPr marL="88975" marR="88975" marT="45725" marB="45725" anchor="ctr"/>
                </a:tc>
              </a:tr>
              <a:tr h="367100">
                <a:tc>
                  <a:txBody>
                    <a:bodyPr/>
                    <a:lstStyle/>
                    <a:p>
                      <a:pPr marL="0" marR="0" lvl="0" indent="0" algn="l" rtl="0">
                        <a:spcBef>
                          <a:spcPts val="0"/>
                        </a:spcBef>
                        <a:buSzPct val="25000"/>
                        <a:buNone/>
                      </a:pPr>
                      <a:r>
                        <a:rPr lang="en-US" sz="1200"/>
                        <a:t>Caffeine</a:t>
                      </a:r>
                    </a:p>
                  </a:txBody>
                  <a:tcPr marL="88975" marR="88975" marT="45725" marB="45725" anchor="ctr"/>
                </a:tc>
                <a:tc>
                  <a:txBody>
                    <a:bodyPr/>
                    <a:lstStyle/>
                    <a:p>
                      <a:pPr marL="0" marR="0" lvl="0" indent="0" algn="l" rtl="0">
                        <a:spcBef>
                          <a:spcPts val="0"/>
                        </a:spcBef>
                        <a:buSzPct val="25000"/>
                        <a:buNone/>
                      </a:pPr>
                      <a:r>
                        <a:rPr lang="en-US" sz="1200"/>
                        <a:t>Coffee, tea, energy drinks</a:t>
                      </a:r>
                    </a:p>
                  </a:txBody>
                  <a:tcPr marL="88975" marR="88975" marT="45725" marB="45725" anchor="ctr"/>
                </a:tc>
                <a:tc>
                  <a:txBody>
                    <a:bodyPr/>
                    <a:lstStyle/>
                    <a:p>
                      <a:pPr marL="0" marR="0" lvl="0" indent="0" algn="l" rtl="0">
                        <a:spcBef>
                          <a:spcPts val="0"/>
                        </a:spcBef>
                        <a:buSzPct val="25000"/>
                        <a:buNone/>
                      </a:pPr>
                      <a:r>
                        <a:rPr lang="en-US" sz="1200">
                          <a:solidFill>
                            <a:srgbClr val="D8D0E6"/>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Addiction, high blood pressure</a:t>
                      </a:r>
                    </a:p>
                  </a:txBody>
                  <a:tcPr marL="88975" marR="88975" marT="45725" marB="45725" anchor="ctr"/>
                </a:tc>
              </a:tr>
              <a:tr h="367100">
                <a:tc>
                  <a:txBody>
                    <a:bodyPr/>
                    <a:lstStyle/>
                    <a:p>
                      <a:pPr marL="0" marR="0" lvl="0" indent="0" algn="l" rtl="0">
                        <a:spcBef>
                          <a:spcPts val="0"/>
                        </a:spcBef>
                        <a:buSzPct val="25000"/>
                        <a:buNone/>
                      </a:pPr>
                      <a:r>
                        <a:rPr lang="en-US" sz="1200" b="1"/>
                        <a:t>Depressants</a:t>
                      </a:r>
                    </a:p>
                  </a:txBody>
                  <a:tcPr marL="88975" marR="88975" marT="45725" marB="45725" anchor="ctr"/>
                </a:tc>
                <a:tc>
                  <a:txBody>
                    <a:bodyPr/>
                    <a:lstStyle/>
                    <a:p>
                      <a:pPr marL="0" marR="0" lvl="0" indent="0" algn="l" rtl="0">
                        <a:spcBef>
                          <a:spcPts val="0"/>
                        </a:spcBef>
                        <a:buSzPct val="25000"/>
                        <a:buNone/>
                      </a:pPr>
                      <a:r>
                        <a:rPr lang="en-US" sz="1200">
                          <a:solidFill>
                            <a:schemeClr val="lt1"/>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endParaRPr sz="1200"/>
                    </a:p>
                  </a:txBody>
                  <a:tcPr marL="88975" marR="88975" marT="45725" marB="45725" anchor="ctr"/>
                </a:tc>
                <a:tc>
                  <a:txBody>
                    <a:bodyPr/>
                    <a:lstStyle/>
                    <a:p>
                      <a:pPr marL="0" marR="0" lvl="0" indent="0" algn="l" rtl="0">
                        <a:spcBef>
                          <a:spcPts val="0"/>
                        </a:spcBef>
                        <a:buSzPct val="25000"/>
                        <a:buNone/>
                      </a:pPr>
                      <a:r>
                        <a:rPr lang="en-US" sz="1200">
                          <a:solidFill>
                            <a:schemeClr val="lt1"/>
                          </a:solidFill>
                          <a:latin typeface="Arial"/>
                          <a:ea typeface="Arial"/>
                          <a:cs typeface="Arial"/>
                          <a:sym typeface="Arial"/>
                        </a:rPr>
                        <a:t>Blank cell</a:t>
                      </a:r>
                    </a:p>
                  </a:txBody>
                  <a:tcPr marL="88975" marR="88975" marT="45725" marB="45725" anchor="ctr"/>
                </a:tc>
              </a:tr>
              <a:tr h="455425">
                <a:tc>
                  <a:txBody>
                    <a:bodyPr/>
                    <a:lstStyle/>
                    <a:p>
                      <a:pPr marL="0" marR="0" lvl="0" indent="0" algn="l" rtl="0">
                        <a:spcBef>
                          <a:spcPts val="0"/>
                        </a:spcBef>
                        <a:buSzPct val="25000"/>
                        <a:buNone/>
                      </a:pPr>
                      <a:r>
                        <a:rPr lang="en-US" sz="1200"/>
                        <a:t>Barbiturates (major tranquilizers)</a:t>
                      </a:r>
                    </a:p>
                  </a:txBody>
                  <a:tcPr marL="88975" marR="88975" marT="45725" marB="45725" anchor="ctr"/>
                </a:tc>
                <a:tc>
                  <a:txBody>
                    <a:bodyPr/>
                    <a:lstStyle/>
                    <a:p>
                      <a:pPr marL="0" marR="0" lvl="0" indent="0" algn="l" rtl="0">
                        <a:spcBef>
                          <a:spcPts val="0"/>
                        </a:spcBef>
                        <a:buSzPct val="25000"/>
                        <a:buNone/>
                      </a:pPr>
                      <a:r>
                        <a:rPr lang="en-US" sz="1200"/>
                        <a:t>Nembutal, Seconal</a:t>
                      </a:r>
                    </a:p>
                  </a:txBody>
                  <a:tcPr marL="88975" marR="88975" marT="45725" marB="45725" anchor="ctr"/>
                </a:tc>
                <a:tc>
                  <a:txBody>
                    <a:bodyPr/>
                    <a:lstStyle/>
                    <a:p>
                      <a:pPr marL="0" marR="0" lvl="0" indent="0" algn="l" rtl="0">
                        <a:spcBef>
                          <a:spcPts val="0"/>
                        </a:spcBef>
                        <a:buSzPct val="25000"/>
                        <a:buNone/>
                      </a:pPr>
                      <a:r>
                        <a:rPr lang="en-US" sz="1200">
                          <a:solidFill>
                            <a:srgbClr val="D8D0E6"/>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Addiction, brain damage, death</a:t>
                      </a:r>
                    </a:p>
                  </a:txBody>
                  <a:tcPr marL="88975" marR="88975" marT="45725" marB="45725" anchor="ctr"/>
                </a:tc>
              </a:tr>
              <a:tr h="455425">
                <a:tc>
                  <a:txBody>
                    <a:bodyPr/>
                    <a:lstStyle/>
                    <a:p>
                      <a:pPr marL="0" marR="0" lvl="0" indent="0" algn="l" rtl="0">
                        <a:spcBef>
                          <a:spcPts val="0"/>
                        </a:spcBef>
                        <a:buSzPct val="25000"/>
                        <a:buNone/>
                      </a:pPr>
                      <a:r>
                        <a:rPr lang="en-US" sz="1200"/>
                        <a:t>Benzodiazepines (minor tranquilizers)</a:t>
                      </a:r>
                    </a:p>
                  </a:txBody>
                  <a:tcPr marL="88975" marR="88975" marT="45725" marB="45725" anchor="ctr"/>
                </a:tc>
                <a:tc>
                  <a:txBody>
                    <a:bodyPr/>
                    <a:lstStyle/>
                    <a:p>
                      <a:pPr marL="0" marR="0" lvl="0" indent="0" algn="l" rtl="0">
                        <a:spcBef>
                          <a:spcPts val="0"/>
                        </a:spcBef>
                        <a:buSzPct val="25000"/>
                        <a:buNone/>
                      </a:pPr>
                      <a:r>
                        <a:rPr lang="en-US" sz="1200"/>
                        <a:t>Valium, Xanax, Halcion, Ativan, Rohypnol</a:t>
                      </a:r>
                    </a:p>
                  </a:txBody>
                  <a:tcPr marL="88975" marR="88975" marT="45725" marB="45725" anchor="ctr"/>
                </a:tc>
                <a:tc>
                  <a:txBody>
                    <a:bodyPr/>
                    <a:lstStyle/>
                    <a:p>
                      <a:pPr marL="0" marR="0" lvl="0" indent="0" algn="l" rtl="0">
                        <a:spcBef>
                          <a:spcPts val="0"/>
                        </a:spcBef>
                        <a:buSzPct val="25000"/>
                        <a:buNone/>
                      </a:pPr>
                      <a:r>
                        <a:rPr lang="en-US" sz="1200">
                          <a:solidFill>
                            <a:schemeClr val="lt1"/>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Lower risk of overdose and addiction when taken alone</a:t>
                      </a:r>
                    </a:p>
                  </a:txBody>
                  <a:tcPr marL="88975" marR="88975" marT="45725" marB="45725" anchor="ctr"/>
                </a:tc>
              </a:tr>
              <a:tr h="455425">
                <a:tc>
                  <a:txBody>
                    <a:bodyPr/>
                    <a:lstStyle/>
                    <a:p>
                      <a:pPr marL="0" marR="0" lvl="0" indent="0" algn="l" rtl="0">
                        <a:spcBef>
                          <a:spcPts val="0"/>
                        </a:spcBef>
                        <a:buSzPct val="25000"/>
                        <a:buNone/>
                      </a:pPr>
                      <a:r>
                        <a:rPr lang="en-US" sz="1200"/>
                        <a:t>Alcohol</a:t>
                      </a:r>
                    </a:p>
                  </a:txBody>
                  <a:tcPr marL="88975" marR="88975" marT="45725" marB="45725" anchor="ctr"/>
                </a:tc>
                <a:tc>
                  <a:txBody>
                    <a:bodyPr/>
                    <a:lstStyle/>
                    <a:p>
                      <a:pPr marL="0" marR="0" lvl="0" indent="0" algn="l" rtl="0">
                        <a:spcBef>
                          <a:spcPts val="0"/>
                        </a:spcBef>
                        <a:buSzPct val="25000"/>
                        <a:buNone/>
                      </a:pPr>
                      <a:r>
                        <a:rPr lang="en-US" sz="1200"/>
                        <a:t>Beer, wine, spirits</a:t>
                      </a:r>
                    </a:p>
                  </a:txBody>
                  <a:tcPr marL="88975" marR="88975" marT="45725" marB="45725" anchor="ctr"/>
                </a:tc>
                <a:tc>
                  <a:txBody>
                    <a:bodyPr/>
                    <a:lstStyle/>
                    <a:p>
                      <a:pPr marL="0" marR="0" lvl="0" indent="0" algn="l" rtl="0">
                        <a:spcBef>
                          <a:spcPts val="0"/>
                        </a:spcBef>
                        <a:buSzPct val="25000"/>
                        <a:buNone/>
                      </a:pPr>
                      <a:r>
                        <a:rPr lang="en-US" sz="1200">
                          <a:solidFill>
                            <a:srgbClr val="D8D0E6"/>
                          </a:solidFill>
                          <a:latin typeface="Arial"/>
                          <a:ea typeface="Arial"/>
                          <a:cs typeface="Arial"/>
                          <a:sym typeface="Arial"/>
                        </a:rPr>
                        <a:t>Blank cell</a:t>
                      </a:r>
                    </a:p>
                  </a:txBody>
                  <a:tcPr marL="88975" marR="88975" marT="45725" marB="45725" anchor="ctr"/>
                </a:tc>
                <a:tc>
                  <a:txBody>
                    <a:bodyPr/>
                    <a:lstStyle/>
                    <a:p>
                      <a:pPr marL="0" marR="0" lvl="0" indent="0" algn="l" rtl="0">
                        <a:spcBef>
                          <a:spcPts val="0"/>
                        </a:spcBef>
                        <a:buSzPct val="25000"/>
                        <a:buNone/>
                      </a:pPr>
                      <a:r>
                        <a:rPr lang="en-US" sz="1200"/>
                        <a:t>Alcoholism, health problems, depression, increased risk of accidents, death</a:t>
                      </a:r>
                    </a:p>
                  </a:txBody>
                  <a:tcPr marL="88975" marR="88975" marT="45725" marB="45725" anchor="ctr"/>
                </a:tc>
              </a:tr>
              <a:tr h="367100">
                <a:tc>
                  <a:txBody>
                    <a:bodyPr/>
                    <a:lstStyle/>
                    <a:p>
                      <a:pPr marL="0" marR="0" lvl="0" indent="0" algn="l" rtl="0">
                        <a:spcBef>
                          <a:spcPts val="0"/>
                        </a:spcBef>
                        <a:buSzPct val="25000"/>
                        <a:buNone/>
                      </a:pPr>
                      <a:r>
                        <a:rPr lang="en-US" sz="1200"/>
                        <a:t>Narcotics</a:t>
                      </a:r>
                    </a:p>
                  </a:txBody>
                  <a:tcPr marL="88975" marR="88975" marT="45725" marB="45725" anchor="ctr"/>
                </a:tc>
                <a:tc>
                  <a:txBody>
                    <a:bodyPr/>
                    <a:lstStyle/>
                    <a:p>
                      <a:pPr marL="0" marR="0" lvl="0" indent="0" algn="l" rtl="0">
                        <a:spcBef>
                          <a:spcPts val="0"/>
                        </a:spcBef>
                        <a:buSzPct val="25000"/>
                        <a:buNone/>
                      </a:pPr>
                      <a:r>
                        <a:rPr lang="en-US" sz="1200"/>
                        <a:t>Opium, Morphine, heroin</a:t>
                      </a:r>
                    </a:p>
                  </a:txBody>
                  <a:tcPr marL="88975" marR="88975" marT="45725" marB="45725" anchor="ctr"/>
                </a:tc>
                <a:tc>
                  <a:txBody>
                    <a:bodyPr/>
                    <a:lstStyle/>
                    <a:p>
                      <a:pPr marL="0" marR="0" lvl="0" indent="0" algn="l" rtl="0">
                        <a:spcBef>
                          <a:spcPts val="0"/>
                        </a:spcBef>
                        <a:buSzPct val="25000"/>
                        <a:buNone/>
                      </a:pPr>
                      <a:r>
                        <a:rPr lang="en-US" sz="1200"/>
                        <a:t>Euphoria</a:t>
                      </a:r>
                    </a:p>
                  </a:txBody>
                  <a:tcPr marL="88975" marR="88975" marT="45725" marB="45725" anchor="ctr"/>
                </a:tc>
                <a:tc>
                  <a:txBody>
                    <a:bodyPr/>
                    <a:lstStyle/>
                    <a:p>
                      <a:pPr marL="0" marR="0" lvl="0" indent="0" algn="l" rtl="0">
                        <a:spcBef>
                          <a:spcPts val="0"/>
                        </a:spcBef>
                        <a:buSzPct val="25000"/>
                        <a:buNone/>
                      </a:pPr>
                      <a:r>
                        <a:rPr lang="en-US" sz="1200"/>
                        <a:t>Addiction, death</a:t>
                      </a:r>
                    </a:p>
                  </a:txBody>
                  <a:tcPr marL="88975" marR="88975" marT="45725" marB="45725" anchor="ctr"/>
                </a:tc>
              </a:tr>
              <a:tr h="455425">
                <a:tc>
                  <a:txBody>
                    <a:bodyPr/>
                    <a:lstStyle/>
                    <a:p>
                      <a:pPr marL="0" marR="0" lvl="0" indent="0" algn="l" rtl="0">
                        <a:spcBef>
                          <a:spcPts val="0"/>
                        </a:spcBef>
                        <a:buSzPct val="25000"/>
                        <a:buNone/>
                      </a:pPr>
                      <a:r>
                        <a:rPr lang="en-US" sz="1200" b="1"/>
                        <a:t>Hallucinogens</a:t>
                      </a:r>
                    </a:p>
                  </a:txBody>
                  <a:tcPr marL="88975" marR="88975" marT="45725" marB="45725" anchor="ctr"/>
                </a:tc>
                <a:tc>
                  <a:txBody>
                    <a:bodyPr/>
                    <a:lstStyle/>
                    <a:p>
                      <a:pPr marL="0" marR="0" lvl="0" indent="0" algn="l" rtl="0">
                        <a:spcBef>
                          <a:spcPts val="0"/>
                        </a:spcBef>
                        <a:buSzPct val="25000"/>
                        <a:buNone/>
                      </a:pPr>
                      <a:r>
                        <a:rPr lang="en-US" sz="1200"/>
                        <a:t>LSD, PCP, MDMA (Ecstasy), marijuana</a:t>
                      </a:r>
                    </a:p>
                  </a:txBody>
                  <a:tcPr marL="88975" marR="88975" marT="45725" marB="45725" anchor="ctr"/>
                </a:tc>
                <a:tc>
                  <a:txBody>
                    <a:bodyPr/>
                    <a:lstStyle/>
                    <a:p>
                      <a:pPr marL="0" marR="0" lvl="0" indent="0" algn="l" rtl="0">
                        <a:spcBef>
                          <a:spcPts val="0"/>
                        </a:spcBef>
                        <a:buSzPct val="25000"/>
                        <a:buNone/>
                      </a:pPr>
                      <a:r>
                        <a:rPr lang="en-US" sz="1200"/>
                        <a:t>Distorted consciousness, </a:t>
                      </a:r>
                      <a:br>
                        <a:rPr lang="en-US" sz="1200"/>
                      </a:br>
                      <a:r>
                        <a:rPr lang="en-US" sz="1200"/>
                        <a:t>altered perception</a:t>
                      </a:r>
                    </a:p>
                  </a:txBody>
                  <a:tcPr marL="88975" marR="88975" marT="45725" marB="45725" anchor="ctr"/>
                </a:tc>
                <a:tc>
                  <a:txBody>
                    <a:bodyPr/>
                    <a:lstStyle/>
                    <a:p>
                      <a:pPr marL="0" marR="0" lvl="0" indent="0" algn="l" rtl="0">
                        <a:spcBef>
                          <a:spcPts val="0"/>
                        </a:spcBef>
                        <a:buSzPct val="25000"/>
                        <a:buNone/>
                      </a:pPr>
                      <a:r>
                        <a:rPr lang="en-US" sz="1200"/>
                        <a:t>Possible permanent memory problems, bad “trips,” suicide, overdose, and death</a:t>
                      </a:r>
                    </a:p>
                  </a:txBody>
                  <a:tcPr marL="88975" marR="88975" marT="45725" marB="45725" anchor="ct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p:nvPr>
        </p:nvSpPr>
        <p:spPr>
          <a:xfrm>
            <a:off x="228600" y="215371"/>
            <a:ext cx="8686800" cy="1384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Thinking Critically About Ghosts, Aliens, and Other Things That Go Bump in the Night</a:t>
            </a:r>
          </a:p>
        </p:txBody>
      </p:sp>
      <p:sp>
        <p:nvSpPr>
          <p:cNvPr id="723" name="Shape 723"/>
          <p:cNvSpPr txBox="1">
            <a:spLocks noGrp="1"/>
          </p:cNvSpPr>
          <p:nvPr>
            <p:ph type="body" idx="1"/>
          </p:nvPr>
        </p:nvSpPr>
        <p:spPr>
          <a:xfrm>
            <a:off x="450500" y="1398813"/>
            <a:ext cx="8229600" cy="734784"/>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4.15 Describe how the workings of our consciousness can explain “supernatural” visitations.</a:t>
            </a:r>
          </a:p>
        </p:txBody>
      </p:sp>
      <p:sp>
        <p:nvSpPr>
          <p:cNvPr id="724" name="Shape 724"/>
          <p:cNvSpPr txBox="1">
            <a:spLocks noGrp="1"/>
          </p:cNvSpPr>
          <p:nvPr>
            <p:ph type="body" idx="2"/>
          </p:nvPr>
        </p:nvSpPr>
        <p:spPr>
          <a:xfrm>
            <a:off x="450500" y="22098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Hypnogogic hallucination: hallucination that can occur just as a person is entering N1 sleep</a:t>
            </a:r>
          </a:p>
          <a:p>
            <a:pPr marL="256032" marR="0" lvl="0" indent="-256032" algn="l" rtl="0">
              <a:spcBef>
                <a:spcPts val="12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Hypnopompic hallucination: hallucination that happens just as a person is in the between-state of being in REM sleep (in which the voluntary muscles are paralyzed) and not yet fully awake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Definition of Consciousness</a:t>
            </a:r>
          </a:p>
        </p:txBody>
      </p:sp>
      <p:sp>
        <p:nvSpPr>
          <p:cNvPr id="437" name="Shape 437"/>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4.1 Define what it means to be conscious.</a:t>
            </a:r>
          </a:p>
        </p:txBody>
      </p:sp>
      <p:sp>
        <p:nvSpPr>
          <p:cNvPr id="438" name="Shape 43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Consciousness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 person’s awareness of everything that is going on around him or her at any given moment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Generated by set of action potentials in communication among neurons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Altered States of Consciousness</a:t>
            </a:r>
          </a:p>
        </p:txBody>
      </p:sp>
      <p:sp>
        <p:nvSpPr>
          <p:cNvPr id="444" name="Shape 444"/>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4.2 Differentiate between the different levels of consciousness.</a:t>
            </a:r>
          </a:p>
        </p:txBody>
      </p:sp>
      <p:sp>
        <p:nvSpPr>
          <p:cNvPr id="445" name="Shape 44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Waking consciousness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State in which thoughts, feelings, and sensations are clear and organized, and the person feels alert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Altered state of consciousness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State in which there is a shift in the quality or pattern of mental activity as compared to waking consciousness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Biology of Sleep </a:t>
            </a:r>
            <a:r>
              <a:rPr lang="en-US" sz="2000" b="1" i="0" u="none" strike="noStrike" cap="none">
                <a:solidFill>
                  <a:srgbClr val="007FA3"/>
                </a:solidFill>
                <a:latin typeface="Arial"/>
                <a:ea typeface="Arial"/>
                <a:cs typeface="Arial"/>
                <a:sym typeface="Arial"/>
              </a:rPr>
              <a:t>1 of 2</a:t>
            </a:r>
          </a:p>
        </p:txBody>
      </p:sp>
      <p:sp>
        <p:nvSpPr>
          <p:cNvPr id="452" name="Shape 452"/>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4.3 Describe the biological process of the sleep–wake cycle.</a:t>
            </a:r>
          </a:p>
        </p:txBody>
      </p:sp>
      <p:sp>
        <p:nvSpPr>
          <p:cNvPr id="453" name="Shape 45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Circadian rhythm: a cycle of bodily rhythm that occurs over a twenty-four-hour period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Biology of Sleep </a:t>
            </a:r>
            <a:r>
              <a:rPr lang="en-US" sz="2000" b="1" i="0" u="none" strike="noStrike" cap="none">
                <a:solidFill>
                  <a:srgbClr val="007FA3"/>
                </a:solidFill>
                <a:latin typeface="Arial"/>
                <a:ea typeface="Arial"/>
                <a:cs typeface="Arial"/>
                <a:sym typeface="Arial"/>
              </a:rPr>
              <a:t>2 of 2</a:t>
            </a:r>
          </a:p>
        </p:txBody>
      </p:sp>
      <p:sp>
        <p:nvSpPr>
          <p:cNvPr id="460" name="Shape 4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Hypothalamus: tiny section of the brain that influences the glandular system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Suprachiasmatic nucleus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Deep within the hypothalamus </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Internal clock that tells people when to wake up and when to fall asleep</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Hypothalamus tells pineal gland to secrete melatonin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Melatonin makes a person feel sleepy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Why We Sleep </a:t>
            </a:r>
            <a:r>
              <a:rPr lang="en-US" sz="2000" b="1" i="0" u="none" strike="noStrike" cap="none">
                <a:solidFill>
                  <a:srgbClr val="007FA3"/>
                </a:solidFill>
                <a:latin typeface="Arial"/>
                <a:ea typeface="Arial"/>
                <a:cs typeface="Arial"/>
                <a:sym typeface="Arial"/>
              </a:rPr>
              <a:t>1 of 2</a:t>
            </a:r>
          </a:p>
        </p:txBody>
      </p:sp>
      <p:sp>
        <p:nvSpPr>
          <p:cNvPr id="467" name="Shape 467"/>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4.4 Explain why we sleep.</a:t>
            </a:r>
          </a:p>
        </p:txBody>
      </p:sp>
      <p:sp>
        <p:nvSpPr>
          <p:cNvPr id="468" name="Shape 46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Amount of needed sleep varies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Microsleeps: brief sidesteps into sleep lasting only a few seconds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Sleep deprivation: any significant loss of sleep</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Results in irritability and problems with concentration</a:t>
            </a:r>
          </a:p>
        </p:txBody>
      </p:sp>
    </p:spTree>
  </p:cSld>
  <p:clrMapOvr>
    <a:masterClrMapping/>
  </p:clrMapOvr>
</p:sld>
</file>

<file path=ppt/theme/theme1.xml><?xml version="1.0" encoding="utf-8"?>
<a:theme xmlns:a="http://schemas.openxmlformats.org/drawingml/2006/main" name="5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3051</Words>
  <Application>Microsoft Office PowerPoint</Application>
  <PresentationFormat>On-screen Show (4:3)</PresentationFormat>
  <Paragraphs>367</Paragraphs>
  <Slides>46</Slides>
  <Notes>46</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5_508 Lecture</vt:lpstr>
      <vt:lpstr>4_508 Lecture</vt:lpstr>
      <vt:lpstr>Psychology</vt:lpstr>
      <vt:lpstr>Psychology</vt:lpstr>
      <vt:lpstr>Learning Objectives 1 of 2</vt:lpstr>
      <vt:lpstr>Learning Objectives 2 of 2</vt:lpstr>
      <vt:lpstr>Definition of Consciousness</vt:lpstr>
      <vt:lpstr>Altered States of Consciousness</vt:lpstr>
      <vt:lpstr>The Biology of Sleep 1 of 2</vt:lpstr>
      <vt:lpstr>The Biology of Sleep 2 of 2</vt:lpstr>
      <vt:lpstr>Why We Sleep 1 of 2</vt:lpstr>
      <vt:lpstr>Figure 4.1  Sleep Patterns of Infants and Adults</vt:lpstr>
      <vt:lpstr>Why We Sleep 2 of 2</vt:lpstr>
      <vt:lpstr>Figure 4.2 Animals and the Adaptive Theory of Sleep</vt:lpstr>
      <vt:lpstr>The Stages of Sleep 1 of 5</vt:lpstr>
      <vt:lpstr>The Stages of Sleep 2 of 5</vt:lpstr>
      <vt:lpstr>The Stages of Sleep 3 of 5</vt:lpstr>
      <vt:lpstr>The Stages of Sleep 4 of 5</vt:lpstr>
      <vt:lpstr>The Stages of Sleep 5 of 5</vt:lpstr>
      <vt:lpstr>Figure 4.3  Brain Activity During Sleep</vt:lpstr>
      <vt:lpstr>Sleep Disorders 1 of 4</vt:lpstr>
      <vt:lpstr>Sleep Disorders 2 of 4</vt:lpstr>
      <vt:lpstr>Sleep Disorders 3 of 4</vt:lpstr>
      <vt:lpstr>Sleep Disorders 4 of 4</vt:lpstr>
      <vt:lpstr>Table 4.1 Sleep Disorders</vt:lpstr>
      <vt:lpstr>Why Do We Dream? 1 of 2</vt:lpstr>
      <vt:lpstr>Figure 4.4  The Brain and Activation-Synthesis Theory</vt:lpstr>
      <vt:lpstr>Why Do We Dream? 2 of 2</vt:lpstr>
      <vt:lpstr>What Do People Dream About? </vt:lpstr>
      <vt:lpstr>How Hypnosis Works 1 of 2</vt:lpstr>
      <vt:lpstr>How Hypnosis Works 2 of 2</vt:lpstr>
      <vt:lpstr>Theories of Hypnosis</vt:lpstr>
      <vt:lpstr>Table 4.2 Examples of Items that Would Appear on a Hypnotic Susceptibility Scale</vt:lpstr>
      <vt:lpstr>Table 4.3 Facts About Hypnosis</vt:lpstr>
      <vt:lpstr>Dependence 1 of 3</vt:lpstr>
      <vt:lpstr>Dependence 2 of 3</vt:lpstr>
      <vt:lpstr>Figure 4.5 The Brain’s Reward Pathway</vt:lpstr>
      <vt:lpstr>Dependence 3 of 3</vt:lpstr>
      <vt:lpstr>Stimulants: Up, Up and Away</vt:lpstr>
      <vt:lpstr>Down in the Valley: Depressants 1 of 3</vt:lpstr>
      <vt:lpstr>Down in the Valley: Depressants 2 of 3</vt:lpstr>
      <vt:lpstr>Table 4.4 Blood Alcohol Level and Behavior Associated With Amounts of Alcohol 1 of 2</vt:lpstr>
      <vt:lpstr>Table 4.4 Blood Alcohol Level and Behavior Associated With Amounts of Alcohol 2 of 2</vt:lpstr>
      <vt:lpstr>Down in the Valley: Depressants 3 of 3</vt:lpstr>
      <vt:lpstr>Hallucinogens: Higher and Higher 1 of 2</vt:lpstr>
      <vt:lpstr>Hallucinogens: Higher and Higher 3 of 3</vt:lpstr>
      <vt:lpstr>Table 4.5 How Drugs Affect Consciousness</vt:lpstr>
      <vt:lpstr>Thinking Critically About Ghosts, Aliens, and Other Things That Go Bump in the Night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cp:lastModifiedBy>admin</cp:lastModifiedBy>
  <cp:revision>3</cp:revision>
  <dcterms:modified xsi:type="dcterms:W3CDTF">2017-06-06T07:19:19Z</dcterms:modified>
</cp:coreProperties>
</file>