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D1B7B160-D79D-4920-9113-D64B668FECD4}">
  <a:tblStyle styleId="{D1B7B160-D79D-4920-9113-D64B668FECD4}"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278" name="Shape 2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a:t>
            </a:fld>
            <a:endParaRPr lang="en-US"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4" name="Shape 3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45" name="Shape 3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2" name="Shape 3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8" name="Shape 3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4" name="Shape 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71" name="Shape 3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8" name="Shape 3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4" name="Shape 3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1" name="Shape 3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92" name="Shape 3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9" name="Shape 3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288" name="Shape 2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1" name="Shape 4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12" name="Shape 4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8" name="Shape 4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25" name="Shape 4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26" name="Shape 4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3" name="Shape 4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34" name="Shape 4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0" name="Shape 4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48" name="Shape 4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4" name="Shape 4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55" name="Shape 45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2" name="Shape 4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8" name="Shape 4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69" name="Shape 4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76" name="Shape 47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77" name="Shape 4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84" name="Shape 48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85" name="Shape 4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91" name="Shape 4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97" name="Shape 4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4" name="Shape 5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0" name="Shape 5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16" name="Shape 51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17" name="Shape 517"/>
          <p:cNvSpPr txBox="1"/>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4" name="Shape 5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25" name="Shape 5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32" name="Shape 5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33" name="Shape 533"/>
          <p:cNvSpPr txBox="1"/>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9" name="Shape 5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40" name="Shape 5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46" name="Shape 5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47" name="Shape 547"/>
          <p:cNvSpPr txBox="1"/>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05" name="Shape 3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3" name="Shape 55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54" name="Shape 5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0" name="Shape 5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61" name="Shape 5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74" name="Shape 5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1" name="Shape 5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82" name="Shape 5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88" name="Shape 5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Image credit:  Bonnie Kamin / PhotoEdit</a:t>
            </a:r>
          </a:p>
        </p:txBody>
      </p:sp>
      <p:sp>
        <p:nvSpPr>
          <p:cNvPr id="589" name="Shape 5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6" name="Shape 5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2" name="Shape 6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03" name="Shape 6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09" name="Shape 6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15" name="Shape 6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1" name="Shape 6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22" name="Shape 6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8" name="Shape 6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29" name="Shape 6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6" name="Shape 6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37" name="Shape 6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Shape 6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43" name="Shape 6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Shape 6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49" name="Shape 6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50" name="Shape 6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57" name="Shape 6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58" name="Shape 6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5" name="Shape 66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66" name="Shape 6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Shape 6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73" name="Shape 6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Shape 6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80" name="Shape 6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81" name="Shape 6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8" name="Shape 6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89" name="Shape 6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96" name="Shape 6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97" name="Shape 6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60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Shape 7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4" name="Shape 7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705" name="Shape 7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61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Shape 7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12" name="Shape 7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Shape 7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8" name="Shape 7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719" name="Shape 7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63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5" name="Shape 3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1" name="Shape 3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32" name="Shape 3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800" b="0" i="0" u="none" strike="noStrike" cap="none">
              <a:solidFill>
                <a:srgbClr val="FFFFFF"/>
              </a:solidFill>
              <a:latin typeface="Arial"/>
              <a:ea typeface="Arial"/>
              <a:cs typeface="Arial"/>
              <a:sym typeface="Arial"/>
            </a:endParaRPr>
          </a:p>
        </p:txBody>
      </p:sp>
      <p:sp>
        <p:nvSpPr>
          <p:cNvPr id="21" name="Shape 21"/>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Arial"/>
              <a:buNone/>
              <a:defRPr sz="36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24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20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23" name="Shape 23"/>
          <p:cNvSpPr txBox="1">
            <a:spLocks noGrp="1"/>
          </p:cNvSpPr>
          <p:nvPr>
            <p:ph type="ftr" idx="11"/>
          </p:nvPr>
        </p:nvSpPr>
        <p:spPr>
          <a:xfrm>
            <a:off x="232341" y="6019800"/>
            <a:ext cx="8595359" cy="421832"/>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Only">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84"/>
        <p:cNvGrpSpPr/>
        <p:nvPr/>
      </p:nvGrpSpPr>
      <p:grpSpPr>
        <a:xfrm>
          <a:off x="0" y="0"/>
          <a:ext cx="0" cy="0"/>
          <a:chOff x="0" y="0"/>
          <a:chExt cx="0" cy="0"/>
        </a:xfrm>
      </p:grpSpPr>
      <p:sp>
        <p:nvSpPr>
          <p:cNvPr id="85" name="Shape 8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
        <p:nvSpPr>
          <p:cNvPr id="88" name="Shape 88"/>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700" b="1" i="0" u="none" strike="noStrike" cap="none" dirty="0" smtClean="0">
                <a:solidFill>
                  <a:srgbClr val="000000"/>
                </a:solidFill>
                <a:latin typeface="Arial"/>
                <a:ea typeface="Arial"/>
                <a:cs typeface="Arial"/>
                <a:sym typeface="Arial"/>
              </a:rPr>
              <a:t>Copyright © 2018 Pearson Education, Ltd. All Rights Reserved</a:t>
            </a:r>
            <a:endParaRPr lang="en-US" sz="700" b="1"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hapter Opener">
    <p:spTree>
      <p:nvGrpSpPr>
        <p:cNvPr id="1" name="Shape 89"/>
        <p:cNvGrpSpPr/>
        <p:nvPr/>
      </p:nvGrpSpPr>
      <p:grpSpPr>
        <a:xfrm>
          <a:off x="0" y="0"/>
          <a:ext cx="0" cy="0"/>
          <a:chOff x="0" y="0"/>
          <a:chExt cx="0" cy="0"/>
        </a:xfrm>
      </p:grpSpPr>
      <p:sp>
        <p:nvSpPr>
          <p:cNvPr id="90" name="Shape 90"/>
          <p:cNvSpPr/>
          <p:nvPr/>
        </p:nvSpPr>
        <p:spPr>
          <a:xfrm>
            <a:off x="0" y="0"/>
            <a:ext cx="9144000" cy="1371599"/>
          </a:xfrm>
          <a:prstGeom prst="rect">
            <a:avLst/>
          </a:prstGeom>
          <a:solidFill>
            <a:srgbClr val="3C158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800" b="0" i="0" u="none" strike="noStrike" cap="none">
              <a:solidFill>
                <a:srgbClr val="000000"/>
              </a:solidFill>
              <a:latin typeface="Arial"/>
              <a:ea typeface="Arial"/>
              <a:cs typeface="Arial"/>
              <a:sym typeface="Arial"/>
            </a:endParaRPr>
          </a:p>
        </p:txBody>
      </p:sp>
      <p:sp>
        <p:nvSpPr>
          <p:cNvPr id="91" name="Shape 9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93" name="Shape 93"/>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95" name="Shape 9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7" name="Shape 9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
        <p:nvSpPr>
          <p:cNvPr id="98" name="Shape 98"/>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800" b="0" i="0" u="none" strike="noStrike" cap="none">
              <a:solidFill>
                <a:srgbClr val="000000"/>
              </a:solidFill>
              <a:latin typeface="Arial"/>
              <a:ea typeface="Arial"/>
              <a:cs typeface="Arial"/>
              <a:sym typeface="Arial"/>
            </a:endParaRPr>
          </a:p>
        </p:txBody>
      </p:sp>
      <p:grpSp>
        <p:nvGrpSpPr>
          <p:cNvPr id="99" name="Shape 99"/>
          <p:cNvGrpSpPr/>
          <p:nvPr/>
        </p:nvGrpSpPr>
        <p:grpSpPr>
          <a:xfrm>
            <a:off x="33338" y="6408737"/>
            <a:ext cx="9156700" cy="465137"/>
            <a:chOff x="33338" y="6408737"/>
            <a:chExt cx="9156700" cy="465137"/>
          </a:xfrm>
        </p:grpSpPr>
        <p:pic>
          <p:nvPicPr>
            <p:cNvPr id="100" name="Shape 100"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101" name="Shape 101"/>
            <p:cNvPicPr preferRelativeResize="0"/>
            <p:nvPr/>
          </p:nvPicPr>
          <p:blipFill rotWithShape="1">
            <a:blip r:embed="rId3">
              <a:alphaModFix/>
            </a:blip>
            <a:srcRect/>
            <a:stretch/>
          </p:blipFill>
          <p:spPr>
            <a:xfrm>
              <a:off x="7748588" y="6442075"/>
              <a:ext cx="1441449" cy="430213"/>
            </a:xfrm>
            <a:prstGeom prst="rect">
              <a:avLst/>
            </a:prstGeom>
            <a:noFill/>
            <a:ln>
              <a:noFill/>
            </a:ln>
          </p:spPr>
        </p:pic>
        <p:sp>
          <p:nvSpPr>
            <p:cNvPr id="102" name="Shape 102" descr="Copyright 2015, 2012, 2009"/>
            <p:cNvSpPr txBox="1"/>
            <p:nvPr/>
          </p:nvSpPr>
          <p:spPr>
            <a:xfrm>
              <a:off x="1413669" y="6408737"/>
              <a:ext cx="6316663" cy="4572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Verdana"/>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 Learning Objectives and Content">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5" name="Shape 105"/>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06" name="Shape 106"/>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8" name="Shape 10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9" name="Shape 10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2" name="Shape 11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5" name="Shape 11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Learning Objectives">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8" name="Shape 11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0" name="Shape 12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1" name="Shape 12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Figure + Caption">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4" name="Shape 124"/>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25" name="Shape 12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8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Only">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0" name="Shape 13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1" name="Shape 13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2" name="Shape 13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Chapter Opener">
    <p:spTree>
      <p:nvGrpSpPr>
        <p:cNvPr id="1" name="Shape 133"/>
        <p:cNvGrpSpPr/>
        <p:nvPr/>
      </p:nvGrpSpPr>
      <p:grpSpPr>
        <a:xfrm>
          <a:off x="0" y="0"/>
          <a:ext cx="0" cy="0"/>
          <a:chOff x="0" y="0"/>
          <a:chExt cx="0" cy="0"/>
        </a:xfrm>
      </p:grpSpPr>
      <p:sp>
        <p:nvSpPr>
          <p:cNvPr id="134" name="Shape 134"/>
          <p:cNvSpPr/>
          <p:nvPr/>
        </p:nvSpPr>
        <p:spPr>
          <a:xfrm>
            <a:off x="0" y="0"/>
            <a:ext cx="9144000" cy="1371599"/>
          </a:xfrm>
          <a:prstGeom prst="rect">
            <a:avLst/>
          </a:prstGeom>
          <a:solidFill>
            <a:srgbClr val="3C158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800" b="0" i="0" u="none" strike="noStrike" cap="none">
              <a:solidFill>
                <a:srgbClr val="000000"/>
              </a:solidFill>
              <a:latin typeface="Arial"/>
              <a:ea typeface="Arial"/>
              <a:cs typeface="Arial"/>
              <a:sym typeface="Arial"/>
            </a:endParaRPr>
          </a:p>
        </p:txBody>
      </p:sp>
      <p:sp>
        <p:nvSpPr>
          <p:cNvPr id="135" name="Shape 135"/>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6" name="Shape 136"/>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37" name="Shape 137"/>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39" name="Shape 13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0" name="Shape 14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1" name="Shape 14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grpSp>
        <p:nvGrpSpPr>
          <p:cNvPr id="142" name="Shape 142"/>
          <p:cNvGrpSpPr/>
          <p:nvPr/>
        </p:nvGrpSpPr>
        <p:grpSpPr>
          <a:xfrm>
            <a:off x="33338" y="6442075"/>
            <a:ext cx="9156700" cy="431799"/>
            <a:chOff x="33338" y="6442075"/>
            <a:chExt cx="9156700" cy="431799"/>
          </a:xfrm>
        </p:grpSpPr>
        <p:pic>
          <p:nvPicPr>
            <p:cNvPr id="143" name="Shape 143"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144" name="Shape 144"/>
            <p:cNvPicPr preferRelativeResize="0"/>
            <p:nvPr/>
          </p:nvPicPr>
          <p:blipFill rotWithShape="1">
            <a:blip r:embed="rId3">
              <a:alphaModFix/>
            </a:blip>
            <a:srcRect/>
            <a:stretch/>
          </p:blipFill>
          <p:spPr>
            <a:xfrm>
              <a:off x="7748588" y="6442075"/>
              <a:ext cx="1441449" cy="430213"/>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 Learning Objectives and Content">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7" name="Shape 147"/>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48" name="Shape 148"/>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0" name="Shape 15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1" name="Shape 15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9" name="Shape 2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pic>
        <p:nvPicPr>
          <p:cNvPr id="34" name="Shape 34" descr="Pearson Logo"/>
          <p:cNvPicPr preferRelativeResize="0"/>
          <p:nvPr/>
        </p:nvPicPr>
        <p:blipFill rotWithShape="1">
          <a:blip r:embed="rId2">
            <a:alphaModFix/>
          </a:blip>
          <a:srcRect/>
          <a:stretch/>
        </p:blipFill>
        <p:spPr>
          <a:xfrm>
            <a:off x="457200" y="6376789"/>
            <a:ext cx="917999" cy="27991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4" name="Shape 15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55" name="Shape 15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Learning Objectives">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0" name="Shape 16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61" name="Shape 16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3" name="Shape 16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Figure + Caption">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6" name="Shape 166"/>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67" name="Shape 16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8" name="Shape 16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9" name="Shape 16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8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800" b="0" i="0" u="none" strike="noStrike" cap="none">
              <a:solidFill>
                <a:schemeClr val="dk1"/>
              </a:solidFill>
              <a:latin typeface="Arial"/>
              <a:ea typeface="Arial"/>
              <a:cs typeface="Arial"/>
              <a:sym typeface="Arial"/>
            </a:endParaRPr>
          </a:p>
        </p:txBody>
      </p:sp>
      <p:sp>
        <p:nvSpPr>
          <p:cNvPr id="170" name="Shape 170"/>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800" b="0" i="0" u="none" strike="noStrike" cap="none">
              <a:solidFill>
                <a:srgbClr val="000000"/>
              </a:solidFill>
              <a:latin typeface="Arial"/>
              <a:ea typeface="Arial"/>
              <a:cs typeface="Arial"/>
              <a:sym typeface="Arial"/>
            </a:endParaRPr>
          </a:p>
        </p:txBody>
      </p:sp>
      <p:grpSp>
        <p:nvGrpSpPr>
          <p:cNvPr id="171" name="Shape 171"/>
          <p:cNvGrpSpPr/>
          <p:nvPr/>
        </p:nvGrpSpPr>
        <p:grpSpPr>
          <a:xfrm>
            <a:off x="93969" y="6408737"/>
            <a:ext cx="9096069" cy="463550"/>
            <a:chOff x="93969" y="6408737"/>
            <a:chExt cx="9096069" cy="463550"/>
          </a:xfrm>
        </p:grpSpPr>
        <p:sp>
          <p:nvSpPr>
            <p:cNvPr id="172" name="Shape 172"/>
            <p:cNvSpPr txBox="1"/>
            <p:nvPr/>
          </p:nvSpPr>
          <p:spPr>
            <a:xfrm>
              <a:off x="93969" y="6408737"/>
              <a:ext cx="6316663" cy="4572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Verdana"/>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pic>
          <p:nvPicPr>
            <p:cNvPr id="173" name="Shape 173" descr="Pearson_Bound_White"/>
            <p:cNvPicPr preferRelativeResize="0"/>
            <p:nvPr/>
          </p:nvPicPr>
          <p:blipFill rotWithShape="1">
            <a:blip r:embed="rId2">
              <a:alphaModFix/>
            </a:blip>
            <a:srcRect/>
            <a:stretch/>
          </p:blipFill>
          <p:spPr>
            <a:xfrm>
              <a:off x="7748588" y="6442075"/>
              <a:ext cx="1441449" cy="430213"/>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Title Only">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6" name="Shape 1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7" name="Shape 1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8" name="Shape 1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_Chapter Opener">
    <p:spTree>
      <p:nvGrpSpPr>
        <p:cNvPr id="1" name="Shape 179"/>
        <p:cNvGrpSpPr/>
        <p:nvPr/>
      </p:nvGrpSpPr>
      <p:grpSpPr>
        <a:xfrm>
          <a:off x="0" y="0"/>
          <a:ext cx="0" cy="0"/>
          <a:chOff x="0" y="0"/>
          <a:chExt cx="0" cy="0"/>
        </a:xfrm>
      </p:grpSpPr>
      <p:sp>
        <p:nvSpPr>
          <p:cNvPr id="180" name="Shape 180"/>
          <p:cNvSpPr/>
          <p:nvPr/>
        </p:nvSpPr>
        <p:spPr>
          <a:xfrm>
            <a:off x="0" y="0"/>
            <a:ext cx="9144000" cy="1371599"/>
          </a:xfrm>
          <a:prstGeom prst="rect">
            <a:avLst/>
          </a:prstGeom>
          <a:solidFill>
            <a:srgbClr val="3C158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800" b="0" i="0" u="none" strike="noStrike" cap="none">
              <a:solidFill>
                <a:srgbClr val="000000"/>
              </a:solidFill>
              <a:latin typeface="Arial"/>
              <a:ea typeface="Arial"/>
              <a:cs typeface="Arial"/>
              <a:sym typeface="Arial"/>
            </a:endParaRPr>
          </a:p>
        </p:txBody>
      </p:sp>
      <p:sp>
        <p:nvSpPr>
          <p:cNvPr id="181" name="Shape 18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2" name="Shape 182"/>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83" name="Shape 183"/>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184" name="Shape 184"/>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85" name="Shape 18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6" name="Shape 18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7" name="Shape 18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
        <p:nvSpPr>
          <p:cNvPr id="188" name="Shape 188"/>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800" b="0" i="0" u="none" strike="noStrike" cap="none">
              <a:solidFill>
                <a:srgbClr val="000000"/>
              </a:solidFill>
              <a:latin typeface="Arial"/>
              <a:ea typeface="Arial"/>
              <a:cs typeface="Arial"/>
              <a:sym typeface="Arial"/>
            </a:endParaRPr>
          </a:p>
        </p:txBody>
      </p:sp>
      <p:grpSp>
        <p:nvGrpSpPr>
          <p:cNvPr id="189" name="Shape 189"/>
          <p:cNvGrpSpPr/>
          <p:nvPr/>
        </p:nvGrpSpPr>
        <p:grpSpPr>
          <a:xfrm>
            <a:off x="33338" y="6408737"/>
            <a:ext cx="9156700" cy="465137"/>
            <a:chOff x="33338" y="6408737"/>
            <a:chExt cx="9156700" cy="465137"/>
          </a:xfrm>
        </p:grpSpPr>
        <p:pic>
          <p:nvPicPr>
            <p:cNvPr id="190" name="Shape 190"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191" name="Shape 191"/>
            <p:cNvPicPr preferRelativeResize="0"/>
            <p:nvPr/>
          </p:nvPicPr>
          <p:blipFill rotWithShape="1">
            <a:blip r:embed="rId3">
              <a:alphaModFix/>
            </a:blip>
            <a:srcRect/>
            <a:stretch/>
          </p:blipFill>
          <p:spPr>
            <a:xfrm>
              <a:off x="7748588" y="6442075"/>
              <a:ext cx="1441449" cy="430213"/>
            </a:xfrm>
            <a:prstGeom prst="rect">
              <a:avLst/>
            </a:prstGeom>
            <a:noFill/>
            <a:ln>
              <a:noFill/>
            </a:ln>
          </p:spPr>
        </p:pic>
        <p:sp>
          <p:nvSpPr>
            <p:cNvPr id="192" name="Shape 192" descr="Copyright 2015, 2012, 2009"/>
            <p:cNvSpPr txBox="1"/>
            <p:nvPr/>
          </p:nvSpPr>
          <p:spPr>
            <a:xfrm>
              <a:off x="1413669" y="6408737"/>
              <a:ext cx="6316663" cy="4572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Verdana"/>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5" name="Shape 19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96" name="Shape 19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7" name="Shape 19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8" name="Shape 19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Learning Objectives">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1" name="Shape 20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2" name="Shape 20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3" name="Shape 20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4" name="Shape 20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and Two Content">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7" name="Shape 207"/>
          <p:cNvSpPr txBox="1">
            <a:spLocks noGrp="1"/>
          </p:cNvSpPr>
          <p:nvPr>
            <p:ph type="body" idx="1"/>
          </p:nvPr>
        </p:nvSpPr>
        <p:spPr>
          <a:xfrm>
            <a:off x="457200" y="39624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8" name="Shape 208"/>
          <p:cNvSpPr txBox="1">
            <a:spLocks noGrp="1"/>
          </p:cNvSpPr>
          <p:nvPr>
            <p:ph type="body" idx="2"/>
          </p:nvPr>
        </p:nvSpPr>
        <p:spPr>
          <a:xfrm>
            <a:off x="457200" y="16002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9" name="Shape 20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0" name="Shape 21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1" name="Shape 21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3_Figure + Caption">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4" name="Shape 214"/>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15" name="Shape 21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6" name="Shape 21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7" name="Shape 21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8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800" b="0" i="0" u="none" strike="noStrike" cap="none">
              <a:solidFill>
                <a:schemeClr val="dk1"/>
              </a:solidFill>
              <a:latin typeface="Arial"/>
              <a:ea typeface="Arial"/>
              <a:cs typeface="Arial"/>
              <a:sym typeface="Arial"/>
            </a:endParaRPr>
          </a:p>
        </p:txBody>
      </p:sp>
      <p:sp>
        <p:nvSpPr>
          <p:cNvPr id="218" name="Shape 218"/>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800" b="0" i="0" u="none" strike="noStrike" cap="none">
              <a:solidFill>
                <a:srgbClr val="000000"/>
              </a:solidFill>
              <a:latin typeface="Arial"/>
              <a:ea typeface="Arial"/>
              <a:cs typeface="Arial"/>
              <a:sym typeface="Arial"/>
            </a:endParaRPr>
          </a:p>
        </p:txBody>
      </p:sp>
      <p:grpSp>
        <p:nvGrpSpPr>
          <p:cNvPr id="219" name="Shape 219"/>
          <p:cNvGrpSpPr/>
          <p:nvPr/>
        </p:nvGrpSpPr>
        <p:grpSpPr>
          <a:xfrm>
            <a:off x="93969" y="6408737"/>
            <a:ext cx="9096069" cy="463550"/>
            <a:chOff x="93969" y="6408737"/>
            <a:chExt cx="9096069" cy="463550"/>
          </a:xfrm>
        </p:grpSpPr>
        <p:sp>
          <p:nvSpPr>
            <p:cNvPr id="220" name="Shape 220"/>
            <p:cNvSpPr txBox="1"/>
            <p:nvPr/>
          </p:nvSpPr>
          <p:spPr>
            <a:xfrm>
              <a:off x="93969" y="6408737"/>
              <a:ext cx="6316663" cy="4572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Verdana"/>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pic>
          <p:nvPicPr>
            <p:cNvPr id="221" name="Shape 221" descr="Pearson_Bound_White"/>
            <p:cNvPicPr preferRelativeResize="0"/>
            <p:nvPr/>
          </p:nvPicPr>
          <p:blipFill rotWithShape="1">
            <a:blip r:embed="rId2">
              <a:alphaModFix/>
            </a:blip>
            <a:srcRect/>
            <a:stretch/>
          </p:blipFill>
          <p:spPr>
            <a:xfrm>
              <a:off x="7748588" y="6442075"/>
              <a:ext cx="1441449" cy="430213"/>
            </a:xfrm>
            <a:prstGeom prst="rect">
              <a:avLst/>
            </a:prstGeom>
            <a:noFill/>
            <a:ln>
              <a:noFill/>
            </a:ln>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_Title Only">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4" name="Shape 22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5" name="Shape 22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6" name="Shape 22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4_Chapter Opener">
    <p:spTree>
      <p:nvGrpSpPr>
        <p:cNvPr id="1" name="Shape 227"/>
        <p:cNvGrpSpPr/>
        <p:nvPr/>
      </p:nvGrpSpPr>
      <p:grpSpPr>
        <a:xfrm>
          <a:off x="0" y="0"/>
          <a:ext cx="0" cy="0"/>
          <a:chOff x="0" y="0"/>
          <a:chExt cx="0" cy="0"/>
        </a:xfrm>
      </p:grpSpPr>
      <p:sp>
        <p:nvSpPr>
          <p:cNvPr id="228" name="Shape 228"/>
          <p:cNvSpPr/>
          <p:nvPr/>
        </p:nvSpPr>
        <p:spPr>
          <a:xfrm>
            <a:off x="0" y="0"/>
            <a:ext cx="9144000" cy="1371599"/>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229" name="Shape 229"/>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0" name="Shape 230"/>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31" name="Shape 231"/>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32" name="Shape 232"/>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33" name="Shape 23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4" name="Shape 23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5" name="Shape 23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236" name="Shape 236"/>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grpSp>
        <p:nvGrpSpPr>
          <p:cNvPr id="237" name="Shape 237"/>
          <p:cNvGrpSpPr/>
          <p:nvPr/>
        </p:nvGrpSpPr>
        <p:grpSpPr>
          <a:xfrm>
            <a:off x="33338" y="6408737"/>
            <a:ext cx="9156700" cy="465137"/>
            <a:chOff x="33338" y="6408737"/>
            <a:chExt cx="9156700" cy="465137"/>
          </a:xfrm>
        </p:grpSpPr>
        <p:pic>
          <p:nvPicPr>
            <p:cNvPr id="238" name="Shape 238"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239" name="Shape 239"/>
            <p:cNvPicPr preferRelativeResize="0"/>
            <p:nvPr/>
          </p:nvPicPr>
          <p:blipFill rotWithShape="1">
            <a:blip r:embed="rId3">
              <a:alphaModFix/>
            </a:blip>
            <a:srcRect/>
            <a:stretch/>
          </p:blipFill>
          <p:spPr>
            <a:xfrm>
              <a:off x="7748588" y="6442075"/>
              <a:ext cx="1441449" cy="430213"/>
            </a:xfrm>
            <a:prstGeom prst="rect">
              <a:avLst/>
            </a:prstGeom>
            <a:noFill/>
            <a:ln>
              <a:noFill/>
            </a:ln>
          </p:spPr>
        </p:pic>
        <p:sp>
          <p:nvSpPr>
            <p:cNvPr id="240" name="Shape 240" descr="Copyright 2015, 2012, 2009"/>
            <p:cNvSpPr txBox="1"/>
            <p:nvPr/>
          </p:nvSpPr>
          <p:spPr>
            <a:xfrm>
              <a:off x="1413669" y="6408737"/>
              <a:ext cx="6316663" cy="45720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4_Title + Learning Objectives and Content">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3" name="Shape 24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44" name="Shape 24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45" name="Shape 24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6" name="Shape 24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7" name="Shape 24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0" name="Shape 25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51" name="Shape 25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2" name="Shape 25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3" name="Shape 25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4_Learning Objectives">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6" name="Shape 25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57" name="Shape 25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8" name="Shape 25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9" name="Shape 25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4_Figure + Caption">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2" name="Shape 262"/>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63" name="Shape 26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4" name="Shape 26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5" name="Shape 26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
        <p:nvSpPr>
          <p:cNvPr id="266" name="Shape 266"/>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grpSp>
        <p:nvGrpSpPr>
          <p:cNvPr id="267" name="Shape 267"/>
          <p:cNvGrpSpPr/>
          <p:nvPr/>
        </p:nvGrpSpPr>
        <p:grpSpPr>
          <a:xfrm>
            <a:off x="93969" y="6408737"/>
            <a:ext cx="9096069" cy="463550"/>
            <a:chOff x="93969" y="6408737"/>
            <a:chExt cx="9096069" cy="463550"/>
          </a:xfrm>
        </p:grpSpPr>
        <p:sp>
          <p:nvSpPr>
            <p:cNvPr id="268" name="Shape 268"/>
            <p:cNvSpPr txBox="1"/>
            <p:nvPr/>
          </p:nvSpPr>
          <p:spPr>
            <a:xfrm>
              <a:off x="93969" y="6408737"/>
              <a:ext cx="6316663" cy="457200"/>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pic>
          <p:nvPicPr>
            <p:cNvPr id="269" name="Shape 269" descr="Pearson_Bound_White"/>
            <p:cNvPicPr preferRelativeResize="0"/>
            <p:nvPr/>
          </p:nvPicPr>
          <p:blipFill rotWithShape="1">
            <a:blip r:embed="rId2">
              <a:alphaModFix/>
            </a:blip>
            <a:srcRect/>
            <a:stretch/>
          </p:blipFill>
          <p:spPr>
            <a:xfrm>
              <a:off x="7748588" y="6442075"/>
              <a:ext cx="1441449" cy="430213"/>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4_Title Only">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2" name="Shape 27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3" name="Shape 27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4" name="Shape 27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3_Title + Learning Objectives and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2" name="Shape 62"/>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40"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900" b="0" i="0" u="none" strike="noStrike" cap="none">
              <a:solidFill>
                <a:srgbClr val="FFFFFF"/>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57200" y="6376789"/>
            <a:ext cx="917999" cy="279914"/>
          </a:xfrm>
          <a:prstGeom prst="rect">
            <a:avLst/>
          </a:prstGeom>
          <a:noFill/>
          <a:ln>
            <a:noFill/>
          </a:ln>
        </p:spPr>
      </p:pic>
      <p:pic>
        <p:nvPicPr>
          <p:cNvPr id="16" name="Shape 16"/>
          <p:cNvPicPr preferRelativeResize="0"/>
          <p:nvPr/>
        </p:nvPicPr>
        <p:blipFill rotWithShape="1">
          <a:blip r:embed="rId38">
            <a:alphaModFix/>
          </a:blip>
          <a:srcRect/>
          <a:stretch/>
        </p:blipFill>
        <p:spPr>
          <a:xfrm>
            <a:off x="4419600" y="5526146"/>
            <a:ext cx="990599" cy="990599"/>
          </a:xfrm>
          <a:prstGeom prst="rect">
            <a:avLst/>
          </a:prstGeom>
          <a:noFill/>
          <a:ln>
            <a:noFill/>
          </a:ln>
        </p:spPr>
      </p:pic>
      <p:pic>
        <p:nvPicPr>
          <p:cNvPr id="17" name="Shape 17"/>
          <p:cNvPicPr preferRelativeResize="0"/>
          <p:nvPr/>
        </p:nvPicPr>
        <p:blipFill rotWithShape="1">
          <a:blip r:embed="rId39">
            <a:alphaModFix/>
          </a:blip>
          <a:srcRect/>
          <a:stretch/>
        </p:blipFill>
        <p:spPr>
          <a:xfrm>
            <a:off x="7315200" y="5253564"/>
            <a:ext cx="1403139" cy="1403139"/>
          </a:xfrm>
          <a:prstGeom prst="rect">
            <a:avLst/>
          </a:prstGeom>
          <a:noFill/>
          <a:ln>
            <a:noFill/>
          </a:ln>
        </p:spPr>
      </p:pic>
      <p:pic>
        <p:nvPicPr>
          <p:cNvPr id="18" name="Shape 18"/>
          <p:cNvPicPr preferRelativeResize="0"/>
          <p:nvPr/>
        </p:nvPicPr>
        <p:blipFill rotWithShape="1">
          <a:blip r:embed="rId40">
            <a:alphaModFix/>
          </a:blip>
          <a:srcRect/>
          <a:stretch/>
        </p:blipFill>
        <p:spPr>
          <a:xfrm>
            <a:off x="6172200" y="4682064"/>
            <a:ext cx="1143000" cy="1143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ctrTitle"/>
          </p:nvPr>
        </p:nvSpPr>
        <p:spPr>
          <a:xfrm>
            <a:off x="685800" y="762000"/>
            <a:ext cx="7772400" cy="2838451"/>
          </a:xfrm>
          <a:prstGeom prst="rect">
            <a:avLst/>
          </a:prstGeom>
          <a:noFill/>
          <a:ln>
            <a:noFill/>
          </a:ln>
        </p:spPr>
        <p:txBody>
          <a:bodyPr lIns="0" tIns="0" rIns="0" bIns="0" anchor="b" anchorCtr="0">
            <a:noAutofit/>
          </a:bodyPr>
          <a:lstStyle/>
          <a:p>
            <a:pPr marL="0" marR="0" lvl="0" indent="0" algn="r" rtl="0">
              <a:lnSpc>
                <a:spcPct val="100000"/>
              </a:lnSpc>
              <a:spcBef>
                <a:spcPts val="0"/>
              </a:spcBef>
              <a:buClr>
                <a:schemeClr val="lt1"/>
              </a:buClr>
              <a:buSzPct val="25000"/>
              <a:buFont typeface="Arial"/>
              <a:buNone/>
            </a:pPr>
            <a:r>
              <a:rPr lang="en-US" sz="3600" b="1" i="0" u="none" strike="noStrike" cap="none">
                <a:solidFill>
                  <a:schemeClr val="lt1"/>
                </a:solidFill>
                <a:latin typeface="Arial"/>
                <a:ea typeface="Arial"/>
                <a:cs typeface="Arial"/>
                <a:sym typeface="Arial"/>
              </a:rPr>
              <a:t>Psychology</a:t>
            </a:r>
          </a:p>
        </p:txBody>
      </p:sp>
      <p:sp>
        <p:nvSpPr>
          <p:cNvPr id="281" name="Shape 281"/>
          <p:cNvSpPr txBox="1">
            <a:spLocks noGrp="1"/>
          </p:cNvSpPr>
          <p:nvPr>
            <p:ph type="subTitle" idx="1"/>
          </p:nvPr>
        </p:nvSpPr>
        <p:spPr>
          <a:xfrm>
            <a:off x="674687" y="3962400"/>
            <a:ext cx="7794625" cy="1752600"/>
          </a:xfrm>
          <a:prstGeom prst="rect">
            <a:avLst/>
          </a:prstGeom>
          <a:noFill/>
          <a:ln>
            <a:noFill/>
          </a:ln>
        </p:spPr>
        <p:txBody>
          <a:bodyPr lIns="0" tIns="0" rIns="0" bIns="0" anchor="t" anchorCtr="0">
            <a:noAutofit/>
          </a:bodyPr>
          <a:lstStyle/>
          <a:p>
            <a:pPr marL="0" marR="0" lvl="0" indent="0" algn="r" rtl="0">
              <a:spcBef>
                <a:spcPts val="0"/>
              </a:spcBef>
              <a:spcAft>
                <a:spcPts val="0"/>
              </a:spcAft>
              <a:buClr>
                <a:srgbClr val="007FA3"/>
              </a:buClr>
              <a:buSzPct val="25000"/>
              <a:buFont typeface="Arial"/>
              <a:buNone/>
            </a:pPr>
            <a:r>
              <a:rPr lang="en-US" sz="1800" b="0" i="0" u="none" strike="noStrike" cap="none" dirty="0" smtClean="0">
                <a:solidFill>
                  <a:schemeClr val="dk1"/>
                </a:solidFill>
                <a:latin typeface="Arial"/>
                <a:ea typeface="Arial"/>
                <a:cs typeface="Arial"/>
                <a:sym typeface="Arial"/>
              </a:rPr>
              <a:t>Fifth Edition, Global Edition</a:t>
            </a:r>
            <a:endParaRPr lang="en-US" sz="18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rgbClr val="000000"/>
              </a:buClr>
              <a:buSzPct val="25000"/>
              <a:buFont typeface="Arial"/>
              <a:buNone/>
            </a:pPr>
            <a:r>
              <a:rPr lang="en-US" sz="2400" b="1" i="0" u="none" strike="noStrike" cap="none" dirty="0">
                <a:solidFill>
                  <a:srgbClr val="000000"/>
                </a:solidFill>
                <a:latin typeface="Arial"/>
                <a:ea typeface="Arial"/>
                <a:cs typeface="Arial"/>
                <a:sym typeface="Arial"/>
              </a:rPr>
              <a:t>Saundra K. </a:t>
            </a:r>
            <a:r>
              <a:rPr lang="en-US" sz="2400" b="1" i="0" u="none" strike="noStrike" cap="none" dirty="0" err="1">
                <a:solidFill>
                  <a:srgbClr val="000000"/>
                </a:solidFill>
                <a:latin typeface="Arial"/>
                <a:ea typeface="Arial"/>
                <a:cs typeface="Arial"/>
                <a:sym typeface="Arial"/>
              </a:rPr>
              <a:t>Ciccarelli</a:t>
            </a:r>
            <a:endParaRPr lang="en-US" sz="2400" b="1" i="0" u="none" strike="noStrike" cap="none" dirty="0">
              <a:solidFill>
                <a:srgbClr val="000000"/>
              </a:solidFill>
              <a:latin typeface="Arial"/>
              <a:ea typeface="Arial"/>
              <a:cs typeface="Arial"/>
              <a:sym typeface="Arial"/>
            </a:endParaRPr>
          </a:p>
          <a:p>
            <a:pPr marL="0" marR="0" lvl="0" indent="0" algn="l" rtl="0">
              <a:spcBef>
                <a:spcPts val="0"/>
              </a:spcBef>
              <a:buClr>
                <a:srgbClr val="000000"/>
              </a:buClr>
              <a:buSzPct val="25000"/>
              <a:buFont typeface="Arial"/>
              <a:buNone/>
            </a:pPr>
            <a:r>
              <a:rPr lang="en-US" sz="2400" b="1" i="0" u="none" strike="noStrike" cap="none" dirty="0">
                <a:solidFill>
                  <a:srgbClr val="000000"/>
                </a:solidFill>
                <a:latin typeface="Arial"/>
                <a:ea typeface="Arial"/>
                <a:cs typeface="Arial"/>
                <a:sym typeface="Arial"/>
              </a:rPr>
              <a:t>J. Noland White</a:t>
            </a:r>
          </a:p>
        </p:txBody>
      </p:sp>
      <p:sp>
        <p:nvSpPr>
          <p:cNvPr id="282" name="Shape 282"/>
          <p:cNvSpPr txBox="1"/>
          <p:nvPr/>
        </p:nvSpPr>
        <p:spPr>
          <a:xfrm>
            <a:off x="5257800" y="4887632"/>
            <a:ext cx="3429000" cy="83099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Saundra K. Ciccarelli</a:t>
            </a:r>
          </a:p>
          <a:p>
            <a:pPr marL="0" marR="0" lvl="0" indent="0" algn="r"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J. Noland White</a:t>
            </a:r>
          </a:p>
        </p:txBody>
      </p:sp>
      <p:sp>
        <p:nvSpPr>
          <p:cNvPr id="284" name="Shape 284"/>
          <p:cNvSpPr/>
          <p:nvPr/>
        </p:nvSpPr>
        <p:spPr>
          <a:xfrm>
            <a:off x="304800" y="6378623"/>
            <a:ext cx="8686800"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Verdana"/>
              <a:buNone/>
            </a:pPr>
            <a:r>
              <a:rPr lang="en-US" sz="1200" b="0" i="0" u="none" strike="noStrike" cap="none" dirty="0" smtClean="0">
                <a:solidFill>
                  <a:srgbClr val="000000"/>
                </a:solidFill>
                <a:latin typeface="Verdana"/>
                <a:ea typeface="Verdana"/>
                <a:cs typeface="Verdana"/>
                <a:sym typeface="Verdana"/>
              </a:rPr>
              <a:t>Copyright © 2018 Pearson Education, Ltd. All Rights Reserved</a:t>
            </a:r>
            <a:endParaRPr lang="en-US" sz="1200" b="0" i="0" u="none" strike="noStrike" cap="none" dirty="0">
              <a:solidFill>
                <a:srgbClr val="000000"/>
              </a:solidFill>
              <a:latin typeface="Verdana"/>
              <a:ea typeface="Verdana"/>
              <a:cs typeface="Verdana"/>
              <a:sym typeface="Verdana"/>
            </a:endParaRPr>
          </a:p>
        </p:txBody>
      </p:sp>
      <p:pic>
        <p:nvPicPr>
          <p:cNvPr id="7" name="Picture 6"/>
          <p:cNvPicPr>
            <a:picLocks noChangeAspect="1"/>
          </p:cNvPicPr>
          <p:nvPr/>
        </p:nvPicPr>
        <p:blipFill>
          <a:blip r:embed="rId3"/>
          <a:stretch>
            <a:fillRect/>
          </a:stretch>
        </p:blipFill>
        <p:spPr>
          <a:xfrm>
            <a:off x="550747" y="457200"/>
            <a:ext cx="4316588" cy="5257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57200" y="228600"/>
            <a:ext cx="8229600" cy="685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5.1 Classical Conditioning</a:t>
            </a:r>
          </a:p>
        </p:txBody>
      </p:sp>
      <p:sp>
        <p:nvSpPr>
          <p:cNvPr id="348" name="Shape 348"/>
          <p:cNvSpPr txBox="1">
            <a:spLocks noGrp="1"/>
          </p:cNvSpPr>
          <p:nvPr>
            <p:ph type="body" idx="1"/>
          </p:nvPr>
        </p:nvSpPr>
        <p:spPr>
          <a:xfrm>
            <a:off x="457200" y="1143000"/>
            <a:ext cx="3657600" cy="5142016"/>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Before conditioning takes place, the sound of the metronome does not cause salivation and is a neutral stimulus, or NS. During conditioning, the sound of the metronome occurs just before the presentation of the food, the UCS. The food causes salivation, the UCR. When conditioning has occurred after several pairings of the metronome with the food, the metronome will begin to elicit a salivation response from the dog without any food. This is learning, and the sound of the metronome is now a CS and the salivation to the bell is the CR.</a:t>
            </a:r>
          </a:p>
        </p:txBody>
      </p:sp>
      <p:pic>
        <p:nvPicPr>
          <p:cNvPr id="349" name="Shape 349" descr="The panels show three different stages of classical conditioning.  1. The first panel shows the stage before conditioning. The neutral stimulus, a metronome, rings and the dog does not salivate.  2. The second panel shows the state during conditioning.   The metronome rings, and an unconditioned stimulus, the food, is provided, causing the dog to salivate.  3. The third panel shows the metronome ringing, which causes the dog to salivate in the absence of food. "/>
          <p:cNvPicPr preferRelativeResize="0"/>
          <p:nvPr/>
        </p:nvPicPr>
        <p:blipFill rotWithShape="1">
          <a:blip r:embed="rId3">
            <a:alphaModFix/>
          </a:blip>
          <a:srcRect/>
          <a:stretch/>
        </p:blipFill>
        <p:spPr>
          <a:xfrm>
            <a:off x="4345860" y="1143000"/>
            <a:ext cx="4510360" cy="50700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Pavlov and the Salivating Dogs </a:t>
            </a:r>
            <a:r>
              <a:rPr lang="en-US" sz="2000" b="1" i="0" u="none" strike="noStrike" cap="none">
                <a:solidFill>
                  <a:srgbClr val="007FA3"/>
                </a:solidFill>
                <a:latin typeface="Arial"/>
                <a:ea typeface="Arial"/>
                <a:cs typeface="Arial"/>
                <a:sym typeface="Arial"/>
              </a:rPr>
              <a:t>5 of 11</a:t>
            </a:r>
          </a:p>
        </p:txBody>
      </p:sp>
      <p:sp>
        <p:nvSpPr>
          <p:cNvPr id="355" name="Shape 35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CS is usually some stimulus that is distinctive or stands out from other competing stimuli</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Stimulus generalization: tendency to respond to a stimulus that is only similar to the original conditioned stimulus with the conditioned response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Pavlov and the Salivating Dogs </a:t>
            </a:r>
            <a:r>
              <a:rPr lang="en-US" sz="2000" b="1" i="0" u="none" strike="noStrike" cap="none">
                <a:solidFill>
                  <a:srgbClr val="007FA3"/>
                </a:solidFill>
                <a:latin typeface="Arial"/>
                <a:ea typeface="Arial"/>
                <a:cs typeface="Arial"/>
                <a:sym typeface="Arial"/>
              </a:rPr>
              <a:t>6 of 11</a:t>
            </a:r>
          </a:p>
        </p:txBody>
      </p:sp>
      <p:sp>
        <p:nvSpPr>
          <p:cNvPr id="361" name="Shape 36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Stimulus discrimination: tendency to stop making a generalized response to a stimulus that is similar to the original conditioned stimulus because the similar stimulus is never paired with the unconditioned stimulus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Pavlov and the Salivating Dogs </a:t>
            </a:r>
            <a:r>
              <a:rPr lang="en-US" sz="2000" b="1" i="0" u="none" strike="noStrike" cap="none">
                <a:solidFill>
                  <a:srgbClr val="007FA3"/>
                </a:solidFill>
                <a:latin typeface="Arial"/>
                <a:ea typeface="Arial"/>
                <a:cs typeface="Arial"/>
                <a:sym typeface="Arial"/>
              </a:rPr>
              <a:t>7 of 11</a:t>
            </a:r>
          </a:p>
        </p:txBody>
      </p:sp>
      <p:sp>
        <p:nvSpPr>
          <p:cNvPr id="367" name="Shape 36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Extinction: disappearance or weakening of a learned response following the removal or absence of the unconditioned stimulus (in classical conditioning) or the removal of a reinforcer (in operant conditioning)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5.2 </a:t>
            </a:r>
            <a:br>
              <a:rPr lang="en-US" sz="3200" b="1" i="0" u="none" strike="noStrike" cap="none">
                <a:solidFill>
                  <a:srgbClr val="007FA3"/>
                </a:solidFill>
                <a:latin typeface="Arial"/>
                <a:ea typeface="Arial"/>
                <a:cs typeface="Arial"/>
                <a:sym typeface="Arial"/>
              </a:rPr>
            </a:br>
            <a:r>
              <a:rPr lang="en-US" sz="3200" b="1" i="0" u="none" strike="noStrike" cap="none">
                <a:solidFill>
                  <a:srgbClr val="007FA3"/>
                </a:solidFill>
                <a:latin typeface="Arial"/>
                <a:ea typeface="Arial"/>
                <a:cs typeface="Arial"/>
                <a:sym typeface="Arial"/>
              </a:rPr>
              <a:t>Strength of the Generalized Response</a:t>
            </a:r>
          </a:p>
        </p:txBody>
      </p:sp>
      <p:sp>
        <p:nvSpPr>
          <p:cNvPr id="374" name="Shape 374"/>
          <p:cNvSpPr txBox="1">
            <a:spLocks noGrp="1"/>
          </p:cNvSpPr>
          <p:nvPr>
            <p:ph type="body" idx="1"/>
          </p:nvPr>
        </p:nvSpPr>
        <p:spPr>
          <a:xfrm>
            <a:off x="381000" y="1428008"/>
            <a:ext cx="2895600" cy="480060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An example of stimulus generalization. The UCS was an electric shock and the UCR was the galvanic skin response (GSR), a measure associated with anxiety. The subjects had been conditioned originally to a CS tone (0) of a given frequency. When tested with the original tone, and with tones 1, 2, and 3 of differing frequencies, a clear generalization effect appeared. The closer the frequency of the test tone to the frequency of tone 0, the greater was the magnitude of the galvanic skin response to the tone (Hovland, 1937).</a:t>
            </a:r>
          </a:p>
        </p:txBody>
      </p:sp>
      <p:pic>
        <p:nvPicPr>
          <p:cNvPr id="375" name="Shape 375" descr="A line graph plots the strength of galvanic skin response, or GSR, to three different test stimuli as compared to a baseline conditioned stimulus, designated as 0. During conditioning, the conditioned stimulus produced a GSR value of approximately 19. The first test stimulus produced a GSR value of 15, the second produced a value of around 13, and the third produced a value of around 12."/>
          <p:cNvPicPr preferRelativeResize="0"/>
          <p:nvPr/>
        </p:nvPicPr>
        <p:blipFill rotWithShape="1">
          <a:blip r:embed="rId3">
            <a:alphaModFix/>
          </a:blip>
          <a:srcRect l="8082" t="3822" r="8780" b="6428"/>
          <a:stretch/>
        </p:blipFill>
        <p:spPr>
          <a:xfrm>
            <a:off x="3352800" y="1428008"/>
            <a:ext cx="5486399" cy="42671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Pavlov and the Salivating Dogs </a:t>
            </a:r>
            <a:r>
              <a:rPr lang="en-US" sz="2000" b="1" i="0" u="none" strike="noStrike" cap="none">
                <a:solidFill>
                  <a:srgbClr val="007FA3"/>
                </a:solidFill>
                <a:latin typeface="Arial"/>
                <a:ea typeface="Arial"/>
                <a:cs typeface="Arial"/>
                <a:sym typeface="Arial"/>
              </a:rPr>
              <a:t>8 of 11</a:t>
            </a:r>
          </a:p>
        </p:txBody>
      </p:sp>
      <p:sp>
        <p:nvSpPr>
          <p:cNvPr id="381" name="Shape 381"/>
          <p:cNvSpPr txBox="1">
            <a:spLocks noGrp="1"/>
          </p:cNvSpPr>
          <p:nvPr>
            <p:ph type="body" idx="2"/>
          </p:nvPr>
        </p:nvSpPr>
        <p:spPr>
          <a:xfrm>
            <a:off x="457200" y="1600200"/>
            <a:ext cx="84582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Spontaneous recovery: reappearance of a learned response after extinction has occurred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Learning is a relatively permanent change in behavior</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Higher-order conditioning </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Strong conditioned stimulus is paired with a neutral stimulus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Neutral stimulus becomes a second conditioned stimulus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5.3 </a:t>
            </a:r>
            <a:br>
              <a:rPr lang="en-US" sz="3200" b="1" i="0" u="none" strike="noStrike" cap="none">
                <a:solidFill>
                  <a:srgbClr val="007FA3"/>
                </a:solidFill>
                <a:latin typeface="Arial"/>
                <a:ea typeface="Arial"/>
                <a:cs typeface="Arial"/>
                <a:sym typeface="Arial"/>
              </a:rPr>
            </a:br>
            <a:r>
              <a:rPr lang="en-US" sz="3200" b="1" i="0" u="none" strike="noStrike" cap="none">
                <a:solidFill>
                  <a:srgbClr val="007FA3"/>
                </a:solidFill>
                <a:latin typeface="Arial"/>
                <a:ea typeface="Arial"/>
                <a:cs typeface="Arial"/>
                <a:sym typeface="Arial"/>
              </a:rPr>
              <a:t>Extinction and Spontaneous Recovery</a:t>
            </a:r>
          </a:p>
        </p:txBody>
      </p:sp>
      <p:sp>
        <p:nvSpPr>
          <p:cNvPr id="387" name="Shape 387"/>
          <p:cNvSpPr txBox="1">
            <a:spLocks noGrp="1"/>
          </p:cNvSpPr>
          <p:nvPr>
            <p:ph type="body" idx="1"/>
          </p:nvPr>
        </p:nvSpPr>
        <p:spPr>
          <a:xfrm>
            <a:off x="457200" y="5064712"/>
            <a:ext cx="8229600" cy="1261240"/>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This graph shows the acquisition, extinction, spontaneous recovery, and reacquisition of a conditioned salivary response. Typically, the measure of conditioning is the number of drops of saliva elicited by the CS on each trial. Note that on the day following extinction, the first presentation of the CS elicits quite a large response. This response is due to spontaneous recovery.</a:t>
            </a:r>
          </a:p>
        </p:txBody>
      </p:sp>
      <p:pic>
        <p:nvPicPr>
          <p:cNvPr id="388" name="Shape 388" descr="The salivation response rises in the acquisition period when the conditioned and unconditioned stimuli are presented. Upon extinction of the unconditioned stimulus, the initial salivary response elicited by the conditioned stimulus is high, and drops sharply as time progresses, eventually going down to pre-conditioning levels. After a period of rest, however, the salivary response elicited by the conditioned stimuli alone is about half of its peak during the first trial period. During reacquisition, the salivary response rises to the peak levels as both the conditioned and unconditioned stimuli are presented. Upon extinction of the unconditioned stimulus, the initial salivary response elicited by the conditioned stimulus is high, and drops sharply as time progresses, eventually going down to pre-conditioning levels."/>
          <p:cNvPicPr preferRelativeResize="0"/>
          <p:nvPr/>
        </p:nvPicPr>
        <p:blipFill rotWithShape="1">
          <a:blip r:embed="rId3">
            <a:alphaModFix/>
          </a:blip>
          <a:srcRect/>
          <a:stretch/>
        </p:blipFill>
        <p:spPr>
          <a:xfrm>
            <a:off x="1371600" y="1295400"/>
            <a:ext cx="6400799" cy="35979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5.4 Higher-Order Conditioning</a:t>
            </a:r>
          </a:p>
        </p:txBody>
      </p:sp>
      <p:sp>
        <p:nvSpPr>
          <p:cNvPr id="395" name="Shape 395"/>
          <p:cNvSpPr txBox="1">
            <a:spLocks noGrp="1"/>
          </p:cNvSpPr>
          <p:nvPr>
            <p:ph type="body" idx="1"/>
          </p:nvPr>
        </p:nvSpPr>
        <p:spPr>
          <a:xfrm>
            <a:off x="914400" y="5149850"/>
            <a:ext cx="7391399" cy="1250950"/>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In Stage 1, a strong salivation response is conditioned to occur to the sound of the metronome (CS1). In Stage 2, finger snapping (NS) is repeatedly paired with the ticking of the metronome (CS1) until the dog begins to salivate to the finger snapping alone (now CS2). This is called “higher-order conditioning,” because one CS is used to create another, “higher” CS.</a:t>
            </a:r>
          </a:p>
        </p:txBody>
      </p:sp>
      <p:pic>
        <p:nvPicPr>
          <p:cNvPr id="396" name="Shape 396" descr="Stage 1 depicts two scenarios. The first scenario shows a strong salivation response (UCR) by a dog when food is presented after a metronome ring (CS1). This illustrates conditioning. The succeeding second scenario shows a strong salivation response (CR) by the dog to a metronome ring (CS1) alone.  Stage 2 depicts two scenarios. The first scenario shows a strong salivation response (CR) by the dog when the metronome ring (CS1) is paired with finger snapping. The succeeding second scenario shows a strong salivation response (CR) by the dog to finger snapping (CS2) alone. This illustrates higher-order conditioning. "/>
          <p:cNvPicPr preferRelativeResize="0"/>
          <p:nvPr/>
        </p:nvPicPr>
        <p:blipFill rotWithShape="1">
          <a:blip r:embed="rId3">
            <a:alphaModFix/>
          </a:blip>
          <a:srcRect/>
          <a:stretch/>
        </p:blipFill>
        <p:spPr>
          <a:xfrm>
            <a:off x="1475042" y="914399"/>
            <a:ext cx="6003790" cy="417930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Pavlov and the Salivating Dogs </a:t>
            </a:r>
            <a:r>
              <a:rPr lang="en-US" sz="2000" b="1" i="0" u="none" strike="noStrike" cap="none">
                <a:solidFill>
                  <a:srgbClr val="007FA3"/>
                </a:solidFill>
                <a:latin typeface="Arial"/>
                <a:ea typeface="Arial"/>
                <a:cs typeface="Arial"/>
                <a:sym typeface="Arial"/>
              </a:rPr>
              <a:t>9 of 11</a:t>
            </a:r>
          </a:p>
        </p:txBody>
      </p:sp>
      <p:sp>
        <p:nvSpPr>
          <p:cNvPr id="402" name="Shape 40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Conditioned emotional response (CER): emotional response that has become classically conditioned to occur to learned stimuli</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Examples: fear of dogs; the emotional reaction that occurs when seeing an attractive person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CERs may lead to phobias—irrational fear responses.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Pavlov and the Salivating Dogs </a:t>
            </a:r>
            <a:r>
              <a:rPr lang="en-US" sz="2000" b="1" i="0" u="none" strike="noStrike" cap="none">
                <a:solidFill>
                  <a:srgbClr val="007FA3"/>
                </a:solidFill>
                <a:latin typeface="Arial"/>
                <a:ea typeface="Arial"/>
                <a:cs typeface="Arial"/>
                <a:sym typeface="Arial"/>
              </a:rPr>
              <a:t>10 of 11</a:t>
            </a:r>
          </a:p>
        </p:txBody>
      </p:sp>
      <p:sp>
        <p:nvSpPr>
          <p:cNvPr id="408" name="Shape 40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Stimulus substitution: original theory in which Pavlov stated that classical conditioning occurred because the conditioned stimulus became a substitute for the unconditioned stimulus by being paired closely together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Psychology</a:t>
            </a:r>
          </a:p>
        </p:txBody>
      </p:sp>
      <p:sp>
        <p:nvSpPr>
          <p:cNvPr id="291" name="Shape 291"/>
          <p:cNvSpPr txBox="1">
            <a:spLocks noGrp="1"/>
          </p:cNvSpPr>
          <p:nvPr>
            <p:ph type="body" idx="1"/>
          </p:nvPr>
        </p:nvSpPr>
        <p:spPr>
          <a:xfrm>
            <a:off x="457200" y="816429"/>
            <a:ext cx="8229600" cy="4789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dirty="0" smtClean="0">
                <a:solidFill>
                  <a:srgbClr val="007FA3"/>
                </a:solidFill>
                <a:latin typeface="Arial"/>
                <a:ea typeface="Arial"/>
                <a:cs typeface="Arial"/>
                <a:sym typeface="Arial"/>
              </a:rPr>
              <a:t>Fifth Edition, Global Edition</a:t>
            </a:r>
            <a:endParaRPr lang="en-US" sz="2000" b="0" i="0" u="none" strike="noStrike" cap="none" dirty="0">
              <a:solidFill>
                <a:srgbClr val="007FA3"/>
              </a:solidFill>
              <a:latin typeface="Arial"/>
              <a:ea typeface="Arial"/>
              <a:cs typeface="Arial"/>
              <a:sym typeface="Arial"/>
            </a:endParaRPr>
          </a:p>
        </p:txBody>
      </p:sp>
      <p:sp>
        <p:nvSpPr>
          <p:cNvPr id="292" name="Shape 292"/>
          <p:cNvSpPr txBox="1">
            <a:spLocks noGrp="1"/>
          </p:cNvSpPr>
          <p:nvPr>
            <p:ph type="body" idx="2"/>
          </p:nvPr>
        </p:nvSpPr>
        <p:spPr>
          <a:xfrm>
            <a:off x="5638800" y="1600200"/>
            <a:ext cx="3657600" cy="1600198"/>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3000" b="0" i="0" u="none" strike="noStrike" cap="none">
                <a:solidFill>
                  <a:schemeClr val="dk1"/>
                </a:solidFill>
                <a:latin typeface="Arial"/>
                <a:ea typeface="Arial"/>
                <a:cs typeface="Arial"/>
                <a:sym typeface="Arial"/>
              </a:rPr>
              <a:t>Chapter  </a:t>
            </a:r>
            <a:r>
              <a:rPr lang="en-US" sz="3000" b="0" i="0" u="none" strike="noStrike" cap="none">
                <a:solidFill>
                  <a:schemeClr val="lt1"/>
                </a:solidFill>
                <a:latin typeface="Arial"/>
                <a:ea typeface="Arial"/>
                <a:cs typeface="Arial"/>
                <a:sym typeface="Arial"/>
              </a:rPr>
              <a:t>5</a:t>
            </a:r>
          </a:p>
        </p:txBody>
      </p:sp>
      <p:sp>
        <p:nvSpPr>
          <p:cNvPr id="293" name="Shape 293"/>
          <p:cNvSpPr/>
          <p:nvPr/>
        </p:nvSpPr>
        <p:spPr>
          <a:xfrm>
            <a:off x="7061200" y="2743200"/>
            <a:ext cx="482599" cy="484909"/>
          </a:xfrm>
          <a:prstGeom prst="ellipse">
            <a:avLst/>
          </a:prstGeom>
          <a:solidFill>
            <a:schemeClr val="lt2"/>
          </a:solidFill>
          <a:ln>
            <a:noFill/>
          </a:ln>
        </p:spPr>
        <p:txBody>
          <a:bodyPr lIns="91425" tIns="45700" rIns="91425" bIns="45700" anchor="ctr" anchorCtr="0">
            <a:noAutofit/>
          </a:bodyPr>
          <a:lstStyle/>
          <a:p>
            <a:pPr marL="0" marR="0" lvl="0" indent="0" algn="ctr" rtl="0">
              <a:spcBef>
                <a:spcPts val="0"/>
              </a:spcBef>
              <a:buSzPct val="25000"/>
              <a:buNone/>
            </a:pPr>
            <a:r>
              <a:rPr lang="en-US" sz="2000" b="1" i="0" u="none" strike="noStrike" cap="none">
                <a:solidFill>
                  <a:schemeClr val="lt1"/>
                </a:solidFill>
                <a:latin typeface="Arial"/>
                <a:ea typeface="Arial"/>
                <a:cs typeface="Arial"/>
                <a:sym typeface="Arial"/>
              </a:rPr>
              <a:t>8</a:t>
            </a:r>
          </a:p>
        </p:txBody>
      </p:sp>
      <p:sp>
        <p:nvSpPr>
          <p:cNvPr id="294" name="Shape 294"/>
          <p:cNvSpPr txBox="1">
            <a:spLocks noGrp="1"/>
          </p:cNvSpPr>
          <p:nvPr>
            <p:ph type="body" idx="3"/>
          </p:nvPr>
        </p:nvSpPr>
        <p:spPr>
          <a:xfrm>
            <a:off x="5675744" y="3276600"/>
            <a:ext cx="3163454" cy="2925763"/>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200" b="1" i="0" u="none" strike="noStrike" cap="none">
                <a:solidFill>
                  <a:schemeClr val="dk1"/>
                </a:solidFill>
                <a:latin typeface="Arial"/>
                <a:ea typeface="Arial"/>
                <a:cs typeface="Arial"/>
                <a:sym typeface="Arial"/>
              </a:rPr>
              <a:t>Learning</a:t>
            </a:r>
          </a:p>
        </p:txBody>
      </p:sp>
      <p:pic>
        <p:nvPicPr>
          <p:cNvPr id="295" name="Shape 295"/>
          <p:cNvPicPr preferRelativeResize="0"/>
          <p:nvPr/>
        </p:nvPicPr>
        <p:blipFill rotWithShape="1">
          <a:blip r:embed="rId3">
            <a:alphaModFix/>
          </a:blip>
          <a:srcRect t="1970"/>
          <a:stretch/>
        </p:blipFill>
        <p:spPr>
          <a:xfrm>
            <a:off x="457200" y="1066799"/>
            <a:ext cx="5181600" cy="57912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Pavlov and the Salivating Dogs </a:t>
            </a:r>
            <a:r>
              <a:rPr lang="en-US" sz="2000" b="1" i="0" u="none" strike="noStrike" cap="none">
                <a:solidFill>
                  <a:srgbClr val="007FA3"/>
                </a:solidFill>
                <a:latin typeface="Arial"/>
                <a:ea typeface="Arial"/>
                <a:cs typeface="Arial"/>
                <a:sym typeface="Arial"/>
              </a:rPr>
              <a:t>11 of 11</a:t>
            </a:r>
          </a:p>
        </p:txBody>
      </p:sp>
      <p:sp>
        <p:nvSpPr>
          <p:cNvPr id="415" name="Shape 41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Cognitive perspective: modern theory in which classical conditioning is seen to occur because the conditioned stimulus provides information or an expectancy about the coming of the unconditioned stimulus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508000" y="152400"/>
            <a:ext cx="8229600" cy="10038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Classical Conditioning Applied to Human Behavior </a:t>
            </a:r>
            <a:r>
              <a:rPr lang="en-US" sz="2000" b="1" i="0" u="none" strike="noStrike" cap="none">
                <a:solidFill>
                  <a:srgbClr val="007FA3"/>
                </a:solidFill>
                <a:latin typeface="Arial"/>
                <a:ea typeface="Arial"/>
                <a:cs typeface="Arial"/>
                <a:sym typeface="Arial"/>
              </a:rPr>
              <a:t>1 of 2</a:t>
            </a:r>
          </a:p>
        </p:txBody>
      </p:sp>
      <p:sp>
        <p:nvSpPr>
          <p:cNvPr id="421" name="Shape 421"/>
          <p:cNvSpPr txBox="1">
            <a:spLocks noGrp="1"/>
          </p:cNvSpPr>
          <p:nvPr>
            <p:ph type="body" idx="1"/>
          </p:nvPr>
        </p:nvSpPr>
        <p:spPr>
          <a:xfrm>
            <a:off x="508000" y="1234374"/>
            <a:ext cx="8229600" cy="670624"/>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5.3 Apply classical conditioning to examples of phobias, taste aversions, and drug dependency.</a:t>
            </a:r>
          </a:p>
        </p:txBody>
      </p:sp>
      <p:sp>
        <p:nvSpPr>
          <p:cNvPr id="422" name="Shape 422"/>
          <p:cNvSpPr txBox="1">
            <a:spLocks noGrp="1"/>
          </p:cNvSpPr>
          <p:nvPr>
            <p:ph type="body" idx="2"/>
          </p:nvPr>
        </p:nvSpPr>
        <p:spPr>
          <a:xfrm>
            <a:off x="473364" y="21336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Conditioned emotional response (CER): emotional response that has become classically conditioned to occur to learned stimuli</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Vicarious conditioning: classical conditioning of a reflex response or emotion by watching the reaction of another person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5.5 </a:t>
            </a:r>
            <a:br>
              <a:rPr lang="en-US" sz="3400" b="1" i="0" u="none" strike="noStrike" cap="none">
                <a:solidFill>
                  <a:srgbClr val="007FA3"/>
                </a:solidFill>
                <a:latin typeface="Arial"/>
                <a:ea typeface="Arial"/>
                <a:cs typeface="Arial"/>
                <a:sym typeface="Arial"/>
              </a:rPr>
            </a:br>
            <a:r>
              <a:rPr lang="en-US" sz="3400" b="1" i="0" u="none" strike="noStrike" cap="none">
                <a:solidFill>
                  <a:srgbClr val="007FA3"/>
                </a:solidFill>
                <a:latin typeface="Arial"/>
                <a:ea typeface="Arial"/>
                <a:cs typeface="Arial"/>
                <a:sym typeface="Arial"/>
              </a:rPr>
              <a:t>Conditioning of “Little Albert”</a:t>
            </a:r>
          </a:p>
        </p:txBody>
      </p:sp>
      <p:sp>
        <p:nvSpPr>
          <p:cNvPr id="429" name="Shape 429"/>
          <p:cNvSpPr txBox="1">
            <a:spLocks noGrp="1"/>
          </p:cNvSpPr>
          <p:nvPr>
            <p:ph type="body" idx="1"/>
          </p:nvPr>
        </p:nvSpPr>
        <p:spPr>
          <a:xfrm>
            <a:off x="723900" y="5014555"/>
            <a:ext cx="7696198" cy="1332016"/>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After “Little Albert” had been conditioned to fear a white rat, he also demonstrated fear to a rabbit, a dog, and a sealskin coat (although it remains uncertain if stimulus generalization actually occurred as this fear was to a single rabbit, a single dog, etc.). Can you think of any emotional reactions you experience that might be classically conditioned emotional responses?</a:t>
            </a:r>
          </a:p>
        </p:txBody>
      </p:sp>
      <p:pic>
        <p:nvPicPr>
          <p:cNvPr id="430" name="Shape 430" descr="A photo shows Little Albert, a toddler, sitting on the ground and leaning away from a man wearing mask-like features on his face. "/>
          <p:cNvPicPr preferRelativeResize="0"/>
          <p:nvPr/>
        </p:nvPicPr>
        <p:blipFill rotWithShape="1">
          <a:blip r:embed="rId3">
            <a:alphaModFix/>
          </a:blip>
          <a:srcRect/>
          <a:stretch/>
        </p:blipFill>
        <p:spPr>
          <a:xfrm>
            <a:off x="1143000" y="1456529"/>
            <a:ext cx="6324600" cy="339288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Classical Conditioning Applied to Human Behavior </a:t>
            </a:r>
            <a:r>
              <a:rPr lang="en-US" sz="2000" b="1" i="0" u="none" strike="noStrike" cap="none">
                <a:solidFill>
                  <a:srgbClr val="007FA3"/>
                </a:solidFill>
                <a:latin typeface="Arial"/>
                <a:ea typeface="Arial"/>
                <a:cs typeface="Arial"/>
                <a:sym typeface="Arial"/>
              </a:rPr>
              <a:t>2 of 2</a:t>
            </a:r>
          </a:p>
        </p:txBody>
      </p:sp>
      <p:sp>
        <p:nvSpPr>
          <p:cNvPr id="437" name="Shape 43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Conditioned taste aversion: development of a nausea or aversive response to a particular </a:t>
            </a:r>
            <a:br>
              <a:rPr lang="en-US" sz="2800" b="0" i="0" u="none" strike="noStrike" cap="none">
                <a:solidFill>
                  <a:schemeClr val="dk1"/>
                </a:solidFill>
                <a:latin typeface="Arial"/>
                <a:ea typeface="Arial"/>
                <a:cs typeface="Arial"/>
                <a:sym typeface="Arial"/>
              </a:rPr>
            </a:br>
            <a:r>
              <a:rPr lang="en-US" sz="2800" b="0" i="0" u="none" strike="noStrike" cap="none">
                <a:solidFill>
                  <a:schemeClr val="dk1"/>
                </a:solidFill>
                <a:latin typeface="Arial"/>
                <a:ea typeface="Arial"/>
                <a:cs typeface="Arial"/>
                <a:sym typeface="Arial"/>
              </a:rPr>
              <a:t>taste because that taste was followed by </a:t>
            </a:r>
            <a:br>
              <a:rPr lang="en-US" sz="2800" b="0" i="0" u="none" strike="noStrike" cap="none">
                <a:solidFill>
                  <a:schemeClr val="dk1"/>
                </a:solidFill>
                <a:latin typeface="Arial"/>
                <a:ea typeface="Arial"/>
                <a:cs typeface="Arial"/>
                <a:sym typeface="Arial"/>
              </a:rPr>
            </a:br>
            <a:r>
              <a:rPr lang="en-US" sz="2800" b="0" i="0" u="none" strike="noStrike" cap="none">
                <a:solidFill>
                  <a:schemeClr val="dk1"/>
                </a:solidFill>
                <a:latin typeface="Arial"/>
                <a:ea typeface="Arial"/>
                <a:cs typeface="Arial"/>
                <a:sym typeface="Arial"/>
              </a:rPr>
              <a:t>a nausea reaction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Occurs after only one association</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Biological preparedness: tendency of animals to learn certain associations, such as taste and nausea, with only one or few pairings due to the survival value of the learning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457200" y="215371"/>
            <a:ext cx="8229600" cy="10038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Contributions of Thorndike and Skinner </a:t>
            </a:r>
            <a:r>
              <a:rPr lang="en-US" sz="2000" b="1" i="0" u="none" strike="noStrike" cap="none">
                <a:solidFill>
                  <a:srgbClr val="007FA3"/>
                </a:solidFill>
                <a:latin typeface="Arial"/>
                <a:ea typeface="Arial"/>
                <a:cs typeface="Arial"/>
                <a:sym typeface="Arial"/>
              </a:rPr>
              <a:t>1 of 3</a:t>
            </a:r>
          </a:p>
        </p:txBody>
      </p:sp>
      <p:sp>
        <p:nvSpPr>
          <p:cNvPr id="443" name="Shape 443"/>
          <p:cNvSpPr txBox="1">
            <a:spLocks noGrp="1"/>
          </p:cNvSpPr>
          <p:nvPr>
            <p:ph type="body" idx="1"/>
          </p:nvPr>
        </p:nvSpPr>
        <p:spPr>
          <a:xfrm>
            <a:off x="461818" y="1360715"/>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5.4 Identify the contributions of Thorndike and Skinner to the concept of operant conditioning</a:t>
            </a:r>
            <a:r>
              <a:rPr lang="en-US" sz="1800" b="1" i="0" u="none" strike="noStrike" cap="none">
                <a:solidFill>
                  <a:srgbClr val="007FA3"/>
                </a:solidFill>
                <a:latin typeface="Arial"/>
                <a:ea typeface="Arial"/>
                <a:cs typeface="Arial"/>
                <a:sym typeface="Arial"/>
              </a:rPr>
              <a:t>.</a:t>
            </a:r>
          </a:p>
        </p:txBody>
      </p:sp>
      <p:sp>
        <p:nvSpPr>
          <p:cNvPr id="444" name="Shape 444"/>
          <p:cNvSpPr txBox="1">
            <a:spLocks noGrp="1"/>
          </p:cNvSpPr>
          <p:nvPr>
            <p:ph type="body" idx="2"/>
          </p:nvPr>
        </p:nvSpPr>
        <p:spPr>
          <a:xfrm>
            <a:off x="457200" y="21336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Operant conditioning: the learning of voluntary behavior through the effects of pleasant and unpleasant consequences to responses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Contributions of Thorndike and Skinner </a:t>
            </a:r>
            <a:r>
              <a:rPr lang="en-US" sz="2000" b="1" i="0" u="none" strike="noStrike" cap="none">
                <a:solidFill>
                  <a:srgbClr val="007FA3"/>
                </a:solidFill>
                <a:latin typeface="Arial"/>
                <a:ea typeface="Arial"/>
                <a:cs typeface="Arial"/>
                <a:sym typeface="Arial"/>
              </a:rPr>
              <a:t>2 of 3</a:t>
            </a:r>
          </a:p>
        </p:txBody>
      </p:sp>
      <p:sp>
        <p:nvSpPr>
          <p:cNvPr id="451" name="Shape 45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Thorndike’s law of effect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If a response is followed by a pleasurable consequence, it will tend to be repeated</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If a response is followed by an unpleasant consequence, it will tend not to be repeated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5.6 Graph of the Time to Learn in Thorndike’s Experiment</a:t>
            </a:r>
          </a:p>
        </p:txBody>
      </p:sp>
      <p:sp>
        <p:nvSpPr>
          <p:cNvPr id="458" name="Shape 458"/>
          <p:cNvSpPr txBox="1">
            <a:spLocks noGrp="1"/>
          </p:cNvSpPr>
          <p:nvPr>
            <p:ph type="body" idx="1"/>
          </p:nvPr>
        </p:nvSpPr>
        <p:spPr>
          <a:xfrm>
            <a:off x="457200" y="1371600"/>
            <a:ext cx="1676399" cy="4419599"/>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This is one of the earliest “learning curves” in the history of the experimental study of conditioning. The time required by one of Thorndike’s cats to escape from the puzzle box gradually decreased with trials but with obvious reversals.</a:t>
            </a:r>
          </a:p>
        </p:txBody>
      </p:sp>
      <p:pic>
        <p:nvPicPr>
          <p:cNvPr id="459" name="Shape 459" descr="A graph showing that on the first trial, the cat needed over 150 seconds to hit the escape latch.  On the second trial, the time required falls to below 50 seconds. Trials five to ten show considerable progress, with an average time of around 12 seconds.   The 10th, 15th and 20th attempts show successively less time to escape, below 10 seconds. "/>
          <p:cNvPicPr preferRelativeResize="0"/>
          <p:nvPr/>
        </p:nvPicPr>
        <p:blipFill rotWithShape="1">
          <a:blip r:embed="rId3">
            <a:alphaModFix/>
          </a:blip>
          <a:srcRect l="3497" t="3030" r="3230" b="3032"/>
          <a:stretch/>
        </p:blipFill>
        <p:spPr>
          <a:xfrm>
            <a:off x="2330244" y="1600200"/>
            <a:ext cx="6587613" cy="51053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Contributions of Thorndike and Skinner </a:t>
            </a:r>
            <a:r>
              <a:rPr lang="en-US" sz="2000" b="1" i="0" u="none" strike="noStrike" cap="none">
                <a:solidFill>
                  <a:srgbClr val="007FA3"/>
                </a:solidFill>
                <a:latin typeface="Arial"/>
                <a:ea typeface="Arial"/>
                <a:cs typeface="Arial"/>
                <a:sym typeface="Arial"/>
              </a:rPr>
              <a:t>3 of 3</a:t>
            </a:r>
          </a:p>
        </p:txBody>
      </p:sp>
      <p:sp>
        <p:nvSpPr>
          <p:cNvPr id="465" name="Shape 46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B.F. Skinner was a behaviorist; he wanted to study only observable, measurable behavior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Gave “operant conditioning” its name</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Operant: any behavior that is voluntary</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Learning depends on what happens after the response: the consequence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Concept of Reinforcement </a:t>
            </a:r>
            <a:r>
              <a:rPr lang="en-US" sz="2000" b="1" i="0" u="none" strike="noStrike" cap="none">
                <a:solidFill>
                  <a:srgbClr val="007FA3"/>
                </a:solidFill>
                <a:latin typeface="Arial"/>
                <a:ea typeface="Arial"/>
                <a:cs typeface="Arial"/>
                <a:sym typeface="Arial"/>
              </a:rPr>
              <a:t>1 of 2</a:t>
            </a:r>
          </a:p>
        </p:txBody>
      </p:sp>
      <p:sp>
        <p:nvSpPr>
          <p:cNvPr id="472" name="Shape 472"/>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5.5 Differentiate between primary and secondary reinforcers and positive and negative reinforcement.</a:t>
            </a:r>
          </a:p>
        </p:txBody>
      </p:sp>
      <p:sp>
        <p:nvSpPr>
          <p:cNvPr id="473" name="Shape 47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Reinforcement: any event or stimulus, that when following a response, increases the probability that the response will occur again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Primary reinforcer: any reinforcer that is naturally reinforcing by meeting a basic biological need, such as hunger, thirst, or touch</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Secondary reinforcer: any reinforcer that becomes reinforcing after being paired with a primary reinforcer, such as praise, tokens, or gold stars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5.7  A Typical Skinner Box</a:t>
            </a:r>
          </a:p>
        </p:txBody>
      </p:sp>
      <p:sp>
        <p:nvSpPr>
          <p:cNvPr id="480" name="Shape 480"/>
          <p:cNvSpPr txBox="1">
            <a:spLocks noGrp="1"/>
          </p:cNvSpPr>
          <p:nvPr>
            <p:ph type="body" idx="1"/>
          </p:nvPr>
        </p:nvSpPr>
        <p:spPr>
          <a:xfrm>
            <a:off x="471577" y="5104171"/>
            <a:ext cx="8229600" cy="916856"/>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This rat is learning to press the bar in the wall of the cage in order to get food (delivered a few pellets at a time in the food trough on lower left). In some cases, the light on the top left might be turned on to indicate that pressing the bar will lead to food or to warn of an impending shock delivered by the grate on the floor of the cage.</a:t>
            </a:r>
          </a:p>
        </p:txBody>
      </p:sp>
      <p:pic>
        <p:nvPicPr>
          <p:cNvPr id="481" name="Shape 481" descr="A photo shows a black rat pressing a bar of the wall of a cage. To the left of the bar is a square opening, and above the opening is a light bulb."/>
          <p:cNvPicPr preferRelativeResize="0"/>
          <p:nvPr/>
        </p:nvPicPr>
        <p:blipFill rotWithShape="1">
          <a:blip r:embed="rId3">
            <a:alphaModFix/>
          </a:blip>
          <a:srcRect/>
          <a:stretch/>
        </p:blipFill>
        <p:spPr>
          <a:xfrm>
            <a:off x="1219200" y="990600"/>
            <a:ext cx="6473711" cy="39623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rgbClr val="007FA3"/>
                </a:solidFill>
                <a:latin typeface="Arial"/>
                <a:ea typeface="Arial"/>
                <a:cs typeface="Arial"/>
                <a:sym typeface="Arial"/>
              </a:rPr>
              <a:t>1 of 2</a:t>
            </a:r>
          </a:p>
        </p:txBody>
      </p:sp>
      <p:sp>
        <p:nvSpPr>
          <p:cNvPr id="301" name="Shape 301"/>
          <p:cNvSpPr txBox="1">
            <a:spLocks noGrp="1"/>
          </p:cNvSpPr>
          <p:nvPr>
            <p:ph type="body" idx="1"/>
          </p:nvPr>
        </p:nvSpPr>
        <p:spPr>
          <a:xfrm>
            <a:off x="457200" y="1143000"/>
            <a:ext cx="8229600" cy="5105399"/>
          </a:xfrm>
          <a:prstGeom prst="rect">
            <a:avLst/>
          </a:prstGeom>
          <a:noFill/>
          <a:ln>
            <a:noFill/>
          </a:ln>
        </p:spPr>
        <p:txBody>
          <a:bodyPr lIns="0" tIns="0" rIns="0" bIns="0" anchor="t" anchorCtr="0">
            <a:noAutofit/>
          </a:bodyPr>
          <a:lstStyle/>
          <a:p>
            <a:pPr marL="577850" marR="0" lvl="0" indent="-577850" algn="l" rtl="0">
              <a:spcBef>
                <a:spcPts val="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5.1 	Define the term </a:t>
            </a:r>
            <a:r>
              <a:rPr lang="en-US" sz="2200" b="0" i="1" u="none" strike="noStrike" cap="none">
                <a:solidFill>
                  <a:schemeClr val="dk1"/>
                </a:solidFill>
                <a:latin typeface="Arial"/>
                <a:ea typeface="Arial"/>
                <a:cs typeface="Arial"/>
                <a:sym typeface="Arial"/>
              </a:rPr>
              <a:t>learning</a:t>
            </a:r>
            <a:r>
              <a:rPr lang="en-US" sz="2200" b="0" i="0" u="none" strike="noStrike" cap="none">
                <a:solidFill>
                  <a:schemeClr val="dk1"/>
                </a:solidFill>
                <a:latin typeface="Arial"/>
                <a:ea typeface="Arial"/>
                <a:cs typeface="Arial"/>
                <a:sym typeface="Arial"/>
              </a:rPr>
              <a:t>.</a:t>
            </a:r>
          </a:p>
          <a:p>
            <a:pPr marL="577850" marR="0" lvl="0" indent="-577850" algn="l" rtl="0">
              <a:spcBef>
                <a:spcPts val="12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5.2 	Identify the key elements of classical conditioning as demonstrated in Pavlov’s classic experiment.</a:t>
            </a:r>
          </a:p>
          <a:p>
            <a:pPr marL="577850" marR="0" lvl="0" indent="-577850" algn="l" rtl="0">
              <a:spcBef>
                <a:spcPts val="12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5.3 	Apply classical conditioning to examples of phobias, taste aversions, and drug dependency.</a:t>
            </a:r>
          </a:p>
          <a:p>
            <a:pPr marL="577850" marR="0" lvl="0" indent="-577850" algn="l" rtl="0">
              <a:spcBef>
                <a:spcPts val="12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5.4 	Identify the contributions of Thorndike and Skinner to the concept of operant conditioning.</a:t>
            </a:r>
          </a:p>
          <a:p>
            <a:pPr marL="577850" marR="0" lvl="0" indent="-577850" algn="l" rtl="0">
              <a:spcBef>
                <a:spcPts val="12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5.5 	Differentiate between primary and secondary reinforcers and positive and negative reinforcement.</a:t>
            </a:r>
          </a:p>
          <a:p>
            <a:pPr marL="577850" marR="0" lvl="0" indent="-577850" algn="l" rtl="0">
              <a:spcBef>
                <a:spcPts val="12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5.6 	Identify the four schedules of reinforcement.</a:t>
            </a:r>
          </a:p>
          <a:p>
            <a:pPr marL="577850" marR="0" lvl="0" indent="-577850" algn="l" rtl="0">
              <a:spcBef>
                <a:spcPts val="1200"/>
              </a:spcBef>
              <a:buClr>
                <a:srgbClr val="007FA3"/>
              </a:buClr>
              <a:buSzPct val="25000"/>
              <a:buFont typeface="Arial"/>
              <a:buNone/>
            </a:pPr>
            <a:r>
              <a:rPr lang="en-US" sz="2200" b="0" i="0" u="none" strike="noStrike" cap="none">
                <a:solidFill>
                  <a:schemeClr val="dk1"/>
                </a:solidFill>
                <a:latin typeface="Arial"/>
                <a:ea typeface="Arial"/>
                <a:cs typeface="Arial"/>
                <a:sym typeface="Arial"/>
              </a:rPr>
              <a:t>5.7 	Identify the effect that punishment has on behavior.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5.1</a:t>
            </a:r>
            <a:br>
              <a:rPr lang="en-US" sz="3200" b="1" i="0" u="none" strike="noStrike" cap="none">
                <a:solidFill>
                  <a:srgbClr val="007FA3"/>
                </a:solidFill>
                <a:latin typeface="Arial"/>
                <a:ea typeface="Arial"/>
                <a:cs typeface="Arial"/>
                <a:sym typeface="Arial"/>
              </a:rPr>
            </a:br>
            <a:r>
              <a:rPr lang="en-US" sz="3200" b="1" i="0" u="none" strike="noStrike" cap="none">
                <a:solidFill>
                  <a:srgbClr val="007FA3"/>
                </a:solidFill>
                <a:latin typeface="Arial"/>
                <a:ea typeface="Arial"/>
                <a:cs typeface="Arial"/>
                <a:sym typeface="Arial"/>
              </a:rPr>
              <a:t>Comparing Two Kinds of Conditioning</a:t>
            </a:r>
          </a:p>
        </p:txBody>
      </p:sp>
      <p:graphicFrame>
        <p:nvGraphicFramePr>
          <p:cNvPr id="488" name="Shape 488"/>
          <p:cNvGraphicFramePr/>
          <p:nvPr/>
        </p:nvGraphicFramePr>
        <p:xfrm>
          <a:off x="457200" y="1600200"/>
          <a:ext cx="8229600" cy="4119940"/>
        </p:xfrm>
        <a:graphic>
          <a:graphicData uri="http://schemas.openxmlformats.org/drawingml/2006/table">
            <a:tbl>
              <a:tblPr firstRow="1" bandRow="1">
                <a:noFill/>
                <a:tableStyleId>{D1B7B160-D79D-4920-9113-D64B668FECD4}</a:tableStyleId>
              </a:tblPr>
              <a:tblGrid>
                <a:gridCol w="4114800"/>
                <a:gridCol w="4114800"/>
              </a:tblGrid>
              <a:tr h="370850">
                <a:tc>
                  <a:txBody>
                    <a:bodyPr/>
                    <a:lstStyle/>
                    <a:p>
                      <a:pPr marL="0" marR="0" lvl="0" indent="0" algn="l" rtl="0">
                        <a:spcBef>
                          <a:spcPts val="0"/>
                        </a:spcBef>
                        <a:buSzPct val="25000"/>
                        <a:buNone/>
                      </a:pPr>
                      <a:r>
                        <a:rPr lang="en-US" sz="1800" u="none" strike="noStrike" cap="none"/>
                        <a:t>Operant Conditioning</a:t>
                      </a:r>
                    </a:p>
                  </a:txBody>
                  <a:tcPr marL="91450" marR="91450" marT="45725" marB="45725"/>
                </a:tc>
                <a:tc>
                  <a:txBody>
                    <a:bodyPr/>
                    <a:lstStyle/>
                    <a:p>
                      <a:pPr marL="0" marR="0" lvl="0" indent="0" algn="l" rtl="0">
                        <a:spcBef>
                          <a:spcPts val="0"/>
                        </a:spcBef>
                        <a:buSzPct val="25000"/>
                        <a:buNone/>
                      </a:pPr>
                      <a:r>
                        <a:rPr lang="en-US" sz="1800"/>
                        <a:t>Classical Conditioning</a:t>
                      </a:r>
                    </a:p>
                  </a:txBody>
                  <a:tcPr marL="91450" marR="91450" marT="45725" marB="45725"/>
                </a:tc>
              </a:tr>
              <a:tr h="370850">
                <a:tc>
                  <a:txBody>
                    <a:bodyPr/>
                    <a:lstStyle/>
                    <a:p>
                      <a:pPr marL="0" marR="0" lvl="0" indent="0" algn="l" rtl="0">
                        <a:spcBef>
                          <a:spcPts val="0"/>
                        </a:spcBef>
                        <a:buSzPct val="25000"/>
                        <a:buNone/>
                      </a:pPr>
                      <a:r>
                        <a:rPr lang="en-US" sz="1800"/>
                        <a:t>End result is an increase in the rate of an already occurring response.</a:t>
                      </a:r>
                    </a:p>
                  </a:txBody>
                  <a:tcPr marL="91450" marR="91450" marT="45725" marB="45725"/>
                </a:tc>
                <a:tc>
                  <a:txBody>
                    <a:bodyPr/>
                    <a:lstStyle/>
                    <a:p>
                      <a:pPr marL="0" marR="0" lvl="0" indent="0" algn="l" rtl="0">
                        <a:spcBef>
                          <a:spcPts val="0"/>
                        </a:spcBef>
                        <a:buSzPct val="25000"/>
                        <a:buNone/>
                      </a:pPr>
                      <a:r>
                        <a:rPr lang="en-US" sz="1800"/>
                        <a:t>End result is the creation of a new response to a stimulus that did not normally produce that response.</a:t>
                      </a:r>
                    </a:p>
                  </a:txBody>
                  <a:tcPr marL="91450" marR="91450" marT="45725" marB="45725"/>
                </a:tc>
              </a:tr>
              <a:tr h="370850">
                <a:tc>
                  <a:txBody>
                    <a:bodyPr/>
                    <a:lstStyle/>
                    <a:p>
                      <a:pPr marL="0" marR="0" lvl="0" indent="0" algn="l" rtl="0">
                        <a:spcBef>
                          <a:spcPts val="0"/>
                        </a:spcBef>
                        <a:buSzPct val="25000"/>
                        <a:buNone/>
                      </a:pPr>
                      <a:r>
                        <a:rPr lang="en-US" sz="1800"/>
                        <a:t>Responses are voluntary, emitted by the organism.</a:t>
                      </a:r>
                    </a:p>
                  </a:txBody>
                  <a:tcPr marL="91450" marR="91450" marT="45725" marB="45725"/>
                </a:tc>
                <a:tc>
                  <a:txBody>
                    <a:bodyPr/>
                    <a:lstStyle/>
                    <a:p>
                      <a:pPr marL="0" marR="0" lvl="0" indent="0" algn="l" rtl="0">
                        <a:spcBef>
                          <a:spcPts val="0"/>
                        </a:spcBef>
                        <a:buSzPct val="25000"/>
                        <a:buNone/>
                      </a:pPr>
                      <a:r>
                        <a:rPr lang="en-US" sz="1800"/>
                        <a:t>Responses are involuntary and reflexive, elicited by a stimulus.</a:t>
                      </a:r>
                    </a:p>
                  </a:txBody>
                  <a:tcPr marL="91450" marR="91450" marT="45725" marB="45725"/>
                </a:tc>
              </a:tr>
              <a:tr h="370850">
                <a:tc>
                  <a:txBody>
                    <a:bodyPr/>
                    <a:lstStyle/>
                    <a:p>
                      <a:pPr marL="0" marR="0" lvl="0" indent="0" algn="l" rtl="0">
                        <a:spcBef>
                          <a:spcPts val="0"/>
                        </a:spcBef>
                        <a:buSzPct val="25000"/>
                        <a:buNone/>
                      </a:pPr>
                      <a:r>
                        <a:rPr lang="en-US" sz="1800"/>
                        <a:t>Consequences are important in forming an association.</a:t>
                      </a:r>
                    </a:p>
                  </a:txBody>
                  <a:tcPr marL="91450" marR="91450" marT="45725" marB="45725"/>
                </a:tc>
                <a:tc>
                  <a:txBody>
                    <a:bodyPr/>
                    <a:lstStyle/>
                    <a:p>
                      <a:pPr marL="0" marR="0" lvl="0" indent="0" algn="l" rtl="0">
                        <a:spcBef>
                          <a:spcPts val="0"/>
                        </a:spcBef>
                        <a:buSzPct val="25000"/>
                        <a:buNone/>
                      </a:pPr>
                      <a:r>
                        <a:rPr lang="en-US" sz="1800"/>
                        <a:t>Antecedent stimuli are important in forming an association.</a:t>
                      </a:r>
                    </a:p>
                  </a:txBody>
                  <a:tcPr marL="91450" marR="91450" marT="45725" marB="45725"/>
                </a:tc>
              </a:tr>
              <a:tr h="370850">
                <a:tc>
                  <a:txBody>
                    <a:bodyPr/>
                    <a:lstStyle/>
                    <a:p>
                      <a:pPr marL="0" marR="0" lvl="0" indent="0" algn="l" rtl="0">
                        <a:spcBef>
                          <a:spcPts val="0"/>
                        </a:spcBef>
                        <a:buSzPct val="25000"/>
                        <a:buNone/>
                      </a:pPr>
                      <a:r>
                        <a:rPr lang="en-US" sz="1800"/>
                        <a:t>Reinforcement should be immediate.</a:t>
                      </a:r>
                    </a:p>
                  </a:txBody>
                  <a:tcPr marL="91450" marR="91450" marT="45725" marB="45725"/>
                </a:tc>
                <a:tc>
                  <a:txBody>
                    <a:bodyPr/>
                    <a:lstStyle/>
                    <a:p>
                      <a:pPr marL="0" marR="0" lvl="0" indent="0" algn="l" rtl="0">
                        <a:spcBef>
                          <a:spcPts val="0"/>
                        </a:spcBef>
                        <a:buSzPct val="25000"/>
                        <a:buNone/>
                      </a:pPr>
                      <a:r>
                        <a:rPr lang="en-US" sz="1800"/>
                        <a:t>CS must occur immediately before the UCS.</a:t>
                      </a:r>
                    </a:p>
                  </a:txBody>
                  <a:tcPr marL="91450" marR="91450" marT="45725" marB="45725"/>
                </a:tc>
              </a:tr>
              <a:tr h="370850">
                <a:tc>
                  <a:txBody>
                    <a:bodyPr/>
                    <a:lstStyle/>
                    <a:p>
                      <a:pPr marL="0" marR="0" lvl="0" indent="0" algn="l" rtl="0">
                        <a:spcBef>
                          <a:spcPts val="0"/>
                        </a:spcBef>
                        <a:buSzPct val="25000"/>
                        <a:buNone/>
                      </a:pPr>
                      <a:r>
                        <a:rPr lang="en-US" sz="1800"/>
                        <a:t>An expectancy develops for reinforcement to follow a correct response.</a:t>
                      </a:r>
                    </a:p>
                  </a:txBody>
                  <a:tcPr marL="91450" marR="91450" marT="45725" marB="45725"/>
                </a:tc>
                <a:tc>
                  <a:txBody>
                    <a:bodyPr/>
                    <a:lstStyle/>
                    <a:p>
                      <a:pPr marL="0" marR="0" lvl="0" indent="0" algn="l" rtl="0">
                        <a:spcBef>
                          <a:spcPts val="0"/>
                        </a:spcBef>
                        <a:buSzPct val="25000"/>
                        <a:buNone/>
                      </a:pPr>
                      <a:r>
                        <a:rPr lang="en-US" sz="1800"/>
                        <a:t>An expectancy develops for UCS to follow CS.</a:t>
                      </a:r>
                    </a:p>
                  </a:txBody>
                  <a:tcPr marL="91450" marR="91450" marT="45725" marB="45725"/>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Concept of Reinforcement </a:t>
            </a:r>
            <a:r>
              <a:rPr lang="en-US" sz="2000" b="1" i="0" u="none" strike="noStrike" cap="none">
                <a:solidFill>
                  <a:srgbClr val="007FA3"/>
                </a:solidFill>
                <a:latin typeface="Arial"/>
                <a:ea typeface="Arial"/>
                <a:cs typeface="Arial"/>
                <a:sym typeface="Arial"/>
              </a:rPr>
              <a:t>2 of 2</a:t>
            </a:r>
          </a:p>
        </p:txBody>
      </p:sp>
      <p:sp>
        <p:nvSpPr>
          <p:cNvPr id="494" name="Shape 49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Positive reinforcement: the reinforcement of a response by the addition or experience of a pleasurable stimulus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Negative reinforcement: the reinforcement of a response by the removal, escape from, or avoidance of an unpleasant stimulus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Example: taking aspirin for a headache is negatively reinforced: removal of headache!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457200" y="215370"/>
            <a:ext cx="8229600" cy="1069142"/>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Schedules of Reinforcement: Why the One-Armed Bandit Is So Seductive </a:t>
            </a:r>
            <a:r>
              <a:rPr lang="en-US" sz="2000" b="1" i="0" u="none" strike="noStrike" cap="none">
                <a:solidFill>
                  <a:srgbClr val="007FA3"/>
                </a:solidFill>
                <a:latin typeface="Arial"/>
                <a:ea typeface="Arial"/>
                <a:cs typeface="Arial"/>
                <a:sym typeface="Arial"/>
              </a:rPr>
              <a:t>1 of 3</a:t>
            </a:r>
          </a:p>
        </p:txBody>
      </p:sp>
      <p:sp>
        <p:nvSpPr>
          <p:cNvPr id="500" name="Shape 500"/>
          <p:cNvSpPr txBox="1">
            <a:spLocks noGrp="1"/>
          </p:cNvSpPr>
          <p:nvPr>
            <p:ph type="body" idx="1"/>
          </p:nvPr>
        </p:nvSpPr>
        <p:spPr>
          <a:xfrm>
            <a:off x="457200" y="1376548"/>
            <a:ext cx="8229600" cy="468084"/>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5.6 Identify the four schedules of reinforcement.</a:t>
            </a:r>
          </a:p>
        </p:txBody>
      </p:sp>
      <p:sp>
        <p:nvSpPr>
          <p:cNvPr id="501" name="Shape 501"/>
          <p:cNvSpPr txBox="1">
            <a:spLocks noGrp="1"/>
          </p:cNvSpPr>
          <p:nvPr>
            <p:ph type="body" idx="2"/>
          </p:nvPr>
        </p:nvSpPr>
        <p:spPr>
          <a:xfrm>
            <a:off x="461818" y="1936666"/>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Partial reinforcement effect: a response that is reinforced after some—but not all—correct responses tends to be very resistant to extinction</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Continuous reinforcement: reinforcement of each and every correct response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Schedules of Reinforcement: Why the One-Armed Bandit Is So Seductive </a:t>
            </a:r>
            <a:r>
              <a:rPr lang="en-US" sz="2000" b="1" i="0" u="none" strike="noStrike" cap="none">
                <a:solidFill>
                  <a:srgbClr val="007FA3"/>
                </a:solidFill>
                <a:latin typeface="Arial"/>
                <a:ea typeface="Arial"/>
                <a:cs typeface="Arial"/>
                <a:sym typeface="Arial"/>
              </a:rPr>
              <a:t>2 of 3</a:t>
            </a:r>
          </a:p>
        </p:txBody>
      </p:sp>
      <p:sp>
        <p:nvSpPr>
          <p:cNvPr id="507" name="Shape 50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Fixed interval schedule of reinforcement: interval of time that must pass before reinforcement becomes possible is always the same</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Variable interval schedule of reinforcement: the interval of time that must pass before reinforcement becomes possible is different for each trial or event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Schedules of Reinforcement: Why the One-Armed Bandit Is So Seductive </a:t>
            </a:r>
            <a:r>
              <a:rPr lang="en-US" sz="2000" b="1" i="0" u="none" strike="noStrike" cap="none">
                <a:solidFill>
                  <a:srgbClr val="007FA3"/>
                </a:solidFill>
                <a:latin typeface="Arial"/>
                <a:ea typeface="Arial"/>
                <a:cs typeface="Arial"/>
                <a:sym typeface="Arial"/>
              </a:rPr>
              <a:t>3 of 3</a:t>
            </a:r>
          </a:p>
        </p:txBody>
      </p:sp>
      <p:sp>
        <p:nvSpPr>
          <p:cNvPr id="513" name="Shape 51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Fixed ratio schedule of reinforcement: number of responses required for reinforcement is always the same</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Variable ratio schedule of reinforcement: schedule of reinforcement in which the number of responses required for reinforcement is different for each trial or event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5.8 Schedules of Reinforcement</a:t>
            </a:r>
          </a:p>
        </p:txBody>
      </p:sp>
      <p:sp>
        <p:nvSpPr>
          <p:cNvPr id="520" name="Shape 520"/>
          <p:cNvSpPr txBox="1">
            <a:spLocks noGrp="1"/>
          </p:cNvSpPr>
          <p:nvPr>
            <p:ph type="body" idx="1"/>
          </p:nvPr>
        </p:nvSpPr>
        <p:spPr>
          <a:xfrm>
            <a:off x="454891" y="913234"/>
            <a:ext cx="4035644" cy="5335165"/>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These four graphs show the typical pattern of responding for both fixed and variable interval and ratio schedules of reinforcement. The responses are cumulative, which means new responses are added to those that come before, and all graphs begin after the learned pattern is well established. Slash marks mean that a reinforcement has been given. In both the fixed interval and fixed ratio graphs, there is a pause after each reinforcement as the learner briefly “rests.” The “scalloped” shape of the fixed interval curve is a typical indicator of this pause, as is the stair-step shape of the fixed ratio curve. In the variable interval and ratio schedules, no such pause occurs, because the reinforcements are unpredictable. Notice that both fixed and variable interval schedules are slower (less steep) than the two ratio schedules because of the need to respond as quickly as possible in the ratio schedules.</a:t>
            </a:r>
          </a:p>
        </p:txBody>
      </p:sp>
      <p:pic>
        <p:nvPicPr>
          <p:cNvPr id="521" name="Shape 521" descr="Four line graphs plot cumulative responses against time illustrate the fixed interval, fixed ratio, variable interval, and variable ratio schedules of reinforcement."/>
          <p:cNvPicPr preferRelativeResize="0"/>
          <p:nvPr/>
        </p:nvPicPr>
        <p:blipFill rotWithShape="1">
          <a:blip r:embed="rId3">
            <a:alphaModFix/>
          </a:blip>
          <a:srcRect/>
          <a:stretch/>
        </p:blipFill>
        <p:spPr>
          <a:xfrm>
            <a:off x="4572000" y="913234"/>
            <a:ext cx="4196264" cy="581004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title"/>
          </p:nvPr>
        </p:nvSpPr>
        <p:spPr>
          <a:xfrm>
            <a:off x="457200" y="215371"/>
            <a:ext cx="8229600" cy="998221"/>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Role of Punishment in Operant Conditioning </a:t>
            </a:r>
            <a:r>
              <a:rPr lang="en-US" sz="2000" b="1" i="0" u="none" strike="noStrike" cap="none">
                <a:solidFill>
                  <a:srgbClr val="007FA3"/>
                </a:solidFill>
                <a:latin typeface="Arial"/>
                <a:ea typeface="Arial"/>
                <a:cs typeface="Arial"/>
                <a:sym typeface="Arial"/>
              </a:rPr>
              <a:t>1 of 3</a:t>
            </a:r>
          </a:p>
        </p:txBody>
      </p:sp>
      <p:sp>
        <p:nvSpPr>
          <p:cNvPr id="528" name="Shape 528"/>
          <p:cNvSpPr txBox="1">
            <a:spLocks noGrp="1"/>
          </p:cNvSpPr>
          <p:nvPr>
            <p:ph type="body" idx="1"/>
          </p:nvPr>
        </p:nvSpPr>
        <p:spPr>
          <a:xfrm>
            <a:off x="457200" y="1219533"/>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5.7 Identify the effect that punishment has on behavior.</a:t>
            </a:r>
          </a:p>
        </p:txBody>
      </p:sp>
      <p:sp>
        <p:nvSpPr>
          <p:cNvPr id="529" name="Shape 529"/>
          <p:cNvSpPr txBox="1">
            <a:spLocks noGrp="1"/>
          </p:cNvSpPr>
          <p:nvPr>
            <p:ph type="body" idx="2"/>
          </p:nvPr>
        </p:nvSpPr>
        <p:spPr>
          <a:xfrm>
            <a:off x="457200" y="1828800"/>
            <a:ext cx="8229600" cy="42973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Punishment: any event or object that, when following a response, makes that response less likely to happen again</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Punishment by application: the punishment of a response by the addition or experiencing of an unpleasant stimulus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Punishment by removal: the punishment of a response by the removal of a pleasurable stimulus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5.2 Four Ways to Modify Behavior</a:t>
            </a:r>
          </a:p>
        </p:txBody>
      </p:sp>
      <p:graphicFrame>
        <p:nvGraphicFramePr>
          <p:cNvPr id="536" name="Shape 536"/>
          <p:cNvGraphicFramePr/>
          <p:nvPr/>
        </p:nvGraphicFramePr>
        <p:xfrm>
          <a:off x="381000" y="1066800"/>
          <a:ext cx="8382000" cy="4028490"/>
        </p:xfrm>
        <a:graphic>
          <a:graphicData uri="http://schemas.openxmlformats.org/drawingml/2006/table">
            <a:tbl>
              <a:tblPr firstRow="1" bandRow="1">
                <a:noFill/>
                <a:tableStyleId>{D1B7B160-D79D-4920-9113-D64B668FECD4}</a:tableStyleId>
              </a:tblPr>
              <a:tblGrid>
                <a:gridCol w="2362200"/>
                <a:gridCol w="2895600"/>
                <a:gridCol w="3124200"/>
              </a:tblGrid>
              <a:tr h="370850">
                <a:tc>
                  <a:txBody>
                    <a:bodyPr/>
                    <a:lstStyle/>
                    <a:p>
                      <a:pPr marL="0" marR="0" lvl="0" indent="0" algn="l" rtl="0">
                        <a:spcBef>
                          <a:spcPts val="0"/>
                        </a:spcBef>
                        <a:buSzPct val="25000"/>
                        <a:buNone/>
                      </a:pPr>
                      <a:r>
                        <a:rPr lang="en-US" sz="1800">
                          <a:solidFill>
                            <a:schemeClr val="lt1"/>
                          </a:solidFill>
                        </a:rPr>
                        <a:t>Blank cell</a:t>
                      </a:r>
                    </a:p>
                  </a:txBody>
                  <a:tcPr marL="91450" marR="91450" marT="45725" marB="45725"/>
                </a:tc>
                <a:tc>
                  <a:txBody>
                    <a:bodyPr/>
                    <a:lstStyle/>
                    <a:p>
                      <a:pPr marL="0" marR="0" lvl="0" indent="0" algn="l" rtl="0">
                        <a:spcBef>
                          <a:spcPts val="0"/>
                        </a:spcBef>
                        <a:buSzPct val="25000"/>
                        <a:buNone/>
                      </a:pPr>
                      <a:r>
                        <a:rPr lang="en-US" sz="1800"/>
                        <a:t>Reinforcement</a:t>
                      </a:r>
                    </a:p>
                  </a:txBody>
                  <a:tcPr marL="91450" marR="91450" marT="45725" marB="45725"/>
                </a:tc>
                <a:tc>
                  <a:txBody>
                    <a:bodyPr/>
                    <a:lstStyle/>
                    <a:p>
                      <a:pPr marL="0" marR="0" lvl="0" indent="0" algn="l" rtl="0">
                        <a:spcBef>
                          <a:spcPts val="0"/>
                        </a:spcBef>
                        <a:buSzPct val="25000"/>
                        <a:buNone/>
                      </a:pPr>
                      <a:r>
                        <a:rPr lang="en-US" sz="1800"/>
                        <a:t>Punishment</a:t>
                      </a:r>
                    </a:p>
                  </a:txBody>
                  <a:tcPr marL="91450" marR="91450" marT="45725" marB="45725"/>
                </a:tc>
              </a:tr>
              <a:tr h="370850">
                <a:tc>
                  <a:txBody>
                    <a:bodyPr/>
                    <a:lstStyle/>
                    <a:p>
                      <a:pPr marL="0" marR="0" lvl="0" indent="0" algn="l" rtl="0">
                        <a:spcBef>
                          <a:spcPts val="0"/>
                        </a:spcBef>
                        <a:buSzPct val="25000"/>
                        <a:buNone/>
                      </a:pPr>
                      <a:r>
                        <a:rPr lang="en-US" sz="1800"/>
                        <a:t>Positive (Adding)</a:t>
                      </a:r>
                    </a:p>
                  </a:txBody>
                  <a:tcPr marL="91450" marR="91450" marT="45725" marB="45725"/>
                </a:tc>
                <a:tc>
                  <a:txBody>
                    <a:bodyPr/>
                    <a:lstStyle/>
                    <a:p>
                      <a:pPr marL="0" marR="0" lvl="0" indent="0" algn="l" rtl="0">
                        <a:spcBef>
                          <a:spcPts val="0"/>
                        </a:spcBef>
                        <a:buSzPct val="25000"/>
                        <a:buNone/>
                      </a:pPr>
                      <a:r>
                        <a:rPr lang="en-US" sz="1800"/>
                        <a:t>Something valued </a:t>
                      </a:r>
                      <a:br>
                        <a:rPr lang="en-US" sz="1800"/>
                      </a:br>
                      <a:r>
                        <a:rPr lang="en-US" sz="1800"/>
                        <a:t>or desirable</a:t>
                      </a:r>
                    </a:p>
                  </a:txBody>
                  <a:tcPr marL="91450" marR="91450" marT="45725" marB="45725"/>
                </a:tc>
                <a:tc>
                  <a:txBody>
                    <a:bodyPr/>
                    <a:lstStyle/>
                    <a:p>
                      <a:pPr marL="0" marR="0" lvl="0" indent="0" algn="l" rtl="0">
                        <a:spcBef>
                          <a:spcPts val="0"/>
                        </a:spcBef>
                        <a:buSzPct val="25000"/>
                        <a:buNone/>
                      </a:pPr>
                      <a:r>
                        <a:rPr lang="en-US" sz="1800"/>
                        <a:t>Something unpleasant</a:t>
                      </a:r>
                    </a:p>
                  </a:txBody>
                  <a:tcPr marL="91450" marR="91450" marT="45725" marB="45725"/>
                </a:tc>
              </a:tr>
              <a:tr h="370850">
                <a:tc>
                  <a:txBody>
                    <a:bodyPr/>
                    <a:lstStyle/>
                    <a:p>
                      <a:pPr marL="0" marR="0" lvl="0" indent="0" algn="l" rtl="0">
                        <a:spcBef>
                          <a:spcPts val="0"/>
                        </a:spcBef>
                        <a:buSzPct val="25000"/>
                        <a:buNone/>
                      </a:pPr>
                      <a:r>
                        <a:rPr lang="en-US" sz="1800">
                          <a:solidFill>
                            <a:schemeClr val="lt1"/>
                          </a:solidFill>
                        </a:rPr>
                        <a:t>Blank cell</a:t>
                      </a:r>
                    </a:p>
                  </a:txBody>
                  <a:tcPr marL="91450" marR="91450" marT="45725" marB="45725"/>
                </a:tc>
                <a:tc>
                  <a:txBody>
                    <a:bodyPr/>
                    <a:lstStyle/>
                    <a:p>
                      <a:pPr marL="0" marR="0" lvl="0" indent="0" algn="l" rtl="0">
                        <a:spcBef>
                          <a:spcPts val="0"/>
                        </a:spcBef>
                        <a:buSzPct val="25000"/>
                        <a:buNone/>
                      </a:pPr>
                      <a:r>
                        <a:rPr lang="en-US" sz="1800" i="1"/>
                        <a:t>Positive Reinforcement</a:t>
                      </a:r>
                    </a:p>
                    <a:p>
                      <a:pPr marL="0" marR="0" lvl="0" indent="0" algn="l" rtl="0">
                        <a:spcBef>
                          <a:spcPts val="0"/>
                        </a:spcBef>
                        <a:buSzPct val="25000"/>
                        <a:buNone/>
                      </a:pPr>
                      <a:r>
                        <a:rPr lang="en-US" sz="1800"/>
                        <a:t>Example: getting a gold star for good behavior in school</a:t>
                      </a:r>
                    </a:p>
                  </a:txBody>
                  <a:tcPr marL="91450" marR="91450" marT="45725" marB="45725"/>
                </a:tc>
                <a:tc>
                  <a:txBody>
                    <a:bodyPr/>
                    <a:lstStyle/>
                    <a:p>
                      <a:pPr marL="0" marR="0" lvl="0" indent="0" algn="l" rtl="0">
                        <a:spcBef>
                          <a:spcPts val="0"/>
                        </a:spcBef>
                        <a:buSzPct val="25000"/>
                        <a:buNone/>
                      </a:pPr>
                      <a:r>
                        <a:rPr lang="en-US" sz="1800" i="1"/>
                        <a:t>Punishment by Application</a:t>
                      </a:r>
                    </a:p>
                    <a:p>
                      <a:pPr marL="0" marR="0" lvl="0" indent="0" algn="l" rtl="0">
                        <a:spcBef>
                          <a:spcPts val="0"/>
                        </a:spcBef>
                        <a:buSzPct val="25000"/>
                        <a:buNone/>
                      </a:pPr>
                      <a:r>
                        <a:rPr lang="en-US" sz="1800"/>
                        <a:t>Example: getting a spanking for disobeying</a:t>
                      </a:r>
                    </a:p>
                  </a:txBody>
                  <a:tcPr marL="91450" marR="91450" marT="45725" marB="45725"/>
                </a:tc>
              </a:tr>
              <a:tr h="370850">
                <a:tc>
                  <a:txBody>
                    <a:bodyPr/>
                    <a:lstStyle/>
                    <a:p>
                      <a:pPr marL="0" marR="0" lvl="0" indent="0" algn="l" rtl="0">
                        <a:spcBef>
                          <a:spcPts val="0"/>
                        </a:spcBef>
                        <a:buSzPct val="25000"/>
                        <a:buNone/>
                      </a:pPr>
                      <a:r>
                        <a:rPr lang="en-US" sz="1800"/>
                        <a:t>Negative (Removing/Avoiding)</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800"/>
                        <a:t>Something unpleasant</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800"/>
                        <a:t>Something valued or desirable</a:t>
                      </a:r>
                    </a:p>
                  </a:txBody>
                  <a:tcPr marL="91450" marR="91450" marT="45725" marB="45725"/>
                </a:tc>
              </a:tr>
              <a:tr h="370850">
                <a:tc>
                  <a:txBody>
                    <a:bodyPr/>
                    <a:lstStyle/>
                    <a:p>
                      <a:pPr marL="0" marR="0" lvl="0" indent="0" algn="l" rtl="0">
                        <a:lnSpc>
                          <a:spcPct val="100000"/>
                        </a:lnSpc>
                        <a:spcBef>
                          <a:spcPts val="0"/>
                        </a:spcBef>
                        <a:spcAft>
                          <a:spcPts val="0"/>
                        </a:spcAft>
                        <a:buClr>
                          <a:schemeClr val="lt1"/>
                        </a:buClr>
                        <a:buSzPct val="25000"/>
                        <a:buFont typeface="Arial"/>
                        <a:buNone/>
                      </a:pPr>
                      <a:r>
                        <a:rPr lang="en-US" sz="1800">
                          <a:solidFill>
                            <a:schemeClr val="lt1"/>
                          </a:solidFill>
                        </a:rPr>
                        <a:t>Blank cell</a:t>
                      </a:r>
                    </a:p>
                  </a:txBody>
                  <a:tcPr marL="91450" marR="91450" marT="45725" marB="45725"/>
                </a:tc>
                <a:tc>
                  <a:txBody>
                    <a:bodyPr/>
                    <a:lstStyle/>
                    <a:p>
                      <a:pPr marL="0" marR="0" lvl="0" indent="0" algn="l" rtl="0">
                        <a:spcBef>
                          <a:spcPts val="0"/>
                        </a:spcBef>
                        <a:buSzPct val="25000"/>
                        <a:buNone/>
                      </a:pPr>
                      <a:r>
                        <a:rPr lang="en-US" sz="1800" i="1"/>
                        <a:t>Negative Reinforcement</a:t>
                      </a:r>
                    </a:p>
                    <a:p>
                      <a:pPr marL="0" marR="0" lvl="0" indent="0" algn="l" rtl="0">
                        <a:spcBef>
                          <a:spcPts val="0"/>
                        </a:spcBef>
                        <a:buSzPct val="25000"/>
                        <a:buNone/>
                      </a:pPr>
                      <a:r>
                        <a:rPr lang="en-US" sz="1800"/>
                        <a:t>Example: fastening a seat belt to stop the alarm from sounding</a:t>
                      </a:r>
                    </a:p>
                  </a:txBody>
                  <a:tcPr marL="91450" marR="91450" marT="45725" marB="45725"/>
                </a:tc>
                <a:tc>
                  <a:txBody>
                    <a:bodyPr/>
                    <a:lstStyle/>
                    <a:p>
                      <a:pPr marL="0" marR="0" lvl="0" indent="0" algn="l" rtl="0">
                        <a:spcBef>
                          <a:spcPts val="0"/>
                        </a:spcBef>
                        <a:buSzPct val="25000"/>
                        <a:buNone/>
                      </a:pPr>
                      <a:r>
                        <a:rPr lang="en-US" sz="1800" i="1"/>
                        <a:t>Punishment by Removal</a:t>
                      </a:r>
                    </a:p>
                    <a:p>
                      <a:pPr marL="0" marR="0" lvl="0" indent="0" algn="l" rtl="0">
                        <a:spcBef>
                          <a:spcPts val="0"/>
                        </a:spcBef>
                        <a:buSzPct val="25000"/>
                        <a:buNone/>
                      </a:pPr>
                      <a:r>
                        <a:rPr lang="en-US" sz="1800"/>
                        <a:t>Example: losing a privilege such as going out </a:t>
                      </a:r>
                      <a:br>
                        <a:rPr lang="en-US" sz="1800"/>
                      </a:br>
                      <a:r>
                        <a:rPr lang="en-US" sz="1800"/>
                        <a:t>with friends</a:t>
                      </a:r>
                    </a:p>
                  </a:txBody>
                  <a:tcPr marL="91450" marR="91450" marT="45725" marB="45725"/>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Role of Punishment in Operant Conditioning </a:t>
            </a:r>
            <a:r>
              <a:rPr lang="en-US" sz="2000" b="1" i="0" u="none" strike="noStrike" cap="none">
                <a:solidFill>
                  <a:srgbClr val="007FA3"/>
                </a:solidFill>
                <a:latin typeface="Arial"/>
                <a:ea typeface="Arial"/>
                <a:cs typeface="Arial"/>
                <a:sym typeface="Arial"/>
              </a:rPr>
              <a:t>2 of 3</a:t>
            </a:r>
          </a:p>
        </p:txBody>
      </p:sp>
      <p:sp>
        <p:nvSpPr>
          <p:cNvPr id="543" name="Shape 54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Severe punishment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May cause avoidance of the punisher instead of the behavior being punished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May encourage lying to avoid punishment</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Creates fear and anxiety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Shape 549"/>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5.3 Negative Reinforcement Versus Punishment by Removal</a:t>
            </a:r>
          </a:p>
        </p:txBody>
      </p:sp>
      <p:graphicFrame>
        <p:nvGraphicFramePr>
          <p:cNvPr id="550" name="Shape 550"/>
          <p:cNvGraphicFramePr/>
          <p:nvPr/>
        </p:nvGraphicFramePr>
        <p:xfrm>
          <a:off x="152400" y="1600200"/>
          <a:ext cx="8839200" cy="3124200"/>
        </p:xfrm>
        <a:graphic>
          <a:graphicData uri="http://schemas.openxmlformats.org/drawingml/2006/table">
            <a:tbl>
              <a:tblPr firstRow="1" bandRow="1">
                <a:noFill/>
                <a:tableStyleId>{D1B7B160-D79D-4920-9113-D64B668FECD4}</a:tableStyleId>
              </a:tblPr>
              <a:tblGrid>
                <a:gridCol w="4419600"/>
                <a:gridCol w="4419600"/>
              </a:tblGrid>
              <a:tr h="451625">
                <a:tc>
                  <a:txBody>
                    <a:bodyPr/>
                    <a:lstStyle/>
                    <a:p>
                      <a:pPr marL="0" marR="0" lvl="0" indent="0" algn="l" rtl="0">
                        <a:spcBef>
                          <a:spcPts val="0"/>
                        </a:spcBef>
                        <a:buSzPct val="25000"/>
                        <a:buNone/>
                      </a:pPr>
                      <a:r>
                        <a:rPr lang="en-US" sz="1800"/>
                        <a:t>Example of Negative Reinforcement</a:t>
                      </a:r>
                    </a:p>
                  </a:txBody>
                  <a:tcPr marL="89775" marR="89775" marT="45725" marB="45725" anchor="ctr"/>
                </a:tc>
                <a:tc>
                  <a:txBody>
                    <a:bodyPr/>
                    <a:lstStyle/>
                    <a:p>
                      <a:pPr marL="0" marR="0" lvl="0" indent="0" algn="l" rtl="0">
                        <a:spcBef>
                          <a:spcPts val="0"/>
                        </a:spcBef>
                        <a:buSzPct val="25000"/>
                        <a:buNone/>
                      </a:pPr>
                      <a:r>
                        <a:rPr lang="en-US" sz="1800"/>
                        <a:t>Example of Punishment by Removal</a:t>
                      </a:r>
                    </a:p>
                  </a:txBody>
                  <a:tcPr marL="89775" marR="89775" marT="45725" marB="45725" anchor="ctr"/>
                </a:tc>
              </a:tr>
              <a:tr h="779500">
                <a:tc>
                  <a:txBody>
                    <a:bodyPr/>
                    <a:lstStyle/>
                    <a:p>
                      <a:pPr marL="0" marR="0" lvl="0" indent="0" algn="l" rtl="0">
                        <a:spcBef>
                          <a:spcPts val="0"/>
                        </a:spcBef>
                        <a:buSzPct val="25000"/>
                        <a:buNone/>
                      </a:pPr>
                      <a:r>
                        <a:rPr lang="en-US" sz="1800"/>
                        <a:t>Stopping at a red light to avoid getting in an accident.</a:t>
                      </a:r>
                    </a:p>
                  </a:txBody>
                  <a:tcPr marL="89775" marR="89775" marT="45725" marB="45725" anchor="ctr"/>
                </a:tc>
                <a:tc>
                  <a:txBody>
                    <a:bodyPr/>
                    <a:lstStyle/>
                    <a:p>
                      <a:pPr marL="0" marR="0" lvl="0" indent="0" algn="l" rtl="0">
                        <a:spcBef>
                          <a:spcPts val="0"/>
                        </a:spcBef>
                        <a:buSzPct val="25000"/>
                        <a:buNone/>
                      </a:pPr>
                      <a:r>
                        <a:rPr lang="en-US" sz="1800"/>
                        <a:t>Losing the privilege of driving because you got into too many accidents.</a:t>
                      </a:r>
                    </a:p>
                  </a:txBody>
                  <a:tcPr marL="89775" marR="89775" marT="45725" marB="45725" anchor="ctr"/>
                </a:tc>
              </a:tr>
              <a:tr h="779500">
                <a:tc>
                  <a:txBody>
                    <a:bodyPr/>
                    <a:lstStyle/>
                    <a:p>
                      <a:pPr marL="0" marR="0" lvl="0" indent="0" algn="l" rtl="0">
                        <a:spcBef>
                          <a:spcPts val="0"/>
                        </a:spcBef>
                        <a:buSzPct val="25000"/>
                        <a:buNone/>
                      </a:pPr>
                      <a:r>
                        <a:rPr lang="en-US" sz="1800"/>
                        <a:t>Fastening your seat belt to get the annoying warning signal to stop.</a:t>
                      </a:r>
                    </a:p>
                  </a:txBody>
                  <a:tcPr marL="89775" marR="89775" marT="45725" marB="45725" anchor="ctr"/>
                </a:tc>
                <a:tc>
                  <a:txBody>
                    <a:bodyPr/>
                    <a:lstStyle/>
                    <a:p>
                      <a:pPr marL="0" marR="0" lvl="0" indent="0" algn="l" rtl="0">
                        <a:spcBef>
                          <a:spcPts val="0"/>
                        </a:spcBef>
                        <a:buSzPct val="25000"/>
                        <a:buNone/>
                      </a:pPr>
                      <a:r>
                        <a:rPr lang="en-US" sz="1800"/>
                        <a:t>Having to spend some of your money to pay a ticket for failure to wear a seat belt.</a:t>
                      </a:r>
                    </a:p>
                  </a:txBody>
                  <a:tcPr marL="89775" marR="89775" marT="45725" marB="45725" anchor="ctr"/>
                </a:tc>
              </a:tr>
              <a:tr h="1113575">
                <a:tc>
                  <a:txBody>
                    <a:bodyPr/>
                    <a:lstStyle/>
                    <a:p>
                      <a:pPr marL="0" marR="0" lvl="0" indent="0" algn="l" rtl="0">
                        <a:spcBef>
                          <a:spcPts val="0"/>
                        </a:spcBef>
                        <a:buSzPct val="25000"/>
                        <a:buNone/>
                      </a:pPr>
                      <a:r>
                        <a:rPr lang="en-US" sz="1800"/>
                        <a:t>Obeying a parent before the parent reaches the count of “three” to avoid getting a scolding.</a:t>
                      </a:r>
                    </a:p>
                  </a:txBody>
                  <a:tcPr marL="89775" marR="89775" marT="45725" marB="45725" anchor="ctr"/>
                </a:tc>
                <a:tc>
                  <a:txBody>
                    <a:bodyPr/>
                    <a:lstStyle/>
                    <a:p>
                      <a:pPr marL="0" marR="0" lvl="0" indent="0" algn="l" rtl="0">
                        <a:spcBef>
                          <a:spcPts val="0"/>
                        </a:spcBef>
                        <a:buSzPct val="25000"/>
                        <a:buNone/>
                      </a:pPr>
                      <a:r>
                        <a:rPr lang="en-US" sz="1800"/>
                        <a:t>Being “grounded” (losing your freedom) because of disobedience.</a:t>
                      </a:r>
                    </a:p>
                  </a:txBody>
                  <a:tcPr marL="89775" marR="89775" marT="45725" marB="45725" anchor="ct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rgbClr val="007FA3"/>
                </a:solidFill>
                <a:latin typeface="Arial"/>
                <a:ea typeface="Arial"/>
                <a:cs typeface="Arial"/>
                <a:sym typeface="Arial"/>
              </a:rPr>
              <a:t>2 of 2</a:t>
            </a:r>
          </a:p>
        </p:txBody>
      </p:sp>
      <p:sp>
        <p:nvSpPr>
          <p:cNvPr id="308" name="Shape 308"/>
          <p:cNvSpPr txBox="1">
            <a:spLocks noGrp="1"/>
          </p:cNvSpPr>
          <p:nvPr>
            <p:ph type="body" idx="1"/>
          </p:nvPr>
        </p:nvSpPr>
        <p:spPr>
          <a:xfrm>
            <a:off x="457200" y="1066800"/>
            <a:ext cx="8229600" cy="5181600"/>
          </a:xfrm>
          <a:prstGeom prst="rect">
            <a:avLst/>
          </a:prstGeom>
          <a:noFill/>
          <a:ln>
            <a:noFill/>
          </a:ln>
        </p:spPr>
        <p:txBody>
          <a:bodyPr lIns="0" tIns="0" rIns="0" bIns="0" anchor="t" anchorCtr="0">
            <a:noAutofit/>
          </a:bodyPr>
          <a:lstStyle/>
          <a:p>
            <a:pPr marL="625475" marR="0" lvl="0" indent="-625475" algn="l" rtl="0">
              <a:spcBef>
                <a:spcPts val="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5.8 	Explain the concepts of discriminant stimuli, extinction, generalization, and spontaneous recovery as they relate to operant conditioning.</a:t>
            </a:r>
          </a:p>
          <a:p>
            <a:pPr marL="625475" marR="0" lvl="0" indent="-625475" algn="l" rtl="0">
              <a:spcBef>
                <a:spcPts val="12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5.9 	Describe how operant conditioning is used to change animal and human behavior.</a:t>
            </a:r>
          </a:p>
          <a:p>
            <a:pPr marL="625475" marR="0" lvl="0" indent="-625475" algn="l" rtl="0">
              <a:spcBef>
                <a:spcPts val="12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5.10 Explain the concept of latent learning.</a:t>
            </a:r>
          </a:p>
          <a:p>
            <a:pPr marL="625475" marR="0" lvl="0" indent="-625475" algn="l" rtl="0">
              <a:spcBef>
                <a:spcPts val="12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5.11 Explain how Köhler’s studies demonstrated that animals can learn by insight.</a:t>
            </a:r>
          </a:p>
          <a:p>
            <a:pPr marL="625475" marR="0" lvl="0" indent="-625475" algn="l" rtl="0">
              <a:spcBef>
                <a:spcPts val="12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5.12 Summarize Seligman’s studies on learned helplessness.</a:t>
            </a:r>
          </a:p>
          <a:p>
            <a:pPr marL="625475" marR="0" lvl="0" indent="-625475" algn="l" rtl="0">
              <a:spcBef>
                <a:spcPts val="12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5.13 Describe the process of observational learning.</a:t>
            </a:r>
          </a:p>
          <a:p>
            <a:pPr marL="625475" marR="0" lvl="0" indent="-625475" algn="l" rtl="0">
              <a:spcBef>
                <a:spcPts val="12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5.14 List the four elements of observational learning.</a:t>
            </a:r>
          </a:p>
          <a:p>
            <a:pPr marL="625475" marR="0" lvl="0" indent="-625475" algn="l" rtl="0">
              <a:spcBef>
                <a:spcPts val="1200"/>
              </a:spcBef>
              <a:buClr>
                <a:srgbClr val="007FA3"/>
              </a:buClr>
              <a:buSzPct val="25000"/>
              <a:buFont typeface="Arial"/>
              <a:buNone/>
            </a:pPr>
            <a:r>
              <a:rPr lang="en-US" sz="2200" b="0" i="0" u="none" strike="noStrike" cap="none">
                <a:solidFill>
                  <a:schemeClr val="dk1"/>
                </a:solidFill>
                <a:latin typeface="Arial"/>
                <a:ea typeface="Arial"/>
                <a:cs typeface="Arial"/>
                <a:sym typeface="Arial"/>
              </a:rPr>
              <a:t>5.15 Describe an example of conditioning in the real world.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title"/>
          </p:nvPr>
        </p:nvSpPr>
        <p:spPr>
          <a:xfrm>
            <a:off x="457200" y="215371"/>
            <a:ext cx="8534399"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Role of Punishment in Operant Conditioning </a:t>
            </a:r>
            <a:r>
              <a:rPr lang="en-US" sz="2000" b="1" i="0" u="none" strike="noStrike" cap="none">
                <a:solidFill>
                  <a:srgbClr val="007FA3"/>
                </a:solidFill>
                <a:latin typeface="Arial"/>
                <a:ea typeface="Arial"/>
                <a:cs typeface="Arial"/>
                <a:sym typeface="Arial"/>
              </a:rPr>
              <a:t>3 of 3</a:t>
            </a:r>
          </a:p>
        </p:txBody>
      </p:sp>
      <p:sp>
        <p:nvSpPr>
          <p:cNvPr id="557" name="Shape 55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401638" marR="0" lvl="0" indent="-401638" algn="l" rtl="0">
              <a:spcBef>
                <a:spcPts val="0"/>
              </a:spcBef>
              <a:spcAft>
                <a:spcPts val="0"/>
              </a:spcAft>
              <a:buClr>
                <a:srgbClr val="007FA3"/>
              </a:buClr>
              <a:buSzPct val="100000"/>
              <a:buFont typeface="Noto Sans Symbols"/>
              <a:buChar char="✓"/>
            </a:pPr>
            <a:r>
              <a:rPr lang="en-US" sz="2800" b="0" i="0" u="none" strike="noStrike" cap="none">
                <a:solidFill>
                  <a:schemeClr val="dk1"/>
                </a:solidFill>
                <a:latin typeface="Arial"/>
                <a:ea typeface="Arial"/>
                <a:cs typeface="Arial"/>
                <a:sym typeface="Arial"/>
              </a:rPr>
              <a:t>Punishment should immediately follow behavior it is meant to punish. </a:t>
            </a:r>
          </a:p>
          <a:p>
            <a:pPr marL="401638" marR="0" lvl="0" indent="-401638" algn="l" rtl="0">
              <a:spcBef>
                <a:spcPts val="1500"/>
              </a:spcBef>
              <a:spcAft>
                <a:spcPts val="0"/>
              </a:spcAft>
              <a:buClr>
                <a:srgbClr val="007FA3"/>
              </a:buClr>
              <a:buSzPct val="100000"/>
              <a:buFont typeface="Noto Sans Symbols"/>
              <a:buChar char="✓"/>
            </a:pPr>
            <a:r>
              <a:rPr lang="en-US" sz="2800" b="0" i="0" u="none" strike="noStrike" cap="none">
                <a:solidFill>
                  <a:schemeClr val="dk1"/>
                </a:solidFill>
                <a:latin typeface="Arial"/>
                <a:ea typeface="Arial"/>
                <a:cs typeface="Arial"/>
                <a:sym typeface="Arial"/>
              </a:rPr>
              <a:t>Punishment should be consistent.</a:t>
            </a:r>
          </a:p>
          <a:p>
            <a:pPr marL="401638" marR="0" lvl="0" indent="-401638" algn="l" rtl="0">
              <a:spcBef>
                <a:spcPts val="1500"/>
              </a:spcBef>
              <a:buClr>
                <a:srgbClr val="007FA3"/>
              </a:buClr>
              <a:buSzPct val="100000"/>
              <a:buFont typeface="Noto Sans Symbols"/>
              <a:buChar char="✓"/>
            </a:pPr>
            <a:r>
              <a:rPr lang="en-US" sz="2800" b="0" i="0" u="none" strike="noStrike" cap="none">
                <a:solidFill>
                  <a:schemeClr val="dk1"/>
                </a:solidFill>
                <a:latin typeface="Arial"/>
                <a:ea typeface="Arial"/>
                <a:cs typeface="Arial"/>
                <a:sym typeface="Arial"/>
              </a:rPr>
              <a:t>Punishment of the wrong behavior should be paired, whenever possible, with reinforcement of the right behavior.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Shape 563"/>
          <p:cNvSpPr txBox="1">
            <a:spLocks noGrp="1"/>
          </p:cNvSpPr>
          <p:nvPr>
            <p:ph type="title"/>
          </p:nvPr>
        </p:nvSpPr>
        <p:spPr>
          <a:xfrm>
            <a:off x="457200" y="215371"/>
            <a:ext cx="8610599"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Other Aspects of Operant Conditioning </a:t>
            </a:r>
            <a:r>
              <a:rPr lang="en-US" sz="2000" b="1" i="0" u="none" strike="noStrike" cap="none">
                <a:solidFill>
                  <a:srgbClr val="007FA3"/>
                </a:solidFill>
                <a:latin typeface="Arial"/>
                <a:ea typeface="Arial"/>
                <a:cs typeface="Arial"/>
                <a:sym typeface="Arial"/>
              </a:rPr>
              <a:t>1 of 2</a:t>
            </a:r>
          </a:p>
        </p:txBody>
      </p:sp>
      <p:sp>
        <p:nvSpPr>
          <p:cNvPr id="564" name="Shape 564"/>
          <p:cNvSpPr txBox="1">
            <a:spLocks noGrp="1"/>
          </p:cNvSpPr>
          <p:nvPr>
            <p:ph type="body" idx="1"/>
          </p:nvPr>
        </p:nvSpPr>
        <p:spPr>
          <a:xfrm>
            <a:off x="457200" y="816429"/>
            <a:ext cx="8229600" cy="783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5.8 Explain the concepts of discriminant stimuli, extinction, generalization, and spontaneous recovery as they relate to operant conditioning.</a:t>
            </a:r>
          </a:p>
        </p:txBody>
      </p:sp>
      <p:sp>
        <p:nvSpPr>
          <p:cNvPr id="565" name="Shape 56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Discriminative stimulus: any stimulus, such as a stop sign or a doorknob, that provides the organism with a cue for making a certain response in order to obtain reinforcement</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Extinction occurs if the behavior (response) is </a:t>
            </a:r>
            <a:br>
              <a:rPr lang="en-US" sz="2800" b="0" i="0" u="none" strike="noStrike" cap="none">
                <a:solidFill>
                  <a:schemeClr val="dk1"/>
                </a:solidFill>
                <a:latin typeface="Arial"/>
                <a:ea typeface="Arial"/>
                <a:cs typeface="Arial"/>
                <a:sym typeface="Arial"/>
              </a:rPr>
            </a:br>
            <a:r>
              <a:rPr lang="en-US" sz="2800" b="0" i="0" u="none" strike="noStrike" cap="none">
                <a:solidFill>
                  <a:schemeClr val="dk1"/>
                </a:solidFill>
                <a:latin typeface="Arial"/>
                <a:ea typeface="Arial"/>
                <a:cs typeface="Arial"/>
                <a:sym typeface="Arial"/>
              </a:rPr>
              <a:t>not reinforced.</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One way to deal with a child’s temper tantrum is to ignore it; lack of reinforcement for the tantrum behavior will eventually result in extinction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Shape 570"/>
          <p:cNvSpPr txBox="1">
            <a:spLocks noGrp="1"/>
          </p:cNvSpPr>
          <p:nvPr>
            <p:ph type="title"/>
          </p:nvPr>
        </p:nvSpPr>
        <p:spPr>
          <a:xfrm>
            <a:off x="457200" y="215371"/>
            <a:ext cx="8610599"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Other Aspects of Operant Conditioning</a:t>
            </a:r>
            <a:r>
              <a:rPr lang="en-US" sz="2000" b="1" i="0" u="none" strike="noStrike" cap="none">
                <a:solidFill>
                  <a:srgbClr val="007FA3"/>
                </a:solidFill>
                <a:latin typeface="Arial"/>
                <a:ea typeface="Arial"/>
                <a:cs typeface="Arial"/>
                <a:sym typeface="Arial"/>
              </a:rPr>
              <a:t> 2 of 2</a:t>
            </a:r>
          </a:p>
        </p:txBody>
      </p:sp>
      <p:sp>
        <p:nvSpPr>
          <p:cNvPr id="571" name="Shape 571"/>
          <p:cNvSpPr txBox="1">
            <a:spLocks noGrp="1"/>
          </p:cNvSpPr>
          <p:nvPr>
            <p:ph type="body" idx="2"/>
          </p:nvPr>
        </p:nvSpPr>
        <p:spPr>
          <a:xfrm>
            <a:off x="457200" y="1524000"/>
            <a:ext cx="8229600" cy="3733800"/>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Operantly conditioned responses also can be generalized to stimuli that are only similar—not identical—to the original stimulus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Spontaneous recovery (reoccurrence of a once-extinguished response) also happens in operant conditioning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Shape 576"/>
          <p:cNvSpPr txBox="1">
            <a:spLocks noGrp="1"/>
          </p:cNvSpPr>
          <p:nvPr>
            <p:ph type="title"/>
          </p:nvPr>
        </p:nvSpPr>
        <p:spPr>
          <a:xfrm>
            <a:off x="457200" y="215370"/>
            <a:ext cx="8229600" cy="11562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Applications of Operant Conditioning: Shaping and Behavior Modification </a:t>
            </a:r>
            <a:r>
              <a:rPr lang="en-US" sz="2000" b="1" i="0" u="none" strike="noStrike" cap="none">
                <a:solidFill>
                  <a:srgbClr val="007FA3"/>
                </a:solidFill>
                <a:latin typeface="Arial"/>
                <a:ea typeface="Arial"/>
                <a:cs typeface="Arial"/>
                <a:sym typeface="Arial"/>
              </a:rPr>
              <a:t>1 of 7</a:t>
            </a:r>
          </a:p>
        </p:txBody>
      </p:sp>
      <p:sp>
        <p:nvSpPr>
          <p:cNvPr id="577" name="Shape 577"/>
          <p:cNvSpPr txBox="1">
            <a:spLocks noGrp="1"/>
          </p:cNvSpPr>
          <p:nvPr>
            <p:ph type="body" idx="1"/>
          </p:nvPr>
        </p:nvSpPr>
        <p:spPr>
          <a:xfrm>
            <a:off x="457200" y="1371600"/>
            <a:ext cx="8229600" cy="783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5.9 Describe how operant conditioning is used to change animal and human behavior.</a:t>
            </a:r>
          </a:p>
        </p:txBody>
      </p:sp>
      <p:sp>
        <p:nvSpPr>
          <p:cNvPr id="578" name="Shape 578"/>
          <p:cNvSpPr txBox="1">
            <a:spLocks noGrp="1"/>
          </p:cNvSpPr>
          <p:nvPr>
            <p:ph type="body" idx="2"/>
          </p:nvPr>
        </p:nvSpPr>
        <p:spPr>
          <a:xfrm>
            <a:off x="457200" y="2332036"/>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Shaping: reinforcement of simple steps, leading to a desired complex behavior</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Successive approximation: small steps, one after another, that lead to a particular goal behavior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Applications of Operant Conditioning: Shaping and Behavior Modification </a:t>
            </a:r>
            <a:r>
              <a:rPr lang="en-US" sz="2000" b="1" i="0" u="none" strike="noStrike" cap="none">
                <a:solidFill>
                  <a:srgbClr val="007FA3"/>
                </a:solidFill>
                <a:latin typeface="Arial"/>
                <a:ea typeface="Arial"/>
                <a:cs typeface="Arial"/>
                <a:sym typeface="Arial"/>
              </a:rPr>
              <a:t>2 of 7</a:t>
            </a:r>
          </a:p>
        </p:txBody>
      </p:sp>
      <p:sp>
        <p:nvSpPr>
          <p:cNvPr id="585" name="Shape 58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Instinctive drift: tendency for an animal’s behavior to revert to genetically controlled patterns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Each animal comes into the world (and lab) with certain genetically determined instinctive patterns of behavior already in place.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Instincts differ from species to species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Some responses simply cannot be trained into an animal regardless of conditioning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title"/>
          </p:nvPr>
        </p:nvSpPr>
        <p:spPr>
          <a:xfrm>
            <a:off x="457200" y="228600"/>
            <a:ext cx="84582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Applications of Operant Conditioning: Shaping and Behavior Modification </a:t>
            </a:r>
            <a:r>
              <a:rPr lang="en-US" sz="2000" b="1" i="0" u="none" strike="noStrike" cap="none">
                <a:solidFill>
                  <a:srgbClr val="007FA3"/>
                </a:solidFill>
                <a:latin typeface="Arial"/>
                <a:ea typeface="Arial"/>
                <a:cs typeface="Arial"/>
                <a:sym typeface="Arial"/>
              </a:rPr>
              <a:t>3 of 7</a:t>
            </a:r>
          </a:p>
        </p:txBody>
      </p:sp>
      <p:sp>
        <p:nvSpPr>
          <p:cNvPr id="592" name="Shape 592"/>
          <p:cNvSpPr txBox="1">
            <a:spLocks noGrp="1"/>
          </p:cNvSpPr>
          <p:nvPr>
            <p:ph type="body" idx="1"/>
          </p:nvPr>
        </p:nvSpPr>
        <p:spPr>
          <a:xfrm>
            <a:off x="4953000" y="2133600"/>
            <a:ext cx="3711742" cy="2209799"/>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2200" b="0" i="0" u="none" strike="noStrike" cap="none">
                <a:solidFill>
                  <a:schemeClr val="dk1"/>
                </a:solidFill>
                <a:latin typeface="Arial"/>
                <a:ea typeface="Arial"/>
                <a:cs typeface="Arial"/>
                <a:sym typeface="Arial"/>
              </a:rPr>
              <a:t>Raccoons commonly dunk their food in and out of water before eating. This “washing” behavior is controlled by instinct, and is difficult to change even using operant techniques.</a:t>
            </a:r>
          </a:p>
        </p:txBody>
      </p:sp>
      <p:pic>
        <p:nvPicPr>
          <p:cNvPr id="593" name="Shape 593" descr="A photo of a raccoon washing food in water."/>
          <p:cNvPicPr preferRelativeResize="0"/>
          <p:nvPr/>
        </p:nvPicPr>
        <p:blipFill rotWithShape="1">
          <a:blip r:embed="rId3">
            <a:alphaModFix/>
          </a:blip>
          <a:srcRect/>
          <a:stretch/>
        </p:blipFill>
        <p:spPr>
          <a:xfrm>
            <a:off x="444260" y="1676400"/>
            <a:ext cx="4178781" cy="415289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title"/>
          </p:nvPr>
        </p:nvSpPr>
        <p:spPr>
          <a:xfrm>
            <a:off x="457200" y="215371"/>
            <a:ext cx="8229600" cy="12324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Applications of Operant Conditioning: Shaping and Behavior Modification </a:t>
            </a:r>
            <a:r>
              <a:rPr lang="en-US" sz="2000" b="1" i="0" u="none" strike="noStrike" cap="none">
                <a:solidFill>
                  <a:srgbClr val="007FA3"/>
                </a:solidFill>
                <a:latin typeface="Arial"/>
                <a:ea typeface="Arial"/>
                <a:cs typeface="Arial"/>
                <a:sym typeface="Arial"/>
              </a:rPr>
              <a:t>4 of 7</a:t>
            </a:r>
          </a:p>
        </p:txBody>
      </p:sp>
      <p:sp>
        <p:nvSpPr>
          <p:cNvPr id="599" name="Shape 59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Behavior modification: use of operant conditioning techniques to bring about desired changes in behavior</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Token economy: type of behavior modification in which desired behavior is rewarded with tokens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Shape 605"/>
          <p:cNvSpPr txBox="1">
            <a:spLocks noGrp="1"/>
          </p:cNvSpPr>
          <p:nvPr>
            <p:ph type="title"/>
          </p:nvPr>
        </p:nvSpPr>
        <p:spPr>
          <a:xfrm>
            <a:off x="457200" y="215371"/>
            <a:ext cx="8229600" cy="12324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Applications of Operant Conditioning: Shaping and Behavior Modification </a:t>
            </a:r>
            <a:r>
              <a:rPr lang="en-US" sz="2000" b="1" i="0" u="none" strike="noStrike" cap="none">
                <a:solidFill>
                  <a:srgbClr val="007FA3"/>
                </a:solidFill>
                <a:latin typeface="Arial"/>
                <a:ea typeface="Arial"/>
                <a:cs typeface="Arial"/>
                <a:sym typeface="Arial"/>
              </a:rPr>
              <a:t>5 of 7</a:t>
            </a:r>
          </a:p>
        </p:txBody>
      </p:sp>
      <p:sp>
        <p:nvSpPr>
          <p:cNvPr id="606" name="Shape 60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Time-out: form of mild punishment by removal in which a misbehaving animal, child, or adult is placed in a special area away from the attention of others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Essentially, the organism is being “removed” from any possibility of positive reinforcement in the form of attention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Shape 611"/>
          <p:cNvSpPr txBox="1">
            <a:spLocks noGrp="1"/>
          </p:cNvSpPr>
          <p:nvPr>
            <p:ph type="title"/>
          </p:nvPr>
        </p:nvSpPr>
        <p:spPr>
          <a:xfrm>
            <a:off x="457200" y="215371"/>
            <a:ext cx="8229600" cy="12324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Applications of Operant Conditioning: Shaping and Behavior Modification </a:t>
            </a:r>
            <a:r>
              <a:rPr lang="en-US" sz="2000" b="1" i="0" u="none" strike="noStrike" cap="none">
                <a:solidFill>
                  <a:srgbClr val="007FA3"/>
                </a:solidFill>
                <a:latin typeface="Arial"/>
                <a:ea typeface="Arial"/>
                <a:cs typeface="Arial"/>
                <a:sym typeface="Arial"/>
              </a:rPr>
              <a:t>6 of 7</a:t>
            </a:r>
          </a:p>
        </p:txBody>
      </p:sp>
      <p:sp>
        <p:nvSpPr>
          <p:cNvPr id="612" name="Shape 61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Applied behavior analysis (ABA): modern term for a form of behavior modification that uses shaping techniques to mold a desired behavior or response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Shape 617"/>
          <p:cNvSpPr txBox="1">
            <a:spLocks noGrp="1"/>
          </p:cNvSpPr>
          <p:nvPr>
            <p:ph type="title"/>
          </p:nvPr>
        </p:nvSpPr>
        <p:spPr>
          <a:xfrm>
            <a:off x="457200" y="215371"/>
            <a:ext cx="8229600" cy="12324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Applications of Operant Conditioning: Shaping and Behavior Modification </a:t>
            </a:r>
            <a:r>
              <a:rPr lang="en-US" sz="2000" b="1" i="0" u="none" strike="noStrike" cap="none">
                <a:solidFill>
                  <a:srgbClr val="007FA3"/>
                </a:solidFill>
                <a:latin typeface="Arial"/>
                <a:ea typeface="Arial"/>
                <a:cs typeface="Arial"/>
                <a:sym typeface="Arial"/>
              </a:rPr>
              <a:t>7 of 7</a:t>
            </a:r>
          </a:p>
        </p:txBody>
      </p:sp>
      <p:sp>
        <p:nvSpPr>
          <p:cNvPr id="618" name="Shape 618"/>
          <p:cNvSpPr txBox="1">
            <a:spLocks noGrp="1"/>
          </p:cNvSpPr>
          <p:nvPr>
            <p:ph type="body" idx="2"/>
          </p:nvPr>
        </p:nvSpPr>
        <p:spPr>
          <a:xfrm>
            <a:off x="457200" y="1600200"/>
            <a:ext cx="7924799"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Biofeedback: use of feedback about biological conditions to bring involuntary responses such as blood pressure and relaxation under voluntary control</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Neurofeedback: form of biofeedback using devices (EEG, fMRI) to provide feedback about brain activity in an effort to modify behavior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Definition of Learning</a:t>
            </a:r>
          </a:p>
        </p:txBody>
      </p:sp>
      <p:sp>
        <p:nvSpPr>
          <p:cNvPr id="314" name="Shape 314"/>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5.1 Define the term </a:t>
            </a:r>
            <a:r>
              <a:rPr lang="en-US" sz="1800" b="0" i="1" u="none" strike="noStrike" cap="none">
                <a:solidFill>
                  <a:srgbClr val="007FA3"/>
                </a:solidFill>
                <a:latin typeface="Arial"/>
                <a:ea typeface="Arial"/>
                <a:cs typeface="Arial"/>
                <a:sym typeface="Arial"/>
              </a:rPr>
              <a:t>learning</a:t>
            </a:r>
            <a:r>
              <a:rPr lang="en-US" sz="1800" b="0" i="0" u="none" strike="noStrike" cap="none">
                <a:solidFill>
                  <a:srgbClr val="007FA3"/>
                </a:solidFill>
                <a:latin typeface="Arial"/>
                <a:ea typeface="Arial"/>
                <a:cs typeface="Arial"/>
                <a:sym typeface="Arial"/>
              </a:rPr>
              <a:t>.</a:t>
            </a:r>
          </a:p>
        </p:txBody>
      </p:sp>
      <p:sp>
        <p:nvSpPr>
          <p:cNvPr id="315" name="Shape 31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Learning: any relatively permanent change in behavior brought about by experience or practice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When people learn anything, some part of their brain is physically changed to record what they have learned.</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Not all change accomplished through learning: some is maturation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Cognitive Learning Theory</a:t>
            </a:r>
          </a:p>
        </p:txBody>
      </p:sp>
      <p:sp>
        <p:nvSpPr>
          <p:cNvPr id="625" name="Shape 62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Researchers’ early focus was on observable and measurable behavior</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 1950s and 1960s, many psychologists becoming aware that cognition could no longer be ignored</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Cognition: mental events that take place inside a person’s mind while behaving</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Shape 631"/>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Tolman’s Maze-Running Rats: Latent Learning </a:t>
            </a:r>
            <a:r>
              <a:rPr lang="en-US" sz="2000" b="1" i="0" u="none" strike="noStrike" cap="none">
                <a:solidFill>
                  <a:srgbClr val="007FA3"/>
                </a:solidFill>
                <a:latin typeface="Arial"/>
                <a:ea typeface="Arial"/>
                <a:cs typeface="Arial"/>
                <a:sym typeface="Arial"/>
              </a:rPr>
              <a:t>1 of 3</a:t>
            </a:r>
          </a:p>
        </p:txBody>
      </p:sp>
      <p:sp>
        <p:nvSpPr>
          <p:cNvPr id="632" name="Shape 632"/>
          <p:cNvSpPr txBox="1">
            <a:spLocks noGrp="1"/>
          </p:cNvSpPr>
          <p:nvPr>
            <p:ph type="body" idx="1"/>
          </p:nvPr>
        </p:nvSpPr>
        <p:spPr>
          <a:xfrm>
            <a:off x="457200" y="1306945"/>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5.10 Explain the concept of latent learning.</a:t>
            </a:r>
          </a:p>
        </p:txBody>
      </p:sp>
      <p:sp>
        <p:nvSpPr>
          <p:cNvPr id="633" name="Shape 633"/>
          <p:cNvSpPr txBox="1">
            <a:spLocks noGrp="1"/>
          </p:cNvSpPr>
          <p:nvPr>
            <p:ph type="body" idx="2"/>
          </p:nvPr>
        </p:nvSpPr>
        <p:spPr>
          <a:xfrm>
            <a:off x="457200" y="18288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Edward Tolman: early cognitive scientist</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Best-known experiments in learning involved teaching three groups of rats the same maze, one at a time (Tolman &amp; Honzik, 1930)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Shape 639"/>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Tolman’s Maze-Running Rats: Latent Learning </a:t>
            </a:r>
            <a:r>
              <a:rPr lang="en-US" sz="2000" b="1" i="0" u="none" strike="noStrike" cap="none">
                <a:solidFill>
                  <a:srgbClr val="007FA3"/>
                </a:solidFill>
                <a:latin typeface="Arial"/>
                <a:ea typeface="Arial"/>
                <a:cs typeface="Arial"/>
                <a:sym typeface="Arial"/>
              </a:rPr>
              <a:t>2 of 3</a:t>
            </a:r>
          </a:p>
        </p:txBody>
      </p:sp>
      <p:sp>
        <p:nvSpPr>
          <p:cNvPr id="640" name="Shape 64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Edward Tolman’s Maze Experiment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Group 1</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Rewarded each time at end of maze</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Learned maze quickly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Group 2</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In maze every day; only rewarded on 10th day</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Demonstrated learning of maze almost immediately after receiving reward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Group 3</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Never rewarded</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Did not learn maze well</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Shape 645"/>
          <p:cNvSpPr txBox="1">
            <a:spLocks noGrp="1"/>
          </p:cNvSpPr>
          <p:nvPr>
            <p:ph type="title"/>
          </p:nvPr>
        </p:nvSpPr>
        <p:spPr>
          <a:xfrm>
            <a:off x="457200" y="215371"/>
            <a:ext cx="8229600" cy="12324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Tolman’s Maze-Running Rats: Latent Learning </a:t>
            </a:r>
            <a:r>
              <a:rPr lang="en-US" sz="2000" b="1" i="0" u="none" strike="noStrike" cap="none">
                <a:solidFill>
                  <a:srgbClr val="007FA3"/>
                </a:solidFill>
                <a:latin typeface="Arial"/>
                <a:ea typeface="Arial"/>
                <a:cs typeface="Arial"/>
                <a:sym typeface="Arial"/>
              </a:rPr>
              <a:t>3 of 3</a:t>
            </a:r>
          </a:p>
        </p:txBody>
      </p:sp>
      <p:sp>
        <p:nvSpPr>
          <p:cNvPr id="646" name="Shape 64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Latent learning: learning that remains hidden until its application becomes useful</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Shape 652"/>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5.9  A Typical Maze</a:t>
            </a:r>
          </a:p>
        </p:txBody>
      </p:sp>
      <p:sp>
        <p:nvSpPr>
          <p:cNvPr id="653" name="Shape 653"/>
          <p:cNvSpPr txBox="1">
            <a:spLocks noGrp="1"/>
          </p:cNvSpPr>
          <p:nvPr>
            <p:ph type="body" idx="1"/>
          </p:nvPr>
        </p:nvSpPr>
        <p:spPr>
          <a:xfrm>
            <a:off x="5859378" y="1295400"/>
            <a:ext cx="2819400" cy="274319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a:solidFill>
                  <a:schemeClr val="dk1"/>
                </a:solidFill>
                <a:latin typeface="Arial"/>
                <a:ea typeface="Arial"/>
                <a:cs typeface="Arial"/>
                <a:sym typeface="Arial"/>
              </a:rPr>
              <a:t>This is an example of a maze such as the one used in Tolman’s experiments in latent learning. A rat is placed in the start box. The trial is over when the rat gets to the end box.</a:t>
            </a:r>
          </a:p>
        </p:txBody>
      </p:sp>
      <p:pic>
        <p:nvPicPr>
          <p:cNvPr id="654" name="Shape 654" descr="An illustration shows a maze formed by a network of horizontal and vertical lines. The start box is on the bottom left corner and the end box is on the bottom right. Arrows indicate one-way doors, and dashed lines indicate curtains."/>
          <p:cNvPicPr preferRelativeResize="0"/>
          <p:nvPr/>
        </p:nvPicPr>
        <p:blipFill rotWithShape="1">
          <a:blip r:embed="rId3">
            <a:alphaModFix/>
          </a:blip>
          <a:srcRect l="678" r="3350"/>
          <a:stretch/>
        </p:blipFill>
        <p:spPr>
          <a:xfrm>
            <a:off x="457200" y="914400"/>
            <a:ext cx="5105399" cy="502919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Shape 660"/>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5.10  Learning Curves for Three Groups of Rats</a:t>
            </a:r>
          </a:p>
        </p:txBody>
      </p:sp>
      <p:sp>
        <p:nvSpPr>
          <p:cNvPr id="661" name="Shape 661"/>
          <p:cNvSpPr txBox="1">
            <a:spLocks noGrp="1"/>
          </p:cNvSpPr>
          <p:nvPr>
            <p:ph type="body" idx="1"/>
          </p:nvPr>
        </p:nvSpPr>
        <p:spPr>
          <a:xfrm>
            <a:off x="457200" y="1389908"/>
            <a:ext cx="1904999" cy="480060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In the results of the classic study of latent learning, Group 1 was rewarded on each day, while Group 2 was rewarded for the first time on Day 11. Group 3 was never rewarded. Note the immediate change in the behavior of Group 2 on Day 12 (Tolman &amp; Honzik, 1930).</a:t>
            </a:r>
          </a:p>
        </p:txBody>
      </p:sp>
      <p:pic>
        <p:nvPicPr>
          <p:cNvPr id="662" name="Shape 662" descr="A graph shows Group 1 errors drop at a regular rate from day to day; Group 2 errors sharply drop between days 11 and 12. Group 3 errors initially drop from days 0 to 10, at a slower rate than the two groups, and remains at around 6 errors for the rest of the experimental period. The approximate values are tabulated below.  Day 0: Group 1: 9 errors Group 2: 10 errors Group 3: 9 errors  Day 2: Group 1: 7 errors Group 2: 10.5 errors Group 3: 8 errors  Day 4: Group 1: 8 errors Group 2: 8 errors Group 3: 7 errors  Day 6: Group 1: 6 errors Group 2: 7.5 errors Group 3: 7 errors  Day 8:  Group 1: 4 errors Group 2: 7 errors Group 3: 6.5 errors  Day 10: Group 1: 4 errors Group 2: 6.5 errors Group 3: 6 errors  Day 12: Group 1: 3 errors Group 2: 3 errors Group 3: 6 errors  Day 14: Group 1: 2.5 errors Group 2: 1 errors Group 3: 6 errors  Day 16: Group 1: 2 errors Group 2: 1 errors Group 3: 6 errors  "/>
          <p:cNvPicPr preferRelativeResize="0"/>
          <p:nvPr/>
        </p:nvPicPr>
        <p:blipFill rotWithShape="1">
          <a:blip r:embed="rId3">
            <a:alphaModFix/>
          </a:blip>
          <a:srcRect l="3520" t="1515" r="3764" b="3031"/>
          <a:stretch/>
        </p:blipFill>
        <p:spPr>
          <a:xfrm>
            <a:off x="2440796" y="1389908"/>
            <a:ext cx="6474603" cy="5163292"/>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Shape 668"/>
          <p:cNvSpPr txBox="1">
            <a:spLocks noGrp="1"/>
          </p:cNvSpPr>
          <p:nvPr>
            <p:ph type="title"/>
          </p:nvPr>
        </p:nvSpPr>
        <p:spPr>
          <a:xfrm>
            <a:off x="381000" y="215371"/>
            <a:ext cx="8610599"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Köhler’s Smart Chimp: Insight Learning</a:t>
            </a:r>
          </a:p>
        </p:txBody>
      </p:sp>
      <p:sp>
        <p:nvSpPr>
          <p:cNvPr id="669" name="Shape 669"/>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5.11 Explain how Köhler’s studies demonstrated that animals can learn by insight.</a:t>
            </a:r>
          </a:p>
        </p:txBody>
      </p:sp>
      <p:sp>
        <p:nvSpPr>
          <p:cNvPr id="670" name="Shape 67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Insight: the sudden perception of relationships among various parts of a problem, allowing the solution to the problem to come quickly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Cannot be gained through trial-and-error learning alone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“Aha” moment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Shape 675"/>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Seligman’s Depressed Dogs: Learned Helplessness</a:t>
            </a:r>
          </a:p>
        </p:txBody>
      </p:sp>
      <p:sp>
        <p:nvSpPr>
          <p:cNvPr id="676" name="Shape 676"/>
          <p:cNvSpPr txBox="1">
            <a:spLocks noGrp="1"/>
          </p:cNvSpPr>
          <p:nvPr>
            <p:ph type="body" idx="1"/>
          </p:nvPr>
        </p:nvSpPr>
        <p:spPr>
          <a:xfrm>
            <a:off x="457200" y="1330036"/>
            <a:ext cx="8229600" cy="4789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5.12 Summarize Seligman’s studies on learned helplessness.</a:t>
            </a:r>
          </a:p>
        </p:txBody>
      </p:sp>
      <p:sp>
        <p:nvSpPr>
          <p:cNvPr id="677" name="Shape 677"/>
          <p:cNvSpPr txBox="1">
            <a:spLocks noGrp="1"/>
          </p:cNvSpPr>
          <p:nvPr>
            <p:ph type="body" idx="2"/>
          </p:nvPr>
        </p:nvSpPr>
        <p:spPr>
          <a:xfrm>
            <a:off x="471054" y="1808344"/>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Positive psychology: new way of looking at the entire concept of mental health and therapy that focuses on the adaptive, creative, and psychologically more fulfilling aspects of human experience rather than on mental disorders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Learned helplessness: tendency to fail to act to escape from a situation because of a history of repeated failures in the past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Shape 683"/>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5.11 Seligman’s Apparatus</a:t>
            </a:r>
          </a:p>
        </p:txBody>
      </p:sp>
      <p:sp>
        <p:nvSpPr>
          <p:cNvPr id="684" name="Shape 684"/>
          <p:cNvSpPr txBox="1">
            <a:spLocks noGrp="1"/>
          </p:cNvSpPr>
          <p:nvPr>
            <p:ph type="body" idx="1"/>
          </p:nvPr>
        </p:nvSpPr>
        <p:spPr>
          <a:xfrm>
            <a:off x="457200" y="5029200"/>
            <a:ext cx="8229600" cy="1297856"/>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In Seligman’s studies of learned helplessness, dogs were placed in a two-sided box. Dogs that had no prior experience with being unable to escape a shock would quickly jump over the hurdle in the center of the box to land on the “safe” side. Dogs that had previously learned that escape was impossible would stay on the side of the box in which the shock occurred, not even trying to go over the hurdle.</a:t>
            </a:r>
          </a:p>
        </p:txBody>
      </p:sp>
      <p:pic>
        <p:nvPicPr>
          <p:cNvPr id="685" name="Shape 685" descr="An image shows a rectangular box with two speakers on each end and separated into two spaces in the middle by a wall with an opening. The floor of the box is a shock grid floor. A dog is shown leaping through the wall opening from one side to the other."/>
          <p:cNvPicPr preferRelativeResize="0"/>
          <p:nvPr/>
        </p:nvPicPr>
        <p:blipFill rotWithShape="1">
          <a:blip r:embed="rId3">
            <a:alphaModFix/>
          </a:blip>
          <a:srcRect/>
          <a:stretch/>
        </p:blipFill>
        <p:spPr>
          <a:xfrm>
            <a:off x="1447800" y="882387"/>
            <a:ext cx="6438898" cy="4069107"/>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Shape 69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Bandura and the Bobo Doll</a:t>
            </a:r>
          </a:p>
        </p:txBody>
      </p:sp>
      <p:sp>
        <p:nvSpPr>
          <p:cNvPr id="692" name="Shape 692"/>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5.13 Describe the process of observational learning.</a:t>
            </a:r>
          </a:p>
        </p:txBody>
      </p:sp>
      <p:sp>
        <p:nvSpPr>
          <p:cNvPr id="693" name="Shape 69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Observational learning: learning new behavior by watching a model perform that behavior</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Learning/performance distinction: learning can take place without actual performance of the learned behavior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Pavlov and the Salivating Dogs </a:t>
            </a:r>
            <a:r>
              <a:rPr lang="en-US" sz="2000" b="1" i="0" u="none" strike="noStrike" cap="none">
                <a:solidFill>
                  <a:srgbClr val="007FA3"/>
                </a:solidFill>
                <a:latin typeface="Arial"/>
                <a:ea typeface="Arial"/>
                <a:cs typeface="Arial"/>
                <a:sym typeface="Arial"/>
              </a:rPr>
              <a:t>1 of 11</a:t>
            </a:r>
          </a:p>
        </p:txBody>
      </p:sp>
      <p:sp>
        <p:nvSpPr>
          <p:cNvPr id="321" name="Shape 321"/>
          <p:cNvSpPr txBox="1">
            <a:spLocks noGrp="1"/>
          </p:cNvSpPr>
          <p:nvPr>
            <p:ph type="body" idx="1"/>
          </p:nvPr>
        </p:nvSpPr>
        <p:spPr>
          <a:xfrm>
            <a:off x="457200" y="816429"/>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5.2 Identify the key elements of classical conditioning as demonstrated in Pavlov’s classic experiment.</a:t>
            </a:r>
          </a:p>
        </p:txBody>
      </p:sp>
      <p:sp>
        <p:nvSpPr>
          <p:cNvPr id="322" name="Shape 32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Ivan Pavlov: Russian physiologist who discovered classical conditioning through his work on digestion in dogs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Classical conditioning: learning to make a reflex response to a stimulus other than the original, natural stimulus that normally produces the reflex</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Shape 699"/>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5.12 </a:t>
            </a:r>
            <a:br>
              <a:rPr lang="en-US" sz="3400" b="1" i="0" u="none" strike="noStrike" cap="none">
                <a:solidFill>
                  <a:srgbClr val="007FA3"/>
                </a:solidFill>
                <a:latin typeface="Arial"/>
                <a:ea typeface="Arial"/>
                <a:cs typeface="Arial"/>
                <a:sym typeface="Arial"/>
              </a:rPr>
            </a:br>
            <a:r>
              <a:rPr lang="en-US" sz="3400" b="1" i="0" u="none" strike="noStrike" cap="none">
                <a:solidFill>
                  <a:srgbClr val="007FA3"/>
                </a:solidFill>
                <a:latin typeface="Arial"/>
                <a:ea typeface="Arial"/>
                <a:cs typeface="Arial"/>
                <a:sym typeface="Arial"/>
              </a:rPr>
              <a:t>Bandura’s Bobo Doll Experiment</a:t>
            </a:r>
          </a:p>
        </p:txBody>
      </p:sp>
      <p:sp>
        <p:nvSpPr>
          <p:cNvPr id="700" name="Shape 700"/>
          <p:cNvSpPr txBox="1">
            <a:spLocks noGrp="1"/>
          </p:cNvSpPr>
          <p:nvPr>
            <p:ph type="body" idx="1"/>
          </p:nvPr>
        </p:nvSpPr>
        <p:spPr>
          <a:xfrm>
            <a:off x="461210" y="5422832"/>
            <a:ext cx="8229600" cy="916856"/>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In Albert Bandura’s famous Bobo doll experiment, the doll was used to demonstrate the impact of observing an adult model performing aggressive behavior on the later aggressive behavior of children. The children in these photos are imitating the adult model’s behavior even though they believe they are alone and are not being watched.</a:t>
            </a:r>
          </a:p>
        </p:txBody>
      </p:sp>
      <p:pic>
        <p:nvPicPr>
          <p:cNvPr id="701" name="Shape 701" descr="An illustration shows an adult looking at the Bobo doll with an unpleasant expression while a small girl watches the interaction."/>
          <p:cNvPicPr preferRelativeResize="0"/>
          <p:nvPr/>
        </p:nvPicPr>
        <p:blipFill rotWithShape="1">
          <a:blip r:embed="rId3">
            <a:alphaModFix/>
          </a:blip>
          <a:srcRect/>
          <a:stretch/>
        </p:blipFill>
        <p:spPr>
          <a:xfrm>
            <a:off x="1828799" y="1524000"/>
            <a:ext cx="5609657" cy="3728084"/>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Shape 707"/>
          <p:cNvSpPr txBox="1">
            <a:spLocks noGrp="1"/>
          </p:cNvSpPr>
          <p:nvPr>
            <p:ph type="title"/>
          </p:nvPr>
        </p:nvSpPr>
        <p:spPr>
          <a:xfrm>
            <a:off x="457200" y="215371"/>
            <a:ext cx="84582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Four Elements of Observational Learning </a:t>
            </a:r>
            <a:r>
              <a:rPr lang="en-US" sz="2000" b="1" i="0" u="none" strike="noStrike" cap="none">
                <a:solidFill>
                  <a:srgbClr val="007FA3"/>
                </a:solidFill>
                <a:latin typeface="Arial"/>
                <a:ea typeface="Arial"/>
                <a:cs typeface="Arial"/>
                <a:sym typeface="Arial"/>
              </a:rPr>
              <a:t>1 of 2</a:t>
            </a:r>
          </a:p>
        </p:txBody>
      </p:sp>
      <p:sp>
        <p:nvSpPr>
          <p:cNvPr id="708" name="Shape 708"/>
          <p:cNvSpPr txBox="1">
            <a:spLocks noGrp="1"/>
          </p:cNvSpPr>
          <p:nvPr>
            <p:ph type="body" idx="1"/>
          </p:nvPr>
        </p:nvSpPr>
        <p:spPr>
          <a:xfrm>
            <a:off x="457200" y="1325417"/>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5.14 List the four elements of observational learning.</a:t>
            </a:r>
          </a:p>
        </p:txBody>
      </p:sp>
      <p:sp>
        <p:nvSpPr>
          <p:cNvPr id="709" name="Shape 709"/>
          <p:cNvSpPr txBox="1">
            <a:spLocks noGrp="1"/>
          </p:cNvSpPr>
          <p:nvPr>
            <p:ph type="body" idx="2"/>
          </p:nvPr>
        </p:nvSpPr>
        <p:spPr>
          <a:xfrm>
            <a:off x="457200" y="1758206"/>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Attention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To learn anything through observation, the learner must first pay attention to the model. </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Memory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The learner must also be able to retain the memory of what was done, such as remembering the steps in preparing a dish that were first seen on a </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cooking show.</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Shape 714"/>
          <p:cNvSpPr txBox="1">
            <a:spLocks noGrp="1"/>
          </p:cNvSpPr>
          <p:nvPr>
            <p:ph type="title"/>
          </p:nvPr>
        </p:nvSpPr>
        <p:spPr>
          <a:xfrm>
            <a:off x="457200" y="215371"/>
            <a:ext cx="8610599"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Four Elements of Observational Learning </a:t>
            </a:r>
            <a:r>
              <a:rPr lang="en-US" sz="2000" b="1" i="0" u="none" strike="noStrike" cap="none">
                <a:solidFill>
                  <a:srgbClr val="007FA3"/>
                </a:solidFill>
                <a:latin typeface="Arial"/>
                <a:ea typeface="Arial"/>
                <a:cs typeface="Arial"/>
                <a:sym typeface="Arial"/>
              </a:rPr>
              <a:t>2 of 2</a:t>
            </a:r>
          </a:p>
        </p:txBody>
      </p:sp>
      <p:sp>
        <p:nvSpPr>
          <p:cNvPr id="715" name="Shape 71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Imitation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The learner must be capable of reproducing, or imitating, the actions of the model.</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Desire </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The learner must have the motivation to perform the action.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Shape 72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Can You Really Toilet Train Your Cat?</a:t>
            </a:r>
          </a:p>
        </p:txBody>
      </p:sp>
      <p:sp>
        <p:nvSpPr>
          <p:cNvPr id="722" name="Shape 722"/>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lt2"/>
                </a:solidFill>
                <a:latin typeface="Arial"/>
                <a:ea typeface="Arial"/>
                <a:cs typeface="Arial"/>
                <a:sym typeface="Arial"/>
              </a:rPr>
              <a:t>Learning Objective 5.15 Describe an example of conditioning in the real world. </a:t>
            </a:r>
          </a:p>
        </p:txBody>
      </p:sp>
      <p:sp>
        <p:nvSpPr>
          <p:cNvPr id="723" name="Shape 72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Training a cat to use the toilet will involve: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Shaping</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Preparing “the training arena”</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Positive reinforcement on a variable schedule</a:t>
            </a:r>
          </a:p>
        </p:txBody>
      </p:sp>
      <p:pic>
        <p:nvPicPr>
          <p:cNvPr id="724" name="Shape 724" descr="A photo shows a cat sitting on the seat of a toilet as its owner squats next to it and provides encouragement."/>
          <p:cNvPicPr preferRelativeResize="0"/>
          <p:nvPr/>
        </p:nvPicPr>
        <p:blipFill rotWithShape="1">
          <a:blip r:embed="rId3">
            <a:alphaModFix/>
          </a:blip>
          <a:srcRect/>
          <a:stretch/>
        </p:blipFill>
        <p:spPr>
          <a:xfrm>
            <a:off x="685800" y="3657600"/>
            <a:ext cx="3657600" cy="24317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Pavlov and the Salivating Dogs </a:t>
            </a:r>
            <a:r>
              <a:rPr lang="en-US" sz="2000" b="1" i="0" u="none" strike="noStrike" cap="none">
                <a:solidFill>
                  <a:srgbClr val="007FA3"/>
                </a:solidFill>
                <a:latin typeface="Arial"/>
                <a:ea typeface="Arial"/>
                <a:cs typeface="Arial"/>
                <a:sym typeface="Arial"/>
              </a:rPr>
              <a:t>2 of 11</a:t>
            </a:r>
          </a:p>
        </p:txBody>
      </p:sp>
      <p:sp>
        <p:nvSpPr>
          <p:cNvPr id="328" name="Shape 32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Elements of Classical Conditioning:</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Unconditioned stimulus (UCS): a naturally occurring stimulus that leads to an involuntary response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Unconditioned response (UCR): an involuntary response to a naturally occurring or unconditioned stimulus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Pavlov and the Salivating Dogs </a:t>
            </a:r>
            <a:r>
              <a:rPr lang="en-US" sz="2000" b="1" i="0" u="none" strike="noStrike" cap="none">
                <a:solidFill>
                  <a:srgbClr val="007FA3"/>
                </a:solidFill>
                <a:latin typeface="Arial"/>
                <a:ea typeface="Arial"/>
                <a:cs typeface="Arial"/>
                <a:sym typeface="Arial"/>
              </a:rPr>
              <a:t>3 of 11</a:t>
            </a:r>
          </a:p>
        </p:txBody>
      </p:sp>
      <p:sp>
        <p:nvSpPr>
          <p:cNvPr id="335" name="Shape 335"/>
          <p:cNvSpPr txBox="1">
            <a:spLocks noGrp="1"/>
          </p:cNvSpPr>
          <p:nvPr>
            <p:ph type="body" idx="2"/>
          </p:nvPr>
        </p:nvSpPr>
        <p:spPr>
          <a:xfrm>
            <a:off x="457200" y="1295400"/>
            <a:ext cx="8229600" cy="4830762"/>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rgbClr val="000000"/>
                </a:solidFill>
                <a:latin typeface="Arial"/>
                <a:ea typeface="Arial"/>
                <a:cs typeface="Arial"/>
                <a:sym typeface="Arial"/>
              </a:rPr>
              <a:t>Elements of Classical Conditioning </a:t>
            </a:r>
            <a:r>
              <a:rPr lang="en-US" sz="2800" b="0" i="1" u="none" strike="noStrike" cap="none">
                <a:solidFill>
                  <a:srgbClr val="000000"/>
                </a:solidFill>
                <a:latin typeface="Arial"/>
                <a:ea typeface="Arial"/>
                <a:cs typeface="Arial"/>
                <a:sym typeface="Arial"/>
              </a:rPr>
              <a:t>continued: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Conditioned stimulus (CS): stimulus that becomes able to produce a learned reflex response by being paired with the original unconditioned stimulus</a:t>
            </a:r>
          </a:p>
          <a:p>
            <a:pPr marL="1143000" marR="0" lvl="2" indent="-228600" algn="l" rtl="0">
              <a:spcBef>
                <a:spcPts val="600"/>
              </a:spcBef>
              <a:spcAft>
                <a:spcPts val="0"/>
              </a:spcAft>
              <a:buClr>
                <a:srgbClr val="007FA3"/>
              </a:buClr>
              <a:buSzPct val="100000"/>
              <a:buFont typeface="Noto Sans Symbols"/>
              <a:buChar char="▪"/>
            </a:pPr>
            <a:r>
              <a:rPr lang="en-US" sz="2000" b="0" i="1" u="none" strike="noStrike" cap="none">
                <a:solidFill>
                  <a:schemeClr val="dk1"/>
                </a:solidFill>
                <a:latin typeface="Arial"/>
                <a:ea typeface="Arial"/>
                <a:cs typeface="Arial"/>
                <a:sym typeface="Arial"/>
              </a:rPr>
              <a:t>Conditioned</a:t>
            </a:r>
            <a:r>
              <a:rPr lang="en-US" sz="2000" b="0" i="0" u="none" strike="noStrike" cap="none">
                <a:solidFill>
                  <a:schemeClr val="dk1"/>
                </a:solidFill>
                <a:latin typeface="Arial"/>
                <a:ea typeface="Arial"/>
                <a:cs typeface="Arial"/>
                <a:sym typeface="Arial"/>
              </a:rPr>
              <a:t> means “learned”</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Neutral stimulus (NS) can become a conditioned stimulus when paired with an unconditioned stimulus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rgbClr val="000000"/>
                </a:solidFill>
                <a:latin typeface="Arial"/>
                <a:ea typeface="Arial"/>
                <a:cs typeface="Arial"/>
                <a:sym typeface="Arial"/>
              </a:rPr>
              <a:t>Conditioned response (CR): learned reflex response to a conditioned stimulus</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rgbClr val="000000"/>
                </a:solidFill>
                <a:latin typeface="Arial"/>
                <a:ea typeface="Arial"/>
                <a:cs typeface="Arial"/>
                <a:sym typeface="Arial"/>
              </a:rPr>
              <a:t>Sometimes called a </a:t>
            </a:r>
            <a:r>
              <a:rPr lang="en-US" sz="2000" b="0" i="1" u="none" strike="noStrike" cap="none">
                <a:solidFill>
                  <a:srgbClr val="000000"/>
                </a:solidFill>
                <a:latin typeface="Arial"/>
                <a:ea typeface="Arial"/>
                <a:cs typeface="Arial"/>
                <a:sym typeface="Arial"/>
              </a:rPr>
              <a:t>conditioned reflex</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rgbClr val="000000"/>
                </a:solidFill>
                <a:latin typeface="Arial"/>
                <a:ea typeface="Arial"/>
                <a:cs typeface="Arial"/>
                <a:sym typeface="Arial"/>
              </a:rPr>
              <a:t>CS: ice cream truck</a:t>
            </a:r>
          </a:p>
          <a:p>
            <a:pPr marL="1143000" marR="0" lvl="2" indent="-228600" algn="l" rtl="0">
              <a:spcBef>
                <a:spcPts val="600"/>
              </a:spcBef>
              <a:buClr>
                <a:srgbClr val="007FA3"/>
              </a:buClr>
              <a:buSzPct val="100000"/>
              <a:buFont typeface="Noto Sans Symbols"/>
              <a:buChar char="▪"/>
            </a:pPr>
            <a:r>
              <a:rPr lang="en-US" sz="2000" b="0" i="0" u="none" strike="noStrike" cap="none">
                <a:solidFill>
                  <a:srgbClr val="000000"/>
                </a:solidFill>
                <a:latin typeface="Arial"/>
                <a:ea typeface="Arial"/>
                <a:cs typeface="Arial"/>
                <a:sym typeface="Arial"/>
              </a:rPr>
              <a:t>CR: salivation when one hears ice cream truck bell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Pavlov and the Salivating Dogs </a:t>
            </a:r>
            <a:r>
              <a:rPr lang="en-US" sz="2000" b="1" i="0" u="none" strike="noStrike" cap="none">
                <a:solidFill>
                  <a:srgbClr val="007FA3"/>
                </a:solidFill>
                <a:latin typeface="Arial"/>
                <a:ea typeface="Arial"/>
                <a:cs typeface="Arial"/>
                <a:sym typeface="Arial"/>
              </a:rPr>
              <a:t>4 of 11</a:t>
            </a:r>
          </a:p>
        </p:txBody>
      </p:sp>
      <p:sp>
        <p:nvSpPr>
          <p:cNvPr id="341" name="Shape 34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Acquisition: repeated pairing of the NS and the UCS; the organism is in the process of acquiring learning</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although classical conditioning happens quite easily, a few basic principles that researchers have discovered:</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CS must come before UCS</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CS and UCS must come very close together in time—ideally, only several seconds apart</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Neutral stimulus must be paired with the UCS several times, often many times, before conditioning can take place</a:t>
            </a:r>
          </a:p>
        </p:txBody>
      </p:sp>
    </p:spTree>
  </p:cSld>
  <p:clrMapOvr>
    <a:masterClrMapping/>
  </p:clrMapOvr>
</p:sld>
</file>

<file path=ppt/theme/theme1.xml><?xml version="1.0" encoding="utf-8"?>
<a:theme xmlns:a="http://schemas.openxmlformats.org/drawingml/2006/main" name="5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3710</Words>
  <Application>Microsoft Office PowerPoint</Application>
  <PresentationFormat>On-screen Show (4:3)</PresentationFormat>
  <Paragraphs>315</Paragraphs>
  <Slides>63</Slides>
  <Notes>63</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5_508 Lecture</vt:lpstr>
      <vt:lpstr>Psychology</vt:lpstr>
      <vt:lpstr>Psychology</vt:lpstr>
      <vt:lpstr>Learning Objectives 1 of 2</vt:lpstr>
      <vt:lpstr>Learning Objectives 2 of 2</vt:lpstr>
      <vt:lpstr>Definition of Learning</vt:lpstr>
      <vt:lpstr>Pavlov and the Salivating Dogs 1 of 11</vt:lpstr>
      <vt:lpstr>Pavlov and the Salivating Dogs 2 of 11</vt:lpstr>
      <vt:lpstr>Pavlov and the Salivating Dogs 3 of 11</vt:lpstr>
      <vt:lpstr>Pavlov and the Salivating Dogs 4 of 11</vt:lpstr>
      <vt:lpstr>Figure 5.1 Classical Conditioning</vt:lpstr>
      <vt:lpstr>Pavlov and the Salivating Dogs 5 of 11</vt:lpstr>
      <vt:lpstr>Pavlov and the Salivating Dogs 6 of 11</vt:lpstr>
      <vt:lpstr>Pavlov and the Salivating Dogs 7 of 11</vt:lpstr>
      <vt:lpstr>Figure 5.2  Strength of the Generalized Response</vt:lpstr>
      <vt:lpstr>Pavlov and the Salivating Dogs 8 of 11</vt:lpstr>
      <vt:lpstr>Figure 5.3  Extinction and Spontaneous Recovery</vt:lpstr>
      <vt:lpstr>Figure 5.4 Higher-Order Conditioning</vt:lpstr>
      <vt:lpstr>Pavlov and the Salivating Dogs 9 of 11</vt:lpstr>
      <vt:lpstr>Pavlov and the Salivating Dogs 10 of 11</vt:lpstr>
      <vt:lpstr>Pavlov and the Salivating Dogs 11 of 11</vt:lpstr>
      <vt:lpstr>Classical Conditioning Applied to Human Behavior 1 of 2</vt:lpstr>
      <vt:lpstr>Figure 5.5  Conditioning of “Little Albert”</vt:lpstr>
      <vt:lpstr>Classical Conditioning Applied to Human Behavior 2 of 2</vt:lpstr>
      <vt:lpstr>The Contributions of Thorndike and Skinner 1 of 3</vt:lpstr>
      <vt:lpstr>The Contributions of Thorndike and Skinner 2 of 3</vt:lpstr>
      <vt:lpstr>Figure 5.6 Graph of the Time to Learn in Thorndike’s Experiment</vt:lpstr>
      <vt:lpstr>The Contributions of Thorndike and Skinner 3 of 3</vt:lpstr>
      <vt:lpstr>The Concept of Reinforcement 1 of 2</vt:lpstr>
      <vt:lpstr>Figure 5.7  A Typical Skinner Box</vt:lpstr>
      <vt:lpstr>Table 5.1 Comparing Two Kinds of Conditioning</vt:lpstr>
      <vt:lpstr>The Concept of Reinforcement 2 of 2</vt:lpstr>
      <vt:lpstr>Schedules of Reinforcement: Why the One-Armed Bandit Is So Seductive 1 of 3</vt:lpstr>
      <vt:lpstr>Schedules of Reinforcement: Why the One-Armed Bandit Is So Seductive 2 of 3</vt:lpstr>
      <vt:lpstr>Schedules of Reinforcement: Why the One-Armed Bandit Is So Seductive 3 of 3</vt:lpstr>
      <vt:lpstr>Figure 5.8 Schedules of Reinforcement</vt:lpstr>
      <vt:lpstr>The Role of Punishment in Operant Conditioning 1 of 3</vt:lpstr>
      <vt:lpstr>Table 5.2 Four Ways to Modify Behavior</vt:lpstr>
      <vt:lpstr>The Role of Punishment in Operant Conditioning 2 of 3</vt:lpstr>
      <vt:lpstr>Table 5.3 Negative Reinforcement Versus Punishment by Removal</vt:lpstr>
      <vt:lpstr>The Role of Punishment in Operant Conditioning 3 of 3</vt:lpstr>
      <vt:lpstr>Other Aspects of Operant Conditioning 1 of 2</vt:lpstr>
      <vt:lpstr>Other Aspects of Operant Conditioning 2 of 2</vt:lpstr>
      <vt:lpstr>Applications of Operant Conditioning: Shaping and Behavior Modification 1 of 7</vt:lpstr>
      <vt:lpstr>Applications of Operant Conditioning: Shaping and Behavior Modification 2 of 7</vt:lpstr>
      <vt:lpstr>Applications of Operant Conditioning: Shaping and Behavior Modification 3 of 7</vt:lpstr>
      <vt:lpstr>Applications of Operant Conditioning: Shaping and Behavior Modification 4 of 7</vt:lpstr>
      <vt:lpstr>Applications of Operant Conditioning: Shaping and Behavior Modification 5 of 7</vt:lpstr>
      <vt:lpstr>Applications of Operant Conditioning: Shaping and Behavior Modification 6 of 7</vt:lpstr>
      <vt:lpstr>Applications of Operant Conditioning: Shaping and Behavior Modification 7 of 7</vt:lpstr>
      <vt:lpstr>Cognitive Learning Theory</vt:lpstr>
      <vt:lpstr>Tolman’s Maze-Running Rats: Latent Learning 1 of 3</vt:lpstr>
      <vt:lpstr>Tolman’s Maze-Running Rats: Latent Learning 2 of 3</vt:lpstr>
      <vt:lpstr>Tolman’s Maze-Running Rats: Latent Learning 3 of 3</vt:lpstr>
      <vt:lpstr>Figure 5.9  A Typical Maze</vt:lpstr>
      <vt:lpstr>Figure 5.10  Learning Curves for Three Groups of Rats</vt:lpstr>
      <vt:lpstr>Köhler’s Smart Chimp: Insight Learning</vt:lpstr>
      <vt:lpstr>Seligman’s Depressed Dogs: Learned Helplessness</vt:lpstr>
      <vt:lpstr>Figure 5.11 Seligman’s Apparatus</vt:lpstr>
      <vt:lpstr>Bandura and the Bobo Doll</vt:lpstr>
      <vt:lpstr>Figure 5.12  Bandura’s Bobo Doll Experiment</vt:lpstr>
      <vt:lpstr>The Four Elements of Observational Learning 1 of 2</vt:lpstr>
      <vt:lpstr>The Four Elements of Observational Learning 2 of 2</vt:lpstr>
      <vt:lpstr>Can You Really Toilet Train Your Cat?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dc:title>
  <cp:lastModifiedBy>admin</cp:lastModifiedBy>
  <cp:revision>3</cp:revision>
  <dcterms:modified xsi:type="dcterms:W3CDTF">2017-06-06T07:19:55Z</dcterms:modified>
</cp:coreProperties>
</file>