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EBFB5F7-B519-4680-BDFC-8A51659CF9B0}">
  <a:tblStyle styleId="{FEBFB5F7-B519-4680-BDFC-8A51659CF9B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9" name="Shape 4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3" name="Shape 4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1" name="Shape 5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9" name="Shape 5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6" name="Shape 5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3" name="Shape 5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0" name="Shape 5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8" name="Shape 5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6" name="Shape 5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The answer to Figure 6.9 is the middle right image.</a:t>
            </a:r>
          </a:p>
        </p:txBody>
      </p:sp>
      <p:sp>
        <p:nvSpPr>
          <p:cNvPr id="564" name="Shape 5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9" name="Shape 5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5" name="Shape 5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6" name="Shape 5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2" name="Shape 5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3" name="Shape 5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0" name="Shape 6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1" name="Shape 6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9" name="Shape 6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7" name="Shape 6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4" name="Shape 6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84"/>
        <p:cNvGrpSpPr/>
        <p:nvPr/>
      </p:nvGrpSpPr>
      <p:grpSpPr>
        <a:xfrm>
          <a:off x="0" y="0"/>
          <a:ext cx="0" cy="0"/>
          <a:chOff x="0" y="0"/>
          <a:chExt cx="0" cy="0"/>
        </a:xfrm>
      </p:grpSpPr>
      <p:sp>
        <p:nvSpPr>
          <p:cNvPr id="85" name="Shape 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88" name="Shape 88"/>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2" name="Shape 92"/>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0" name="Shape 13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grpSp>
        <p:nvGrpSpPr>
          <p:cNvPr id="135" name="Shape 135"/>
          <p:cNvGrpSpPr/>
          <p:nvPr/>
        </p:nvGrpSpPr>
        <p:grpSpPr>
          <a:xfrm>
            <a:off x="33338" y="6442075"/>
            <a:ext cx="9156700" cy="431799"/>
            <a:chOff x="33338" y="6442075"/>
            <a:chExt cx="9156700" cy="431799"/>
          </a:xfrm>
        </p:grpSpPr>
        <p:pic>
          <p:nvPicPr>
            <p:cNvPr id="136" name="Shape 13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7" name="Shape 137"/>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8" name="Shape 138"/>
          <p:cNvPicPr preferRelativeResize="0"/>
          <p:nvPr/>
        </p:nvPicPr>
        <p:blipFill rotWithShape="1">
          <a:blip r:embed="rId4">
            <a:alphaModFix/>
          </a:blip>
          <a:srcRect/>
          <a:stretch/>
        </p:blipFill>
        <p:spPr>
          <a:xfrm>
            <a:off x="4708973" y="4800598"/>
            <a:ext cx="4298052" cy="19752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3" name="Shape 14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61" name="Shape 16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2" name="Shape 162"/>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74" name="Shape 17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3" name="Shape 1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39">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40">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41">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42">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271" name="Shape 271"/>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272" name="Shape 272"/>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274" name="Shape 274"/>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6.1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Three-Stage Process of Memory</a:t>
            </a:r>
          </a:p>
        </p:txBody>
      </p:sp>
      <p:sp>
        <p:nvSpPr>
          <p:cNvPr id="339" name="Shape 339"/>
          <p:cNvSpPr txBox="1">
            <a:spLocks noGrp="1"/>
          </p:cNvSpPr>
          <p:nvPr>
            <p:ph type="body" idx="1"/>
          </p:nvPr>
        </p:nvSpPr>
        <p:spPr>
          <a:xfrm>
            <a:off x="914400" y="5368160"/>
            <a:ext cx="73152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Information enters through the sensory system, briefly registering in sensory memory. Selective attention filters the information into short-term memory, where it is held while attention (rehearsal) continues. If the information receives enough rehearsal (maintenance or elaborative), it will enter and be stored in long-term memory.</a:t>
            </a:r>
          </a:p>
        </p:txBody>
      </p:sp>
      <p:pic>
        <p:nvPicPr>
          <p:cNvPr id="340" name="Shape 340" descr="An illustration shows that external sensory events are encoded into the first stage, sensory memory. All information in this stage is lost within a second or so, except for information that is filtered by selective attention into short-term memory. At this second stage, unrehearsed information is lost in about 15 to 30 seconds. Maintenance rehearsal occurs at this stage to retain the information until it is consolidated into long-term memory, where information is retained indefinitely, although some information may be difficult to retrieve. Information that is retrieved is passed back into short-term memory."/>
          <p:cNvPicPr preferRelativeResize="0"/>
          <p:nvPr/>
        </p:nvPicPr>
        <p:blipFill rotWithShape="1">
          <a:blip r:embed="rId3">
            <a:alphaModFix/>
          </a:blip>
          <a:srcRect/>
          <a:stretch/>
        </p:blipFill>
        <p:spPr>
          <a:xfrm>
            <a:off x="1066800" y="1356666"/>
            <a:ext cx="6705599" cy="38624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Memory: Why Do People Do Double Takes? </a:t>
            </a:r>
            <a:r>
              <a:rPr lang="en-US" sz="2000" b="1" i="0" u="none" strike="noStrike" cap="none">
                <a:solidFill>
                  <a:srgbClr val="007FA3"/>
                </a:solidFill>
                <a:latin typeface="Arial"/>
                <a:ea typeface="Arial"/>
                <a:cs typeface="Arial"/>
                <a:sym typeface="Arial"/>
              </a:rPr>
              <a:t>2 of 3</a:t>
            </a:r>
          </a:p>
        </p:txBody>
      </p:sp>
      <p:sp>
        <p:nvSpPr>
          <p:cNvPr id="346" name="Shape 3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Iconic memory: visual sensory memory, lasting only a fraction of a second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Capacity: everything that can be seen at one time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Duration: information that has just entered iconic memory will be pushed out very quickly by new information, a process called </a:t>
            </a:r>
            <a:r>
              <a:rPr lang="en-US" sz="2400" b="0" i="1" u="none" strike="noStrike" cap="none">
                <a:solidFill>
                  <a:schemeClr val="dk1"/>
                </a:solidFill>
                <a:latin typeface="Arial"/>
                <a:ea typeface="Arial"/>
                <a:cs typeface="Arial"/>
                <a:sym typeface="Arial"/>
              </a:rPr>
              <a:t>masking</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Eidetic imagery: the (rare) ability to access a visual memory for thirty seconds or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28600"/>
            <a:ext cx="3962399"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Iconic Memory Test</a:t>
            </a:r>
          </a:p>
        </p:txBody>
      </p:sp>
      <p:sp>
        <p:nvSpPr>
          <p:cNvPr id="353" name="Shape 353"/>
          <p:cNvSpPr txBox="1">
            <a:spLocks noGrp="1"/>
          </p:cNvSpPr>
          <p:nvPr>
            <p:ph type="body" idx="1"/>
          </p:nvPr>
        </p:nvSpPr>
        <p:spPr>
          <a:xfrm>
            <a:off x="457200" y="2096983"/>
            <a:ext cx="3508247" cy="31608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Sample grid of letters for Sperling’s test of iconic memory. To determine if the entire grid existed in iconic memory, Sperling sounded a tone associated with each row after the grid’s presentation. Participants were able to recall the letters in the row for which they heard the tone. The graph shows the decrease in the number of letters recalled as the delay in presenting the tone increased.</a:t>
            </a:r>
          </a:p>
        </p:txBody>
      </p:sp>
      <p:pic>
        <p:nvPicPr>
          <p:cNvPr id="354" name="Shape 354" descr="A sample letter grid and a graph represents Sperling’s test of iconic memory. The grid tabulates rows of letters and their associated tone signals as follows. Rows of Letters Tone Signaling Which Row to Report LHTY High tone EPNR Medium tone SBAX Low tone The graph plots the number of letters recalled against the delay in signal in seconds. Participants were able to recall 10 letters when the tone was initially presented, with this number dropping as the delay in signal increases. "/>
          <p:cNvPicPr preferRelativeResize="0"/>
          <p:nvPr/>
        </p:nvPicPr>
        <p:blipFill rotWithShape="1">
          <a:blip r:embed="rId3">
            <a:alphaModFix/>
          </a:blip>
          <a:srcRect/>
          <a:stretch/>
        </p:blipFill>
        <p:spPr>
          <a:xfrm>
            <a:off x="4243139" y="304800"/>
            <a:ext cx="4658859" cy="6476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Memory: Why Do People Do Double Takes? </a:t>
            </a:r>
            <a:r>
              <a:rPr lang="en-US" sz="2000" b="1" i="0" u="none" strike="noStrike" cap="none">
                <a:solidFill>
                  <a:srgbClr val="007FA3"/>
                </a:solidFill>
                <a:latin typeface="Arial"/>
                <a:ea typeface="Arial"/>
                <a:cs typeface="Arial"/>
                <a:sym typeface="Arial"/>
              </a:rPr>
              <a:t>3 of 3</a:t>
            </a:r>
          </a:p>
        </p:txBody>
      </p:sp>
      <p:sp>
        <p:nvSpPr>
          <p:cNvPr id="361" name="Shape 3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Echoic memory: the brief memory of something a person has just heard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Capacity: limited to what can be heard at any one moment; smaller than the capacity of iconic memory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Duration: lasts longer than iconic; about two to four seconds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Short-Term Memory </a:t>
            </a:r>
            <a:r>
              <a:rPr lang="en-US" sz="2000" b="1" i="0" u="none" strike="noStrike" cap="none">
                <a:solidFill>
                  <a:srgbClr val="007FA3"/>
                </a:solidFill>
                <a:latin typeface="Arial"/>
                <a:ea typeface="Arial"/>
                <a:cs typeface="Arial"/>
                <a:sym typeface="Arial"/>
              </a:rPr>
              <a:t>1 of 4</a:t>
            </a:r>
          </a:p>
        </p:txBody>
      </p:sp>
      <p:sp>
        <p:nvSpPr>
          <p:cNvPr id="367" name="Shape 367"/>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6.4 Describe short-term memory, and differentiate it from working memory.</a:t>
            </a:r>
          </a:p>
        </p:txBody>
      </p:sp>
      <p:sp>
        <p:nvSpPr>
          <p:cNvPr id="368" name="Shape 3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Short-term memory (STM; working memory): the memory system in which information is held for brief periods of time while being used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Selective attention: ability to focus on only one stimulus from among all sensory input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Short-Term Memory </a:t>
            </a:r>
            <a:r>
              <a:rPr lang="en-US" sz="2000" b="1" i="0" u="none" strike="noStrike" cap="none">
                <a:solidFill>
                  <a:srgbClr val="007FA3"/>
                </a:solidFill>
                <a:latin typeface="Arial"/>
                <a:ea typeface="Arial"/>
                <a:cs typeface="Arial"/>
                <a:sym typeface="Arial"/>
              </a:rPr>
              <a:t>2 of 4</a:t>
            </a:r>
          </a:p>
        </p:txBody>
      </p:sp>
      <p:sp>
        <p:nvSpPr>
          <p:cNvPr id="374" name="Shape 3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Digit-span test: a series of numbers is read to subjects who are then asked to recall the numbers in order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Conclusion: capacity of STM is about seven items or pieces of information, plus or minus two items—or from five to nine bits of information.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Magical number = 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Short-Term Memory </a:t>
            </a:r>
            <a:r>
              <a:rPr lang="en-US" sz="2000" b="1" i="0" u="none" strike="noStrike" cap="none">
                <a:solidFill>
                  <a:srgbClr val="007FA3"/>
                </a:solidFill>
                <a:latin typeface="Arial"/>
                <a:ea typeface="Arial"/>
                <a:cs typeface="Arial"/>
                <a:sym typeface="Arial"/>
              </a:rPr>
              <a:t>3 of 4</a:t>
            </a:r>
          </a:p>
        </p:txBody>
      </p:sp>
      <p:sp>
        <p:nvSpPr>
          <p:cNvPr id="380" name="Shape 38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STM lasts from about twelve to thirty seconds without rehearsal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STM is susceptible to interference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e.g., if counting is interrupted, one will have to start over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Short-Term Memory </a:t>
            </a:r>
            <a:r>
              <a:rPr lang="en-US" sz="2000" b="1" i="0" u="none" strike="noStrike" cap="none">
                <a:solidFill>
                  <a:srgbClr val="007FA3"/>
                </a:solidFill>
                <a:latin typeface="Arial"/>
                <a:ea typeface="Arial"/>
                <a:cs typeface="Arial"/>
                <a:sym typeface="Arial"/>
              </a:rPr>
              <a:t>4 of 4</a:t>
            </a:r>
          </a:p>
        </p:txBody>
      </p:sp>
      <p:sp>
        <p:nvSpPr>
          <p:cNvPr id="386" name="Shape 38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Chunking: bits of information are combined into meaningful units, or chunks, so that more information can be held in STM</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Maintenance rehearsal: saying bits of information to be remembered over and over in one’s head in order to maintain it in short-term memory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STMs tend to be encoded in auditory form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1 of 7</a:t>
            </a:r>
          </a:p>
        </p:txBody>
      </p:sp>
      <p:sp>
        <p:nvSpPr>
          <p:cNvPr id="392" name="Shape 39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6.5 Explain the process of long-term memory, including nondeclarative and declarative forms.</a:t>
            </a:r>
          </a:p>
        </p:txBody>
      </p:sp>
      <p:sp>
        <p:nvSpPr>
          <p:cNvPr id="393" name="Shape 39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Long-term memory (LTM): the memory system into which all the information is placed to be kept more or less permanently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Duration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Elaborative rehearsal: a method of transferring information from STM into LTM by making that information meaningful in some 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2 of 7</a:t>
            </a:r>
          </a:p>
        </p:txBody>
      </p:sp>
      <p:sp>
        <p:nvSpPr>
          <p:cNvPr id="399" name="Shape 3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Nondeclarative (implicit) memory: type of long-term memory including memory for skills, procedures, habits, and conditioned responses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These memories are not conscious, but their existence is implied because they affect conscious behavior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Includes emotional associations, habits, and simple conditioned reflexes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281" name="Shape 281"/>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282" name="Shape 28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6</a:t>
            </a:r>
          </a:p>
        </p:txBody>
      </p:sp>
      <p:sp>
        <p:nvSpPr>
          <p:cNvPr id="283" name="Shape 283"/>
          <p:cNvSpPr/>
          <p:nvPr/>
        </p:nvSpPr>
        <p:spPr>
          <a:xfrm>
            <a:off x="6400800" y="2667000"/>
            <a:ext cx="609599" cy="6095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6</a:t>
            </a:r>
          </a:p>
        </p:txBody>
      </p:sp>
      <p:sp>
        <p:nvSpPr>
          <p:cNvPr id="284" name="Shape 284"/>
          <p:cNvSpPr txBox="1">
            <a:spLocks noGrp="1"/>
          </p:cNvSpPr>
          <p:nvPr>
            <p:ph type="body" idx="3"/>
          </p:nvPr>
        </p:nvSpPr>
        <p:spPr>
          <a:xfrm>
            <a:off x="5029200" y="3276600"/>
            <a:ext cx="3657600" cy="26209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Memory</a:t>
            </a:r>
          </a:p>
        </p:txBody>
      </p:sp>
      <p:pic>
        <p:nvPicPr>
          <p:cNvPr id="285" name="Shape 285"/>
          <p:cNvPicPr preferRelativeResize="0"/>
          <p:nvPr/>
        </p:nvPicPr>
        <p:blipFill rotWithShape="1">
          <a:blip r:embed="rId3">
            <a:alphaModFix/>
          </a:blip>
          <a:srcRect t="1371"/>
          <a:stretch/>
        </p:blipFill>
        <p:spPr>
          <a:xfrm>
            <a:off x="685800" y="1119620"/>
            <a:ext cx="3886200" cy="57325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3 of 7</a:t>
            </a:r>
          </a:p>
        </p:txBody>
      </p:sp>
      <p:sp>
        <p:nvSpPr>
          <p:cNvPr id="405" name="Shape 4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Implicit memory: memory that is not easily brought into conscious awareness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Anterograde amnesia: loss of memory from the point of injury or trauma forward, or the inability to form new long-term memories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Usually does NOT affect procedural LTM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6.3 Tower of Hanoi</a:t>
            </a:r>
          </a:p>
        </p:txBody>
      </p:sp>
      <p:sp>
        <p:nvSpPr>
          <p:cNvPr id="412" name="Shape 412"/>
          <p:cNvSpPr txBox="1">
            <a:spLocks noGrp="1"/>
          </p:cNvSpPr>
          <p:nvPr>
            <p:ph type="body" idx="1"/>
          </p:nvPr>
        </p:nvSpPr>
        <p:spPr>
          <a:xfrm>
            <a:off x="466343" y="4724400"/>
            <a:ext cx="8229600" cy="12612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Tower of Hanoi is a puzzle that is solved in a series of steps by moving one disk at a time. The goal is to move all of the disks from peg A to peg C; the rules are that a larger disk can not be moved on top of a smaller one and a disk can not be moved if there are other disks on top of it. Amnesia patients were able to learn the procedure for solving the puzzle but could not remember that they knew how to solve it.</a:t>
            </a:r>
          </a:p>
        </p:txBody>
      </p:sp>
      <p:pic>
        <p:nvPicPr>
          <p:cNvPr id="413" name="Shape 413" descr="An illustration of a stacking ring set with three towers labeled A, B and C. Three rings of different sizes are stacked around tower A, with the smallest ring on top, numbered 1, and the largest ring at the bottom."/>
          <p:cNvPicPr preferRelativeResize="0"/>
          <p:nvPr/>
        </p:nvPicPr>
        <p:blipFill rotWithShape="1">
          <a:blip r:embed="rId3">
            <a:alphaModFix/>
          </a:blip>
          <a:srcRect/>
          <a:stretch/>
        </p:blipFill>
        <p:spPr>
          <a:xfrm>
            <a:off x="396597" y="1143000"/>
            <a:ext cx="8376204" cy="3492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4 of 7</a:t>
            </a:r>
          </a:p>
        </p:txBody>
      </p:sp>
      <p:sp>
        <p:nvSpPr>
          <p:cNvPr id="419" name="Shape 41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Declarative (explicit) memory: type of long-term memory containing information that is conscious and known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Memory for facts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5 of 7</a:t>
            </a:r>
          </a:p>
        </p:txBody>
      </p:sp>
      <p:sp>
        <p:nvSpPr>
          <p:cNvPr id="425" name="Shape 4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Types of Declarative Memory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Semantic memory: declarative memory containing general knowledge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Knowledge of language, information learned in formal education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Episodic memory: declarative memory containing personal information not readily available to others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Daily activities and events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6 of 7</a:t>
            </a:r>
          </a:p>
        </p:txBody>
      </p:sp>
      <p:sp>
        <p:nvSpPr>
          <p:cNvPr id="431" name="Shape 43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Semantic and episodic memories are forms of </a:t>
            </a:r>
            <a:r>
              <a:rPr lang="en-US" sz="2800" b="0" i="1" u="none" strike="noStrike" cap="none">
                <a:solidFill>
                  <a:schemeClr val="dk1"/>
                </a:solidFill>
                <a:latin typeface="Arial"/>
                <a:ea typeface="Arial"/>
                <a:cs typeface="Arial"/>
                <a:sym typeface="Arial"/>
              </a:rPr>
              <a:t>explicit memory</a:t>
            </a:r>
            <a:r>
              <a:rPr lang="en-US" sz="2800" b="0" i="0" u="none" strike="noStrike" cap="none">
                <a:solidFill>
                  <a:schemeClr val="dk1"/>
                </a:solidFill>
                <a:latin typeface="Arial"/>
                <a:ea typeface="Arial"/>
                <a:cs typeface="Arial"/>
                <a:sym typeface="Arial"/>
              </a:rPr>
              <a:t>—memory that is consciously known.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228600"/>
            <a:ext cx="8534399"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6.4 Types of Long-Term Memories</a:t>
            </a:r>
          </a:p>
        </p:txBody>
      </p:sp>
      <p:sp>
        <p:nvSpPr>
          <p:cNvPr id="438" name="Shape 438"/>
          <p:cNvSpPr txBox="1">
            <a:spLocks noGrp="1"/>
          </p:cNvSpPr>
          <p:nvPr>
            <p:ph type="body" idx="1"/>
          </p:nvPr>
        </p:nvSpPr>
        <p:spPr>
          <a:xfrm>
            <a:off x="484475" y="5132223"/>
            <a:ext cx="8229600" cy="118503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Long-term memory can be divided into declarative memories, which are factual and typically conscious (explicit) memories, and nondeclarative memories, which are skills, habits, and conditioned responses that are typically unconscious (implicit). Declarative memories are further divided into episodic memories (personal experiences) and semantic memories (general knowledge).</a:t>
            </a:r>
          </a:p>
        </p:txBody>
      </p:sp>
      <p:pic>
        <p:nvPicPr>
          <p:cNvPr id="439" name="Shape 439" descr="A flowchart shows the two types of long-term memory are nondeclarative or Implicit memory (motor skills, habits, and classically conditioned reflexes) and declarative memory (explicit memory). The two types of declarative memory are episodic memory (events experienced by a person) and semantic memory (facts, general knowledge). "/>
          <p:cNvPicPr preferRelativeResize="0"/>
          <p:nvPr/>
        </p:nvPicPr>
        <p:blipFill rotWithShape="1">
          <a:blip r:embed="rId3">
            <a:alphaModFix/>
          </a:blip>
          <a:srcRect l="3982" b="1890"/>
          <a:stretch/>
        </p:blipFill>
        <p:spPr>
          <a:xfrm>
            <a:off x="484475" y="1066800"/>
            <a:ext cx="8161276" cy="38197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Long-Term Memory </a:t>
            </a:r>
            <a:r>
              <a:rPr lang="en-US" sz="2000" b="1" i="0" u="none" strike="noStrike" cap="none">
                <a:solidFill>
                  <a:srgbClr val="007FA3"/>
                </a:solidFill>
                <a:latin typeface="Arial"/>
                <a:ea typeface="Arial"/>
                <a:cs typeface="Arial"/>
                <a:sym typeface="Arial"/>
              </a:rPr>
              <a:t>7 of 7</a:t>
            </a:r>
          </a:p>
        </p:txBody>
      </p:sp>
      <p:sp>
        <p:nvSpPr>
          <p:cNvPr id="445" name="Shape 4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LTM is organized in terms of related meanings and concepts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Semantic network model: assumes that information is stored in the brain in a connected fashion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Concepts that are related stored physically closer to each other than to unrelated concepts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6.5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An Example of a Semantic Network</a:t>
            </a:r>
          </a:p>
        </p:txBody>
      </p:sp>
      <p:sp>
        <p:nvSpPr>
          <p:cNvPr id="452" name="Shape 452"/>
          <p:cNvSpPr txBox="1">
            <a:spLocks noGrp="1"/>
          </p:cNvSpPr>
          <p:nvPr>
            <p:ph type="body" idx="1"/>
          </p:nvPr>
        </p:nvSpPr>
        <p:spPr>
          <a:xfrm>
            <a:off x="457200" y="5331544"/>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the semantic network model of memory, concepts that are related in meaning are thought to be stored physically near each other in the brain. In this example, canary and ostrich are stored near the concept node for “bird,” whereas shark and salmon are stored near “fish.” But the fact that a canary is yellow is stored directly with that concept.</a:t>
            </a:r>
          </a:p>
        </p:txBody>
      </p:sp>
      <p:pic>
        <p:nvPicPr>
          <p:cNvPr id="453" name="Shape 453" descr="A three-level chart depicts the semantic network model of memory, using animals as examples. At the top of the semantic network model chart is the word “Animal,” which has small arrows pointing to words stating its various properties: has skin, can move around, eats, and breathes.  A second level lists Bird and Fish with arrows pointing to Animal. Each word is surrounded by small arrows pointing to its relevant properties: A bird has wings, can fly, and has feathers; a fish has fins, can swim, and has gills.  The bottom level contains Canary and Ostrich pointing to Bird in the upper level, and Shark and Salmon pointing to Fish. Canary is connected by small arrows to “can sing” and “yellow.”  Similarly, Ostrich is connected by small arrows to its properties: has long thin legs, is tall, and can’t fly.  "/>
          <p:cNvPicPr preferRelativeResize="0"/>
          <p:nvPr/>
        </p:nvPicPr>
        <p:blipFill rotWithShape="1">
          <a:blip r:embed="rId3">
            <a:alphaModFix/>
          </a:blip>
          <a:srcRect l="1851" t="3826" r="1852" b="2187"/>
          <a:stretch/>
        </p:blipFill>
        <p:spPr>
          <a:xfrm>
            <a:off x="1143000" y="1295399"/>
            <a:ext cx="7315198" cy="39389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Retrieval Cues </a:t>
            </a:r>
            <a:r>
              <a:rPr lang="en-US" sz="2000" b="1" i="0" u="none" strike="noStrike" cap="none">
                <a:solidFill>
                  <a:srgbClr val="007FA3"/>
                </a:solidFill>
                <a:latin typeface="Arial"/>
                <a:ea typeface="Arial"/>
                <a:cs typeface="Arial"/>
                <a:sym typeface="Arial"/>
              </a:rPr>
              <a:t>1 of 2</a:t>
            </a:r>
          </a:p>
        </p:txBody>
      </p:sp>
      <p:sp>
        <p:nvSpPr>
          <p:cNvPr id="459" name="Shape 45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6.6 Identify the effects of cues on memory retrieval.</a:t>
            </a:r>
          </a:p>
        </p:txBody>
      </p:sp>
      <p:sp>
        <p:nvSpPr>
          <p:cNvPr id="460" name="Shape 4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Retrieval cue: stimulus for remembering</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Priming can occur where experience with information or concepts can improve later performance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Retrieval Cues </a:t>
            </a:r>
            <a:r>
              <a:rPr lang="en-US" sz="2000" b="1" i="0" u="none" strike="noStrike" cap="none">
                <a:solidFill>
                  <a:srgbClr val="007FA3"/>
                </a:solidFill>
                <a:latin typeface="Arial"/>
                <a:ea typeface="Arial"/>
                <a:cs typeface="Arial"/>
                <a:sym typeface="Arial"/>
              </a:rPr>
              <a:t>2 of 2</a:t>
            </a:r>
          </a:p>
        </p:txBody>
      </p:sp>
      <p:sp>
        <p:nvSpPr>
          <p:cNvPr id="466" name="Shape 466"/>
          <p:cNvSpPr txBox="1">
            <a:spLocks noGrp="1"/>
          </p:cNvSpPr>
          <p:nvPr>
            <p:ph type="body" idx="2"/>
          </p:nvPr>
        </p:nvSpPr>
        <p:spPr>
          <a:xfrm>
            <a:off x="457200" y="1219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Encoding specificity: tendency for memory of information to be improved if related information (e.g., surroundings or physiological state) available when memory was first formed is also available when memory is retrieved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State-dependent learning: memories formed during a particular physiological or psychological state will be easier to recall while in a similar state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292" name="Shape 292"/>
          <p:cNvSpPr txBox="1">
            <a:spLocks noGrp="1"/>
          </p:cNvSpPr>
          <p:nvPr>
            <p:ph type="body" idx="1"/>
          </p:nvPr>
        </p:nvSpPr>
        <p:spPr>
          <a:xfrm>
            <a:off x="435864" y="1219200"/>
            <a:ext cx="8229600" cy="4724400"/>
          </a:xfrm>
          <a:prstGeom prst="rect">
            <a:avLst/>
          </a:prstGeom>
          <a:noFill/>
          <a:ln>
            <a:noFill/>
          </a:ln>
        </p:spPr>
        <p:txBody>
          <a:bodyPr lIns="0" tIns="0" rIns="0" bIns="0" anchor="t" anchorCtr="0">
            <a:noAutofit/>
          </a:bodyPr>
          <a:lstStyle/>
          <a:p>
            <a:pPr marL="685800" marR="0" lvl="0" indent="-685800"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6.1 	Identify the three processes of memory.</a:t>
            </a:r>
          </a:p>
          <a:p>
            <a:pPr marL="685800" marR="0" lvl="0" indent="-685800"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6.2 	Explain how the different models of memory work.</a:t>
            </a:r>
          </a:p>
          <a:p>
            <a:pPr marL="685800" marR="0" lvl="0" indent="-685800"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6.3 	Describe the process of sensory memory.</a:t>
            </a:r>
          </a:p>
          <a:p>
            <a:pPr marL="685800" marR="0" lvl="0" indent="-685800"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6.4 	Describe short-term memory, and differentiate it from working memory.</a:t>
            </a:r>
          </a:p>
          <a:p>
            <a:pPr marL="685800" marR="0" lvl="0" indent="-685800"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6.5 	Explain the process of long-term memory, including nondeclarative and declarative forms.</a:t>
            </a:r>
          </a:p>
          <a:p>
            <a:pPr marL="685800" marR="0" lvl="0" indent="-685800"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6.6 	Identify the effects of cues on memory retrieval.</a:t>
            </a:r>
          </a:p>
          <a:p>
            <a:pPr marL="685800" marR="0" lvl="0" indent="-685800" algn="l" rtl="0">
              <a:spcBef>
                <a:spcPts val="1200"/>
              </a:spcBef>
              <a:buClr>
                <a:srgbClr val="007FA3"/>
              </a:buClr>
              <a:buSzPct val="25000"/>
              <a:buFont typeface="Arial"/>
              <a:buNone/>
            </a:pPr>
            <a:r>
              <a:rPr lang="en-US" sz="2400" b="0" i="0" u="none" strike="noStrike" cap="none">
                <a:solidFill>
                  <a:schemeClr val="dk1"/>
                </a:solidFill>
                <a:latin typeface="Arial"/>
                <a:ea typeface="Arial"/>
                <a:cs typeface="Arial"/>
                <a:sym typeface="Arial"/>
              </a:rPr>
              <a:t>6.7 	Differentiate the retrieval processes of recall and recognition.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Recall and Recognition </a:t>
            </a:r>
            <a:r>
              <a:rPr lang="en-US" sz="2000" b="1" i="0" u="none" strike="noStrike" cap="none">
                <a:solidFill>
                  <a:srgbClr val="007FA3"/>
                </a:solidFill>
                <a:latin typeface="Arial"/>
                <a:ea typeface="Arial"/>
                <a:cs typeface="Arial"/>
                <a:sym typeface="Arial"/>
              </a:rPr>
              <a:t>1 of 4</a:t>
            </a:r>
          </a:p>
        </p:txBody>
      </p:sp>
      <p:sp>
        <p:nvSpPr>
          <p:cNvPr id="472" name="Shape 47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6.7 Differentiate the retrieval processes of recall and recognition.</a:t>
            </a:r>
          </a:p>
        </p:txBody>
      </p:sp>
      <p:sp>
        <p:nvSpPr>
          <p:cNvPr id="473" name="Shape 4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Recall: memory retrieval in which the information to be retrieved must be “pulled” from memory with very few external cues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Retrieval failure: recall has failed (at least temporarily)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Tip of the tongue (TOT) phenomenon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Recall and Recognition </a:t>
            </a:r>
            <a:r>
              <a:rPr lang="en-US" sz="2000" b="1" i="0" u="none" strike="noStrike" cap="none">
                <a:solidFill>
                  <a:srgbClr val="007FA3"/>
                </a:solidFill>
                <a:latin typeface="Arial"/>
                <a:ea typeface="Arial"/>
                <a:cs typeface="Arial"/>
                <a:sym typeface="Arial"/>
              </a:rPr>
              <a:t>2 of 4</a:t>
            </a:r>
          </a:p>
        </p:txBody>
      </p:sp>
      <p:sp>
        <p:nvSpPr>
          <p:cNvPr id="479" name="Shape 4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Serial position effect: information at beginning and end of a body of information more accurately remembered than information in middle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Primacy effect: tendency to remember information at </a:t>
            </a:r>
            <a:r>
              <a:rPr lang="en-US" sz="2400" b="0" i="1" u="none" strike="noStrike" cap="none">
                <a:solidFill>
                  <a:schemeClr val="dk1"/>
                </a:solidFill>
                <a:latin typeface="Arial"/>
                <a:ea typeface="Arial"/>
                <a:cs typeface="Arial"/>
                <a:sym typeface="Arial"/>
              </a:rPr>
              <a:t>beginning</a:t>
            </a:r>
            <a:r>
              <a:rPr lang="en-US" sz="2400" b="0" i="0" u="none" strike="noStrike" cap="none">
                <a:solidFill>
                  <a:schemeClr val="dk1"/>
                </a:solidFill>
                <a:latin typeface="Arial"/>
                <a:ea typeface="Arial"/>
                <a:cs typeface="Arial"/>
                <a:sym typeface="Arial"/>
              </a:rPr>
              <a:t> of a body of information better than what follows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Recency effect: tendency to remember information at </a:t>
            </a:r>
            <a:r>
              <a:rPr lang="en-US" sz="2400" b="0" i="1" u="none" strike="noStrike" cap="none">
                <a:solidFill>
                  <a:schemeClr val="dk1"/>
                </a:solidFill>
                <a:latin typeface="Arial"/>
                <a:ea typeface="Arial"/>
                <a:cs typeface="Arial"/>
                <a:sym typeface="Arial"/>
              </a:rPr>
              <a:t>end </a:t>
            </a:r>
            <a:r>
              <a:rPr lang="en-US" sz="2400" b="0" i="0" u="none" strike="noStrike" cap="none">
                <a:solidFill>
                  <a:schemeClr val="dk1"/>
                </a:solidFill>
                <a:latin typeface="Arial"/>
                <a:ea typeface="Arial"/>
                <a:cs typeface="Arial"/>
                <a:sym typeface="Arial"/>
              </a:rPr>
              <a:t>of a body of information better than the information ahead of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6.6 Serial Position Effect</a:t>
            </a:r>
          </a:p>
        </p:txBody>
      </p:sp>
      <p:sp>
        <p:nvSpPr>
          <p:cNvPr id="486" name="Shape 486"/>
          <p:cNvSpPr txBox="1">
            <a:spLocks noGrp="1"/>
          </p:cNvSpPr>
          <p:nvPr>
            <p:ph type="body" idx="1"/>
          </p:nvPr>
        </p:nvSpPr>
        <p:spPr>
          <a:xfrm>
            <a:off x="457199" y="1001350"/>
            <a:ext cx="2250737" cy="528366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the serial position effect, information at the beginning of a list will be recalled at a higher rate than information in the middle of the list (primacy effect), because the beginning information receives more rehearsal and may enter LTM. Information at the end of a list is also retrieved at a higher rate (recency effect), because the end of the list is still in STM, with no information coming after it to interfere with retrieval.</a:t>
            </a:r>
          </a:p>
        </p:txBody>
      </p:sp>
      <p:pic>
        <p:nvPicPr>
          <p:cNvPr id="487" name="Shape 487" descr="A line graph illustrates primary effect and recency effect observed in recalling items of differing positions on a list.  The line graph plots the percent of correctly recalled items from a list versus the position of that item on the list. Items at the beginning of a list are correctly recalled 70% of the time. The percentage drops down as the position on the list increases, but towards the end the percentage climbs back up. The approximate values are shown in the following table.  Position in list Percent correct 0 to 2 70 2 58 4 38 6 36 8 34 10 31 12 38 14 52 "/>
          <p:cNvPicPr preferRelativeResize="0"/>
          <p:nvPr/>
        </p:nvPicPr>
        <p:blipFill rotWithShape="1">
          <a:blip r:embed="rId3">
            <a:alphaModFix/>
          </a:blip>
          <a:srcRect l="3429" t="2894" r="2735" b="3254"/>
          <a:stretch/>
        </p:blipFill>
        <p:spPr>
          <a:xfrm>
            <a:off x="2971800" y="1001350"/>
            <a:ext cx="5978863" cy="51205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Recall and Recognition </a:t>
            </a:r>
            <a:r>
              <a:rPr lang="en-US" sz="2000" b="1" i="0" u="none" strike="noStrike" cap="none">
                <a:solidFill>
                  <a:srgbClr val="007FA3"/>
                </a:solidFill>
                <a:latin typeface="Arial"/>
                <a:ea typeface="Arial"/>
                <a:cs typeface="Arial"/>
                <a:sym typeface="Arial"/>
              </a:rPr>
              <a:t>3 of 4</a:t>
            </a:r>
          </a:p>
        </p:txBody>
      </p:sp>
      <p:sp>
        <p:nvSpPr>
          <p:cNvPr id="493" name="Shape 49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Recognition: ability to match a piece of information or a stimulus to a stored image or fact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False positive: error of recognition in which people think that they recognize a stimulus that is not actually in memory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Case of Father Bernard Pagano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Recall and Recognition </a:t>
            </a:r>
            <a:r>
              <a:rPr lang="en-US" sz="2000" b="1" i="0" u="none" strike="noStrike" cap="none">
                <a:solidFill>
                  <a:srgbClr val="007FA3"/>
                </a:solidFill>
                <a:latin typeface="Arial"/>
                <a:ea typeface="Arial"/>
                <a:cs typeface="Arial"/>
                <a:sym typeface="Arial"/>
              </a:rPr>
              <a:t>4 of 4</a:t>
            </a:r>
          </a:p>
        </p:txBody>
      </p:sp>
      <p:sp>
        <p:nvSpPr>
          <p:cNvPr id="499" name="Shape 4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Elizabeth Loftus and Eyewitnesses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Showed that what people see and hear about an event afterwards can affect accuracy of their memories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Demonstrated that eyewitness testimony is not always reliable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Automatic Encoding: Flashbulb Memories</a:t>
            </a:r>
          </a:p>
        </p:txBody>
      </p:sp>
      <p:sp>
        <p:nvSpPr>
          <p:cNvPr id="506" name="Shape 506"/>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6.8 Describe how some memories are automatically encoded into long-term memory.</a:t>
            </a:r>
          </a:p>
        </p:txBody>
      </p:sp>
      <p:sp>
        <p:nvSpPr>
          <p:cNvPr id="507" name="Shape 5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Automatic encoding: tendency of certain kinds of information to enter long-term memory with little or no effortful encoding</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Flashbulb memories: automatic encoding that occurs because an unexpected event has strong emotional associations for person remembering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457200" y="215371"/>
            <a:ext cx="8229600" cy="148279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Reconstructive Nature of Long-Term Memory Retrieval: How Reliable Are Memories? </a:t>
            </a:r>
            <a:r>
              <a:rPr lang="en-US" sz="2000" b="1" i="0" u="none" strike="noStrike" cap="none">
                <a:solidFill>
                  <a:srgbClr val="007FA3"/>
                </a:solidFill>
                <a:latin typeface="Arial"/>
                <a:ea typeface="Arial"/>
                <a:cs typeface="Arial"/>
                <a:sym typeface="Arial"/>
              </a:rPr>
              <a:t>1 of 4</a:t>
            </a:r>
          </a:p>
        </p:txBody>
      </p:sp>
      <p:sp>
        <p:nvSpPr>
          <p:cNvPr id="514" name="Shape 514"/>
          <p:cNvSpPr txBox="1">
            <a:spLocks noGrp="1"/>
          </p:cNvSpPr>
          <p:nvPr>
            <p:ph type="body" idx="1"/>
          </p:nvPr>
        </p:nvSpPr>
        <p:spPr>
          <a:xfrm>
            <a:off x="460247" y="1828800"/>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6.9 Explain how the constructive processing view of memory retrieval accounts for forgetting and inaccuracies in memory.</a:t>
            </a:r>
          </a:p>
        </p:txBody>
      </p:sp>
      <p:sp>
        <p:nvSpPr>
          <p:cNvPr id="515" name="Shape 515"/>
          <p:cNvSpPr txBox="1">
            <a:spLocks noGrp="1"/>
          </p:cNvSpPr>
          <p:nvPr>
            <p:ph type="body" idx="2"/>
          </p:nvPr>
        </p:nvSpPr>
        <p:spPr>
          <a:xfrm>
            <a:off x="381000" y="2590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Constructive processing: memory retrieval process in which memories are “built,” or reconstructed, from information stored during encoding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With each retrieval, memories may be altered, revised, or influenced by newer information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457200" y="215371"/>
            <a:ext cx="8229600" cy="1537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Reconstructive Nature of Long-Term Memory Retrieval: How Reliable Are Memories? </a:t>
            </a:r>
            <a:r>
              <a:rPr lang="en-US" sz="2000" b="1" i="0" u="none" strike="noStrike" cap="none">
                <a:solidFill>
                  <a:srgbClr val="007FA3"/>
                </a:solidFill>
                <a:latin typeface="Arial"/>
                <a:ea typeface="Arial"/>
                <a:cs typeface="Arial"/>
                <a:sym typeface="Arial"/>
              </a:rPr>
              <a:t>2 of 4</a:t>
            </a:r>
          </a:p>
        </p:txBody>
      </p:sp>
      <p:sp>
        <p:nvSpPr>
          <p:cNvPr id="522" name="Shape 522"/>
          <p:cNvSpPr txBox="1">
            <a:spLocks noGrp="1"/>
          </p:cNvSpPr>
          <p:nvPr>
            <p:ph type="body" idx="2"/>
          </p:nvPr>
        </p:nvSpPr>
        <p:spPr>
          <a:xfrm>
            <a:off x="454152" y="1828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Hindsight bias: the tendency to falsely believe, through revision of older memories to include newer information, that one could have correctly predicted the outcome of an event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“Monday morning quarterbacking”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15371"/>
            <a:ext cx="8229600" cy="1537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Reconstructive Nature of Long-Term Memory Retrieval: How Reliable Are Memories? </a:t>
            </a:r>
            <a:r>
              <a:rPr lang="en-US" sz="2000" b="1" i="0" u="none" strike="noStrike" cap="none">
                <a:solidFill>
                  <a:srgbClr val="007FA3"/>
                </a:solidFill>
                <a:latin typeface="Arial"/>
                <a:ea typeface="Arial"/>
                <a:cs typeface="Arial"/>
                <a:sym typeface="Arial"/>
              </a:rPr>
              <a:t>3 of 4</a:t>
            </a:r>
          </a:p>
        </p:txBody>
      </p:sp>
      <p:sp>
        <p:nvSpPr>
          <p:cNvPr id="529" name="Shape 529"/>
          <p:cNvSpPr txBox="1">
            <a:spLocks noGrp="1"/>
          </p:cNvSpPr>
          <p:nvPr>
            <p:ph type="body" idx="2"/>
          </p:nvPr>
        </p:nvSpPr>
        <p:spPr>
          <a:xfrm>
            <a:off x="457200" y="1981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Misinformation effect: tendency of misleading information presented after an event to alter the memories of the event itself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15371"/>
            <a:ext cx="8229600" cy="16134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Reconstructive Nature of Long-Term Memory Retrieval: How Reliable Are Memories? </a:t>
            </a:r>
            <a:r>
              <a:rPr lang="en-US" sz="2000" b="1" i="0" u="none" strike="noStrike" cap="none">
                <a:solidFill>
                  <a:srgbClr val="007FA3"/>
                </a:solidFill>
                <a:latin typeface="Arial"/>
                <a:ea typeface="Arial"/>
                <a:cs typeface="Arial"/>
                <a:sym typeface="Arial"/>
              </a:rPr>
              <a:t>4 of 4</a:t>
            </a:r>
          </a:p>
        </p:txBody>
      </p:sp>
      <p:sp>
        <p:nvSpPr>
          <p:cNvPr id="536" name="Shape 536"/>
          <p:cNvSpPr txBox="1">
            <a:spLocks noGrp="1"/>
          </p:cNvSpPr>
          <p:nvPr>
            <p:ph type="body" idx="2"/>
          </p:nvPr>
        </p:nvSpPr>
        <p:spPr>
          <a:xfrm>
            <a:off x="381000" y="1981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False memory syndrome: creation of inaccurate or false memories through the suggestion of others, often while the person is under hypnosis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Evidence suggests that false memories cannot be created for just any kind of memory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Memories must at least be plausible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299" name="Shape 299"/>
          <p:cNvSpPr txBox="1">
            <a:spLocks noGrp="1"/>
          </p:cNvSpPr>
          <p:nvPr>
            <p:ph type="body" idx="1"/>
          </p:nvPr>
        </p:nvSpPr>
        <p:spPr>
          <a:xfrm>
            <a:off x="457200" y="1219200"/>
            <a:ext cx="8229600" cy="4525963"/>
          </a:xfrm>
          <a:prstGeom prst="rect">
            <a:avLst/>
          </a:prstGeom>
          <a:noFill/>
          <a:ln>
            <a:noFill/>
          </a:ln>
        </p:spPr>
        <p:txBody>
          <a:bodyPr lIns="0" tIns="0" rIns="0" bIns="0" anchor="t" anchorCtr="0">
            <a:noAutofit/>
          </a:bodyPr>
          <a:lstStyle/>
          <a:p>
            <a:pPr marL="690563" marR="0" lvl="0" indent="-690563"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6.8 	Describe how some memories are automatically encoded into long-term memory.</a:t>
            </a:r>
          </a:p>
          <a:p>
            <a:pPr marL="690563" marR="0" lvl="0" indent="-690563"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6.9 	Explain how the constructive processing view of memory retrieval accounts for forgetting and inaccuracies in memory.</a:t>
            </a:r>
          </a:p>
          <a:p>
            <a:pPr marL="690563" marR="0" lvl="0" indent="-690563"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6.10 Describe the "curve of forgetting.“</a:t>
            </a:r>
          </a:p>
          <a:p>
            <a:pPr marL="690563" marR="0" lvl="0" indent="-690563"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6.11 Identify some common reasons people forget things.</a:t>
            </a:r>
          </a:p>
          <a:p>
            <a:pPr marL="690563" marR="0" lvl="0" indent="-690563"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6.12 Explain the biological bases of memory in the brain.</a:t>
            </a:r>
          </a:p>
          <a:p>
            <a:pPr marL="690563" marR="0" lvl="0" indent="-690563" algn="l" rtl="0">
              <a:spcBef>
                <a:spcPts val="12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6.13 Identify the biological causes of amnesia.</a:t>
            </a:r>
          </a:p>
          <a:p>
            <a:pPr marL="690563" marR="0" lvl="0" indent="-690563" algn="l" rtl="0">
              <a:spcBef>
                <a:spcPts val="1200"/>
              </a:spcBef>
              <a:buClr>
                <a:srgbClr val="007FA3"/>
              </a:buClr>
              <a:buSzPct val="25000"/>
              <a:buFont typeface="Arial"/>
              <a:buNone/>
            </a:pPr>
            <a:r>
              <a:rPr lang="en-US" sz="2400" b="0" i="0" u="none" strike="noStrike" cap="none">
                <a:solidFill>
                  <a:schemeClr val="dk1"/>
                </a:solidFill>
                <a:latin typeface="Arial"/>
                <a:ea typeface="Arial"/>
                <a:cs typeface="Arial"/>
                <a:sym typeface="Arial"/>
              </a:rPr>
              <a:t>6.14 Explain how sleep, exercise, and diet affect memory.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Ebbinghaus and the Forgetting Curve</a:t>
            </a:r>
          </a:p>
        </p:txBody>
      </p:sp>
      <p:sp>
        <p:nvSpPr>
          <p:cNvPr id="543" name="Shape 543"/>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6.10 Describe the "curve of forgetting."</a:t>
            </a:r>
          </a:p>
        </p:txBody>
      </p:sp>
      <p:sp>
        <p:nvSpPr>
          <p:cNvPr id="544" name="Shape 54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Curve of forgetting: a graph showing a distinct pattern in which forgetting is very fast within first hour after learning a list and then tapers off gradually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Distributed practice: spacing one’s study sessions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Produces better retrieval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Massed practice: studying a complete body of information all at once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6.7 Curve of Forgetting</a:t>
            </a:r>
          </a:p>
        </p:txBody>
      </p:sp>
      <p:sp>
        <p:nvSpPr>
          <p:cNvPr id="551" name="Shape 551"/>
          <p:cNvSpPr txBox="1">
            <a:spLocks noGrp="1"/>
          </p:cNvSpPr>
          <p:nvPr>
            <p:ph type="body" idx="1"/>
          </p:nvPr>
        </p:nvSpPr>
        <p:spPr>
          <a:xfrm>
            <a:off x="381000" y="502920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Ebbinghaus found that his recall of words from his memorized word lists was greatest immediately after learning the list but rapidly decreased within the first hour. After the first hour, forgetting leveled off.</a:t>
            </a:r>
          </a:p>
        </p:txBody>
      </p:sp>
      <p:pic>
        <p:nvPicPr>
          <p:cNvPr id="552" name="Shape 552" descr="A line graph illustrates Ebbinghaus’ findings of how memory and recall deteriorates over a period of time.   The graph shows the percentage of words remembered on the y axis plotted against the time elapsed in days on the x axis. Immediate recall produced 100% of words remembered. Within 20 minutes, only 58% of the memorized list was remembered, and this further drops to about 42% at one hour. Within 9 only 21% was remembered. The following table lists the rest of the approximate values recorded in the graph. Percentage Remembered Elapsed Time (days) 28 2 27 4 23 6 23 8 23 10 22.5 15 21 20 20.9 25 20.1 31 "/>
          <p:cNvPicPr preferRelativeResize="0"/>
          <p:nvPr/>
        </p:nvPicPr>
        <p:blipFill rotWithShape="1">
          <a:blip r:embed="rId3">
            <a:alphaModFix/>
          </a:blip>
          <a:srcRect l="2765" t="5661" r="1850" b="4042"/>
          <a:stretch/>
        </p:blipFill>
        <p:spPr>
          <a:xfrm>
            <a:off x="457200" y="1143000"/>
            <a:ext cx="8430906" cy="3721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Reasons We Forget </a:t>
            </a:r>
            <a:r>
              <a:rPr lang="en-US" sz="2000" b="1" i="0" u="none" strike="noStrike" cap="none">
                <a:solidFill>
                  <a:srgbClr val="007FA3"/>
                </a:solidFill>
                <a:latin typeface="Arial"/>
                <a:ea typeface="Arial"/>
                <a:cs typeface="Arial"/>
                <a:sym typeface="Arial"/>
              </a:rPr>
              <a:t>1 of 3</a:t>
            </a:r>
          </a:p>
        </p:txBody>
      </p:sp>
      <p:sp>
        <p:nvSpPr>
          <p:cNvPr id="559" name="Shape 55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6.11 Identify some common reasons people forget things.</a:t>
            </a:r>
          </a:p>
        </p:txBody>
      </p:sp>
      <p:sp>
        <p:nvSpPr>
          <p:cNvPr id="560" name="Shape 5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Encoding failure: failure to process information into memory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6.8 Stop!</a:t>
            </a:r>
          </a:p>
        </p:txBody>
      </p:sp>
      <p:sp>
        <p:nvSpPr>
          <p:cNvPr id="567" name="Shape 567"/>
          <p:cNvSpPr txBox="1">
            <a:spLocks noGrp="1"/>
          </p:cNvSpPr>
          <p:nvPr>
            <p:ph type="body" idx="1"/>
          </p:nvPr>
        </p:nvSpPr>
        <p:spPr>
          <a:xfrm>
            <a:off x="590550" y="1828800"/>
            <a:ext cx="1771650" cy="32766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Many people look at stop signs multiple times a day. Which of these stop signs is closest to an actual stop sign? (The answer can be found in the notes section of this slide.)</a:t>
            </a:r>
          </a:p>
        </p:txBody>
      </p:sp>
      <p:pic>
        <p:nvPicPr>
          <p:cNvPr id="568" name="Shape 568" descr="An array of 9 octagonal stop signs arranged in three rows of three, displaying variations in font width and borders"/>
          <p:cNvPicPr preferRelativeResize="0"/>
          <p:nvPr/>
        </p:nvPicPr>
        <p:blipFill rotWithShape="1">
          <a:blip r:embed="rId3">
            <a:alphaModFix/>
          </a:blip>
          <a:srcRect/>
          <a:stretch/>
        </p:blipFill>
        <p:spPr>
          <a:xfrm>
            <a:off x="2667000" y="1054187"/>
            <a:ext cx="6161293" cy="56514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Reasons We Forget </a:t>
            </a:r>
            <a:r>
              <a:rPr lang="en-US" sz="2000" b="1" i="0" u="none" strike="noStrike" cap="none">
                <a:solidFill>
                  <a:srgbClr val="007FA3"/>
                </a:solidFill>
                <a:latin typeface="Arial"/>
                <a:ea typeface="Arial"/>
                <a:cs typeface="Arial"/>
                <a:sym typeface="Arial"/>
              </a:rPr>
              <a:t>2 of 3</a:t>
            </a:r>
          </a:p>
        </p:txBody>
      </p:sp>
      <p:sp>
        <p:nvSpPr>
          <p:cNvPr id="575" name="Shape 57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Memory trace: physical change in the brain that occurs when a memory is formed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Decay: loss of memory due to the passage of time, during which the memory trace is not used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Disuse: another name for decay, assuming that memories that are not used will eventually decay and disappear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Memories recalled after many years are not explained by memory trace theory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Reasons We Forget </a:t>
            </a:r>
            <a:r>
              <a:rPr lang="en-US" sz="2000" b="1" i="0" u="none" strike="noStrike" cap="none">
                <a:solidFill>
                  <a:srgbClr val="007FA3"/>
                </a:solidFill>
                <a:latin typeface="Arial"/>
                <a:ea typeface="Arial"/>
                <a:cs typeface="Arial"/>
                <a:sym typeface="Arial"/>
              </a:rPr>
              <a:t>3 of 3</a:t>
            </a:r>
          </a:p>
        </p:txBody>
      </p:sp>
      <p:sp>
        <p:nvSpPr>
          <p:cNvPr id="582" name="Shape 58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Proactive interference: memory retrieval problem that occurs when older information prevents or interferes with the retrieval of newer information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Retroactive interference: memory retrieval problem that occurs when newer information prevents or interferes with the retrieval of older information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6.1</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Reasons for Forgetting</a:t>
            </a:r>
          </a:p>
        </p:txBody>
      </p:sp>
      <p:graphicFrame>
        <p:nvGraphicFramePr>
          <p:cNvPr id="589" name="Shape 589"/>
          <p:cNvGraphicFramePr/>
          <p:nvPr/>
        </p:nvGraphicFramePr>
        <p:xfrm>
          <a:off x="457200" y="1828800"/>
          <a:ext cx="3000000" cy="3000000"/>
        </p:xfrm>
        <a:graphic>
          <a:graphicData uri="http://schemas.openxmlformats.org/drawingml/2006/table">
            <a:tbl>
              <a:tblPr firstRow="1" bandRow="1">
                <a:noFill/>
                <a:tableStyleId>{FEBFB5F7-B519-4680-BDFC-8A51659CF9B0}</a:tableStyleId>
              </a:tblPr>
              <a:tblGrid>
                <a:gridCol w="2684775"/>
                <a:gridCol w="5544825"/>
              </a:tblGrid>
              <a:tr h="422275">
                <a:tc>
                  <a:txBody>
                    <a:bodyPr/>
                    <a:lstStyle/>
                    <a:p>
                      <a:pPr marL="0" marR="0" lvl="0" indent="0" algn="l" rtl="0">
                        <a:spcBef>
                          <a:spcPts val="0"/>
                        </a:spcBef>
                        <a:buSzPct val="25000"/>
                        <a:buNone/>
                      </a:pPr>
                      <a:r>
                        <a:rPr lang="en-US" sz="1800" u="none" strike="noStrike" cap="none"/>
                        <a:t>Reason</a:t>
                      </a:r>
                    </a:p>
                  </a:txBody>
                  <a:tcPr marL="91450" marR="91450" marT="45725" marB="45725"/>
                </a:tc>
                <a:tc>
                  <a:txBody>
                    <a:bodyPr/>
                    <a:lstStyle/>
                    <a:p>
                      <a:pPr marL="0" marR="0" lvl="0" indent="0" algn="l" rtl="0">
                        <a:spcBef>
                          <a:spcPts val="0"/>
                        </a:spcBef>
                        <a:buSzPct val="25000"/>
                        <a:buNone/>
                      </a:pPr>
                      <a:r>
                        <a:rPr lang="en-US" sz="1800"/>
                        <a:t>Description</a:t>
                      </a:r>
                    </a:p>
                  </a:txBody>
                  <a:tcPr marL="91450" marR="91450" marT="45725" marB="45725"/>
                </a:tc>
              </a:tr>
              <a:tr h="728850">
                <a:tc>
                  <a:txBody>
                    <a:bodyPr/>
                    <a:lstStyle/>
                    <a:p>
                      <a:pPr marL="0" marR="0" lvl="0" indent="0" algn="l" rtl="0">
                        <a:spcBef>
                          <a:spcPts val="0"/>
                        </a:spcBef>
                        <a:buSzPct val="25000"/>
                        <a:buNone/>
                      </a:pPr>
                      <a:r>
                        <a:rPr lang="en-US" sz="1800"/>
                        <a:t>Encoding Failure</a:t>
                      </a:r>
                    </a:p>
                  </a:txBody>
                  <a:tcPr marL="91450" marR="91450" marT="45725" marB="45725"/>
                </a:tc>
                <a:tc>
                  <a:txBody>
                    <a:bodyPr/>
                    <a:lstStyle/>
                    <a:p>
                      <a:pPr marL="0" marR="0" lvl="0" indent="0" algn="l" rtl="0">
                        <a:spcBef>
                          <a:spcPts val="0"/>
                        </a:spcBef>
                        <a:buSzPct val="25000"/>
                        <a:buNone/>
                      </a:pPr>
                      <a:r>
                        <a:rPr lang="en-US" sz="1800"/>
                        <a:t>The information is not attended to and fails to be encoded.</a:t>
                      </a:r>
                    </a:p>
                  </a:txBody>
                  <a:tcPr marL="91450" marR="91450" marT="45725" marB="45725"/>
                </a:tc>
              </a:tr>
              <a:tr h="1041225">
                <a:tc>
                  <a:txBody>
                    <a:bodyPr/>
                    <a:lstStyle/>
                    <a:p>
                      <a:pPr marL="0" marR="0" lvl="0" indent="0" algn="l" rtl="0">
                        <a:spcBef>
                          <a:spcPts val="0"/>
                        </a:spcBef>
                        <a:buSzPct val="25000"/>
                        <a:buNone/>
                      </a:pPr>
                      <a:r>
                        <a:rPr lang="en-US" sz="1800"/>
                        <a:t>Decay or Disuse</a:t>
                      </a:r>
                    </a:p>
                  </a:txBody>
                  <a:tcPr marL="91450" marR="91450" marT="45725" marB="45725"/>
                </a:tc>
                <a:tc>
                  <a:txBody>
                    <a:bodyPr/>
                    <a:lstStyle/>
                    <a:p>
                      <a:pPr marL="0" marR="0" lvl="0" indent="0" algn="l" rtl="0">
                        <a:spcBef>
                          <a:spcPts val="0"/>
                        </a:spcBef>
                        <a:buSzPct val="25000"/>
                        <a:buNone/>
                      </a:pPr>
                      <a:r>
                        <a:rPr lang="en-US" sz="1800"/>
                        <a:t>Information that is not accessed decays from the storage system over time.</a:t>
                      </a:r>
                    </a:p>
                  </a:txBody>
                  <a:tcPr marL="91450" marR="91450" marT="45725" marB="45725"/>
                </a:tc>
              </a:tr>
              <a:tr h="1041225">
                <a:tc>
                  <a:txBody>
                    <a:bodyPr/>
                    <a:lstStyle/>
                    <a:p>
                      <a:pPr marL="0" marR="0" lvl="0" indent="0" algn="l" rtl="0">
                        <a:spcBef>
                          <a:spcPts val="0"/>
                        </a:spcBef>
                        <a:buSzPct val="25000"/>
                        <a:buNone/>
                      </a:pPr>
                      <a:r>
                        <a:rPr lang="en-US" sz="1800"/>
                        <a:t>Proactive Interference</a:t>
                      </a:r>
                    </a:p>
                  </a:txBody>
                  <a:tcPr marL="91450" marR="91450" marT="45725" marB="45725"/>
                </a:tc>
                <a:tc>
                  <a:txBody>
                    <a:bodyPr/>
                    <a:lstStyle/>
                    <a:p>
                      <a:pPr marL="0" marR="0" lvl="0" indent="0" algn="l" rtl="0">
                        <a:spcBef>
                          <a:spcPts val="0"/>
                        </a:spcBef>
                        <a:buSzPct val="25000"/>
                        <a:buNone/>
                      </a:pPr>
                      <a:r>
                        <a:rPr lang="en-US" sz="1800"/>
                        <a:t>Older information already in memory interferes with the learning of newer information.</a:t>
                      </a:r>
                    </a:p>
                  </a:txBody>
                  <a:tcPr marL="91450" marR="91450" marT="45725" marB="45725"/>
                </a:tc>
              </a:tr>
              <a:tr h="728850">
                <a:tc>
                  <a:txBody>
                    <a:bodyPr/>
                    <a:lstStyle/>
                    <a:p>
                      <a:pPr marL="0" marR="0" lvl="0" indent="0" algn="l" rtl="0">
                        <a:spcBef>
                          <a:spcPts val="0"/>
                        </a:spcBef>
                        <a:buSzPct val="25000"/>
                        <a:buNone/>
                      </a:pPr>
                      <a:r>
                        <a:rPr lang="en-US" sz="1800"/>
                        <a:t>Retroactive Interference</a:t>
                      </a:r>
                    </a:p>
                  </a:txBody>
                  <a:tcPr marL="91450" marR="91450" marT="45725" marB="45725"/>
                </a:tc>
                <a:tc>
                  <a:txBody>
                    <a:bodyPr/>
                    <a:lstStyle/>
                    <a:p>
                      <a:pPr marL="0" marR="0" lvl="0" indent="0" algn="l" rtl="0">
                        <a:spcBef>
                          <a:spcPts val="0"/>
                        </a:spcBef>
                        <a:buSzPct val="25000"/>
                        <a:buNone/>
                      </a:pPr>
                      <a:r>
                        <a:rPr lang="en-US" sz="1800"/>
                        <a:t>Newer information interferes with the retrieval of older information.</a:t>
                      </a:r>
                    </a:p>
                  </a:txBody>
                  <a:tcPr marL="91450" marR="91450" marT="45725" marB="457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Biological Bases of Memory</a:t>
            </a:r>
          </a:p>
        </p:txBody>
      </p:sp>
      <p:sp>
        <p:nvSpPr>
          <p:cNvPr id="596" name="Shape 59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6.12 Explain the biological bases of memory in the brain.</a:t>
            </a:r>
          </a:p>
        </p:txBody>
      </p:sp>
      <p:sp>
        <p:nvSpPr>
          <p:cNvPr id="597" name="Shape 59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Consolidation: changes that take place in the structure and functioning of neurons when a memory is formed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Long-term potentiation: changes in number and sensitivity of receptor sites/synapses through repeated stimulation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Hippocampus: area of brain responsible for the formation of ltms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Case of H.M.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When Memory Fails: Organic Amnesia </a:t>
            </a:r>
            <a:r>
              <a:rPr lang="en-US" sz="2000" b="1" i="0" u="none" strike="noStrike" cap="none">
                <a:solidFill>
                  <a:srgbClr val="007FA3"/>
                </a:solidFill>
                <a:latin typeface="Arial"/>
                <a:ea typeface="Arial"/>
                <a:cs typeface="Arial"/>
                <a:sym typeface="Arial"/>
              </a:rPr>
              <a:t>1 of 3</a:t>
            </a:r>
          </a:p>
        </p:txBody>
      </p:sp>
      <p:sp>
        <p:nvSpPr>
          <p:cNvPr id="604" name="Shape 60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6.13 Identify the biological causes of amnesia.</a:t>
            </a:r>
          </a:p>
        </p:txBody>
      </p:sp>
      <p:sp>
        <p:nvSpPr>
          <p:cNvPr id="605" name="Shape 6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Retrograde amnesia: loss of memory from the point of some injury or trauma backwards, or loss of memory for the past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Anterograde amnesia: loss of memory from the point of injury or trauma forward, or the inability to form new long-term memories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 Senile dementia</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Case of H.M.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When Memory Fails: Organic Amnesia </a:t>
            </a:r>
            <a:r>
              <a:rPr lang="en-US" sz="2000" b="1" i="0" u="none" strike="noStrike" cap="none">
                <a:solidFill>
                  <a:srgbClr val="007FA3"/>
                </a:solidFill>
                <a:latin typeface="Arial"/>
                <a:ea typeface="Arial"/>
                <a:cs typeface="Arial"/>
                <a:sym typeface="Arial"/>
              </a:rPr>
              <a:t>2 of 3</a:t>
            </a:r>
          </a:p>
        </p:txBody>
      </p:sp>
      <p:sp>
        <p:nvSpPr>
          <p:cNvPr id="612" name="Shape 612"/>
          <p:cNvSpPr txBox="1">
            <a:spLocks noGrp="1"/>
          </p:cNvSpPr>
          <p:nvPr>
            <p:ph type="body" idx="1"/>
          </p:nvPr>
        </p:nvSpPr>
        <p:spPr>
          <a:xfrm>
            <a:off x="457200" y="1600200"/>
            <a:ext cx="39623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Alzheimer’s Disease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5.3 million cases in U.S.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Most common type of dementia in adults and elderly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Primarily anterograde amnesia</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Various drugs to slow or stop progression, but no cure</a:t>
            </a:r>
          </a:p>
        </p:txBody>
      </p:sp>
      <p:sp>
        <p:nvSpPr>
          <p:cNvPr id="613" name="Shape 613"/>
          <p:cNvSpPr txBox="1">
            <a:spLocks noGrp="1"/>
          </p:cNvSpPr>
          <p:nvPr>
            <p:ph type="body" idx="2"/>
          </p:nvPr>
        </p:nvSpPr>
        <p:spPr>
          <a:xfrm>
            <a:off x="4724400" y="1600200"/>
            <a:ext cx="3962399" cy="472440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Risk factors</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High cholesterol</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High blood pressure</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Smoking</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Obesity </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Type II diabetes</a:t>
            </a:r>
          </a:p>
          <a:p>
            <a:pPr marL="742950" marR="0" lvl="1" indent="-285750" algn="l" rtl="0">
              <a:spcBef>
                <a:spcPts val="600"/>
              </a:spcBef>
              <a:buClr>
                <a:srgbClr val="007FA3"/>
              </a:buClr>
              <a:buSzPct val="100000"/>
              <a:buFont typeface="Noto Sans Symbols"/>
              <a:buChar char="✓"/>
            </a:pPr>
            <a:r>
              <a:rPr lang="en-US" sz="2400" b="0" i="0" u="none" strike="noStrike" cap="none">
                <a:solidFill>
                  <a:srgbClr val="000000"/>
                </a:solidFill>
                <a:latin typeface="Arial"/>
                <a:ea typeface="Arial"/>
                <a:cs typeface="Arial"/>
                <a:sym typeface="Arial"/>
              </a:rPr>
              <a:t>Lack of exercise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What Is Memory?</a:t>
            </a:r>
          </a:p>
        </p:txBody>
      </p:sp>
      <p:sp>
        <p:nvSpPr>
          <p:cNvPr id="305" name="Shape 3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Memory: an active system that receives information from the senses, organizes and alters that information as it stores it away, and then retrieves the information from storage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When Memory Fails: Organic Amnesia </a:t>
            </a:r>
            <a:r>
              <a:rPr lang="en-US" sz="2000" b="1" i="0" u="none" strike="noStrike" cap="none">
                <a:solidFill>
                  <a:srgbClr val="007FA3"/>
                </a:solidFill>
                <a:latin typeface="Arial"/>
                <a:ea typeface="Arial"/>
                <a:cs typeface="Arial"/>
                <a:sym typeface="Arial"/>
              </a:rPr>
              <a:t>3 of 3</a:t>
            </a:r>
            <a:r>
              <a:rPr lang="en-US" sz="3200" b="1" i="0" u="none" strike="noStrike" cap="none">
                <a:solidFill>
                  <a:srgbClr val="007FA3"/>
                </a:solidFill>
                <a:latin typeface="Arial"/>
                <a:ea typeface="Arial"/>
                <a:cs typeface="Arial"/>
                <a:sym typeface="Arial"/>
              </a:rPr>
              <a:t> </a:t>
            </a:r>
          </a:p>
        </p:txBody>
      </p:sp>
      <p:sp>
        <p:nvSpPr>
          <p:cNvPr id="620" name="Shape 62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Infantile amnesia: the inability to retrieve memories from much before age three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Autobiographical memory: the memory for events and facts related to one’s personal life story (usually after age three)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Health and Memory</a:t>
            </a:r>
          </a:p>
        </p:txBody>
      </p:sp>
      <p:sp>
        <p:nvSpPr>
          <p:cNvPr id="627" name="Shape 62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6.14 Explain how sleep, exercise, and diet affect memory.</a:t>
            </a:r>
          </a:p>
        </p:txBody>
      </p:sp>
      <p:sp>
        <p:nvSpPr>
          <p:cNvPr id="628" name="Shape 6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Sleep important in forming memories</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Memory consolidation</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Sleep deprivation interferes with hippocampal functioning</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Even brief exercise good for memory</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Fish is brain food?</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Omega-3 fatty acid called dha helps memory cells communicate</a:t>
            </a:r>
          </a:p>
          <a:p>
            <a:pPr marL="0" marR="0" lvl="0" indent="0" algn="l" rtl="0">
              <a:spcBef>
                <a:spcPts val="1500"/>
              </a:spcBef>
              <a:buClr>
                <a:srgbClr val="007FA3"/>
              </a:buClr>
              <a:buSzPct val="25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Three Processes of Memory</a:t>
            </a:r>
          </a:p>
        </p:txBody>
      </p:sp>
      <p:sp>
        <p:nvSpPr>
          <p:cNvPr id="311" name="Shape 311"/>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6.1 </a:t>
            </a:r>
            <a:r>
              <a:rPr lang="en-US" sz="1800" b="0" i="0" u="none" strike="noStrike" cap="none">
                <a:solidFill>
                  <a:srgbClr val="007FA3"/>
                </a:solidFill>
                <a:latin typeface="Arial"/>
                <a:ea typeface="Arial"/>
                <a:cs typeface="Arial"/>
                <a:sym typeface="Arial"/>
              </a:rPr>
              <a:t>Identify the three processes of memory.</a:t>
            </a:r>
          </a:p>
        </p:txBody>
      </p:sp>
      <p:sp>
        <p:nvSpPr>
          <p:cNvPr id="312" name="Shape 31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Processes of Memory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Encoding: set of mental operations that people perform on sensory information to convert that information into a form usable in the brain’s storage systems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Storage: holding onto information for period of time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Retrieval: getting information in storage into a form that can be used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Models of Memory </a:t>
            </a:r>
            <a:r>
              <a:rPr lang="en-US" sz="2000" b="1" i="0" u="none" strike="noStrike" cap="none">
                <a:solidFill>
                  <a:srgbClr val="007FA3"/>
                </a:solidFill>
                <a:latin typeface="Arial"/>
                <a:ea typeface="Arial"/>
                <a:cs typeface="Arial"/>
                <a:sym typeface="Arial"/>
              </a:rPr>
              <a:t>1 of 2</a:t>
            </a:r>
          </a:p>
        </p:txBody>
      </p:sp>
      <p:sp>
        <p:nvSpPr>
          <p:cNvPr id="318" name="Shape 318"/>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6.2 Explain how the different models of memory work.</a:t>
            </a:r>
          </a:p>
        </p:txBody>
      </p:sp>
      <p:sp>
        <p:nvSpPr>
          <p:cNvPr id="319" name="Shape 31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Information-processing model: assumes that the processing of information for memory storage is similar to the way a computer processes memory—in a series of three stages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Parallel distributed processing (PDP) model: memory processes are proposed to take place at the same time over a large network of neural connections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Models of Memory </a:t>
            </a:r>
            <a:r>
              <a:rPr lang="en-US" sz="2000" b="1" i="0" u="none" strike="noStrike" cap="none">
                <a:solidFill>
                  <a:srgbClr val="007FA3"/>
                </a:solidFill>
                <a:latin typeface="Arial"/>
                <a:ea typeface="Arial"/>
                <a:cs typeface="Arial"/>
                <a:sym typeface="Arial"/>
              </a:rPr>
              <a:t>2 of 2</a:t>
            </a:r>
          </a:p>
        </p:txBody>
      </p:sp>
      <p:sp>
        <p:nvSpPr>
          <p:cNvPr id="325" name="Shape 3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Levels-of-processing model: assumes that information that is more “deeply processed”—or processed according to its meaning, rather than just the sound or physical characteristics of the word or words—will be remembered more efficiently and for a longer period of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Memory: Why Do People Do Double Takes? </a:t>
            </a:r>
            <a:r>
              <a:rPr lang="en-US" sz="2000" b="1" i="0" u="none" strike="noStrike" cap="none">
                <a:solidFill>
                  <a:srgbClr val="007FA3"/>
                </a:solidFill>
                <a:latin typeface="Arial"/>
                <a:ea typeface="Arial"/>
                <a:cs typeface="Arial"/>
                <a:sym typeface="Arial"/>
              </a:rPr>
              <a:t>1 of 3</a:t>
            </a:r>
          </a:p>
        </p:txBody>
      </p:sp>
      <p:sp>
        <p:nvSpPr>
          <p:cNvPr id="331" name="Shape 331"/>
          <p:cNvSpPr txBox="1">
            <a:spLocks noGrp="1"/>
          </p:cNvSpPr>
          <p:nvPr>
            <p:ph type="body" idx="1"/>
          </p:nvPr>
        </p:nvSpPr>
        <p:spPr>
          <a:xfrm>
            <a:off x="457200" y="1371600"/>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6.3 Describe the process of sensory memory.</a:t>
            </a:r>
          </a:p>
        </p:txBody>
      </p:sp>
      <p:sp>
        <p:nvSpPr>
          <p:cNvPr id="332" name="Shape 332"/>
          <p:cNvSpPr txBox="1">
            <a:spLocks noGrp="1"/>
          </p:cNvSpPr>
          <p:nvPr>
            <p:ph type="body" idx="2"/>
          </p:nvPr>
        </p:nvSpPr>
        <p:spPr>
          <a:xfrm>
            <a:off x="457200" y="1905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Sensory memory: the very first stage of memory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Point at which information enters the nervous system through the sensory systems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Raw information from the senses is held for a very brief period of time</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2688</Words>
  <Application>Microsoft Office PowerPoint</Application>
  <PresentationFormat>On-screen Show (4:3)</PresentationFormat>
  <Paragraphs>250</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5_508 Lecture</vt:lpstr>
      <vt:lpstr>Psychology</vt:lpstr>
      <vt:lpstr>Psychology</vt:lpstr>
      <vt:lpstr>Learning Objectives 1 of 2</vt:lpstr>
      <vt:lpstr>Learning Objectives 2 of 2</vt:lpstr>
      <vt:lpstr>What Is Memory?</vt:lpstr>
      <vt:lpstr>Three Processes of Memory</vt:lpstr>
      <vt:lpstr>Models of Memory 1 of 2</vt:lpstr>
      <vt:lpstr>Models of Memory 2 of 2</vt:lpstr>
      <vt:lpstr>Sensory Memory: Why Do People Do Double Takes? 1 of 3</vt:lpstr>
      <vt:lpstr>Figure 6.1  Three-Stage Process of Memory</vt:lpstr>
      <vt:lpstr>Sensory Memory: Why Do People Do Double Takes? 2 of 3</vt:lpstr>
      <vt:lpstr>Figure 6.2  Iconic Memory Test</vt:lpstr>
      <vt:lpstr>Sensory Memory: Why Do People Do Double Takes? 3 of 3</vt:lpstr>
      <vt:lpstr>Short-Term Memory 1 of 4</vt:lpstr>
      <vt:lpstr>Short-Term Memory 2 of 4</vt:lpstr>
      <vt:lpstr>Short-Term Memory 3 of 4</vt:lpstr>
      <vt:lpstr>Short-Term Memory 4 of 4</vt:lpstr>
      <vt:lpstr>Long-Term Memory 1 of 7</vt:lpstr>
      <vt:lpstr>Long-Term Memory 2 of 7</vt:lpstr>
      <vt:lpstr>Long-Term Memory 3 of 7</vt:lpstr>
      <vt:lpstr>Figure 6.3 Tower of Hanoi</vt:lpstr>
      <vt:lpstr>Long-Term Memory 4 of 7</vt:lpstr>
      <vt:lpstr>Long-Term Memory 5 of 7</vt:lpstr>
      <vt:lpstr>Long-Term Memory 6 of 7</vt:lpstr>
      <vt:lpstr>Figure 6.4 Types of Long-Term Memories</vt:lpstr>
      <vt:lpstr>Long-Term Memory 7 of 7</vt:lpstr>
      <vt:lpstr>Figure 6.5  An Example of a Semantic Network</vt:lpstr>
      <vt:lpstr>Retrieval Cues 1 of 2</vt:lpstr>
      <vt:lpstr>Retrieval Cues 2 of 2</vt:lpstr>
      <vt:lpstr>Recall and Recognition 1 of 4</vt:lpstr>
      <vt:lpstr>Recall and Recognition 2 of 4</vt:lpstr>
      <vt:lpstr>Figure 6.6 Serial Position Effect</vt:lpstr>
      <vt:lpstr>Recall and Recognition 3 of 4</vt:lpstr>
      <vt:lpstr>Recall and Recognition 4 of 4</vt:lpstr>
      <vt:lpstr>Automatic Encoding: Flashbulb Memories</vt:lpstr>
      <vt:lpstr>The Reconstructive Nature of Long-Term Memory Retrieval: How Reliable Are Memories? 1 of 4</vt:lpstr>
      <vt:lpstr>The Reconstructive Nature of Long-Term Memory Retrieval: How Reliable Are Memories? 2 of 4</vt:lpstr>
      <vt:lpstr>The Reconstructive Nature of Long-Term Memory Retrieval: How Reliable Are Memories? 3 of 4</vt:lpstr>
      <vt:lpstr>The Reconstructive Nature of Long-Term Memory Retrieval: How Reliable Are Memories? 4 of 4</vt:lpstr>
      <vt:lpstr>Ebbinghaus and the Forgetting Curve</vt:lpstr>
      <vt:lpstr>Figure 6.7 Curve of Forgetting</vt:lpstr>
      <vt:lpstr>Reasons We Forget 1 of 3</vt:lpstr>
      <vt:lpstr>Figure 6.8 Stop!</vt:lpstr>
      <vt:lpstr>Reasons We Forget 2 of 3</vt:lpstr>
      <vt:lpstr>Reasons We Forget 3 of 3</vt:lpstr>
      <vt:lpstr>Table 6.1 Reasons for Forgetting</vt:lpstr>
      <vt:lpstr>The Biological Bases of Memory</vt:lpstr>
      <vt:lpstr>When Memory Fails: Organic Amnesia 1 of 3</vt:lpstr>
      <vt:lpstr>When Memory Fails: Organic Amnesia 2 of 3</vt:lpstr>
      <vt:lpstr>When Memory Fails: Organic Amnesia 3 of 3 </vt:lpstr>
      <vt:lpstr>Health and Memory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4</cp:revision>
  <dcterms:modified xsi:type="dcterms:W3CDTF">2017-06-06T07:20:40Z</dcterms:modified>
</cp:coreProperties>
</file>