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5"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74CCBCB4-F3B0-4679-8622-36E23B390E1C}">
  <a:tblStyle styleId="{74CCBCB4-F3B0-4679-8622-36E23B390E1C}"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30" name="Shape 3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0" name="Shape 4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5" name="Shape 4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8" name="Shape 4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6" name="Shape 4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1" name="Shape 4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9" name="Shape 4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0" name="Shape 3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3" name="Shape 4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1" name="Shape 4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5" name="Shape 5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2" name="Shape 5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3" name="Shape 5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1" name="Shape 5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5" name="Shape 5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2" name="Shape 5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3" name="Shape 5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1" name="Shape 5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1" name="Shape 5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8" name="Shape 5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7" name="Shape 5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3" name="Shape 6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4" name="Shape 6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a:solidFill>
                  <a:schemeClr val="dk1"/>
                </a:solidFill>
                <a:latin typeface="Arial"/>
                <a:ea typeface="Arial"/>
                <a:cs typeface="Arial"/>
                <a:sym typeface="Arial"/>
              </a:rPr>
              <a:t>Derived from Erikson, 1950</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7" name="Shape 6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0" name="Shape 6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7" name="Shape 6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3" name="Shape 6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0" name="Shape 6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4" name="Shape 6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0" name="Shape 7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6" name="Shape 7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3" name="Shape 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9" name="Shape 7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6" name="Shape 7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92" name="Shape 3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dirty="0" smtClean="0">
                <a:solidFill>
                  <a:srgbClr val="000000"/>
                </a:solidFill>
                <a:latin typeface="Arial"/>
                <a:ea typeface="Arial"/>
                <a:cs typeface="Arial"/>
                <a:sym typeface="Arial"/>
              </a:rPr>
              <a:t>Copyright © 2018 Pearson Education, Ltd. All Rights Reserved</a:t>
            </a:r>
            <a:endParaRPr lang="en-US" sz="700" b="1"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7" name="Shape 26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6" name="Shape 286"/>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_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7_Title + Learning Objectives and Conten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8" name="Shape 2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9" name="Shape 2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0" name="Shape 3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Learning Objectives">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3" name="Shape 3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Title and Two Conten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_Title Only">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4" name="Shape 3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49">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50">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51">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52">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333" name="Shape 333"/>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334" name="Shape 334"/>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336" name="Shape 336"/>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8.1 DNA Molecule</a:t>
            </a:r>
          </a:p>
        </p:txBody>
      </p:sp>
      <p:sp>
        <p:nvSpPr>
          <p:cNvPr id="403" name="Shape 403"/>
          <p:cNvSpPr txBox="1">
            <a:spLocks noGrp="1"/>
          </p:cNvSpPr>
          <p:nvPr>
            <p:ph type="body" idx="1"/>
          </p:nvPr>
        </p:nvSpPr>
        <p:spPr>
          <a:xfrm>
            <a:off x="838200" y="5257800"/>
            <a:ext cx="7848599"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700" b="0" i="0" u="none" strike="noStrike" cap="none">
                <a:solidFill>
                  <a:schemeClr val="dk1"/>
                </a:solidFill>
                <a:latin typeface="Arial"/>
                <a:ea typeface="Arial"/>
                <a:cs typeface="Arial"/>
                <a:sym typeface="Arial"/>
              </a:rPr>
              <a:t>In this model of a DNA molecule, the two strands making up the sides of the “twisted ladder” are composed of sugars and phosphates. The “rungs” of the ladder that link the two strands are amines. Amines contain the genetic codes for building the proteins that make up organic life.</a:t>
            </a:r>
          </a:p>
        </p:txBody>
      </p:sp>
      <p:pic>
        <p:nvPicPr>
          <p:cNvPr id="404" name="Shape 404" descr="A model of DNA, which contains two strands of genetic material that twist. "/>
          <p:cNvPicPr preferRelativeResize="0"/>
          <p:nvPr/>
        </p:nvPicPr>
        <p:blipFill rotWithShape="1">
          <a:blip r:embed="rId3">
            <a:alphaModFix/>
          </a:blip>
          <a:srcRect l="819" r="818" b="1933"/>
          <a:stretch/>
        </p:blipFill>
        <p:spPr>
          <a:xfrm>
            <a:off x="838200" y="1066800"/>
            <a:ext cx="7315200" cy="39455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Basic Building Blocks of Development </a:t>
            </a:r>
            <a:r>
              <a:rPr lang="en-US" sz="2000" b="1" i="0" u="none" strike="noStrike" cap="none">
                <a:solidFill>
                  <a:srgbClr val="007FA3"/>
                </a:solidFill>
                <a:latin typeface="Arial"/>
                <a:ea typeface="Arial"/>
                <a:cs typeface="Arial"/>
                <a:sym typeface="Arial"/>
              </a:rPr>
              <a:t>2 of 3</a:t>
            </a:r>
          </a:p>
        </p:txBody>
      </p:sp>
      <p:sp>
        <p:nvSpPr>
          <p:cNvPr id="411" name="Shape 41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Gene: section of DNA having a certain pattern of chemical elements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Dominant: a gene that actively controls the expression of a trait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Recessive: a gene that only influences the expression of a trait when paired with an identical gene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Basic Building Blocks of Development </a:t>
            </a:r>
            <a:r>
              <a:rPr lang="en-US" sz="2000" b="1" i="0" u="none" strike="noStrike" cap="none">
                <a:solidFill>
                  <a:srgbClr val="007FA3"/>
                </a:solidFill>
                <a:latin typeface="Arial"/>
                <a:ea typeface="Arial"/>
                <a:cs typeface="Arial"/>
                <a:sym typeface="Arial"/>
              </a:rPr>
              <a:t>3 of 3</a:t>
            </a:r>
          </a:p>
        </p:txBody>
      </p:sp>
      <p:sp>
        <p:nvSpPr>
          <p:cNvPr id="418" name="Shape 41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Chromosome: tightly wound strand of genetic material or DNA</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Chromosome disorders include Down syndrome, Klinefelter’s syndrome, and Turner’s syndrome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Genetic disorders include PKU, cystic fibrosis, sickle cell anemia, and Tay-Sachs disease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28600"/>
            <a:ext cx="8229600" cy="1143000"/>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8.2 Dominant and Recessive Genes and PKU </a:t>
            </a:r>
            <a:r>
              <a:rPr lang="en-US" sz="2000" b="1" i="0" u="none" strike="noStrike" cap="none">
                <a:solidFill>
                  <a:srgbClr val="007FA3"/>
                </a:solidFill>
                <a:latin typeface="Arial"/>
                <a:ea typeface="Arial"/>
                <a:cs typeface="Arial"/>
                <a:sym typeface="Arial"/>
              </a:rPr>
              <a:t>1 of 2</a:t>
            </a:r>
          </a:p>
        </p:txBody>
      </p:sp>
      <p:sp>
        <p:nvSpPr>
          <p:cNvPr id="425" name="Shape 425"/>
          <p:cNvSpPr txBox="1">
            <a:spLocks noGrp="1"/>
          </p:cNvSpPr>
          <p:nvPr>
            <p:ph type="body" idx="1"/>
          </p:nvPr>
        </p:nvSpPr>
        <p:spPr>
          <a:xfrm>
            <a:off x="457200" y="5116944"/>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700" b="0" i="0" u="none" strike="noStrike" cap="none">
                <a:solidFill>
                  <a:schemeClr val="dk1"/>
                </a:solidFill>
                <a:latin typeface="Arial"/>
                <a:ea typeface="Arial"/>
                <a:cs typeface="Arial"/>
                <a:sym typeface="Arial"/>
              </a:rPr>
              <a:t>This figure shows the variation of parents carrying one or two recessive genes and the result of this in their offspring. (a) If only one parent carries the PKU gene, their children might be carriers, but will not have PKU.</a:t>
            </a:r>
          </a:p>
        </p:txBody>
      </p:sp>
      <p:pic>
        <p:nvPicPr>
          <p:cNvPr id="426" name="Shape 426" descr="A two-part illustration. Part one: iIn figure a: Mother carries a recessive PKU gene, but father doesn’t. The result shows that none of the 4 children will be afflicted with PKU, but 2 in 4 will carry the recessive gene."/>
          <p:cNvPicPr preferRelativeResize="0"/>
          <p:nvPr/>
        </p:nvPicPr>
        <p:blipFill rotWithShape="1">
          <a:blip r:embed="rId3">
            <a:alphaModFix/>
          </a:blip>
          <a:srcRect b="14031"/>
          <a:stretch/>
        </p:blipFill>
        <p:spPr>
          <a:xfrm>
            <a:off x="457199" y="1504763"/>
            <a:ext cx="8250381" cy="35244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8.2 Dominant and Recessive Genes and PKU </a:t>
            </a:r>
            <a:r>
              <a:rPr lang="en-US" sz="2000" b="1" i="0" u="none" strike="noStrike" cap="none">
                <a:solidFill>
                  <a:srgbClr val="007FA3"/>
                </a:solidFill>
                <a:latin typeface="Arial"/>
                <a:ea typeface="Arial"/>
                <a:cs typeface="Arial"/>
                <a:sym typeface="Arial"/>
              </a:rPr>
              <a:t>2 of 2</a:t>
            </a:r>
          </a:p>
        </p:txBody>
      </p:sp>
      <p:sp>
        <p:nvSpPr>
          <p:cNvPr id="433" name="Shape 433"/>
          <p:cNvSpPr txBox="1">
            <a:spLocks noGrp="1"/>
          </p:cNvSpPr>
          <p:nvPr>
            <p:ph type="body" idx="1"/>
          </p:nvPr>
        </p:nvSpPr>
        <p:spPr>
          <a:xfrm>
            <a:off x="457200" y="5368160"/>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700" b="0" i="0" u="none" strike="noStrike" cap="none">
                <a:solidFill>
                  <a:schemeClr val="dk1"/>
                </a:solidFill>
                <a:latin typeface="Arial"/>
                <a:ea typeface="Arial"/>
                <a:cs typeface="Arial"/>
                <a:sym typeface="Arial"/>
              </a:rPr>
              <a:t>This figure shows the variation of parents carrying one or two recessive genes and the result of this in their offspring. (b) Only if both parents are carriers of PKU will a child have the 1 in 4 possibility of having PKU.</a:t>
            </a:r>
          </a:p>
        </p:txBody>
      </p:sp>
      <p:pic>
        <p:nvPicPr>
          <p:cNvPr id="434" name="Shape 434" descr="The second part of the illustration. Figure b: Both mother and father carry a recessive PKU gene. The result shows that 1 in 4 children will inherit two dominant genes and will not have PKU; 2 in 4 will inherit and carry one recessive gene and not be afflicted with PKU; and 1 in 4 will inherit two copies of the recessive gene and have PKU."/>
          <p:cNvPicPr preferRelativeResize="0"/>
          <p:nvPr/>
        </p:nvPicPr>
        <p:blipFill rotWithShape="1">
          <a:blip r:embed="rId3">
            <a:alphaModFix/>
          </a:blip>
          <a:srcRect t="3199" b="7169"/>
          <a:stretch/>
        </p:blipFill>
        <p:spPr>
          <a:xfrm>
            <a:off x="524910" y="1295400"/>
            <a:ext cx="7704689" cy="4190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Prenatal Development: Fertilization</a:t>
            </a:r>
            <a:r>
              <a:rPr lang="en-US" sz="2000" b="1" i="0" u="none" strike="noStrike" cap="none">
                <a:solidFill>
                  <a:schemeClr val="lt2"/>
                </a:solidFill>
                <a:latin typeface="Arial"/>
                <a:ea typeface="Arial"/>
                <a:cs typeface="Arial"/>
                <a:sym typeface="Arial"/>
              </a:rPr>
              <a:t> 1 of 2</a:t>
            </a:r>
          </a:p>
        </p:txBody>
      </p:sp>
      <p:sp>
        <p:nvSpPr>
          <p:cNvPr id="441" name="Shape 441"/>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8.4 Explain the process of fertilization, including the twinning process.</a:t>
            </a:r>
          </a:p>
        </p:txBody>
      </p:sp>
      <p:sp>
        <p:nvSpPr>
          <p:cNvPr id="442" name="Shape 44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Conception: the moment at which a female becomes pregnant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Ovum: the female sex cell, or egg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Fertilization: the union of the ovum and sperm</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Zygote: cell resulting from the uniting of the ovum and sperm; divides into many cells, eventually forming the baby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Prenatal Development: Fertilization</a:t>
            </a:r>
            <a:r>
              <a:rPr lang="en-US" sz="2000" b="1" i="0" u="none" strike="noStrike" cap="none">
                <a:solidFill>
                  <a:schemeClr val="lt2"/>
                </a:solidFill>
                <a:latin typeface="Arial"/>
                <a:ea typeface="Arial"/>
                <a:cs typeface="Arial"/>
                <a:sym typeface="Arial"/>
              </a:rPr>
              <a:t> 2 of 2</a:t>
            </a:r>
          </a:p>
        </p:txBody>
      </p:sp>
      <p:sp>
        <p:nvSpPr>
          <p:cNvPr id="449" name="Shape 44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Monozygotic twins: identical twins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Formed when one zygote splits into two separate masses of cells, each of which develops into a separate embryo</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Dizygotic twins: often called fraternal twins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Occur when two eggs get fertilized by two different sperm, resulting in the development of two zygotes in the uterus at the same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8.3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Monozygotic and Dizygotic Twins</a:t>
            </a:r>
          </a:p>
        </p:txBody>
      </p:sp>
      <p:sp>
        <p:nvSpPr>
          <p:cNvPr id="456" name="Shape 456"/>
          <p:cNvSpPr txBox="1">
            <a:spLocks noGrp="1"/>
          </p:cNvSpPr>
          <p:nvPr>
            <p:ph type="body" idx="1"/>
          </p:nvPr>
        </p:nvSpPr>
        <p:spPr>
          <a:xfrm>
            <a:off x="778589" y="5636344"/>
            <a:ext cx="760341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700" b="0" i="0" u="none" strike="noStrike" cap="none">
                <a:solidFill>
                  <a:schemeClr val="dk1"/>
                </a:solidFill>
                <a:latin typeface="Arial"/>
                <a:ea typeface="Arial"/>
                <a:cs typeface="Arial"/>
                <a:sym typeface="Arial"/>
              </a:rPr>
              <a:t>Because identical twins come from one fertilized egg (zygote), they are called monozygotic. Fraternal twins, who come from two different fertilized eggs, are called dizygotic.</a:t>
            </a:r>
          </a:p>
        </p:txBody>
      </p:sp>
      <p:pic>
        <p:nvPicPr>
          <p:cNvPr id="457" name="Shape 457" descr="Two illustrations depict the formation of identical and fraternal twins. Text states, “Identical twins, accounting for about 1 in 250 births, are created when a single egg is fertilized by one sperm. The egg splits into halves. Each develops into a fetus with the same genetic composition. Twice as common as identicals, fraternal twins arise when two eggs are released at once. If both are fertilized by separate sperm, two fetuses form. Genetically they are just ordinary siblings.”"/>
          <p:cNvPicPr preferRelativeResize="0"/>
          <p:nvPr/>
        </p:nvPicPr>
        <p:blipFill rotWithShape="1">
          <a:blip r:embed="rId3">
            <a:alphaModFix/>
          </a:blip>
          <a:srcRect l="1960" b="4529"/>
          <a:stretch/>
        </p:blipFill>
        <p:spPr>
          <a:xfrm>
            <a:off x="778589" y="1295400"/>
            <a:ext cx="7603410" cy="42330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15371"/>
            <a:ext cx="8229600" cy="9276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Prenatal Development: Three Stages of Development </a:t>
            </a:r>
            <a:r>
              <a:rPr lang="en-US" sz="2000" b="1" i="0" u="none" strike="noStrike" cap="none">
                <a:solidFill>
                  <a:srgbClr val="007FA3"/>
                </a:solidFill>
                <a:latin typeface="Arial"/>
                <a:ea typeface="Arial"/>
                <a:cs typeface="Arial"/>
                <a:sym typeface="Arial"/>
              </a:rPr>
              <a:t>1 of 3</a:t>
            </a:r>
          </a:p>
        </p:txBody>
      </p:sp>
      <p:sp>
        <p:nvSpPr>
          <p:cNvPr id="464" name="Shape 464"/>
          <p:cNvSpPr txBox="1">
            <a:spLocks noGrp="1"/>
          </p:cNvSpPr>
          <p:nvPr>
            <p:ph type="body" idx="1"/>
          </p:nvPr>
        </p:nvSpPr>
        <p:spPr>
          <a:xfrm>
            <a:off x="457200" y="1244932"/>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8.5 Describe the three stages of prenatal development.</a:t>
            </a:r>
          </a:p>
        </p:txBody>
      </p:sp>
      <p:sp>
        <p:nvSpPr>
          <p:cNvPr id="465" name="Shape 465"/>
          <p:cNvSpPr txBox="1">
            <a:spLocks noGrp="1"/>
          </p:cNvSpPr>
          <p:nvPr>
            <p:ph type="body" idx="2"/>
          </p:nvPr>
        </p:nvSpPr>
        <p:spPr>
          <a:xfrm>
            <a:off x="445654" y="1723901"/>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Germinal period: first two weeks after fertilization, during which the zygote moves down to the uterus and begins to implant in the lining</a:t>
            </a:r>
          </a:p>
          <a:p>
            <a:pPr marL="742950" marR="0" lvl="1" indent="-285750" algn="l" rtl="0">
              <a:spcBef>
                <a:spcPts val="600"/>
              </a:spcBef>
              <a:buClr>
                <a:srgbClr val="007FA3"/>
              </a:buClr>
              <a:buSzPct val="100000"/>
              <a:buFont typeface="Arial"/>
              <a:buChar char="–"/>
            </a:pPr>
            <a:r>
              <a:rPr lang="en-US" sz="2400" b="0" i="1" u="none" strike="noStrike" cap="none">
                <a:solidFill>
                  <a:schemeClr val="dk1"/>
                </a:solidFill>
                <a:latin typeface="Arial"/>
                <a:ea typeface="Arial"/>
                <a:cs typeface="Arial"/>
                <a:sym typeface="Arial"/>
              </a:rPr>
              <a:t>Embryo</a:t>
            </a:r>
            <a:r>
              <a:rPr lang="en-US" sz="2400" b="0" i="0" u="none" strike="noStrike" cap="none">
                <a:solidFill>
                  <a:schemeClr val="dk1"/>
                </a:solidFill>
                <a:latin typeface="Arial"/>
                <a:ea typeface="Arial"/>
                <a:cs typeface="Arial"/>
                <a:sym typeface="Arial"/>
              </a:rPr>
              <a:t> is name for the developing organism from two weeks to eight weeks after fertilization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Prenatal Development: Three Stages of Development </a:t>
            </a:r>
            <a:r>
              <a:rPr lang="en-US" sz="2000" b="1" i="0" u="none" strike="noStrike" cap="none">
                <a:solidFill>
                  <a:srgbClr val="007FA3"/>
                </a:solidFill>
                <a:latin typeface="Arial"/>
                <a:ea typeface="Arial"/>
                <a:cs typeface="Arial"/>
                <a:sym typeface="Arial"/>
              </a:rPr>
              <a:t>2 of 3</a:t>
            </a:r>
          </a:p>
        </p:txBody>
      </p:sp>
      <p:sp>
        <p:nvSpPr>
          <p:cNvPr id="472" name="Shape 47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Embryonic period: the period from two to eight weeks after fertilization, during which major organs and structures of the organism develop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Critical periods: times during which certain environmental influences can have an impact on the development of the infant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Teratogen: any factor that can cause a birth defect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343" name="Shape 343"/>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344" name="Shape 344"/>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8</a:t>
            </a:r>
          </a:p>
        </p:txBody>
      </p:sp>
      <p:sp>
        <p:nvSpPr>
          <p:cNvPr id="345" name="Shape 345"/>
          <p:cNvSpPr/>
          <p:nvPr/>
        </p:nvSpPr>
        <p:spPr>
          <a:xfrm>
            <a:off x="6477000" y="2743200"/>
            <a:ext cx="457200" cy="457200"/>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lt1"/>
                </a:solidFill>
                <a:latin typeface="Arial"/>
                <a:ea typeface="Arial"/>
                <a:cs typeface="Arial"/>
                <a:sym typeface="Arial"/>
              </a:rPr>
              <a:t>8</a:t>
            </a:r>
          </a:p>
        </p:txBody>
      </p:sp>
      <p:sp>
        <p:nvSpPr>
          <p:cNvPr id="346" name="Shape 346"/>
          <p:cNvSpPr txBox="1">
            <a:spLocks noGrp="1"/>
          </p:cNvSpPr>
          <p:nvPr>
            <p:ph type="body" idx="3"/>
          </p:nvPr>
        </p:nvSpPr>
        <p:spPr>
          <a:xfrm>
            <a:off x="5029200" y="3352800"/>
            <a:ext cx="3657600" cy="27733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Development Across </a:t>
            </a:r>
            <a:br>
              <a:rPr lang="en-US" sz="2200" b="1" i="0" u="none" strike="noStrike" cap="none">
                <a:solidFill>
                  <a:schemeClr val="dk1"/>
                </a:solidFill>
                <a:latin typeface="Arial"/>
                <a:ea typeface="Arial"/>
                <a:cs typeface="Arial"/>
                <a:sym typeface="Arial"/>
              </a:rPr>
            </a:br>
            <a:r>
              <a:rPr lang="en-US" sz="2200" b="1" i="0" u="none" strike="noStrike" cap="none">
                <a:solidFill>
                  <a:schemeClr val="dk1"/>
                </a:solidFill>
                <a:latin typeface="Arial"/>
                <a:ea typeface="Arial"/>
                <a:cs typeface="Arial"/>
                <a:sym typeface="Arial"/>
              </a:rPr>
              <a:t>the Life Span</a:t>
            </a:r>
          </a:p>
        </p:txBody>
      </p:sp>
      <p:pic>
        <p:nvPicPr>
          <p:cNvPr id="347" name="Shape 347"/>
          <p:cNvPicPr preferRelativeResize="0"/>
          <p:nvPr/>
        </p:nvPicPr>
        <p:blipFill rotWithShape="1">
          <a:blip r:embed="rId3">
            <a:alphaModFix/>
          </a:blip>
          <a:srcRect/>
          <a:stretch/>
        </p:blipFill>
        <p:spPr>
          <a:xfrm>
            <a:off x="1066800" y="816429"/>
            <a:ext cx="3962399" cy="60382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Embryonic Period</a:t>
            </a:r>
          </a:p>
        </p:txBody>
      </p:sp>
      <p:sp>
        <p:nvSpPr>
          <p:cNvPr id="478" name="Shape 478"/>
          <p:cNvSpPr txBox="1">
            <a:spLocks noGrp="1"/>
          </p:cNvSpPr>
          <p:nvPr>
            <p:ph type="body" idx="1"/>
          </p:nvPr>
        </p:nvSpPr>
        <p:spPr>
          <a:xfrm>
            <a:off x="685800" y="2743200"/>
            <a:ext cx="2438399"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2400" b="0" i="0" u="none" strike="noStrike" cap="none">
                <a:solidFill>
                  <a:schemeClr val="dk1"/>
                </a:solidFill>
                <a:latin typeface="Arial"/>
                <a:ea typeface="Arial"/>
                <a:cs typeface="Arial"/>
                <a:sym typeface="Arial"/>
              </a:rPr>
              <a:t>The embryonic period lasts from about 2 weeks to 8 weeks.</a:t>
            </a:r>
          </a:p>
        </p:txBody>
      </p:sp>
      <p:pic>
        <p:nvPicPr>
          <p:cNvPr id="479" name="Shape 479" descr="A photo shows a side view of a human embryo, with a large head, eye and stomach clearly visible, and limb buds, with an umbilical cord attached. "/>
          <p:cNvPicPr preferRelativeResize="0"/>
          <p:nvPr/>
        </p:nvPicPr>
        <p:blipFill rotWithShape="1">
          <a:blip r:embed="rId3">
            <a:alphaModFix/>
          </a:blip>
          <a:srcRect/>
          <a:stretch/>
        </p:blipFill>
        <p:spPr>
          <a:xfrm>
            <a:off x="3414203" y="1463929"/>
            <a:ext cx="5275645" cy="34753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8.2 Common Teratogens</a:t>
            </a:r>
          </a:p>
        </p:txBody>
      </p:sp>
      <p:graphicFrame>
        <p:nvGraphicFramePr>
          <p:cNvPr id="486" name="Shape 486"/>
          <p:cNvGraphicFramePr/>
          <p:nvPr/>
        </p:nvGraphicFramePr>
        <p:xfrm>
          <a:off x="457200" y="838200"/>
          <a:ext cx="3000000" cy="3000000"/>
        </p:xfrm>
        <a:graphic>
          <a:graphicData uri="http://schemas.openxmlformats.org/drawingml/2006/table">
            <a:tbl>
              <a:tblPr firstRow="1" bandRow="1">
                <a:noFill/>
                <a:tableStyleId>{74CCBCB4-F3B0-4679-8622-36E23B390E1C}</a:tableStyleId>
              </a:tblPr>
              <a:tblGrid>
                <a:gridCol w="2362200"/>
                <a:gridCol w="5867400"/>
              </a:tblGrid>
              <a:tr h="370850">
                <a:tc>
                  <a:txBody>
                    <a:bodyPr/>
                    <a:lstStyle/>
                    <a:p>
                      <a:pPr marL="0" marR="0" lvl="0" indent="0" algn="l" rtl="0">
                        <a:spcBef>
                          <a:spcPts val="0"/>
                        </a:spcBef>
                        <a:buSzPct val="25000"/>
                        <a:buNone/>
                      </a:pPr>
                      <a:r>
                        <a:rPr lang="en-US" sz="1400"/>
                        <a:t>Teratogenic Agent</a:t>
                      </a:r>
                    </a:p>
                  </a:txBody>
                  <a:tcPr marL="91450" marR="91450" marT="45725" marB="45725"/>
                </a:tc>
                <a:tc>
                  <a:txBody>
                    <a:bodyPr/>
                    <a:lstStyle/>
                    <a:p>
                      <a:pPr marL="0" marR="0" lvl="0" indent="0" algn="l" rtl="0">
                        <a:spcBef>
                          <a:spcPts val="0"/>
                        </a:spcBef>
                        <a:buSzPct val="25000"/>
                        <a:buNone/>
                      </a:pPr>
                      <a:r>
                        <a:rPr lang="en-US" sz="1400"/>
                        <a:t>Effect on Development</a:t>
                      </a:r>
                    </a:p>
                  </a:txBody>
                  <a:tcPr marL="91450" marR="91450" marT="45725" marB="45725"/>
                </a:tc>
              </a:tr>
              <a:tr h="370850">
                <a:tc>
                  <a:txBody>
                    <a:bodyPr/>
                    <a:lstStyle/>
                    <a:p>
                      <a:pPr marL="0" marR="0" lvl="0" indent="0" algn="l" rtl="0">
                        <a:spcBef>
                          <a:spcPts val="0"/>
                        </a:spcBef>
                        <a:buSzPct val="25000"/>
                        <a:buNone/>
                      </a:pPr>
                      <a:r>
                        <a:rPr lang="en-US" sz="1400"/>
                        <a:t>Measles, Mumps, Rubella</a:t>
                      </a:r>
                    </a:p>
                  </a:txBody>
                  <a:tcPr marL="91450" marR="91450" marT="45725" marB="45725"/>
                </a:tc>
                <a:tc>
                  <a:txBody>
                    <a:bodyPr/>
                    <a:lstStyle/>
                    <a:p>
                      <a:pPr marL="0" marR="0" lvl="0" indent="0" algn="l" rtl="0">
                        <a:spcBef>
                          <a:spcPts val="0"/>
                        </a:spcBef>
                        <a:buSzPct val="25000"/>
                        <a:buNone/>
                      </a:pPr>
                      <a:r>
                        <a:rPr lang="en-US" sz="1400"/>
                        <a:t>Blindness, deafness, heart defects, brain damage</a:t>
                      </a:r>
                    </a:p>
                  </a:txBody>
                  <a:tcPr marL="91450" marR="91450" marT="45725" marB="45725"/>
                </a:tc>
              </a:tr>
              <a:tr h="370850">
                <a:tc>
                  <a:txBody>
                    <a:bodyPr/>
                    <a:lstStyle/>
                    <a:p>
                      <a:pPr marL="0" marR="0" lvl="0" indent="0" algn="l" rtl="0">
                        <a:spcBef>
                          <a:spcPts val="0"/>
                        </a:spcBef>
                        <a:buSzPct val="25000"/>
                        <a:buNone/>
                      </a:pPr>
                      <a:r>
                        <a:rPr lang="en-US" sz="1400"/>
                        <a:t>Marijuana</a:t>
                      </a:r>
                    </a:p>
                  </a:txBody>
                  <a:tcPr marL="91450" marR="91450" marT="45725" marB="45725"/>
                </a:tc>
                <a:tc>
                  <a:txBody>
                    <a:bodyPr/>
                    <a:lstStyle/>
                    <a:p>
                      <a:pPr marL="0" marR="0" lvl="0" indent="0" algn="l" rtl="0">
                        <a:spcBef>
                          <a:spcPts val="0"/>
                        </a:spcBef>
                        <a:buSzPct val="25000"/>
                        <a:buNone/>
                      </a:pPr>
                      <a:r>
                        <a:rPr lang="en-US" sz="1400"/>
                        <a:t>Irritability, nervousness, tremors; infant is easily disturbed, startled</a:t>
                      </a:r>
                    </a:p>
                  </a:txBody>
                  <a:tcPr marL="91450" marR="91450" marT="45725" marB="45725"/>
                </a:tc>
              </a:tr>
              <a:tr h="370850">
                <a:tc>
                  <a:txBody>
                    <a:bodyPr/>
                    <a:lstStyle/>
                    <a:p>
                      <a:pPr marL="0" marR="0" lvl="0" indent="0" algn="l" rtl="0">
                        <a:spcBef>
                          <a:spcPts val="0"/>
                        </a:spcBef>
                        <a:buSzPct val="25000"/>
                        <a:buNone/>
                      </a:pPr>
                      <a:r>
                        <a:rPr lang="en-US" sz="1400"/>
                        <a:t>Cocaine</a:t>
                      </a:r>
                    </a:p>
                  </a:txBody>
                  <a:tcPr marL="91450" marR="91450" marT="45725" marB="45725"/>
                </a:tc>
                <a:tc>
                  <a:txBody>
                    <a:bodyPr/>
                    <a:lstStyle/>
                    <a:p>
                      <a:pPr marL="0" marR="0" lvl="0" indent="0" algn="l" rtl="0">
                        <a:spcBef>
                          <a:spcPts val="0"/>
                        </a:spcBef>
                        <a:buSzPct val="25000"/>
                        <a:buNone/>
                      </a:pPr>
                      <a:r>
                        <a:rPr lang="en-US" sz="1400"/>
                        <a:t>Decreased height, low birth weight, respiratory problems, seizures, learning difficulties; infant is difficult to soothe</a:t>
                      </a:r>
                    </a:p>
                  </a:txBody>
                  <a:tcPr marL="91450" marR="91450" marT="45725" marB="45725"/>
                </a:tc>
              </a:tr>
              <a:tr h="370850">
                <a:tc>
                  <a:txBody>
                    <a:bodyPr/>
                    <a:lstStyle/>
                    <a:p>
                      <a:pPr marL="0" marR="0" lvl="0" indent="0" algn="l" rtl="0">
                        <a:spcBef>
                          <a:spcPts val="0"/>
                        </a:spcBef>
                        <a:buSzPct val="25000"/>
                        <a:buNone/>
                      </a:pPr>
                      <a:r>
                        <a:rPr lang="en-US" sz="1400"/>
                        <a:t>Alcohol</a:t>
                      </a:r>
                    </a:p>
                  </a:txBody>
                  <a:tcPr marL="91450" marR="91450" marT="45725" marB="45725"/>
                </a:tc>
                <a:tc>
                  <a:txBody>
                    <a:bodyPr/>
                    <a:lstStyle/>
                    <a:p>
                      <a:pPr marL="0" marR="0" lvl="0" indent="0" algn="l" rtl="0">
                        <a:spcBef>
                          <a:spcPts val="0"/>
                        </a:spcBef>
                        <a:buSzPct val="25000"/>
                        <a:buNone/>
                      </a:pPr>
                      <a:r>
                        <a:rPr lang="en-US" sz="1400"/>
                        <a:t>Fetal alcohol syndrome (intellectual disability, delayed growth, facial malformation), learning difficulties, smaller than normal head</a:t>
                      </a:r>
                    </a:p>
                  </a:txBody>
                  <a:tcPr marL="91450" marR="91450" marT="45725" marB="45725"/>
                </a:tc>
              </a:tr>
              <a:tr h="370850">
                <a:tc>
                  <a:txBody>
                    <a:bodyPr/>
                    <a:lstStyle/>
                    <a:p>
                      <a:pPr marL="0" marR="0" lvl="0" indent="0" algn="l" rtl="0">
                        <a:spcBef>
                          <a:spcPts val="0"/>
                        </a:spcBef>
                        <a:buSzPct val="25000"/>
                        <a:buNone/>
                      </a:pPr>
                      <a:r>
                        <a:rPr lang="en-US" sz="1400"/>
                        <a:t>Nicotine</a:t>
                      </a:r>
                    </a:p>
                  </a:txBody>
                  <a:tcPr marL="91450" marR="91450" marT="45725" marB="45725"/>
                </a:tc>
                <a:tc>
                  <a:txBody>
                    <a:bodyPr/>
                    <a:lstStyle/>
                    <a:p>
                      <a:pPr marL="0" marR="0" lvl="0" indent="0" algn="l" rtl="0">
                        <a:spcBef>
                          <a:spcPts val="0"/>
                        </a:spcBef>
                        <a:buSzPct val="25000"/>
                        <a:buNone/>
                      </a:pPr>
                      <a:r>
                        <a:rPr lang="en-US" sz="1400"/>
                        <a:t>Miscarriage, low birth weight, stillbirth, short stature, intellectual disability, learning disabilities</a:t>
                      </a:r>
                    </a:p>
                  </a:txBody>
                  <a:tcPr marL="91450" marR="91450" marT="45725" marB="45725"/>
                </a:tc>
              </a:tr>
              <a:tr h="370850">
                <a:tc>
                  <a:txBody>
                    <a:bodyPr/>
                    <a:lstStyle/>
                    <a:p>
                      <a:pPr marL="0" marR="0" lvl="0" indent="0" algn="l" rtl="0">
                        <a:spcBef>
                          <a:spcPts val="0"/>
                        </a:spcBef>
                        <a:buSzPct val="25000"/>
                        <a:buNone/>
                      </a:pPr>
                      <a:r>
                        <a:rPr lang="en-US" sz="1400"/>
                        <a:t>Mercury</a:t>
                      </a:r>
                    </a:p>
                  </a:txBody>
                  <a:tcPr marL="91450" marR="91450" marT="45725" marB="45725"/>
                </a:tc>
                <a:tc>
                  <a:txBody>
                    <a:bodyPr/>
                    <a:lstStyle/>
                    <a:p>
                      <a:pPr marL="0" marR="0" lvl="0" indent="0" algn="l" rtl="0">
                        <a:spcBef>
                          <a:spcPts val="0"/>
                        </a:spcBef>
                        <a:buSzPct val="25000"/>
                        <a:buNone/>
                      </a:pPr>
                      <a:r>
                        <a:rPr lang="en-US" sz="1400"/>
                        <a:t>Intellectual disability, blindness</a:t>
                      </a:r>
                    </a:p>
                  </a:txBody>
                  <a:tcPr marL="91450" marR="91450" marT="45725" marB="45725"/>
                </a:tc>
              </a:tr>
              <a:tr h="370850">
                <a:tc>
                  <a:txBody>
                    <a:bodyPr/>
                    <a:lstStyle/>
                    <a:p>
                      <a:pPr marL="0" marR="0" lvl="0" indent="0" algn="l" rtl="0">
                        <a:spcBef>
                          <a:spcPts val="0"/>
                        </a:spcBef>
                        <a:buSzPct val="25000"/>
                        <a:buNone/>
                      </a:pPr>
                      <a:r>
                        <a:rPr lang="en-US" sz="1400"/>
                        <a:t>Vitamin A (high doses)</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Facial, ear, central nervous system, and heart defects</a:t>
                      </a:r>
                    </a:p>
                  </a:txBody>
                  <a:tcPr marL="91450" marR="91450" marT="45725" marB="45725"/>
                </a:tc>
              </a:tr>
              <a:tr h="370850">
                <a:tc>
                  <a:txBody>
                    <a:bodyPr/>
                    <a:lstStyle/>
                    <a:p>
                      <a:pPr marL="0" marR="0" lvl="0" indent="0" algn="l" rtl="0">
                        <a:spcBef>
                          <a:spcPts val="0"/>
                        </a:spcBef>
                        <a:buSzPct val="25000"/>
                        <a:buNone/>
                      </a:pPr>
                      <a:r>
                        <a:rPr lang="en-US" sz="1400"/>
                        <a:t>Caffeine</a:t>
                      </a:r>
                    </a:p>
                  </a:txBody>
                  <a:tcPr marL="91450" marR="91450" marT="45725" marB="45725"/>
                </a:tc>
                <a:tc>
                  <a:txBody>
                    <a:bodyPr/>
                    <a:lstStyle/>
                    <a:p>
                      <a:pPr marL="0" marR="0" lvl="0" indent="0" algn="l" rtl="0">
                        <a:spcBef>
                          <a:spcPts val="0"/>
                        </a:spcBef>
                        <a:buSzPct val="25000"/>
                        <a:buNone/>
                      </a:pPr>
                      <a:r>
                        <a:rPr lang="en-US" sz="1400"/>
                        <a:t>Miscarriage, low birth weight</a:t>
                      </a:r>
                    </a:p>
                  </a:txBody>
                  <a:tcPr marL="91450" marR="91450" marT="45725" marB="45725"/>
                </a:tc>
              </a:tr>
              <a:tr h="370850">
                <a:tc>
                  <a:txBody>
                    <a:bodyPr/>
                    <a:lstStyle/>
                    <a:p>
                      <a:pPr marL="0" marR="0" lvl="0" indent="0" algn="l" rtl="0">
                        <a:spcBef>
                          <a:spcPts val="0"/>
                        </a:spcBef>
                        <a:buSzPct val="25000"/>
                        <a:buNone/>
                      </a:pPr>
                      <a:r>
                        <a:rPr lang="en-US" sz="1400"/>
                        <a:t>Toxoplasmosis</a:t>
                      </a:r>
                    </a:p>
                  </a:txBody>
                  <a:tcPr marL="91450" marR="91450" marT="45725" marB="45725"/>
                </a:tc>
                <a:tc>
                  <a:txBody>
                    <a:bodyPr/>
                    <a:lstStyle/>
                    <a:p>
                      <a:pPr marL="0" marR="0" lvl="0" indent="0" algn="l" rtl="0">
                        <a:spcBef>
                          <a:spcPts val="0"/>
                        </a:spcBef>
                        <a:buSzPct val="25000"/>
                        <a:buNone/>
                      </a:pPr>
                      <a:r>
                        <a:rPr lang="en-US" sz="1400" b="0" i="0" u="none" strike="noStrike">
                          <a:solidFill>
                            <a:schemeClr val="dk1"/>
                          </a:solidFill>
                          <a:latin typeface="Arial"/>
                          <a:ea typeface="Arial"/>
                          <a:cs typeface="Arial"/>
                          <a:sym typeface="Arial"/>
                        </a:rPr>
                        <a:t>Brain swelling, spinal abnormalities, deafness, blindness, intellectual disability</a:t>
                      </a:r>
                    </a:p>
                  </a:txBody>
                  <a:tcPr marL="91450" marR="91450" marT="45725" marB="45725"/>
                </a:tc>
              </a:tr>
              <a:tr h="370850">
                <a:tc>
                  <a:txBody>
                    <a:bodyPr/>
                    <a:lstStyle/>
                    <a:p>
                      <a:pPr marL="0" marR="0" lvl="0" indent="0" algn="l" rtl="0">
                        <a:spcBef>
                          <a:spcPts val="0"/>
                        </a:spcBef>
                        <a:buSzPct val="25000"/>
                        <a:buNone/>
                      </a:pPr>
                      <a:r>
                        <a:rPr lang="en-US" sz="1400"/>
                        <a:t>High Water Temperatures</a:t>
                      </a:r>
                    </a:p>
                  </a:txBody>
                  <a:tcPr marL="91450" marR="91450" marT="45725" marB="45725"/>
                </a:tc>
                <a:tc>
                  <a:txBody>
                    <a:bodyPr/>
                    <a:lstStyle/>
                    <a:p>
                      <a:pPr marL="0" marR="0" lvl="0" indent="0" algn="l" rtl="0">
                        <a:spcBef>
                          <a:spcPts val="0"/>
                        </a:spcBef>
                        <a:buSzPct val="25000"/>
                        <a:buNone/>
                      </a:pPr>
                      <a:r>
                        <a:rPr lang="en-US" sz="1400"/>
                        <a:t>Increased chance of neural tube defects</a:t>
                      </a:r>
                    </a:p>
                  </a:txBody>
                  <a:tcPr marL="91450" marR="91450" marT="45725" marB="45725"/>
                </a:tc>
              </a:tr>
            </a:tbl>
          </a:graphicData>
        </a:graphic>
      </p:graphicFrame>
      <p:sp>
        <p:nvSpPr>
          <p:cNvPr id="487" name="Shape 487"/>
          <p:cNvSpPr txBox="1">
            <a:spLocks noGrp="1"/>
          </p:cNvSpPr>
          <p:nvPr>
            <p:ph type="body" idx="2"/>
          </p:nvPr>
        </p:nvSpPr>
        <p:spPr>
          <a:xfrm>
            <a:off x="457200" y="5617555"/>
            <a:ext cx="8229600" cy="7159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SOURCES</a:t>
            </a:r>
            <a:r>
              <a:rPr lang="en-US" sz="1400" b="0" i="1" u="none" strike="noStrike" cap="none">
                <a:solidFill>
                  <a:schemeClr val="dk1"/>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March of Dimes Foundation (2009); Organization of Teratology Information Specialists (2011); Shepard, T. H. (2001).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Prenatal Development: Three Stages of Development </a:t>
            </a:r>
            <a:r>
              <a:rPr lang="en-US" sz="2000" b="1" i="0" u="none" strike="noStrike" cap="none">
                <a:solidFill>
                  <a:srgbClr val="007FA3"/>
                </a:solidFill>
                <a:latin typeface="Arial"/>
                <a:ea typeface="Arial"/>
                <a:cs typeface="Arial"/>
                <a:sym typeface="Arial"/>
              </a:rPr>
              <a:t>3 of 3</a:t>
            </a:r>
          </a:p>
        </p:txBody>
      </p:sp>
      <p:sp>
        <p:nvSpPr>
          <p:cNvPr id="494" name="Shape 49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Fetal period: the time from about eight weeks after conception until the birth of the child</a:t>
            </a:r>
          </a:p>
          <a:p>
            <a:pPr marL="742950" marR="0" lvl="1" indent="-285750" algn="l" rtl="0">
              <a:spcBef>
                <a:spcPts val="600"/>
              </a:spcBef>
              <a:spcAft>
                <a:spcPts val="0"/>
              </a:spcAft>
              <a:buClr>
                <a:srgbClr val="007FA3"/>
              </a:buClr>
              <a:buSzPct val="100000"/>
              <a:buFont typeface="Arial"/>
              <a:buChar char="–"/>
            </a:pPr>
            <a:r>
              <a:rPr lang="en-US" sz="2400" b="0" i="1" u="none" strike="noStrike" cap="none">
                <a:solidFill>
                  <a:schemeClr val="dk1"/>
                </a:solidFill>
                <a:latin typeface="Arial"/>
                <a:ea typeface="Arial"/>
                <a:cs typeface="Arial"/>
                <a:sym typeface="Arial"/>
              </a:rPr>
              <a:t>Fetus: </a:t>
            </a:r>
            <a:r>
              <a:rPr lang="en-US" sz="2400" b="0" i="0" u="none" strike="noStrike" cap="none">
                <a:solidFill>
                  <a:schemeClr val="dk1"/>
                </a:solidFill>
                <a:latin typeface="Arial"/>
                <a:ea typeface="Arial"/>
                <a:cs typeface="Arial"/>
                <a:sym typeface="Arial"/>
              </a:rPr>
              <a:t>name for the developing organism from eight weeks after fertilization to the birth of the baby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Viability: the point at which it is possible for an infant to survive outside the womb, usually about 22 - 26 weeks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Fetal Period</a:t>
            </a:r>
          </a:p>
        </p:txBody>
      </p:sp>
      <p:sp>
        <p:nvSpPr>
          <p:cNvPr id="500" name="Shape 500"/>
          <p:cNvSpPr txBox="1">
            <a:spLocks noGrp="1"/>
          </p:cNvSpPr>
          <p:nvPr>
            <p:ph type="body" idx="1"/>
          </p:nvPr>
        </p:nvSpPr>
        <p:spPr>
          <a:xfrm>
            <a:off x="685800" y="2057400"/>
            <a:ext cx="2438399" cy="19811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2400" b="0" i="0" u="none" strike="noStrike" cap="none">
                <a:solidFill>
                  <a:schemeClr val="dk1"/>
                </a:solidFill>
                <a:latin typeface="Arial"/>
                <a:ea typeface="Arial"/>
                <a:cs typeface="Arial"/>
                <a:sym typeface="Arial"/>
              </a:rPr>
              <a:t>The fetal period lasts from 8 weeks until the end of the pregnancy.</a:t>
            </a:r>
          </a:p>
        </p:txBody>
      </p:sp>
      <p:pic>
        <p:nvPicPr>
          <p:cNvPr id="501" name="Shape 501" descr="A photo shows a human fetus with a developed head, arms with fingers, and an umbilical cord attaching to the placenta."/>
          <p:cNvPicPr preferRelativeResize="0"/>
          <p:nvPr/>
        </p:nvPicPr>
        <p:blipFill rotWithShape="1">
          <a:blip r:embed="rId3">
            <a:alphaModFix/>
          </a:blip>
          <a:srcRect/>
          <a:stretch/>
        </p:blipFill>
        <p:spPr>
          <a:xfrm>
            <a:off x="3276600" y="1337323"/>
            <a:ext cx="5043143" cy="3657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15371"/>
            <a:ext cx="8610599" cy="9276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Infancy and Childhood Development: Physical Development </a:t>
            </a:r>
            <a:r>
              <a:rPr lang="en-US" sz="2000" b="1" i="0" u="none" strike="noStrike" cap="none">
                <a:solidFill>
                  <a:srgbClr val="007FA3"/>
                </a:solidFill>
                <a:latin typeface="Arial"/>
                <a:ea typeface="Arial"/>
                <a:cs typeface="Arial"/>
                <a:sym typeface="Arial"/>
              </a:rPr>
              <a:t>1 of 2</a:t>
            </a:r>
          </a:p>
        </p:txBody>
      </p:sp>
      <p:sp>
        <p:nvSpPr>
          <p:cNvPr id="508" name="Shape 508"/>
          <p:cNvSpPr txBox="1">
            <a:spLocks noGrp="1"/>
          </p:cNvSpPr>
          <p:nvPr>
            <p:ph type="body" idx="1"/>
          </p:nvPr>
        </p:nvSpPr>
        <p:spPr>
          <a:xfrm>
            <a:off x="447964" y="1284515"/>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8.6 Describe the physical and sensory changes that take place in infancy and childhood.</a:t>
            </a:r>
          </a:p>
        </p:txBody>
      </p:sp>
      <p:sp>
        <p:nvSpPr>
          <p:cNvPr id="509" name="Shape 509"/>
          <p:cNvSpPr txBox="1">
            <a:spLocks noGrp="1"/>
          </p:cNvSpPr>
          <p:nvPr>
            <p:ph type="body" idx="2"/>
          </p:nvPr>
        </p:nvSpPr>
        <p:spPr>
          <a:xfrm>
            <a:off x="457200" y="2068944"/>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Infants are born with reflexes that help them survive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Grasping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Moro (startle)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Rooting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Stepping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Sucking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287528"/>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8.4 Five Infant Reflexes </a:t>
            </a:r>
            <a:r>
              <a:rPr lang="en-US" sz="2000" b="1" i="0" u="none" strike="noStrike" cap="none">
                <a:solidFill>
                  <a:srgbClr val="007FA3"/>
                </a:solidFill>
                <a:latin typeface="Arial"/>
                <a:ea typeface="Arial"/>
                <a:cs typeface="Arial"/>
                <a:sym typeface="Arial"/>
              </a:rPr>
              <a:t>1 of 2</a:t>
            </a:r>
          </a:p>
        </p:txBody>
      </p:sp>
      <p:sp>
        <p:nvSpPr>
          <p:cNvPr id="516" name="Shape 516"/>
          <p:cNvSpPr txBox="1">
            <a:spLocks noGrp="1"/>
          </p:cNvSpPr>
          <p:nvPr>
            <p:ph type="body" idx="1"/>
          </p:nvPr>
        </p:nvSpPr>
        <p:spPr>
          <a:xfrm>
            <a:off x="417608" y="3962400"/>
            <a:ext cx="8534399" cy="19811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Shown here are (a) grasping reflex; (b) startle reflex (also known as the Moro reflex); (c) rooting reflex (when you touch a baby's cheek it will turn toward your hand, open its mouth, and search for the nipple).</a:t>
            </a:r>
          </a:p>
        </p:txBody>
      </p:sp>
      <p:pic>
        <p:nvPicPr>
          <p:cNvPr id="517" name="Shape 517" descr="Three photos of infant reflexes show a., an infant’s hand grasping an adult's finger; b., a baby on its back with its arms flailing out as it is startled; and c., a baby on its back turning its head to bring its mouth toward an adult's finger."/>
          <p:cNvPicPr preferRelativeResize="0"/>
          <p:nvPr/>
        </p:nvPicPr>
        <p:blipFill rotWithShape="1">
          <a:blip r:embed="rId3">
            <a:alphaModFix/>
          </a:blip>
          <a:srcRect/>
          <a:stretch/>
        </p:blipFill>
        <p:spPr>
          <a:xfrm>
            <a:off x="152400" y="1219200"/>
            <a:ext cx="8659910" cy="26011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28600"/>
            <a:ext cx="8229600" cy="685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8.4 Five Infant Reflexes </a:t>
            </a:r>
            <a:r>
              <a:rPr lang="en-US" sz="2000" b="1" i="0" u="none" strike="noStrike" cap="none">
                <a:solidFill>
                  <a:srgbClr val="007FA3"/>
                </a:solidFill>
                <a:latin typeface="Arial"/>
                <a:ea typeface="Arial"/>
                <a:cs typeface="Arial"/>
                <a:sym typeface="Arial"/>
              </a:rPr>
              <a:t>2 of 2</a:t>
            </a:r>
          </a:p>
        </p:txBody>
      </p:sp>
      <p:sp>
        <p:nvSpPr>
          <p:cNvPr id="524" name="Shape 524"/>
          <p:cNvSpPr txBox="1">
            <a:spLocks noGrp="1"/>
          </p:cNvSpPr>
          <p:nvPr>
            <p:ph type="body" idx="1"/>
          </p:nvPr>
        </p:nvSpPr>
        <p:spPr>
          <a:xfrm>
            <a:off x="914399" y="4596676"/>
            <a:ext cx="7629585" cy="119452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Shown here are (d) stepping reflex; and (e) sucking reflex. These infant reflexes can be used to check the health of an infant’s nervous system. If a reflex is absent or abnormal, it may indicate brain damage or some other neurological problem.</a:t>
            </a:r>
          </a:p>
        </p:txBody>
      </p:sp>
      <p:pic>
        <p:nvPicPr>
          <p:cNvPr id="525" name="Shape 525" descr="Two photos show a newborn being held up over an examination table with its legs in a walking position; and a baby grasping an adult’s finger and pulling it into its mouth."/>
          <p:cNvPicPr preferRelativeResize="0"/>
          <p:nvPr/>
        </p:nvPicPr>
        <p:blipFill rotWithShape="1">
          <a:blip r:embed="rId3">
            <a:alphaModFix/>
          </a:blip>
          <a:srcRect/>
          <a:stretch/>
        </p:blipFill>
        <p:spPr>
          <a:xfrm>
            <a:off x="600014" y="1152525"/>
            <a:ext cx="7943970" cy="32337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215371"/>
            <a:ext cx="8077199"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Infancy and Childhood Development: Physical Development </a:t>
            </a:r>
            <a:r>
              <a:rPr lang="en-US" sz="2000" b="1" i="0" u="none" strike="noStrike" cap="none">
                <a:solidFill>
                  <a:srgbClr val="007FA3"/>
                </a:solidFill>
                <a:latin typeface="Arial"/>
                <a:ea typeface="Arial"/>
                <a:cs typeface="Arial"/>
                <a:sym typeface="Arial"/>
              </a:rPr>
              <a:t>2 of 2</a:t>
            </a:r>
          </a:p>
        </p:txBody>
      </p:sp>
      <p:sp>
        <p:nvSpPr>
          <p:cNvPr id="531" name="Shape 53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Motor development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Tremendous motor development from birth to age 2</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Brain development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Infant brain consists of 100 billion neurons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Synaptic pruning: unused synaptic connections and nerve cells cleared away to make way for functioning connections and cells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Senses</a:t>
            </a:r>
          </a:p>
          <a:p>
            <a:pPr marL="742950" marR="0" lvl="1" indent="-285750" algn="l" rtl="0">
              <a:spcBef>
                <a:spcPts val="600"/>
              </a:spcBef>
              <a:buClr>
                <a:srgbClr val="007FA3"/>
              </a:buClr>
              <a:buSzPct val="100000"/>
              <a:buFont typeface="Arial"/>
              <a:buChar char="–"/>
            </a:pPr>
            <a:r>
              <a:rPr lang="en-US" sz="2400" b="0" i="0" u="none" strike="noStrike" cap="none">
                <a:solidFill>
                  <a:srgbClr val="000000"/>
                </a:solidFill>
                <a:latin typeface="Arial"/>
                <a:ea typeface="Arial"/>
                <a:cs typeface="Arial"/>
                <a:sym typeface="Arial"/>
              </a:rPr>
              <a:t>Except for vision, senses fairly well developed at birth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28600"/>
            <a:ext cx="8229600" cy="762000"/>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8.5 Six Motor Milestones </a:t>
            </a:r>
            <a:r>
              <a:rPr lang="en-US" sz="2000" b="1" i="0" u="none" strike="noStrike" cap="none">
                <a:solidFill>
                  <a:srgbClr val="007FA3"/>
                </a:solidFill>
                <a:latin typeface="Arial"/>
                <a:ea typeface="Arial"/>
                <a:cs typeface="Arial"/>
                <a:sym typeface="Arial"/>
              </a:rPr>
              <a:t>1 of 2</a:t>
            </a:r>
          </a:p>
        </p:txBody>
      </p:sp>
      <p:sp>
        <p:nvSpPr>
          <p:cNvPr id="538" name="Shape 538"/>
          <p:cNvSpPr txBox="1">
            <a:spLocks noGrp="1"/>
          </p:cNvSpPr>
          <p:nvPr>
            <p:ph type="body" idx="1"/>
          </p:nvPr>
        </p:nvSpPr>
        <p:spPr>
          <a:xfrm>
            <a:off x="533400" y="3406775"/>
            <a:ext cx="822960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Shown here are (a) raising head and chest—2 to 4 months, (b) rolling over—2 to 5 months, (c) sitting up with support—4 to 6 months.</a:t>
            </a:r>
          </a:p>
        </p:txBody>
      </p:sp>
      <p:pic>
        <p:nvPicPr>
          <p:cNvPr id="539" name="Shape 539" descr="Three photos show infant motor milestones."/>
          <p:cNvPicPr preferRelativeResize="0"/>
          <p:nvPr/>
        </p:nvPicPr>
        <p:blipFill rotWithShape="1">
          <a:blip r:embed="rId3">
            <a:alphaModFix/>
          </a:blip>
          <a:srcRect/>
          <a:stretch/>
        </p:blipFill>
        <p:spPr>
          <a:xfrm>
            <a:off x="357187" y="1165225"/>
            <a:ext cx="8582025" cy="20669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8.5 Six Motor Milestones </a:t>
            </a:r>
            <a:r>
              <a:rPr lang="en-US" sz="2000" b="1" i="0" u="none" strike="noStrike" cap="none">
                <a:solidFill>
                  <a:srgbClr val="007FA3"/>
                </a:solidFill>
                <a:latin typeface="Arial"/>
                <a:ea typeface="Arial"/>
                <a:cs typeface="Arial"/>
                <a:sym typeface="Arial"/>
              </a:rPr>
              <a:t>2 of 2</a:t>
            </a:r>
          </a:p>
        </p:txBody>
      </p:sp>
      <p:sp>
        <p:nvSpPr>
          <p:cNvPr id="546" name="Shape 546"/>
          <p:cNvSpPr txBox="1">
            <a:spLocks noGrp="1"/>
          </p:cNvSpPr>
          <p:nvPr>
            <p:ph type="body" idx="1"/>
          </p:nvPr>
        </p:nvSpPr>
        <p:spPr>
          <a:xfrm>
            <a:off x="445654" y="4495800"/>
            <a:ext cx="8229600" cy="13715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(d) sitting up without support—6 to 7 months, (e) crawling—7 to 8 months, and (f) walking—8 to 18 months. The motor milestones develop as the infant gains greater voluntary control over the muscles in its body, typically from the top of the body downward. This pattern is seen in the early control of the neck muscles and the much later development of control of the legs and feet.</a:t>
            </a:r>
          </a:p>
        </p:txBody>
      </p:sp>
      <p:pic>
        <p:nvPicPr>
          <p:cNvPr id="547" name="Shape 547" descr="Three photos show infant motor milestones."/>
          <p:cNvPicPr preferRelativeResize="0"/>
          <p:nvPr/>
        </p:nvPicPr>
        <p:blipFill rotWithShape="1">
          <a:blip r:embed="rId3">
            <a:alphaModFix/>
          </a:blip>
          <a:srcRect/>
          <a:stretch/>
        </p:blipFill>
        <p:spPr>
          <a:xfrm>
            <a:off x="509252" y="1524000"/>
            <a:ext cx="8166003" cy="281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152400"/>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354" name="Shape 354"/>
          <p:cNvSpPr txBox="1">
            <a:spLocks noGrp="1"/>
          </p:cNvSpPr>
          <p:nvPr>
            <p:ph type="body" idx="1"/>
          </p:nvPr>
        </p:nvSpPr>
        <p:spPr>
          <a:xfrm>
            <a:off x="457200" y="1143000"/>
            <a:ext cx="8229600" cy="5105399"/>
          </a:xfrm>
          <a:prstGeom prst="rect">
            <a:avLst/>
          </a:prstGeom>
          <a:noFill/>
          <a:ln>
            <a:noFill/>
          </a:ln>
        </p:spPr>
        <p:txBody>
          <a:bodyPr lIns="0" tIns="0" rIns="0" bIns="0" anchor="t" anchorCtr="0">
            <a:noAutofit/>
          </a:bodyPr>
          <a:lstStyle/>
          <a:p>
            <a:pPr marL="577850" marR="0" lvl="0" indent="-577850" algn="l"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 	Compare and contrast the special research methods used to study development.</a:t>
            </a:r>
          </a:p>
          <a:p>
            <a:pPr marL="577850" marR="0" lvl="0" indent="-577850"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8.2 	Explain the relationship between heredity and environmental factors in determining development.</a:t>
            </a:r>
          </a:p>
          <a:p>
            <a:pPr marL="577850" marR="0" lvl="0" indent="-577850"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8.3 	Summarize the role of chromosomes and genes in determining the transmission of traits and the inheritance of disorders.</a:t>
            </a:r>
          </a:p>
          <a:p>
            <a:pPr marL="577850" marR="0" lvl="0" indent="-577850"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8.4 	Explain the process of fertilization, including the twinning process.</a:t>
            </a:r>
          </a:p>
          <a:p>
            <a:pPr marL="577850" marR="0" lvl="0" indent="-577850"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8.5 	Describe the three stages of prenatal development.</a:t>
            </a:r>
          </a:p>
          <a:p>
            <a:pPr marL="577850" marR="0" lvl="0" indent="-577850"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8.6 	Describe the physical and sensory changes that take place in infancy and childhood.</a:t>
            </a:r>
          </a:p>
          <a:p>
            <a:pPr marL="577850" marR="0" lvl="0" indent="-577850"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8.7 	Compare and contrast two theories of cognitive development, and define autism spectrum disorder.</a:t>
            </a:r>
          </a:p>
          <a:p>
            <a:pPr marL="577850" marR="0" lvl="0" indent="-577850" algn="l" rtl="0">
              <a:spcBef>
                <a:spcPts val="1200"/>
              </a:spcBef>
              <a:buClr>
                <a:srgbClr val="007FA3"/>
              </a:buClr>
              <a:buSzPct val="25000"/>
              <a:buFont typeface="Arial"/>
              <a:buNone/>
            </a:pPr>
            <a:r>
              <a:rPr lang="en-US" sz="1800" b="0" i="0" u="none" strike="noStrike" cap="none">
                <a:solidFill>
                  <a:schemeClr val="dk1"/>
                </a:solidFill>
                <a:latin typeface="Arial"/>
                <a:ea typeface="Arial"/>
                <a:cs typeface="Arial"/>
                <a:sym typeface="Arial"/>
              </a:rPr>
              <a:t>8.8 	Identify the development of personality, relationships, and self-concept in infancy and childhood.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1 of 8</a:t>
            </a:r>
          </a:p>
        </p:txBody>
      </p:sp>
      <p:sp>
        <p:nvSpPr>
          <p:cNvPr id="554" name="Shape 554"/>
          <p:cNvSpPr txBox="1">
            <a:spLocks noGrp="1"/>
          </p:cNvSpPr>
          <p:nvPr>
            <p:ph type="body" idx="1"/>
          </p:nvPr>
        </p:nvSpPr>
        <p:spPr>
          <a:xfrm>
            <a:off x="457200" y="1371600"/>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8.7 Compare and contrast two theories of cognitive development, and define autism spectrum </a:t>
            </a:r>
            <a:r>
              <a:rPr lang="en-US" sz="1800" b="0" i="0" u="none" strike="noStrike" cap="none">
                <a:solidFill>
                  <a:schemeClr val="lt2"/>
                </a:solidFill>
                <a:latin typeface="Arial"/>
                <a:ea typeface="Arial"/>
                <a:cs typeface="Arial"/>
                <a:sym typeface="Arial"/>
              </a:rPr>
              <a:t>disorder. </a:t>
            </a:r>
          </a:p>
        </p:txBody>
      </p:sp>
      <p:sp>
        <p:nvSpPr>
          <p:cNvPr id="555" name="Shape 555"/>
          <p:cNvSpPr txBox="1">
            <a:spLocks noGrp="1"/>
          </p:cNvSpPr>
          <p:nvPr>
            <p:ph type="body" idx="2"/>
          </p:nvPr>
        </p:nvSpPr>
        <p:spPr>
          <a:xfrm>
            <a:off x="457200" y="21336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development: the development of thinking, problem solving, and memory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Jean Piaget: developed a four-stage theory of cognitive development based on observation of infants and children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Schemes: mental concepts formed by children as they experience new situations and events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2 of 8</a:t>
            </a:r>
          </a:p>
        </p:txBody>
      </p:sp>
      <p:sp>
        <p:nvSpPr>
          <p:cNvPr id="561" name="Shape 5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Sensorimotor stage: Piaget’s first stage of cognitive development, in which the infant uses its senses and motor abilities to interact with objects in the environment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Object permanence: the knowledge that an object exists even when it is not in sight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Symbolic thought begins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3 of 8</a:t>
            </a:r>
          </a:p>
        </p:txBody>
      </p:sp>
      <p:sp>
        <p:nvSpPr>
          <p:cNvPr id="567" name="Shape 56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Preoperational stage: Piaget’s second stage of cognitive development, in which the preschool child learns to use language as a means of exploring the world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Egocentrism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Centration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Conservation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Irreversibility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8.3 Piaget’s Stages of Cognitive Development</a:t>
            </a:r>
          </a:p>
        </p:txBody>
      </p:sp>
      <p:graphicFrame>
        <p:nvGraphicFramePr>
          <p:cNvPr id="574" name="Shape 574"/>
          <p:cNvGraphicFramePr/>
          <p:nvPr/>
        </p:nvGraphicFramePr>
        <p:xfrm>
          <a:off x="457200" y="1600200"/>
          <a:ext cx="3000000" cy="3000000"/>
        </p:xfrm>
        <a:graphic>
          <a:graphicData uri="http://schemas.openxmlformats.org/drawingml/2006/table">
            <a:tbl>
              <a:tblPr firstRow="1" bandRow="1">
                <a:noFill/>
                <a:tableStyleId>{74CCBCB4-F3B0-4679-8622-36E23B390E1C}</a:tableStyleId>
              </a:tblPr>
              <a:tblGrid>
                <a:gridCol w="1676400"/>
                <a:gridCol w="1752600"/>
                <a:gridCol w="4800600"/>
              </a:tblGrid>
              <a:tr h="370850">
                <a:tc>
                  <a:txBody>
                    <a:bodyPr/>
                    <a:lstStyle/>
                    <a:p>
                      <a:pPr marL="0" marR="0" lvl="0" indent="0" algn="l" rtl="0">
                        <a:spcBef>
                          <a:spcPts val="0"/>
                        </a:spcBef>
                        <a:buSzPct val="25000"/>
                        <a:buNone/>
                      </a:pPr>
                      <a:r>
                        <a:rPr lang="en-US" sz="1400"/>
                        <a:t>Stage</a:t>
                      </a:r>
                    </a:p>
                  </a:txBody>
                  <a:tcPr marL="91450" marR="91450" marT="45725" marB="45725"/>
                </a:tc>
                <a:tc>
                  <a:txBody>
                    <a:bodyPr/>
                    <a:lstStyle/>
                    <a:p>
                      <a:pPr marL="0" marR="0" lvl="0" indent="0" algn="l" rtl="0">
                        <a:spcBef>
                          <a:spcPts val="0"/>
                        </a:spcBef>
                        <a:buSzPct val="25000"/>
                        <a:buNone/>
                      </a:pPr>
                      <a:r>
                        <a:rPr lang="en-US" sz="1400"/>
                        <a:t>Age Range</a:t>
                      </a:r>
                    </a:p>
                  </a:txBody>
                  <a:tcPr marL="91450" marR="91450" marT="45725" marB="45725"/>
                </a:tc>
                <a:tc>
                  <a:txBody>
                    <a:bodyPr/>
                    <a:lstStyle/>
                    <a:p>
                      <a:pPr marL="0" marR="0" lvl="0" indent="0" algn="l" rtl="0">
                        <a:spcBef>
                          <a:spcPts val="0"/>
                        </a:spcBef>
                        <a:buSzPct val="25000"/>
                        <a:buNone/>
                      </a:pPr>
                      <a:r>
                        <a:rPr lang="en-US" sz="1400"/>
                        <a:t>Cognitive Development</a:t>
                      </a:r>
                    </a:p>
                  </a:txBody>
                  <a:tcPr marL="91450" marR="91450" marT="45725" marB="45725"/>
                </a:tc>
              </a:tr>
              <a:tr h="370850">
                <a:tc>
                  <a:txBody>
                    <a:bodyPr/>
                    <a:lstStyle/>
                    <a:p>
                      <a:pPr marL="0" marR="0" lvl="0" indent="0" algn="l" rtl="0">
                        <a:spcBef>
                          <a:spcPts val="0"/>
                        </a:spcBef>
                        <a:buSzPct val="25000"/>
                        <a:buNone/>
                      </a:pPr>
                      <a:r>
                        <a:rPr lang="en-US" sz="1400"/>
                        <a:t>Sensorimotor</a:t>
                      </a:r>
                    </a:p>
                  </a:txBody>
                  <a:tcPr marL="91450" marR="91450" marT="45725" marB="45725"/>
                </a:tc>
                <a:tc>
                  <a:txBody>
                    <a:bodyPr/>
                    <a:lstStyle/>
                    <a:p>
                      <a:pPr marL="0" marR="0" lvl="0" indent="0" algn="l" rtl="0">
                        <a:spcBef>
                          <a:spcPts val="0"/>
                        </a:spcBef>
                        <a:buSzPct val="25000"/>
                        <a:buNone/>
                      </a:pPr>
                      <a:r>
                        <a:rPr lang="en-US" sz="1400"/>
                        <a:t>Birth to 2 years old</a:t>
                      </a:r>
                    </a:p>
                  </a:txBody>
                  <a:tcPr marL="91450" marR="91450" marT="45725" marB="45725"/>
                </a:tc>
                <a:tc>
                  <a:txBody>
                    <a:bodyPr/>
                    <a:lstStyle/>
                    <a:p>
                      <a:pPr marL="0" marR="0" lvl="0" indent="0" algn="l" rtl="0">
                        <a:spcBef>
                          <a:spcPts val="0"/>
                        </a:spcBef>
                        <a:buSzPct val="25000"/>
                        <a:buNone/>
                      </a:pPr>
                      <a:r>
                        <a:rPr lang="en-US" sz="1400"/>
                        <a:t>Children explore the world using senses and ability to move. They develop object permanence and the understanding that concepts and mental images represent objects, people, and events.</a:t>
                      </a:r>
                    </a:p>
                  </a:txBody>
                  <a:tcPr marL="91450" marR="91450" marT="45725" marB="45725"/>
                </a:tc>
              </a:tr>
              <a:tr h="370850">
                <a:tc>
                  <a:txBody>
                    <a:bodyPr/>
                    <a:lstStyle/>
                    <a:p>
                      <a:pPr marL="0" marR="0" lvl="0" indent="0" algn="l" rtl="0">
                        <a:spcBef>
                          <a:spcPts val="0"/>
                        </a:spcBef>
                        <a:buSzPct val="25000"/>
                        <a:buNone/>
                      </a:pPr>
                      <a:r>
                        <a:rPr lang="en-US" sz="1400"/>
                        <a:t>Preoperational</a:t>
                      </a:r>
                    </a:p>
                  </a:txBody>
                  <a:tcPr marL="91450" marR="91450" marT="45725" marB="45725"/>
                </a:tc>
                <a:tc>
                  <a:txBody>
                    <a:bodyPr/>
                    <a:lstStyle/>
                    <a:p>
                      <a:pPr marL="0" marR="0" lvl="0" indent="0" algn="l" rtl="0">
                        <a:spcBef>
                          <a:spcPts val="0"/>
                        </a:spcBef>
                        <a:buSzPct val="25000"/>
                        <a:buNone/>
                      </a:pPr>
                      <a:r>
                        <a:rPr lang="en-US" sz="1400"/>
                        <a:t>2 to 7 years old</a:t>
                      </a:r>
                    </a:p>
                  </a:txBody>
                  <a:tcPr marL="91450" marR="91450" marT="45725" marB="45725"/>
                </a:tc>
                <a:tc>
                  <a:txBody>
                    <a:bodyPr/>
                    <a:lstStyle/>
                    <a:p>
                      <a:pPr marL="0" marR="0" lvl="0" indent="0" algn="l" rtl="0">
                        <a:spcBef>
                          <a:spcPts val="0"/>
                        </a:spcBef>
                        <a:buSzPct val="25000"/>
                        <a:buNone/>
                      </a:pPr>
                      <a:r>
                        <a:rPr lang="en-US" sz="1400"/>
                        <a:t>Young children can mentally represent and refer to objects and events with words or pictures and they can pretend. However, they can’t conserve, logically reason, or simultaneously consider many characteristics of an object.</a:t>
                      </a:r>
                    </a:p>
                  </a:txBody>
                  <a:tcPr marL="91450" marR="91450" marT="45725" marB="45725"/>
                </a:tc>
              </a:tr>
              <a:tr h="370850">
                <a:tc>
                  <a:txBody>
                    <a:bodyPr/>
                    <a:lstStyle/>
                    <a:p>
                      <a:pPr marL="0" marR="0" lvl="0" indent="0" algn="l" rtl="0">
                        <a:spcBef>
                          <a:spcPts val="0"/>
                        </a:spcBef>
                        <a:buSzPct val="25000"/>
                        <a:buNone/>
                      </a:pPr>
                      <a:r>
                        <a:rPr lang="en-US" sz="1400"/>
                        <a:t>Concrete Operations</a:t>
                      </a:r>
                    </a:p>
                  </a:txBody>
                  <a:tcPr marL="91450" marR="91450" marT="45725" marB="45725"/>
                </a:tc>
                <a:tc>
                  <a:txBody>
                    <a:bodyPr/>
                    <a:lstStyle/>
                    <a:p>
                      <a:pPr marL="0" marR="0" lvl="0" indent="0" algn="l" rtl="0">
                        <a:spcBef>
                          <a:spcPts val="0"/>
                        </a:spcBef>
                        <a:buSzPct val="25000"/>
                        <a:buNone/>
                      </a:pPr>
                      <a:r>
                        <a:rPr lang="en-US" sz="1400"/>
                        <a:t>7 to 12 years old</a:t>
                      </a:r>
                    </a:p>
                  </a:txBody>
                  <a:tcPr marL="91450" marR="91450" marT="45725" marB="45725"/>
                </a:tc>
                <a:tc>
                  <a:txBody>
                    <a:bodyPr/>
                    <a:lstStyle/>
                    <a:p>
                      <a:pPr marL="0" marR="0" lvl="0" indent="0" algn="l" rtl="0">
                        <a:spcBef>
                          <a:spcPts val="0"/>
                        </a:spcBef>
                        <a:buSzPct val="25000"/>
                        <a:buNone/>
                      </a:pPr>
                      <a:r>
                        <a:rPr lang="en-US" sz="1400"/>
                        <a:t>Children at this stage are able to conserve, reverse their thinking, and classify objects in terms of their many characteristics. They can also think logically and understand analogies but only about concrete events.</a:t>
                      </a:r>
                    </a:p>
                  </a:txBody>
                  <a:tcPr marL="91450" marR="91450" marT="45725" marB="45725"/>
                </a:tc>
              </a:tr>
              <a:tr h="370850">
                <a:tc>
                  <a:txBody>
                    <a:bodyPr/>
                    <a:lstStyle/>
                    <a:p>
                      <a:pPr marL="0" marR="0" lvl="0" indent="0" algn="l" rtl="0">
                        <a:spcBef>
                          <a:spcPts val="0"/>
                        </a:spcBef>
                        <a:buSzPct val="25000"/>
                        <a:buNone/>
                      </a:pPr>
                      <a:r>
                        <a:rPr lang="en-US" sz="1400"/>
                        <a:t>Formal Operations</a:t>
                      </a:r>
                    </a:p>
                  </a:txBody>
                  <a:tcPr marL="91450" marR="91450" marT="45725" marB="45725"/>
                </a:tc>
                <a:tc>
                  <a:txBody>
                    <a:bodyPr/>
                    <a:lstStyle/>
                    <a:p>
                      <a:pPr marL="0" marR="0" lvl="0" indent="0" algn="l" rtl="0">
                        <a:spcBef>
                          <a:spcPts val="0"/>
                        </a:spcBef>
                        <a:buSzPct val="25000"/>
                        <a:buNone/>
                      </a:pPr>
                      <a:r>
                        <a:rPr lang="en-US" sz="1400"/>
                        <a:t>12 years to adulthood</a:t>
                      </a:r>
                    </a:p>
                  </a:txBody>
                  <a:tcPr marL="91450" marR="91450" marT="45725" marB="45725"/>
                </a:tc>
                <a:tc>
                  <a:txBody>
                    <a:bodyPr/>
                    <a:lstStyle/>
                    <a:p>
                      <a:pPr marL="0" marR="0" lvl="0" indent="0" algn="l" rtl="0">
                        <a:spcBef>
                          <a:spcPts val="0"/>
                        </a:spcBef>
                        <a:buSzPct val="25000"/>
                        <a:buNone/>
                      </a:pPr>
                      <a:r>
                        <a:rPr lang="en-US" sz="1400"/>
                        <a:t>People at this stage can use abstract reasoning about hypothetical events or situations, think about logical possibilities, use abstract analogies, and systematically examine and test hypotheses. Not everyone can eventually reason in all these ways.</a:t>
                      </a:r>
                    </a:p>
                  </a:txBody>
                  <a:tcPr marL="91450" marR="91450" marT="45725" marB="457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8.7 Conservation Experiment</a:t>
            </a:r>
          </a:p>
        </p:txBody>
      </p:sp>
      <p:sp>
        <p:nvSpPr>
          <p:cNvPr id="581" name="Shape 581"/>
          <p:cNvSpPr txBox="1">
            <a:spLocks noGrp="1"/>
          </p:cNvSpPr>
          <p:nvPr>
            <p:ph type="body" idx="1"/>
          </p:nvPr>
        </p:nvSpPr>
        <p:spPr>
          <a:xfrm>
            <a:off x="381000" y="3505200"/>
            <a:ext cx="8229600" cy="12954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this conservation task, pennies are laid out in two equal lines. When the pennies in the top line are spaced out, the child who cannot yet conserve will centrate on the top line and assume that there are actually more pennies in that line.</a:t>
            </a:r>
          </a:p>
        </p:txBody>
      </p:sp>
      <p:pic>
        <p:nvPicPr>
          <p:cNvPr id="582" name="Shape 582" descr="The initial presentation is shown as two lines of pennies, with each line an equally spaced row of six pennies. The transformation carried out is increasing the spacing of pennies in one line, such that the wider spaced pennies in the upper line becomes longer than the lower line. When questioned as to which line has more pennies, a preoperational child's answer was &quot;the longer one,&quot; which is the widely spaced upper line."/>
          <p:cNvPicPr preferRelativeResize="0"/>
          <p:nvPr/>
        </p:nvPicPr>
        <p:blipFill rotWithShape="1">
          <a:blip r:embed="rId3">
            <a:alphaModFix/>
          </a:blip>
          <a:srcRect/>
          <a:stretch/>
        </p:blipFill>
        <p:spPr>
          <a:xfrm>
            <a:off x="266700" y="1143000"/>
            <a:ext cx="8610599" cy="211143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4 of 8</a:t>
            </a:r>
          </a:p>
        </p:txBody>
      </p:sp>
      <p:sp>
        <p:nvSpPr>
          <p:cNvPr id="588" name="Shape 58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Concrete operations stage: third stage of cognitive development, in which the school-aged child becomes capable of logical thought processes but is not yet capable of abstract thinking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Concrete concepts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5 of 8</a:t>
            </a:r>
          </a:p>
        </p:txBody>
      </p:sp>
      <p:sp>
        <p:nvSpPr>
          <p:cNvPr id="594" name="Shape 59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Formal operations: Piaget’s last stage of cognitive development, in which the adolescent becomes capable of abstract thinking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Not everyone reaches this stage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Relativistic thinking extends beyond formal operations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6 of 8</a:t>
            </a:r>
          </a:p>
        </p:txBody>
      </p:sp>
      <p:sp>
        <p:nvSpPr>
          <p:cNvPr id="600" name="Shape 60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Vygotsky’s Theory: emphasized the role of others and interaction in cognitive development</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Scaffolding: process in which a more skilled learner gives help to a less skilled learner, then reduces the amount of help as the less skilled learner becomes more capable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7 of 8</a:t>
            </a:r>
          </a:p>
        </p:txBody>
      </p:sp>
      <p:sp>
        <p:nvSpPr>
          <p:cNvPr id="606" name="Shape 60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Zone of proximal development (ZPD): the difference between what a child can do alone and what that child can do with the help of a teacher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Private speech: Vygotsky viewed this as a way for a child to “think out loud” and advance cognitively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Cognitive Development </a:t>
            </a:r>
            <a:r>
              <a:rPr lang="en-US" sz="2000" b="1" i="0" u="none" strike="noStrike" cap="none">
                <a:solidFill>
                  <a:srgbClr val="007FA3"/>
                </a:solidFill>
                <a:latin typeface="Arial"/>
                <a:ea typeface="Arial"/>
                <a:cs typeface="Arial"/>
                <a:sym typeface="Arial"/>
              </a:rPr>
              <a:t>8 of 8</a:t>
            </a:r>
          </a:p>
        </p:txBody>
      </p:sp>
      <p:sp>
        <p:nvSpPr>
          <p:cNvPr id="612" name="Shape 61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Autism spectrum disorder: developmental disorder encompassing a range of problems in thinking, feeling, language, and social skills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Theory of mind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Myths relating ASD and vaccines have been debunked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15371"/>
            <a:ext cx="8229600" cy="4704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361" name="Shape 361"/>
          <p:cNvSpPr txBox="1">
            <a:spLocks noGrp="1"/>
          </p:cNvSpPr>
          <p:nvPr>
            <p:ph type="body" idx="1"/>
          </p:nvPr>
        </p:nvSpPr>
        <p:spPr>
          <a:xfrm>
            <a:off x="457200" y="1066800"/>
            <a:ext cx="8229600" cy="5410200"/>
          </a:xfrm>
          <a:prstGeom prst="rect">
            <a:avLst/>
          </a:prstGeom>
          <a:noFill/>
          <a:ln>
            <a:noFill/>
          </a:ln>
        </p:spPr>
        <p:txBody>
          <a:bodyPr lIns="0" tIns="0" rIns="0" bIns="0" anchor="t" anchorCtr="0">
            <a:noAutofit/>
          </a:bodyPr>
          <a:lstStyle/>
          <a:p>
            <a:pPr marL="573088" marR="0" lvl="0" indent="-573088" algn="l"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8.9 	Describe the physical changes of puberty.</a:t>
            </a:r>
          </a:p>
          <a:p>
            <a:pPr marL="573088" marR="0" lvl="0" indent="-573088"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8.10 	Identify the cognitive and moral advances that occur in adolescence.</a:t>
            </a:r>
          </a:p>
          <a:p>
            <a:pPr marL="573088" marR="0" lvl="0" indent="-573088"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8.11 	Describe how the adolescent search for personal identity influences relationships with others.</a:t>
            </a:r>
          </a:p>
          <a:p>
            <a:pPr marL="573088" marR="0" lvl="0" indent="-573088"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8.12 	Identify the physical changes and health issues associated with adulthood.</a:t>
            </a:r>
          </a:p>
          <a:p>
            <a:pPr marL="573088" marR="0" lvl="0" indent="-573088"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8.13 	Describe how memory abilities change during adulthood.</a:t>
            </a:r>
          </a:p>
          <a:p>
            <a:pPr marL="573088" marR="0" lvl="0" indent="-573088"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8.14 	Apply Erikson’s theory to some common psychosocial concerns of adulthood.</a:t>
            </a:r>
          </a:p>
          <a:p>
            <a:pPr marL="573088" marR="0" lvl="0" indent="-573088"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8.15 	Compare and contrast four theories of why aging occurs.</a:t>
            </a:r>
          </a:p>
          <a:p>
            <a:pPr marL="573088" marR="0" lvl="0" indent="-573088" algn="l" rtl="0">
              <a:spcBef>
                <a:spcPts val="120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8.16 	Describe Kübler-Ross’s theory of death and dying, and identify some criticisms of this theory.</a:t>
            </a:r>
          </a:p>
          <a:p>
            <a:pPr marL="573088" marR="0" lvl="0" indent="-573088" algn="l" rtl="0">
              <a:spcBef>
                <a:spcPts val="1200"/>
              </a:spcBef>
              <a:buClr>
                <a:srgbClr val="007FA3"/>
              </a:buClr>
              <a:buSzPct val="25000"/>
              <a:buFont typeface="Arial"/>
              <a:buNone/>
            </a:pPr>
            <a:r>
              <a:rPr lang="en-US" sz="1800" b="0" i="0" u="none" strike="noStrike" cap="none">
                <a:solidFill>
                  <a:schemeClr val="dk1"/>
                </a:solidFill>
                <a:latin typeface="Arial"/>
                <a:ea typeface="Arial"/>
                <a:cs typeface="Arial"/>
                <a:sym typeface="Arial"/>
              </a:rPr>
              <a:t>8.17 	Compare and contrast some cross-cultural differences in views of death and dying.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Psychosocial Development </a:t>
            </a:r>
            <a:r>
              <a:rPr lang="en-US" sz="2000" b="1" i="0" u="none" strike="noStrike" cap="none">
                <a:solidFill>
                  <a:srgbClr val="007FA3"/>
                </a:solidFill>
                <a:latin typeface="Arial"/>
                <a:ea typeface="Arial"/>
                <a:cs typeface="Arial"/>
                <a:sym typeface="Arial"/>
              </a:rPr>
              <a:t>1 of 5</a:t>
            </a:r>
          </a:p>
        </p:txBody>
      </p:sp>
      <p:sp>
        <p:nvSpPr>
          <p:cNvPr id="618" name="Shape 618"/>
          <p:cNvSpPr txBox="1">
            <a:spLocks noGrp="1"/>
          </p:cNvSpPr>
          <p:nvPr>
            <p:ph type="body" idx="1"/>
          </p:nvPr>
        </p:nvSpPr>
        <p:spPr>
          <a:xfrm>
            <a:off x="457200" y="1371600"/>
            <a:ext cx="8229600" cy="5551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8.8 Identify the development of personality, relationships, and self-concept in infancy and childhood.</a:t>
            </a:r>
          </a:p>
        </p:txBody>
      </p:sp>
      <p:sp>
        <p:nvSpPr>
          <p:cNvPr id="619" name="Shape 619"/>
          <p:cNvSpPr txBox="1">
            <a:spLocks noGrp="1"/>
          </p:cNvSpPr>
          <p:nvPr>
            <p:ph type="body" idx="2"/>
          </p:nvPr>
        </p:nvSpPr>
        <p:spPr>
          <a:xfrm>
            <a:off x="457200" y="2209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Temperament: behavioral characteristics that are fairly well established at birth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Easy: regular, adaptable, and happy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Difficult: irregular, nonadaptable, and irritable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Slow to warm up: need to adjust gradually to change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Psychosocial Development </a:t>
            </a:r>
            <a:r>
              <a:rPr lang="en-US" sz="2000" b="1" i="0" u="none" strike="noStrike" cap="none">
                <a:solidFill>
                  <a:srgbClr val="007FA3"/>
                </a:solidFill>
                <a:latin typeface="Arial"/>
                <a:ea typeface="Arial"/>
                <a:cs typeface="Arial"/>
                <a:sym typeface="Arial"/>
              </a:rPr>
              <a:t>2 of 5</a:t>
            </a:r>
          </a:p>
        </p:txBody>
      </p:sp>
      <p:sp>
        <p:nvSpPr>
          <p:cNvPr id="625" name="Shape 62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Attachment: the emotional bond between an infant and the primary caregiver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Secure: willing to explore; upset when mother departs, but easily soothed upon her return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Avoidant: unattached; explores without “touching base”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Ambivalent: insecurely attached; upset when mother leaves and then angry with mother upon her return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Disorganized-disoriented: insecurely attached and sometimes abused or neglected; child seems fearful, dazed, and depressed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Psychosocial Development </a:t>
            </a:r>
            <a:r>
              <a:rPr lang="en-US" sz="2000" b="1" i="0" u="none" strike="noStrike" cap="none">
                <a:solidFill>
                  <a:srgbClr val="007FA3"/>
                </a:solidFill>
                <a:latin typeface="Arial"/>
                <a:ea typeface="Arial"/>
                <a:cs typeface="Arial"/>
                <a:sym typeface="Arial"/>
              </a:rPr>
              <a:t>3 of 5</a:t>
            </a:r>
          </a:p>
        </p:txBody>
      </p:sp>
      <p:sp>
        <p:nvSpPr>
          <p:cNvPr id="631" name="Shape 63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Harlow monkey experiment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Wire surrogate “mother” provides food for infant rhesus monkey; but infant spends all its time with soft, cloth-covered surrogate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According to Harlow, demonstrates the importance of contact comfort in attachment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Psychosocial Development </a:t>
            </a:r>
            <a:r>
              <a:rPr lang="en-US" sz="2000" b="1" i="0" u="none" strike="noStrike" cap="none">
                <a:solidFill>
                  <a:srgbClr val="007FA3"/>
                </a:solidFill>
                <a:latin typeface="Arial"/>
                <a:ea typeface="Arial"/>
                <a:cs typeface="Arial"/>
                <a:sym typeface="Arial"/>
              </a:rPr>
              <a:t>4 of 5</a:t>
            </a:r>
          </a:p>
        </p:txBody>
      </p:sp>
      <p:sp>
        <p:nvSpPr>
          <p:cNvPr id="637" name="Shape 63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Development of Self-Concept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Self-concept is the image you have of yourself</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Based on your interactions with important people in your life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Infants learn to separate “me” from both physical surrounding and other people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15371"/>
            <a:ext cx="8229600" cy="1384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Infancy and Childhood Development: Psychosocial Development </a:t>
            </a:r>
            <a:r>
              <a:rPr lang="en-US" sz="2000" b="1" i="0" u="none" strike="noStrike" cap="none">
                <a:solidFill>
                  <a:srgbClr val="007FA3"/>
                </a:solidFill>
                <a:latin typeface="Arial"/>
                <a:ea typeface="Arial"/>
                <a:cs typeface="Arial"/>
                <a:sym typeface="Arial"/>
              </a:rPr>
              <a:t>5 of 5</a:t>
            </a:r>
          </a:p>
        </p:txBody>
      </p:sp>
      <p:sp>
        <p:nvSpPr>
          <p:cNvPr id="643" name="Shape 64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Erikson’s Theory: first four stages of development occur in infancy and childhood; social interactions most important factor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Trust versus mistrust: first stage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Autonomy versus shame and doubt: second stage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Initiative versus guilt: third stage </a:t>
            </a:r>
          </a:p>
          <a:p>
            <a:pPr marL="742950" marR="0" lvl="1" indent="-285750" algn="l" rtl="0">
              <a:spcBef>
                <a:spcPts val="600"/>
              </a:spcBef>
              <a:buClr>
                <a:srgbClr val="007FA3"/>
              </a:buClr>
              <a:buSzPct val="100000"/>
              <a:buFont typeface="Arial"/>
              <a:buChar char="–"/>
            </a:pPr>
            <a:r>
              <a:rPr lang="en-US" sz="2400" b="0" i="0" u="none" strike="noStrike" cap="none">
                <a:solidFill>
                  <a:srgbClr val="000000"/>
                </a:solidFill>
                <a:latin typeface="Arial"/>
                <a:ea typeface="Arial"/>
                <a:cs typeface="Arial"/>
                <a:sym typeface="Arial"/>
              </a:rPr>
              <a:t>Industry versus inferiority: fourth stage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8.4 Erikson’s Psychosocial Stages of Development </a:t>
            </a:r>
            <a:r>
              <a:rPr lang="en-US" sz="2000" b="1" i="0" u="none" strike="noStrike" cap="none">
                <a:solidFill>
                  <a:srgbClr val="007FA3"/>
                </a:solidFill>
                <a:latin typeface="Arial"/>
                <a:ea typeface="Arial"/>
                <a:cs typeface="Arial"/>
                <a:sym typeface="Arial"/>
              </a:rPr>
              <a:t>Stages 1-4</a:t>
            </a:r>
          </a:p>
        </p:txBody>
      </p:sp>
      <p:graphicFrame>
        <p:nvGraphicFramePr>
          <p:cNvPr id="650" name="Shape 650"/>
          <p:cNvGraphicFramePr/>
          <p:nvPr/>
        </p:nvGraphicFramePr>
        <p:xfrm>
          <a:off x="457200" y="1600200"/>
          <a:ext cx="3000000" cy="3000000"/>
        </p:xfrm>
        <a:graphic>
          <a:graphicData uri="http://schemas.openxmlformats.org/drawingml/2006/table">
            <a:tbl>
              <a:tblPr firstRow="1" bandRow="1">
                <a:noFill/>
                <a:tableStyleId>{74CCBCB4-F3B0-4679-8622-36E23B390E1C}</a:tableStyleId>
              </a:tblPr>
              <a:tblGrid>
                <a:gridCol w="1397000"/>
                <a:gridCol w="2489200"/>
                <a:gridCol w="2089850"/>
                <a:gridCol w="2405950"/>
              </a:tblGrid>
              <a:tr h="370850">
                <a:tc>
                  <a:txBody>
                    <a:bodyPr/>
                    <a:lstStyle/>
                    <a:p>
                      <a:pPr marL="0" marR="0" lvl="0" indent="0" algn="l" rtl="0">
                        <a:spcBef>
                          <a:spcPts val="0"/>
                        </a:spcBef>
                        <a:buSzPct val="25000"/>
                        <a:buNone/>
                      </a:pPr>
                      <a:r>
                        <a:rPr lang="en-US" sz="1200"/>
                        <a:t>Stage</a:t>
                      </a:r>
                    </a:p>
                  </a:txBody>
                  <a:tcPr marL="91450" marR="91450" marT="45725" marB="45725"/>
                </a:tc>
                <a:tc>
                  <a:txBody>
                    <a:bodyPr/>
                    <a:lstStyle/>
                    <a:p>
                      <a:pPr marL="0" marR="0" lvl="0" indent="0" algn="l" rtl="0">
                        <a:spcBef>
                          <a:spcPts val="0"/>
                        </a:spcBef>
                        <a:buSzPct val="25000"/>
                        <a:buNone/>
                      </a:pPr>
                      <a:r>
                        <a:rPr lang="en-US" sz="1200"/>
                        <a:t>Developmental Crisis</a:t>
                      </a:r>
                    </a:p>
                  </a:txBody>
                  <a:tcPr marL="91450" marR="91450" marT="45725" marB="45725"/>
                </a:tc>
                <a:tc>
                  <a:txBody>
                    <a:bodyPr/>
                    <a:lstStyle/>
                    <a:p>
                      <a:pPr marL="0" marR="0" lvl="0" indent="0" algn="l" rtl="0">
                        <a:spcBef>
                          <a:spcPts val="0"/>
                        </a:spcBef>
                        <a:buSzPct val="25000"/>
                        <a:buNone/>
                      </a:pPr>
                      <a:r>
                        <a:rPr lang="en-US" sz="1200"/>
                        <a:t>Successful Dealing with Crisis</a:t>
                      </a:r>
                    </a:p>
                  </a:txBody>
                  <a:tcPr marL="91450" marR="91450" marT="45725" marB="45725"/>
                </a:tc>
                <a:tc>
                  <a:txBody>
                    <a:bodyPr/>
                    <a:lstStyle/>
                    <a:p>
                      <a:pPr marL="0" marR="0" lvl="0" indent="0" algn="l" rtl="0">
                        <a:spcBef>
                          <a:spcPts val="0"/>
                        </a:spcBef>
                        <a:buSzPct val="25000"/>
                        <a:buNone/>
                      </a:pPr>
                      <a:r>
                        <a:rPr lang="en-US" sz="1200"/>
                        <a:t>Unsuccessful Dealing with Crisis</a:t>
                      </a:r>
                    </a:p>
                  </a:txBody>
                  <a:tcPr marL="91450" marR="91450" marT="45725" marB="45725"/>
                </a:tc>
              </a:tr>
              <a:tr h="370850">
                <a:tc>
                  <a:txBody>
                    <a:bodyPr/>
                    <a:lstStyle/>
                    <a:p>
                      <a:pPr marL="0" marR="0" lvl="0" indent="0" algn="l" rtl="0">
                        <a:spcBef>
                          <a:spcPts val="0"/>
                        </a:spcBef>
                        <a:buClr>
                          <a:schemeClr val="dk1"/>
                        </a:buClr>
                        <a:buSzPct val="25000"/>
                        <a:buFont typeface="Arial"/>
                        <a:buNone/>
                      </a:pPr>
                      <a:r>
                        <a:rPr lang="en-US" sz="1200"/>
                        <a:t>1. Infant</a:t>
                      </a:r>
                      <a:br>
                        <a:rPr lang="en-US" sz="1200"/>
                      </a:br>
                      <a:r>
                        <a:rPr lang="en-US" sz="1200"/>
                        <a:t>Birth to 1 year old</a:t>
                      </a:r>
                    </a:p>
                    <a:p>
                      <a:pPr marL="0" marR="0" lvl="0" indent="0" algn="l" rtl="0">
                        <a:spcBef>
                          <a:spcPts val="0"/>
                        </a:spcBef>
                        <a:buClr>
                          <a:schemeClr val="dk1"/>
                        </a:buClr>
                        <a:buSzPct val="25000"/>
                        <a:buFont typeface="Arial"/>
                        <a:buNone/>
                      </a:pPr>
                      <a:endParaRPr sz="1200"/>
                    </a:p>
                    <a:p>
                      <a:pPr marL="342900" marR="0" lvl="0" indent="-342900" algn="l" rtl="0">
                        <a:spcBef>
                          <a:spcPts val="0"/>
                        </a:spcBef>
                        <a:buClr>
                          <a:schemeClr val="dk1"/>
                        </a:buClr>
                        <a:buSzPct val="100000"/>
                        <a:buFont typeface="Arial"/>
                        <a:buNone/>
                      </a:pPr>
                      <a:endParaRPr sz="1200"/>
                    </a:p>
                  </a:txBody>
                  <a:tcPr marL="91450" marR="91450" marT="45725" marB="45725"/>
                </a:tc>
                <a:tc>
                  <a:txBody>
                    <a:bodyPr/>
                    <a:lstStyle/>
                    <a:p>
                      <a:pPr marL="0" marR="0" lvl="0" indent="0" algn="l" rtl="0">
                        <a:spcBef>
                          <a:spcPts val="0"/>
                        </a:spcBef>
                        <a:buSzPct val="25000"/>
                        <a:buNone/>
                      </a:pPr>
                      <a:r>
                        <a:rPr lang="en-US" sz="1200"/>
                        <a:t>Trust Verses Mistrust</a:t>
                      </a:r>
                    </a:p>
                    <a:p>
                      <a:pPr marL="0" marR="0" lvl="0" indent="0" algn="l" rtl="0">
                        <a:spcBef>
                          <a:spcPts val="0"/>
                        </a:spcBef>
                        <a:buSzPct val="25000"/>
                        <a:buNone/>
                      </a:pPr>
                      <a:r>
                        <a:rPr lang="en-US" sz="1200"/>
                        <a:t>Infants learn a basic sense of trust dependent upon how their needs are met.</a:t>
                      </a:r>
                    </a:p>
                  </a:txBody>
                  <a:tcPr marL="91450" marR="91450" marT="45725" marB="45725"/>
                </a:tc>
                <a:tc>
                  <a:txBody>
                    <a:bodyPr/>
                    <a:lstStyle/>
                    <a:p>
                      <a:pPr marL="0" marR="0" lvl="0" indent="0" algn="l" rtl="0">
                        <a:spcBef>
                          <a:spcPts val="0"/>
                        </a:spcBef>
                        <a:buSzPct val="25000"/>
                        <a:buNone/>
                      </a:pPr>
                      <a:r>
                        <a:rPr lang="en-US" sz="1200"/>
                        <a:t>If a babies’ needs for food, comfort, and affection are met, they develop a sense of trust in people and expect those needs to be met in the future.</a:t>
                      </a:r>
                    </a:p>
                  </a:txBody>
                  <a:tcPr marL="91450" marR="91450" marT="45725" marB="45725"/>
                </a:tc>
                <a:tc>
                  <a:txBody>
                    <a:bodyPr/>
                    <a:lstStyle/>
                    <a:p>
                      <a:pPr marL="0" marR="0" lvl="0" indent="0" algn="l" rtl="0">
                        <a:spcBef>
                          <a:spcPts val="0"/>
                        </a:spcBef>
                        <a:buSzPct val="25000"/>
                        <a:buNone/>
                      </a:pPr>
                      <a:r>
                        <a:rPr lang="en-US" sz="1200"/>
                        <a:t>If babies needs for food, comfort, and affection are not met, they develop a sense of mistrust and do not expect their needs to be met in the future.</a:t>
                      </a:r>
                    </a:p>
                  </a:txBody>
                  <a:tcPr marL="91450" marR="91450" marT="45725" marB="45725"/>
                </a:tc>
              </a:tr>
              <a:tr h="370850">
                <a:tc>
                  <a:txBody>
                    <a:bodyPr/>
                    <a:lstStyle/>
                    <a:p>
                      <a:pPr marL="0" marR="0" lvl="0" indent="0" algn="l" rtl="0">
                        <a:spcBef>
                          <a:spcPts val="0"/>
                        </a:spcBef>
                        <a:buSzPct val="25000"/>
                        <a:buNone/>
                      </a:pPr>
                      <a:r>
                        <a:rPr lang="en-US" sz="1200"/>
                        <a:t>2. Toddler</a:t>
                      </a:r>
                      <a:br>
                        <a:rPr lang="en-US" sz="1200"/>
                      </a:br>
                      <a:r>
                        <a:rPr lang="en-US" sz="1200"/>
                        <a:t>1 to 3 years old</a:t>
                      </a:r>
                    </a:p>
                  </a:txBody>
                  <a:tcPr marL="91450" marR="91450" marT="45725" marB="45725"/>
                </a:tc>
                <a:tc>
                  <a:txBody>
                    <a:bodyPr/>
                    <a:lstStyle/>
                    <a:p>
                      <a:pPr marL="0" marR="0" lvl="0" indent="0" algn="l" rtl="0">
                        <a:spcBef>
                          <a:spcPts val="0"/>
                        </a:spcBef>
                        <a:buSzPct val="25000"/>
                        <a:buNone/>
                      </a:pPr>
                      <a:r>
                        <a:rPr lang="en-US" sz="1200"/>
                        <a:t>Autonomy Verses Shame and Doubt</a:t>
                      </a:r>
                    </a:p>
                    <a:p>
                      <a:pPr marL="0" marR="0" lvl="0" indent="0" algn="l" rtl="0">
                        <a:spcBef>
                          <a:spcPts val="0"/>
                        </a:spcBef>
                        <a:buSzPct val="25000"/>
                        <a:buNone/>
                      </a:pPr>
                      <a:r>
                        <a:rPr lang="en-US" sz="1200"/>
                        <a:t>Toddlers begin to understand that they can control their own actions.</a:t>
                      </a:r>
                    </a:p>
                  </a:txBody>
                  <a:tcPr marL="91450" marR="91450" marT="45725" marB="45725"/>
                </a:tc>
                <a:tc>
                  <a:txBody>
                    <a:bodyPr/>
                    <a:lstStyle/>
                    <a:p>
                      <a:pPr marL="0" marR="0" lvl="0" indent="0" algn="l" rtl="0">
                        <a:spcBef>
                          <a:spcPts val="0"/>
                        </a:spcBef>
                        <a:buSzPct val="25000"/>
                        <a:buNone/>
                      </a:pPr>
                      <a:r>
                        <a:rPr lang="en-US" sz="1200"/>
                        <a:t>Toddlers who are successful in controlling their own actions develop independence.</a:t>
                      </a:r>
                    </a:p>
                  </a:txBody>
                  <a:tcPr marL="91450" marR="91450" marT="45725" marB="45725"/>
                </a:tc>
                <a:tc>
                  <a:txBody>
                    <a:bodyPr/>
                    <a:lstStyle/>
                    <a:p>
                      <a:pPr marL="0" marR="0" lvl="0" indent="0" algn="l" rtl="0">
                        <a:spcBef>
                          <a:spcPts val="0"/>
                        </a:spcBef>
                        <a:buSzPct val="25000"/>
                        <a:buNone/>
                      </a:pPr>
                      <a:r>
                        <a:rPr lang="en-US" sz="1200"/>
                        <a:t>Toddlers whose attempts at being independent are blocked develop a sense of self-doubt and shame for failing.</a:t>
                      </a:r>
                    </a:p>
                  </a:txBody>
                  <a:tcPr marL="91450" marR="91450" marT="45725" marB="45725"/>
                </a:tc>
              </a:tr>
              <a:tr h="370850">
                <a:tc>
                  <a:txBody>
                    <a:bodyPr/>
                    <a:lstStyle/>
                    <a:p>
                      <a:pPr marL="0" marR="0" lvl="0" indent="0" algn="l" rtl="0">
                        <a:spcBef>
                          <a:spcPts val="0"/>
                        </a:spcBef>
                        <a:buSzPct val="25000"/>
                        <a:buNone/>
                      </a:pPr>
                      <a:r>
                        <a:rPr lang="en-US" sz="1200"/>
                        <a:t>3. Preschool Age</a:t>
                      </a:r>
                      <a:br>
                        <a:rPr lang="en-US" sz="1200"/>
                      </a:br>
                      <a:r>
                        <a:rPr lang="en-US" sz="1200"/>
                        <a:t>3 to 5 years old</a:t>
                      </a:r>
                    </a:p>
                  </a:txBody>
                  <a:tcPr marL="91450" marR="91450" marT="45725" marB="45725"/>
                </a:tc>
                <a:tc>
                  <a:txBody>
                    <a:bodyPr/>
                    <a:lstStyle/>
                    <a:p>
                      <a:pPr marL="0" marR="0" lvl="0" indent="0" algn="l" rtl="0">
                        <a:spcBef>
                          <a:spcPts val="0"/>
                        </a:spcBef>
                        <a:buSzPct val="25000"/>
                        <a:buNone/>
                      </a:pPr>
                      <a:r>
                        <a:rPr lang="en-US" sz="1200"/>
                        <a:t>Initiative Verses Guilt</a:t>
                      </a:r>
                      <a:br>
                        <a:rPr lang="en-US" sz="1200"/>
                      </a:br>
                      <a:r>
                        <a:rPr lang="en-US" sz="1200"/>
                        <a:t>Preschool children learn to take responsibility for their own behavior as they develop self-control.</a:t>
                      </a:r>
                    </a:p>
                  </a:txBody>
                  <a:tcPr marL="91450" marR="91450" marT="45725" marB="45725"/>
                </a:tc>
                <a:tc>
                  <a:txBody>
                    <a:bodyPr/>
                    <a:lstStyle/>
                    <a:p>
                      <a:pPr marL="0" marR="0" lvl="0" indent="0" algn="l" rtl="0">
                        <a:spcBef>
                          <a:spcPts val="0"/>
                        </a:spcBef>
                        <a:buSzPct val="25000"/>
                        <a:buNone/>
                      </a:pPr>
                      <a:r>
                        <a:rPr lang="en-US" sz="1200"/>
                        <a:t>If preschoolers succeed in controlling their reactions and behavior, they feel capable and develop a sense of initiative.</a:t>
                      </a:r>
                    </a:p>
                  </a:txBody>
                  <a:tcPr marL="91450" marR="91450" marT="45725" marB="45725"/>
                </a:tc>
                <a:tc>
                  <a:txBody>
                    <a:bodyPr/>
                    <a:lstStyle/>
                    <a:p>
                      <a:pPr marL="0" marR="0" lvl="0" indent="0" algn="l" rtl="0">
                        <a:spcBef>
                          <a:spcPts val="0"/>
                        </a:spcBef>
                        <a:buSzPct val="25000"/>
                        <a:buNone/>
                      </a:pPr>
                      <a:r>
                        <a:rPr lang="en-US" sz="1200"/>
                        <a:t>If preschoolers fail in controlling their reactions and behavior, they feel irresponsible, anxious, and develop a sense of guilt.</a:t>
                      </a:r>
                    </a:p>
                  </a:txBody>
                  <a:tcPr marL="91450" marR="91450" marT="45725" marB="45725"/>
                </a:tc>
              </a:tr>
              <a:tr h="370850">
                <a:tc>
                  <a:txBody>
                    <a:bodyPr/>
                    <a:lstStyle/>
                    <a:p>
                      <a:pPr marL="0" marR="0" lvl="0" indent="0" algn="l" rtl="0">
                        <a:spcBef>
                          <a:spcPts val="0"/>
                        </a:spcBef>
                        <a:buSzPct val="25000"/>
                        <a:buNone/>
                      </a:pPr>
                      <a:r>
                        <a:rPr lang="en-US" sz="1200"/>
                        <a:t>4. Elementary School Age</a:t>
                      </a:r>
                      <a:br>
                        <a:rPr lang="en-US" sz="1200"/>
                      </a:br>
                      <a:r>
                        <a:rPr lang="en-US" sz="1200"/>
                        <a:t>5 to 12 years old</a:t>
                      </a:r>
                    </a:p>
                  </a:txBody>
                  <a:tcPr marL="91450" marR="91450" marT="45725" marB="45725"/>
                </a:tc>
                <a:tc>
                  <a:txBody>
                    <a:bodyPr/>
                    <a:lstStyle/>
                    <a:p>
                      <a:pPr marL="0" marR="0" lvl="0" indent="0" algn="l" rtl="0">
                        <a:spcBef>
                          <a:spcPts val="0"/>
                        </a:spcBef>
                        <a:buSzPct val="25000"/>
                        <a:buNone/>
                      </a:pPr>
                      <a:r>
                        <a:rPr lang="en-US" sz="1200"/>
                        <a:t>Industry Verses Inferiority</a:t>
                      </a:r>
                    </a:p>
                    <a:p>
                      <a:pPr marL="0" marR="0" lvl="0" indent="0" algn="l" rtl="0">
                        <a:spcBef>
                          <a:spcPts val="0"/>
                        </a:spcBef>
                        <a:buSzPct val="25000"/>
                        <a:buNone/>
                      </a:pPr>
                      <a:r>
                        <a:rPr lang="en-US" sz="1200"/>
                        <a:t>The school-aged child must learn new skills in both the academic world and the social world. They compare themselves to others to measure their success of failure.</a:t>
                      </a:r>
                    </a:p>
                  </a:txBody>
                  <a:tcPr marL="91450" marR="91450" marT="45725" marB="45725"/>
                </a:tc>
                <a:tc>
                  <a:txBody>
                    <a:bodyPr/>
                    <a:lstStyle/>
                    <a:p>
                      <a:pPr marL="0" marR="0" lvl="0" indent="0" algn="l" rtl="0">
                        <a:spcBef>
                          <a:spcPts val="0"/>
                        </a:spcBef>
                        <a:buSzPct val="25000"/>
                        <a:buNone/>
                      </a:pPr>
                      <a:r>
                        <a:rPr lang="en-US" sz="1200"/>
                        <a:t>When children feel they have succeeded at learning these skills, they develop a sense of industry, making them feel competent and improving their self-esteem.</a:t>
                      </a:r>
                    </a:p>
                  </a:txBody>
                  <a:tcPr marL="91450" marR="91450" marT="45725" marB="45725"/>
                </a:tc>
                <a:tc>
                  <a:txBody>
                    <a:bodyPr/>
                    <a:lstStyle/>
                    <a:p>
                      <a:pPr marL="0" marR="0" lvl="0" indent="0" algn="l" rtl="0">
                        <a:spcBef>
                          <a:spcPts val="0"/>
                        </a:spcBef>
                        <a:buSzPct val="25000"/>
                        <a:buNone/>
                      </a:pPr>
                      <a:r>
                        <a:rPr lang="en-US" sz="1200"/>
                        <a:t>When children fail or feel that they have failed in learning these skills, they feel inferior when compared to others.</a:t>
                      </a:r>
                    </a:p>
                  </a:txBody>
                  <a:tcPr marL="91450" marR="91450" marT="45725" marB="457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Adolescence: Physical Development</a:t>
            </a:r>
          </a:p>
        </p:txBody>
      </p:sp>
      <p:sp>
        <p:nvSpPr>
          <p:cNvPr id="656" name="Shape 656"/>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8.9 Describe the physical changes of puberty.</a:t>
            </a:r>
          </a:p>
        </p:txBody>
      </p:sp>
      <p:sp>
        <p:nvSpPr>
          <p:cNvPr id="657" name="Shape 65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Adolescence - the period of life from about age 13 to the early 20s, during which a young person is no longer physically a child but is not yet an independent, self-supporting adult.</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Puberty - the physical changes that occur in the body as sexual development reaches its peak.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Adolescence: Cognitive Development </a:t>
            </a:r>
            <a:r>
              <a:rPr lang="en-US" sz="2000" b="1" i="0" u="none" strike="noStrike" cap="none">
                <a:solidFill>
                  <a:srgbClr val="007FA3"/>
                </a:solidFill>
                <a:latin typeface="Arial"/>
                <a:ea typeface="Arial"/>
                <a:cs typeface="Arial"/>
                <a:sym typeface="Arial"/>
              </a:rPr>
              <a:t>1 of 2</a:t>
            </a:r>
          </a:p>
        </p:txBody>
      </p:sp>
      <p:sp>
        <p:nvSpPr>
          <p:cNvPr id="663" name="Shape 663"/>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8.10 Identify the cognitive and moral advances that occur in adolescence.</a:t>
            </a:r>
          </a:p>
        </p:txBody>
      </p:sp>
      <p:sp>
        <p:nvSpPr>
          <p:cNvPr id="664" name="Shape 66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Piaget’s Formal Operations Revisited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Abstract thinking becomes possible, although some egocentric thought remains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Personal fable: young people believe themselves to be unique and protected from harm</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Imaginary audience: young people believe that other people are just as concerned about the adolescent’s thoughts and characteristics as they themselves are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Adolescence: Cognitive Development </a:t>
            </a:r>
            <a:r>
              <a:rPr lang="en-US" sz="2000" b="1" i="0" u="none" strike="noStrike" cap="none">
                <a:solidFill>
                  <a:srgbClr val="007FA3"/>
                </a:solidFill>
                <a:latin typeface="Arial"/>
                <a:ea typeface="Arial"/>
                <a:cs typeface="Arial"/>
                <a:sym typeface="Arial"/>
              </a:rPr>
              <a:t>2 of 2</a:t>
            </a:r>
          </a:p>
        </p:txBody>
      </p:sp>
      <p:sp>
        <p:nvSpPr>
          <p:cNvPr id="670" name="Shape 67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Kohlberg’s Levels of Morality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Preconventional morality: behavior is governed by the consequences of the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Conventional morality: behavior is governed by conforming to society’s norms of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Postconventional morality: behavior is governed by moral principles that have been decided on by the individual</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May conflict with accepted social norms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8.5</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Kohlberg’s Three Levels of Morality</a:t>
            </a:r>
          </a:p>
        </p:txBody>
      </p:sp>
      <p:graphicFrame>
        <p:nvGraphicFramePr>
          <p:cNvPr id="676" name="Shape 676"/>
          <p:cNvGraphicFramePr/>
          <p:nvPr/>
        </p:nvGraphicFramePr>
        <p:xfrm>
          <a:off x="457200" y="1600200"/>
          <a:ext cx="3000000" cy="3000000"/>
        </p:xfrm>
        <a:graphic>
          <a:graphicData uri="http://schemas.openxmlformats.org/drawingml/2006/table">
            <a:tbl>
              <a:tblPr firstRow="1" bandRow="1">
                <a:noFill/>
                <a:tableStyleId>{74CCBCB4-F3B0-4679-8622-36E23B390E1C}</a:tableStyleId>
              </a:tblPr>
              <a:tblGrid>
                <a:gridCol w="2743200"/>
                <a:gridCol w="2743200"/>
                <a:gridCol w="2743200"/>
              </a:tblGrid>
              <a:tr h="370850">
                <a:tc>
                  <a:txBody>
                    <a:bodyPr/>
                    <a:lstStyle/>
                    <a:p>
                      <a:pPr marL="0" marR="0" lvl="0" indent="0" algn="l" rtl="0">
                        <a:spcBef>
                          <a:spcPts val="0"/>
                        </a:spcBef>
                        <a:buSzPct val="25000"/>
                        <a:buNone/>
                      </a:pPr>
                      <a:r>
                        <a:rPr lang="en-US" sz="1400"/>
                        <a:t>Level of Morality</a:t>
                      </a:r>
                    </a:p>
                  </a:txBody>
                  <a:tcPr marL="91450" marR="91450" marT="45725" marB="45725"/>
                </a:tc>
                <a:tc>
                  <a:txBody>
                    <a:bodyPr/>
                    <a:lstStyle/>
                    <a:p>
                      <a:pPr marL="0" marR="0" lvl="0" indent="0" algn="l" rtl="0">
                        <a:spcBef>
                          <a:spcPts val="0"/>
                        </a:spcBef>
                        <a:buSzPct val="25000"/>
                        <a:buNone/>
                      </a:pPr>
                      <a:r>
                        <a:rPr lang="en-US" sz="1400"/>
                        <a:t>How Rules Are Understood</a:t>
                      </a:r>
                    </a:p>
                  </a:txBody>
                  <a:tcPr marL="91450" marR="91450" marT="45725" marB="45725"/>
                </a:tc>
                <a:tc>
                  <a:txBody>
                    <a:bodyPr/>
                    <a:lstStyle/>
                    <a:p>
                      <a:pPr marL="0" marR="0" lvl="0" indent="0" algn="l" rtl="0">
                        <a:spcBef>
                          <a:spcPts val="0"/>
                        </a:spcBef>
                        <a:buSzPct val="25000"/>
                        <a:buNone/>
                      </a:pPr>
                      <a:r>
                        <a:rPr lang="en-US" sz="1400"/>
                        <a:t>Example</a:t>
                      </a:r>
                    </a:p>
                  </a:txBody>
                  <a:tcPr marL="91450" marR="91450" marT="45725" marB="45725"/>
                </a:tc>
              </a:tr>
              <a:tr h="370850">
                <a:tc>
                  <a:txBody>
                    <a:bodyPr/>
                    <a:lstStyle/>
                    <a:p>
                      <a:pPr marL="0" marR="0" lvl="0" indent="0" algn="l" rtl="0">
                        <a:spcBef>
                          <a:spcPts val="0"/>
                        </a:spcBef>
                        <a:buSzPct val="25000"/>
                        <a:buNone/>
                      </a:pPr>
                      <a:r>
                        <a:rPr lang="en-US" sz="1400"/>
                        <a:t>Preconventional morality</a:t>
                      </a:r>
                    </a:p>
                    <a:p>
                      <a:pPr marL="0" marR="0" lvl="0" indent="0" algn="l" rtl="0">
                        <a:spcBef>
                          <a:spcPts val="0"/>
                        </a:spcBef>
                        <a:buSzPct val="25000"/>
                        <a:buNone/>
                      </a:pPr>
                      <a:r>
                        <a:rPr lang="en-US" sz="1400"/>
                        <a:t>(very young children)</a:t>
                      </a:r>
                    </a:p>
                  </a:txBody>
                  <a:tcPr marL="91450" marR="91450" marT="45725" marB="45725"/>
                </a:tc>
                <a:tc>
                  <a:txBody>
                    <a:bodyPr/>
                    <a:lstStyle/>
                    <a:p>
                      <a:pPr marL="0" marR="0" lvl="0" indent="0" algn="l" rtl="0">
                        <a:spcBef>
                          <a:spcPts val="0"/>
                        </a:spcBef>
                        <a:buSzPct val="25000"/>
                        <a:buNone/>
                      </a:pPr>
                      <a:r>
                        <a:rPr lang="en-US" sz="1400"/>
                        <a:t>Morality of an action is based on the consequences; actions that get rewarded are right and those that earn punishment are wrong.</a:t>
                      </a:r>
                    </a:p>
                  </a:txBody>
                  <a:tcPr marL="91450" marR="91450" marT="45725" marB="45725"/>
                </a:tc>
                <a:tc>
                  <a:txBody>
                    <a:bodyPr/>
                    <a:lstStyle/>
                    <a:p>
                      <a:pPr marL="0" marR="0" lvl="0" indent="0" algn="l" rtl="0">
                        <a:spcBef>
                          <a:spcPts val="0"/>
                        </a:spcBef>
                        <a:buSzPct val="25000"/>
                        <a:buNone/>
                      </a:pPr>
                      <a:r>
                        <a:rPr lang="en-US" sz="1400"/>
                        <a:t>A child who takes money from a parent’s wallet and does not get caught does not see that action as wrong.</a:t>
                      </a:r>
                    </a:p>
                  </a:txBody>
                  <a:tcPr marL="91450" marR="91450" marT="45725" marB="45725"/>
                </a:tc>
              </a:tr>
              <a:tr h="370850">
                <a:tc>
                  <a:txBody>
                    <a:bodyPr/>
                    <a:lstStyle/>
                    <a:p>
                      <a:pPr marL="0" marR="0" lvl="0" indent="0" algn="l" rtl="0">
                        <a:spcBef>
                          <a:spcPts val="0"/>
                        </a:spcBef>
                        <a:buSzPct val="25000"/>
                        <a:buNone/>
                      </a:pPr>
                      <a:r>
                        <a:rPr lang="en-US" sz="1400"/>
                        <a:t>Conventional* morality</a:t>
                      </a:r>
                    </a:p>
                    <a:p>
                      <a:pPr marL="0" marR="0" lvl="0" indent="0" algn="l" rtl="0">
                        <a:spcBef>
                          <a:spcPts val="0"/>
                        </a:spcBef>
                        <a:buSzPct val="25000"/>
                        <a:buNone/>
                      </a:pPr>
                      <a:r>
                        <a:rPr lang="en-US" sz="1400"/>
                        <a:t>(older children, adolescents, and most adults)</a:t>
                      </a:r>
                    </a:p>
                  </a:txBody>
                  <a:tcPr marL="91450" marR="91450" marT="45725" marB="45725"/>
                </a:tc>
                <a:tc>
                  <a:txBody>
                    <a:bodyPr/>
                    <a:lstStyle/>
                    <a:p>
                      <a:pPr marL="0" marR="0" lvl="0" indent="0" algn="l" rtl="0">
                        <a:spcBef>
                          <a:spcPts val="0"/>
                        </a:spcBef>
                        <a:buSzPct val="25000"/>
                        <a:buNone/>
                      </a:pPr>
                      <a:r>
                        <a:rPr lang="en-US" sz="1400"/>
                        <a:t>An action is morally right if it conforms to the rules of the society and wrong if it does not.</a:t>
                      </a:r>
                    </a:p>
                  </a:txBody>
                  <a:tcPr marL="91450" marR="91450" marT="45725" marB="45725"/>
                </a:tc>
                <a:tc>
                  <a:txBody>
                    <a:bodyPr/>
                    <a:lstStyle/>
                    <a:p>
                      <a:pPr marL="0" marR="0" lvl="0" indent="0" algn="l" rtl="0">
                        <a:spcBef>
                          <a:spcPts val="0"/>
                        </a:spcBef>
                        <a:buSzPct val="25000"/>
                        <a:buNone/>
                      </a:pPr>
                      <a:r>
                        <a:rPr lang="en-US" sz="1400"/>
                        <a:t>A child scolds a parent for littering because there is a sign saying not to do so.</a:t>
                      </a:r>
                    </a:p>
                  </a:txBody>
                  <a:tcPr marL="91450" marR="91450" marT="45725" marB="45725"/>
                </a:tc>
              </a:tr>
              <a:tr h="370850">
                <a:tc>
                  <a:txBody>
                    <a:bodyPr/>
                    <a:lstStyle/>
                    <a:p>
                      <a:pPr marL="0" marR="0" lvl="0" indent="0" algn="l" rtl="0">
                        <a:spcBef>
                          <a:spcPts val="0"/>
                        </a:spcBef>
                        <a:buSzPct val="25000"/>
                        <a:buNone/>
                      </a:pPr>
                      <a:r>
                        <a:rPr lang="en-US" sz="1400"/>
                        <a:t>Postconventional morality</a:t>
                      </a:r>
                    </a:p>
                    <a:p>
                      <a:pPr marL="0" marR="0" lvl="0" indent="0" algn="l" rtl="0">
                        <a:spcBef>
                          <a:spcPts val="0"/>
                        </a:spcBef>
                        <a:buSzPct val="25000"/>
                        <a:buNone/>
                      </a:pPr>
                      <a:r>
                        <a:rPr lang="en-US" sz="1400"/>
                        <a:t>(about one fifth of the adult population)</a:t>
                      </a:r>
                    </a:p>
                  </a:txBody>
                  <a:tcPr marL="91450" marR="91450" marT="45725" marB="45725"/>
                </a:tc>
                <a:tc>
                  <a:txBody>
                    <a:bodyPr/>
                    <a:lstStyle/>
                    <a:p>
                      <a:pPr marL="0" marR="0" lvl="0" indent="0" algn="l" rtl="0">
                        <a:spcBef>
                          <a:spcPts val="0"/>
                        </a:spcBef>
                        <a:buSzPct val="25000"/>
                        <a:buNone/>
                      </a:pPr>
                      <a:r>
                        <a:rPr lang="en-US" sz="1400"/>
                        <a:t>Morality is now determined by the experiences and judgment of the person, even if that judgment disagrees with society’s rules.</a:t>
                      </a:r>
                    </a:p>
                  </a:txBody>
                  <a:tcPr marL="91450" marR="91450" marT="45725" marB="45725"/>
                </a:tc>
                <a:tc>
                  <a:txBody>
                    <a:bodyPr/>
                    <a:lstStyle/>
                    <a:p>
                      <a:pPr marL="0" marR="0" lvl="0" indent="0" algn="l" rtl="0">
                        <a:spcBef>
                          <a:spcPts val="0"/>
                        </a:spcBef>
                        <a:buSzPct val="25000"/>
                        <a:buNone/>
                      </a:pPr>
                      <a:r>
                        <a:rPr lang="en-US" sz="1400"/>
                        <a:t>A husband helps his dying wife commit suicide to end her pain, even though society considers that action to be murder.</a:t>
                      </a:r>
                    </a:p>
                  </a:txBody>
                  <a:tcPr marL="91450" marR="91450" marT="45725" marB="45725"/>
                </a:tc>
              </a:tr>
            </a:tbl>
          </a:graphicData>
        </a:graphic>
      </p:graphicFrame>
      <p:sp>
        <p:nvSpPr>
          <p:cNvPr id="677" name="Shape 677"/>
          <p:cNvSpPr txBox="1">
            <a:spLocks noGrp="1"/>
          </p:cNvSpPr>
          <p:nvPr>
            <p:ph type="body" idx="2"/>
          </p:nvPr>
        </p:nvSpPr>
        <p:spPr>
          <a:xfrm>
            <a:off x="457200" y="5029200"/>
            <a:ext cx="8229600" cy="9445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*The term </a:t>
            </a:r>
            <a:r>
              <a:rPr lang="en-US" sz="1800" b="0" i="1" u="none" strike="noStrike" cap="none">
                <a:solidFill>
                  <a:schemeClr val="dk1"/>
                </a:solidFill>
                <a:latin typeface="Arial"/>
                <a:ea typeface="Arial"/>
                <a:cs typeface="Arial"/>
                <a:sym typeface="Arial"/>
              </a:rPr>
              <a:t>conventional</a:t>
            </a:r>
            <a:r>
              <a:rPr lang="en-US" sz="1800" b="0" i="0" u="none" strike="noStrike" cap="none">
                <a:solidFill>
                  <a:schemeClr val="dk1"/>
                </a:solidFill>
                <a:latin typeface="Arial"/>
                <a:ea typeface="Arial"/>
                <a:cs typeface="Arial"/>
                <a:sym typeface="Arial"/>
              </a:rPr>
              <a:t> refers to general standards or norms of behavior for a particular society, which will differ from one social group or culture to another.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Research Designs </a:t>
            </a:r>
            <a:r>
              <a:rPr lang="en-US" sz="2000" b="1" i="0" u="none" strike="noStrike" cap="none">
                <a:solidFill>
                  <a:srgbClr val="007FA3"/>
                </a:solidFill>
                <a:latin typeface="Arial"/>
                <a:ea typeface="Arial"/>
                <a:cs typeface="Arial"/>
                <a:sym typeface="Arial"/>
              </a:rPr>
              <a:t>1 of 2</a:t>
            </a:r>
          </a:p>
        </p:txBody>
      </p:sp>
      <p:sp>
        <p:nvSpPr>
          <p:cNvPr id="367" name="Shape 367"/>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8.1 Compare and contrast the special research methods used to study development.</a:t>
            </a:r>
          </a:p>
        </p:txBody>
      </p:sp>
      <p:sp>
        <p:nvSpPr>
          <p:cNvPr id="368" name="Shape 36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Human development: the scientific study of changes that occur in people as they age from conception until death</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Longitudinal design: research design in which one participant or group of participants is studied over a long period of time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Cohort effect: impact on development when a group of people share common time period or life experience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Adolescence: Psychosocial Development</a:t>
            </a:r>
          </a:p>
        </p:txBody>
      </p:sp>
      <p:sp>
        <p:nvSpPr>
          <p:cNvPr id="683" name="Shape 683"/>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8.11 Describe how the adolescent search for personal identity influences relationships with others.</a:t>
            </a:r>
          </a:p>
        </p:txBody>
      </p:sp>
      <p:sp>
        <p:nvSpPr>
          <p:cNvPr id="684" name="Shape 68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Erikson’s identity versus role confusion: fifth stage of personality development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The adolescent must find a consistent sense of self</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Parent–teen conflict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 certain amount of “rebellion” and conflict is a necessary step in breaking away from childhood dependence on parents and becoming a self-sufficient adult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Physical Development: Use It or Lose It </a:t>
            </a:r>
            <a:r>
              <a:rPr lang="en-US" sz="2000" b="1" i="0" u="none" strike="noStrike" cap="none">
                <a:solidFill>
                  <a:srgbClr val="007FA3"/>
                </a:solidFill>
                <a:latin typeface="Arial"/>
                <a:ea typeface="Arial"/>
                <a:cs typeface="Arial"/>
                <a:sym typeface="Arial"/>
              </a:rPr>
              <a:t>1 of 2</a:t>
            </a:r>
          </a:p>
        </p:txBody>
      </p:sp>
      <p:sp>
        <p:nvSpPr>
          <p:cNvPr id="690" name="Shape 690"/>
          <p:cNvSpPr txBox="1">
            <a:spLocks noGrp="1"/>
          </p:cNvSpPr>
          <p:nvPr>
            <p:ph type="body" idx="1"/>
          </p:nvPr>
        </p:nvSpPr>
        <p:spPr>
          <a:xfrm>
            <a:off x="457200" y="1272308"/>
            <a:ext cx="8229600" cy="9361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8.12 Identify the physical changes and health issues associated with adulthood.</a:t>
            </a:r>
          </a:p>
        </p:txBody>
      </p:sp>
      <p:sp>
        <p:nvSpPr>
          <p:cNvPr id="691" name="Shape 691"/>
          <p:cNvSpPr txBox="1">
            <a:spLocks noGrp="1"/>
          </p:cNvSpPr>
          <p:nvPr>
            <p:ph type="body" idx="2"/>
          </p:nvPr>
        </p:nvSpPr>
        <p:spPr>
          <a:xfrm>
            <a:off x="466435" y="1981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Adulthood begins in the early twenties and ends with old age and death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Divided into young adulthood, middle adulthood, and late adulthood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Emerging adulthood: time from late adolescence through the 20s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Physical Development: Use It or Lose It </a:t>
            </a:r>
            <a:r>
              <a:rPr lang="en-US" sz="2000" b="1" i="0" u="none" strike="noStrike" cap="none">
                <a:solidFill>
                  <a:srgbClr val="007FA3"/>
                </a:solidFill>
                <a:latin typeface="Arial"/>
                <a:ea typeface="Arial"/>
                <a:cs typeface="Arial"/>
                <a:sym typeface="Arial"/>
              </a:rPr>
              <a:t>2 of 2</a:t>
            </a:r>
          </a:p>
        </p:txBody>
      </p:sp>
      <p:sp>
        <p:nvSpPr>
          <p:cNvPr id="697" name="Shape 69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Menopause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Women experience a physical decline in the reproductive system called the </a:t>
            </a:r>
            <a:r>
              <a:rPr lang="en-US" sz="2400" b="0" i="1" u="none" strike="noStrike" cap="none">
                <a:solidFill>
                  <a:schemeClr val="dk1"/>
                </a:solidFill>
                <a:latin typeface="Arial"/>
                <a:ea typeface="Arial"/>
                <a:cs typeface="Arial"/>
                <a:sym typeface="Arial"/>
              </a:rPr>
              <a:t>climacteric</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Cessation of ovulation and menstrual cycles and the end of a woman’s reproductive capability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Andropause: gradual changes in the sexual hormones and reproductive system of males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Cognitive Development</a:t>
            </a:r>
          </a:p>
        </p:txBody>
      </p:sp>
      <p:sp>
        <p:nvSpPr>
          <p:cNvPr id="703" name="Shape 703"/>
          <p:cNvSpPr txBox="1">
            <a:spLocks noGrp="1"/>
          </p:cNvSpPr>
          <p:nvPr>
            <p:ph type="body" idx="1"/>
          </p:nvPr>
        </p:nvSpPr>
        <p:spPr>
          <a:xfrm>
            <a:off x="477981" y="1295400"/>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8.13 Describe how memory abilities change during adulthood.</a:t>
            </a:r>
          </a:p>
        </p:txBody>
      </p:sp>
      <p:sp>
        <p:nvSpPr>
          <p:cNvPr id="704" name="Shape 704"/>
          <p:cNvSpPr txBox="1">
            <a:spLocks noGrp="1"/>
          </p:cNvSpPr>
          <p:nvPr>
            <p:ph type="body" idx="2"/>
          </p:nvPr>
        </p:nvSpPr>
        <p:spPr>
          <a:xfrm>
            <a:off x="457200" y="19050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Challenges in memory most likely caused by stress and high volumes of information to maintain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Exercising mental abilities helps</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chemeClr val="dk1"/>
                </a:solidFill>
                <a:latin typeface="Arial"/>
                <a:ea typeface="Arial"/>
                <a:cs typeface="Arial"/>
                <a:sym typeface="Arial"/>
              </a:rPr>
              <a:t>Work challenging crossword puzzles</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chemeClr val="dk1"/>
                </a:solidFill>
                <a:latin typeface="Arial"/>
                <a:ea typeface="Arial"/>
                <a:cs typeface="Arial"/>
                <a:sym typeface="Arial"/>
              </a:rPr>
              <a:t>Reading</a:t>
            </a:r>
          </a:p>
          <a:p>
            <a:pPr marL="742950" marR="0" lvl="1" indent="-285750" algn="l" rtl="0">
              <a:spcBef>
                <a:spcPts val="600"/>
              </a:spcBef>
              <a:spcAft>
                <a:spcPts val="0"/>
              </a:spcAft>
              <a:buClr>
                <a:srgbClr val="007FA3"/>
              </a:buClr>
              <a:buSzPct val="100000"/>
              <a:buFont typeface="Noto Sans Symbols"/>
              <a:buChar char="✓"/>
            </a:pPr>
            <a:r>
              <a:rPr lang="en-US" sz="2400" b="0" i="0" u="none" strike="noStrike" cap="none">
                <a:solidFill>
                  <a:schemeClr val="dk1"/>
                </a:solidFill>
                <a:latin typeface="Arial"/>
                <a:ea typeface="Arial"/>
                <a:cs typeface="Arial"/>
                <a:sym typeface="Arial"/>
              </a:rPr>
              <a:t>Have active social life</a:t>
            </a:r>
          </a:p>
          <a:p>
            <a:pPr marL="742950" marR="0" lvl="1" indent="-285750" algn="l" rtl="0">
              <a:spcBef>
                <a:spcPts val="600"/>
              </a:spcBef>
              <a:buClr>
                <a:srgbClr val="007FA3"/>
              </a:buClr>
              <a:buSzPct val="100000"/>
              <a:buFont typeface="Noto Sans Symbols"/>
              <a:buChar char="✓"/>
            </a:pPr>
            <a:r>
              <a:rPr lang="en-US" sz="2400" b="0" i="0" u="none" strike="noStrike" cap="none">
                <a:solidFill>
                  <a:schemeClr val="dk1"/>
                </a:solidFill>
                <a:latin typeface="Arial"/>
                <a:ea typeface="Arial"/>
                <a:cs typeface="Arial"/>
                <a:sym typeface="Arial"/>
              </a:rPr>
              <a:t>Stay physically active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Psychosocial Development</a:t>
            </a:r>
            <a:r>
              <a:rPr lang="en-US" sz="2000" b="1" i="0" u="none" strike="noStrike" cap="none">
                <a:solidFill>
                  <a:srgbClr val="FFFFFF"/>
                </a:solidFill>
                <a:latin typeface="Arial"/>
                <a:ea typeface="Arial"/>
                <a:cs typeface="Arial"/>
                <a:sym typeface="Arial"/>
              </a:rPr>
              <a:t> </a:t>
            </a:r>
            <a:r>
              <a:rPr lang="en-US" sz="2000" b="1" i="0" u="none" strike="noStrike" cap="none">
                <a:solidFill>
                  <a:schemeClr val="lt2"/>
                </a:solidFill>
                <a:latin typeface="Arial"/>
                <a:ea typeface="Arial"/>
                <a:cs typeface="Arial"/>
                <a:sym typeface="Arial"/>
              </a:rPr>
              <a:t> 1 of 3</a:t>
            </a:r>
          </a:p>
        </p:txBody>
      </p:sp>
      <p:sp>
        <p:nvSpPr>
          <p:cNvPr id="710" name="Shape 710"/>
          <p:cNvSpPr txBox="1">
            <a:spLocks noGrp="1"/>
          </p:cNvSpPr>
          <p:nvPr>
            <p:ph type="body" idx="1"/>
          </p:nvPr>
        </p:nvSpPr>
        <p:spPr>
          <a:xfrm>
            <a:off x="457200" y="1371600"/>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8.14 Apply Erikson’s theory to some common psychosocial concerns of adulthood.</a:t>
            </a:r>
          </a:p>
        </p:txBody>
      </p:sp>
      <p:sp>
        <p:nvSpPr>
          <p:cNvPr id="711" name="Shape 711"/>
          <p:cNvSpPr txBox="1">
            <a:spLocks noGrp="1"/>
          </p:cNvSpPr>
          <p:nvPr>
            <p:ph type="body" idx="2"/>
          </p:nvPr>
        </p:nvSpPr>
        <p:spPr>
          <a:xfrm>
            <a:off x="457200" y="2081478"/>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Erikson’s Intimacy Versus Isolation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Emotional and psychological closeness that is based on the ability to trust, share, and care, while still maintaining a sense of self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Psychosocial Development</a:t>
            </a:r>
            <a:r>
              <a:rPr lang="en-US" sz="2000" b="1" i="0" u="none" strike="noStrike" cap="none">
                <a:solidFill>
                  <a:srgbClr val="FFFFFF"/>
                </a:solidFill>
                <a:latin typeface="Arial"/>
                <a:ea typeface="Arial"/>
                <a:cs typeface="Arial"/>
                <a:sym typeface="Arial"/>
              </a:rPr>
              <a:t> </a:t>
            </a:r>
            <a:r>
              <a:rPr lang="en-US" sz="2000" b="1" i="0" u="none" strike="noStrike" cap="none">
                <a:solidFill>
                  <a:schemeClr val="lt2"/>
                </a:solidFill>
                <a:latin typeface="Arial"/>
                <a:ea typeface="Arial"/>
                <a:cs typeface="Arial"/>
                <a:sym typeface="Arial"/>
              </a:rPr>
              <a:t> 2 of 3</a:t>
            </a:r>
          </a:p>
        </p:txBody>
      </p:sp>
      <p:sp>
        <p:nvSpPr>
          <p:cNvPr id="717" name="Shape 71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Erikson’s Generativity Versus Stagnation: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Providing guidance to one’s children or the next generation, or contributing to the well-being of the next generation through career or volunteering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Parenting styles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Authoritarian</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Permissive</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Authoritative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Psychosocial Development</a:t>
            </a:r>
            <a:r>
              <a:rPr lang="en-US" sz="2000" b="1" i="0" u="none" strike="noStrike" cap="none">
                <a:solidFill>
                  <a:srgbClr val="FFFFFF"/>
                </a:solidFill>
                <a:latin typeface="Arial"/>
                <a:ea typeface="Arial"/>
                <a:cs typeface="Arial"/>
                <a:sym typeface="Arial"/>
              </a:rPr>
              <a:t> </a:t>
            </a:r>
            <a:r>
              <a:rPr lang="en-US" sz="2000" b="1" i="0" u="none" strike="noStrike" cap="none">
                <a:solidFill>
                  <a:schemeClr val="lt2"/>
                </a:solidFill>
                <a:latin typeface="Arial"/>
                <a:ea typeface="Arial"/>
                <a:cs typeface="Arial"/>
                <a:sym typeface="Arial"/>
              </a:rPr>
              <a:t> 3 of 3</a:t>
            </a:r>
          </a:p>
        </p:txBody>
      </p:sp>
      <p:sp>
        <p:nvSpPr>
          <p:cNvPr id="723" name="Shape 72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Erikson’s Ego Integrity Versus Despair: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Sense of wholeness that comes from having lived a full life and the ability to let go of regrets; the final completion of the ego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Theories of Physical and Psychological Aging </a:t>
            </a:r>
            <a:r>
              <a:rPr lang="en-US" sz="2000" b="1" i="0" u="none" strike="noStrike" cap="none">
                <a:solidFill>
                  <a:srgbClr val="007FA3"/>
                </a:solidFill>
                <a:latin typeface="Arial"/>
                <a:ea typeface="Arial"/>
                <a:cs typeface="Arial"/>
                <a:sym typeface="Arial"/>
              </a:rPr>
              <a:t>1 of 2</a:t>
            </a:r>
          </a:p>
        </p:txBody>
      </p:sp>
      <p:sp>
        <p:nvSpPr>
          <p:cNvPr id="729" name="Shape 729"/>
          <p:cNvSpPr txBox="1">
            <a:spLocks noGrp="1"/>
          </p:cNvSpPr>
          <p:nvPr>
            <p:ph type="body" idx="1"/>
          </p:nvPr>
        </p:nvSpPr>
        <p:spPr>
          <a:xfrm>
            <a:off x="457200" y="1197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8.15 Compare and contrast four theories of why aging occurs.</a:t>
            </a:r>
          </a:p>
        </p:txBody>
      </p:sp>
      <p:sp>
        <p:nvSpPr>
          <p:cNvPr id="730" name="Shape 730"/>
          <p:cNvSpPr txBox="1">
            <a:spLocks noGrp="1"/>
          </p:cNvSpPr>
          <p:nvPr>
            <p:ph type="body" idx="2"/>
          </p:nvPr>
        </p:nvSpPr>
        <p:spPr>
          <a:xfrm>
            <a:off x="457200" y="1752600"/>
            <a:ext cx="8229600" cy="4373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Cellular clock theory: based on the idea that cells only have so many times that they can reproduce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Wear-and-tear theory: as time goes by, repeated use and abuse of the body’s tissues cause it to be unable to repair all the damage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Theories of Physical and Psychological Aging </a:t>
            </a:r>
            <a:r>
              <a:rPr lang="en-US" sz="2000" b="1" i="0" u="none" strike="noStrike" cap="none">
                <a:solidFill>
                  <a:srgbClr val="007FA3"/>
                </a:solidFill>
                <a:latin typeface="Arial"/>
                <a:ea typeface="Arial"/>
                <a:cs typeface="Arial"/>
                <a:sym typeface="Arial"/>
              </a:rPr>
              <a:t>2 of 2</a:t>
            </a:r>
          </a:p>
        </p:txBody>
      </p:sp>
      <p:sp>
        <p:nvSpPr>
          <p:cNvPr id="736" name="Shape 73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Free radical theory: oxygen molecules with an unstable electron move around the cell, damaging cell structures as they go</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Activity theory: theory of adjustment to aging that assumes older people are happier if they remain active in some way, such as volunteering or developing a hobby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457200" y="215371"/>
            <a:ext cx="8229600" cy="1146991"/>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Adulthood and Aging: Stages of Death and Dying</a:t>
            </a:r>
          </a:p>
        </p:txBody>
      </p:sp>
      <p:sp>
        <p:nvSpPr>
          <p:cNvPr id="742" name="Shape 742"/>
          <p:cNvSpPr txBox="1">
            <a:spLocks noGrp="1"/>
          </p:cNvSpPr>
          <p:nvPr>
            <p:ph type="body" idx="1"/>
          </p:nvPr>
        </p:nvSpPr>
        <p:spPr>
          <a:xfrm>
            <a:off x="454891" y="1371600"/>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8.16 Describe Kübler-Ross’s theory of death and dying, and identify some criticisms of this theory.</a:t>
            </a:r>
          </a:p>
        </p:txBody>
      </p:sp>
      <p:sp>
        <p:nvSpPr>
          <p:cNvPr id="743" name="Shape 743"/>
          <p:cNvSpPr txBox="1">
            <a:spLocks noGrp="1"/>
          </p:cNvSpPr>
          <p:nvPr>
            <p:ph type="body" idx="2"/>
          </p:nvPr>
        </p:nvSpPr>
        <p:spPr>
          <a:xfrm>
            <a:off x="438727" y="216460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Kübler-Ross’s five stages of reaction when faced with death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Denial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Anger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Bargaining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Depression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Acceptance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Research Designs </a:t>
            </a:r>
            <a:r>
              <a:rPr lang="en-US" sz="2000" b="1" i="0" u="none" strike="noStrike" cap="none">
                <a:solidFill>
                  <a:srgbClr val="007FA3"/>
                </a:solidFill>
                <a:latin typeface="Arial"/>
                <a:ea typeface="Arial"/>
                <a:cs typeface="Arial"/>
                <a:sym typeface="Arial"/>
              </a:rPr>
              <a:t>2 of 2</a:t>
            </a:r>
          </a:p>
        </p:txBody>
      </p:sp>
      <p:sp>
        <p:nvSpPr>
          <p:cNvPr id="374" name="Shape 37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Cross-sectional design: research design in which several different age groups of participants are studied at one particular point in time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Cross-sequential design: research design in which participants are first studied by means of a cross-sectional design but also followed and assessed for a period of no more than six years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Cross-Cultural Views on Death</a:t>
            </a:r>
          </a:p>
        </p:txBody>
      </p:sp>
      <p:sp>
        <p:nvSpPr>
          <p:cNvPr id="749" name="Shape 749"/>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8.17 Compare and contrast some cross-cultural differences in views of death and dying.</a:t>
            </a:r>
          </a:p>
        </p:txBody>
      </p:sp>
      <p:sp>
        <p:nvSpPr>
          <p:cNvPr id="750" name="Shape 75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Westerners see a person as either dead or alive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Some cultures mourn individuals as already dead—as is the case in many Native American cultures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 wealthy Hindu cultures, death surrounded by visits and rituals; lengthy funeral period</a:t>
            </a:r>
          </a:p>
          <a:p>
            <a:pPr marL="742950" marR="0" lvl="1" indent="-285750" algn="l" rtl="0">
              <a:spcBef>
                <a:spcPts val="600"/>
              </a:spcBef>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Nature and Nurture</a:t>
            </a:r>
          </a:p>
        </p:txBody>
      </p:sp>
      <p:sp>
        <p:nvSpPr>
          <p:cNvPr id="380" name="Shape 380"/>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8.2 Explain the relationship between heredity and environmental factors in determining development.</a:t>
            </a:r>
          </a:p>
        </p:txBody>
      </p:sp>
      <p:sp>
        <p:nvSpPr>
          <p:cNvPr id="381" name="Shape 38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Nature: the influence of our inherited characteristics on our personality, physical growth, intellectual growth, and social interactions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Nurture: the influence of the environment on personality, physical growth, intellectual growth, and social interactions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Behavioral genetics: focuses on nature vs. nurture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9508" y="76200"/>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8.1 A Comparison of Three Developmental Research Designs</a:t>
            </a:r>
          </a:p>
        </p:txBody>
      </p:sp>
      <p:graphicFrame>
        <p:nvGraphicFramePr>
          <p:cNvPr id="388" name="Shape 388"/>
          <p:cNvGraphicFramePr/>
          <p:nvPr/>
        </p:nvGraphicFramePr>
        <p:xfrm>
          <a:off x="459508" y="1295400"/>
          <a:ext cx="8382000" cy="4998760"/>
        </p:xfrm>
        <a:graphic>
          <a:graphicData uri="http://schemas.openxmlformats.org/drawingml/2006/table">
            <a:tbl>
              <a:tblPr firstRow="1" bandRow="1">
                <a:noFill/>
                <a:tableStyleId>{74CCBCB4-F3B0-4679-8622-36E23B390E1C}</a:tableStyleId>
              </a:tblPr>
              <a:tblGrid>
                <a:gridCol w="1490125"/>
                <a:gridCol w="2319875"/>
                <a:gridCol w="4572000"/>
              </a:tblGrid>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a:t>Research Designs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a:t>Objective</a:t>
                      </a:r>
                    </a:p>
                  </a:txBody>
                  <a:tcPr marL="91450" marR="91450" marT="45725" marB="45725"/>
                </a:tc>
                <a:tc>
                  <a:txBody>
                    <a:bodyPr/>
                    <a:lstStyle/>
                    <a:p>
                      <a:pPr marL="0" marR="0" lvl="0" indent="0" algn="l" rtl="0">
                        <a:spcBef>
                          <a:spcPts val="0"/>
                        </a:spcBef>
                        <a:buSzPct val="25000"/>
                        <a:buNone/>
                      </a:pPr>
                      <a:r>
                        <a:rPr lang="en-US" sz="1600" u="none" strike="noStrike" cap="none"/>
                        <a:t>Description</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a:t>Cross-Sectional Design</a:t>
                      </a:r>
                    </a:p>
                  </a:txBody>
                  <a:tcPr marL="91450" marR="91450" marT="45725" marB="45725"/>
                </a:tc>
                <a:tc>
                  <a:txBody>
                    <a:bodyPr/>
                    <a:lstStyle/>
                    <a:p>
                      <a:pPr marL="0" marR="0" lvl="0" indent="0" algn="l" rtl="0">
                        <a:spcBef>
                          <a:spcPts val="0"/>
                        </a:spcBef>
                        <a:buSzPct val="25000"/>
                        <a:buNone/>
                      </a:pPr>
                      <a:r>
                        <a:rPr lang="en-US" sz="1600" b="1" i="0" u="none" strike="noStrike">
                          <a:solidFill>
                            <a:schemeClr val="dk1"/>
                          </a:solidFill>
                          <a:latin typeface="Arial"/>
                          <a:ea typeface="Arial"/>
                          <a:cs typeface="Arial"/>
                          <a:sym typeface="Arial"/>
                        </a:rPr>
                        <a:t>Different</a:t>
                      </a:r>
                      <a:r>
                        <a:rPr lang="en-US" sz="1600" b="0" i="0" u="none" strike="noStrike">
                          <a:solidFill>
                            <a:schemeClr val="dk1"/>
                          </a:solidFill>
                          <a:latin typeface="Arial"/>
                          <a:ea typeface="Arial"/>
                          <a:cs typeface="Arial"/>
                          <a:sym typeface="Arial"/>
                        </a:rPr>
                        <a:t> participants of various ages are compared at one point in time to determine age-related </a:t>
                      </a:r>
                      <a:r>
                        <a:rPr lang="en-US" sz="1600" b="0" i="1" u="none" strike="noStrike">
                          <a:solidFill>
                            <a:schemeClr val="dk1"/>
                          </a:solidFill>
                          <a:latin typeface="Arial"/>
                          <a:ea typeface="Arial"/>
                          <a:cs typeface="Arial"/>
                          <a:sym typeface="Arial"/>
                        </a:rPr>
                        <a:t>differences</a:t>
                      </a:r>
                      <a:r>
                        <a:rPr lang="en-US" sz="1600" b="0" i="0" u="none" strike="noStrike">
                          <a:solidFill>
                            <a:schemeClr val="dk1"/>
                          </a:solidFill>
                          <a:latin typeface="Arial"/>
                          <a:ea typeface="Arial"/>
                          <a:cs typeface="Arial"/>
                          <a:sym typeface="Arial"/>
                        </a:rPr>
                        <a:t>.</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Group One: 20-year-old participants</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Group Two: 40-year-old participants</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Group Three: 60-year-old participants</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(research done in 2014)</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a:t>Longitudinal Design</a:t>
                      </a:r>
                    </a:p>
                  </a:txBody>
                  <a:tcPr marL="91450" marR="91450" marT="45725" marB="45725"/>
                </a:tc>
                <a:tc>
                  <a:txBody>
                    <a:bodyPr/>
                    <a:lstStyle/>
                    <a:p>
                      <a:pPr marL="0" marR="0" lvl="0" indent="0" algn="l" rtl="0">
                        <a:spcBef>
                          <a:spcPts val="0"/>
                        </a:spcBef>
                        <a:buSzPct val="25000"/>
                        <a:buNone/>
                      </a:pPr>
                      <a:r>
                        <a:rPr lang="en-US" sz="1600"/>
                        <a:t>The </a:t>
                      </a:r>
                      <a:r>
                        <a:rPr lang="en-US" sz="1600" b="1"/>
                        <a:t>same</a:t>
                      </a:r>
                      <a:r>
                        <a:rPr lang="en-US" sz="1600"/>
                        <a:t> participants are studied at various ages to determine age-related </a:t>
                      </a:r>
                      <a:r>
                        <a:rPr lang="en-US" sz="1600" i="1"/>
                        <a:t>changes</a:t>
                      </a:r>
                      <a:r>
                        <a:rPr lang="en-US" sz="1400" i="1"/>
                        <a:t>.</a:t>
                      </a:r>
                    </a:p>
                  </a:txBody>
                  <a:tcPr marL="91450" marR="91450" marT="45725" marB="45725"/>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Study One: 20-year-old participants (1974)</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Study Two: Same participants at 40 years old (1994)</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Study Three: Same participants are now 60 years old (2014)</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a:t>Cross-Sequential Design</a:t>
                      </a:r>
                    </a:p>
                  </a:txBody>
                  <a:tcPr marL="91450" marR="91450" marT="45725" marB="45725"/>
                </a:tc>
                <a:tc>
                  <a:txBody>
                    <a:bodyPr/>
                    <a:lstStyle/>
                    <a:p>
                      <a:pPr marL="0" marR="0" lvl="0" indent="0" algn="l" rtl="0">
                        <a:spcBef>
                          <a:spcPts val="0"/>
                        </a:spcBef>
                        <a:buSzPct val="25000"/>
                        <a:buNone/>
                      </a:pPr>
                      <a:r>
                        <a:rPr lang="en-US" sz="1600" b="1"/>
                        <a:t>Different</a:t>
                      </a:r>
                      <a:r>
                        <a:rPr lang="en-US" sz="1600"/>
                        <a:t> participants of various ages are compared at several points in time to determine both age-related </a:t>
                      </a:r>
                      <a:r>
                        <a:rPr lang="en-US" sz="1600" i="1"/>
                        <a:t>differences</a:t>
                      </a:r>
                      <a:r>
                        <a:rPr lang="en-US" sz="1600"/>
                        <a:t> and age-related </a:t>
                      </a:r>
                      <a:r>
                        <a:rPr lang="en-US" sz="1600" i="1"/>
                        <a:t>changes.</a:t>
                      </a:r>
                    </a:p>
                  </a:txBody>
                  <a:tcPr marL="91450" marR="91450" marT="45725" marB="45725"/>
                </a:tc>
                <a:tc>
                  <a:txBody>
                    <a:bodyPr/>
                    <a:lstStyle/>
                    <a:p>
                      <a:pPr marL="0" marR="0" lvl="0" indent="0" algn="l" rtl="0">
                        <a:spcBef>
                          <a:spcPts val="0"/>
                        </a:spcBef>
                        <a:buSzPct val="25000"/>
                        <a:buNone/>
                      </a:pPr>
                      <a:r>
                        <a:rPr lang="en-US" sz="1600" b="1" i="0" u="none" strike="noStrike">
                          <a:solidFill>
                            <a:schemeClr val="dk1"/>
                          </a:solidFill>
                          <a:latin typeface="Arial"/>
                          <a:ea typeface="Arial"/>
                          <a:cs typeface="Arial"/>
                          <a:sym typeface="Arial"/>
                        </a:rPr>
                        <a:t>Study One: </a:t>
                      </a:r>
                      <a:r>
                        <a:rPr lang="en-US" sz="1600" b="0" i="1" u="none" strike="noStrike">
                          <a:solidFill>
                            <a:schemeClr val="dk1"/>
                          </a:solidFill>
                          <a:latin typeface="Arial"/>
                          <a:ea typeface="Arial"/>
                          <a:cs typeface="Arial"/>
                          <a:sym typeface="Arial"/>
                        </a:rPr>
                        <a:t>Group One</a:t>
                      </a:r>
                      <a:r>
                        <a:rPr lang="en-US" sz="1600" b="0" i="0" u="none" strike="noStrike">
                          <a:solidFill>
                            <a:schemeClr val="dk1"/>
                          </a:solidFill>
                          <a:latin typeface="Arial"/>
                          <a:ea typeface="Arial"/>
                          <a:cs typeface="Arial"/>
                          <a:sym typeface="Arial"/>
                        </a:rPr>
                        <a:t>: 20-year-old participants</a:t>
                      </a:r>
                    </a:p>
                    <a:p>
                      <a:pPr marL="0" marR="0" lvl="0" indent="0" algn="l" rtl="0">
                        <a:spcBef>
                          <a:spcPts val="0"/>
                        </a:spcBef>
                        <a:buSzPct val="25000"/>
                        <a:buNone/>
                      </a:pPr>
                      <a:r>
                        <a:rPr lang="en-US" sz="1600" b="0" i="1" u="none" strike="noStrike">
                          <a:solidFill>
                            <a:schemeClr val="dk1"/>
                          </a:solidFill>
                          <a:latin typeface="Arial"/>
                          <a:ea typeface="Arial"/>
                          <a:cs typeface="Arial"/>
                          <a:sym typeface="Arial"/>
                        </a:rPr>
                        <a:t>Group Two</a:t>
                      </a:r>
                      <a:r>
                        <a:rPr lang="en-US" sz="1600" b="0" i="0" u="none" strike="noStrike">
                          <a:solidFill>
                            <a:schemeClr val="dk1"/>
                          </a:solidFill>
                          <a:latin typeface="Arial"/>
                          <a:ea typeface="Arial"/>
                          <a:cs typeface="Arial"/>
                          <a:sym typeface="Arial"/>
                        </a:rPr>
                        <a:t>: 40-year-old participants (2014)</a:t>
                      </a:r>
                    </a:p>
                    <a:p>
                      <a:pPr marL="0" marR="0" lvl="0" indent="0" algn="l" rtl="0">
                        <a:spcBef>
                          <a:spcPts val="0"/>
                        </a:spcBef>
                        <a:buSzPct val="25000"/>
                        <a:buNone/>
                      </a:pPr>
                      <a:r>
                        <a:rPr lang="en-US" sz="1600" b="1" i="0" u="none" strike="noStrike">
                          <a:solidFill>
                            <a:schemeClr val="dk1"/>
                          </a:solidFill>
                          <a:latin typeface="Arial"/>
                          <a:ea typeface="Arial"/>
                          <a:cs typeface="Arial"/>
                          <a:sym typeface="Arial"/>
                        </a:rPr>
                        <a:t>Study Two: </a:t>
                      </a:r>
                      <a:r>
                        <a:rPr lang="en-US" sz="1600" b="0" i="1" u="none" strike="noStrike">
                          <a:solidFill>
                            <a:schemeClr val="dk1"/>
                          </a:solidFill>
                          <a:latin typeface="Arial"/>
                          <a:ea typeface="Arial"/>
                          <a:cs typeface="Arial"/>
                          <a:sym typeface="Arial"/>
                        </a:rPr>
                        <a:t>Group One</a:t>
                      </a:r>
                      <a:r>
                        <a:rPr lang="en-US" sz="1600" b="0" i="0" u="none" strike="noStrike">
                          <a:solidFill>
                            <a:schemeClr val="dk1"/>
                          </a:solidFill>
                          <a:latin typeface="Arial"/>
                          <a:ea typeface="Arial"/>
                          <a:cs typeface="Arial"/>
                          <a:sym typeface="Arial"/>
                        </a:rPr>
                        <a:t>: Participants will be 25</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years old; </a:t>
                      </a:r>
                      <a:r>
                        <a:rPr lang="en-US" sz="1600" b="0" i="1" u="none" strike="noStrike">
                          <a:solidFill>
                            <a:schemeClr val="dk1"/>
                          </a:solidFill>
                          <a:latin typeface="Arial"/>
                          <a:ea typeface="Arial"/>
                          <a:cs typeface="Arial"/>
                          <a:sym typeface="Arial"/>
                        </a:rPr>
                        <a:t>Group Two</a:t>
                      </a:r>
                      <a:r>
                        <a:rPr lang="en-US" sz="1600" b="0" i="0" u="none" strike="noStrike">
                          <a:solidFill>
                            <a:schemeClr val="dk1"/>
                          </a:solidFill>
                          <a:latin typeface="Arial"/>
                          <a:ea typeface="Arial"/>
                          <a:cs typeface="Arial"/>
                          <a:sym typeface="Arial"/>
                        </a:rPr>
                        <a:t>: Participants will be 45</a:t>
                      </a:r>
                    </a:p>
                    <a:p>
                      <a:pPr marL="0" marR="0" lvl="0" indent="0" algn="l" rtl="0">
                        <a:spcBef>
                          <a:spcPts val="0"/>
                        </a:spcBef>
                        <a:buSzPct val="25000"/>
                        <a:buNone/>
                      </a:pPr>
                      <a:r>
                        <a:rPr lang="en-US" sz="1600" b="0" i="0" u="none" strike="noStrike">
                          <a:solidFill>
                            <a:schemeClr val="dk1"/>
                          </a:solidFill>
                          <a:latin typeface="Arial"/>
                          <a:ea typeface="Arial"/>
                          <a:cs typeface="Arial"/>
                          <a:sym typeface="Arial"/>
                        </a:rPr>
                        <a:t>years old (to be done in 2019)</a:t>
                      </a:r>
                    </a:p>
                  </a:txBody>
                  <a:tcPr marL="91450" marR="91450" marT="45725" marB="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Basic Building Blocks of Development </a:t>
            </a:r>
            <a:r>
              <a:rPr lang="en-US" sz="2000" b="1" i="0" u="none" strike="noStrike" cap="none">
                <a:solidFill>
                  <a:srgbClr val="007FA3"/>
                </a:solidFill>
                <a:latin typeface="Arial"/>
                <a:ea typeface="Arial"/>
                <a:cs typeface="Arial"/>
                <a:sym typeface="Arial"/>
              </a:rPr>
              <a:t>1 of 3</a:t>
            </a:r>
          </a:p>
        </p:txBody>
      </p:sp>
      <p:sp>
        <p:nvSpPr>
          <p:cNvPr id="395" name="Shape 395"/>
          <p:cNvSpPr txBox="1">
            <a:spLocks noGrp="1"/>
          </p:cNvSpPr>
          <p:nvPr>
            <p:ph type="body" idx="1"/>
          </p:nvPr>
        </p:nvSpPr>
        <p:spPr>
          <a:xfrm>
            <a:off x="457200" y="1360715"/>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8.3</a:t>
            </a:r>
            <a:r>
              <a:rPr lang="en-US" sz="1800" b="0" i="0" u="none" strike="noStrike" cap="none">
                <a:solidFill>
                  <a:srgbClr val="007FA3"/>
                </a:solidFill>
                <a:latin typeface="Arial"/>
                <a:ea typeface="Arial"/>
                <a:cs typeface="Arial"/>
                <a:sym typeface="Arial"/>
              </a:rPr>
              <a:t> Summarize the role of chromosomes and genes in determining the transmission of traits and the inheritance of disorders.</a:t>
            </a:r>
          </a:p>
        </p:txBody>
      </p:sp>
      <p:sp>
        <p:nvSpPr>
          <p:cNvPr id="396" name="Shape 396"/>
          <p:cNvSpPr txBox="1">
            <a:spLocks noGrp="1"/>
          </p:cNvSpPr>
          <p:nvPr>
            <p:ph type="body" idx="2"/>
          </p:nvPr>
        </p:nvSpPr>
        <p:spPr>
          <a:xfrm>
            <a:off x="436418" y="20574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Genetics: the science of inherited traits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Behavioral genetics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DNA (deoxyribonucleic acid): special molecule that contains the genetic material of the organism</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3933</Words>
  <Application>Microsoft Office PowerPoint</Application>
  <PresentationFormat>On-screen Show (4:3)</PresentationFormat>
  <Paragraphs>382</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5_508 Lecture</vt:lpstr>
      <vt:lpstr>Psychology</vt:lpstr>
      <vt:lpstr>Psychology</vt:lpstr>
      <vt:lpstr>Learning Objectives 1 of 2</vt:lpstr>
      <vt:lpstr>Learning Objectives 2 of 2</vt:lpstr>
      <vt:lpstr>Research Designs 1 of 2</vt:lpstr>
      <vt:lpstr>Research Designs 2 of 2</vt:lpstr>
      <vt:lpstr>Nature and Nurture</vt:lpstr>
      <vt:lpstr>Table 8.1 A Comparison of Three Developmental Research Designs</vt:lpstr>
      <vt:lpstr>The Basic Building Blocks of Development 1 of 3</vt:lpstr>
      <vt:lpstr>Figure 8.1 DNA Molecule</vt:lpstr>
      <vt:lpstr>The Basic Building Blocks of Development 2 of 3</vt:lpstr>
      <vt:lpstr>The Basic Building Blocks of Development 3 of 3</vt:lpstr>
      <vt:lpstr>Figure 8.2 Dominant and Recessive Genes and PKU 1 of 2</vt:lpstr>
      <vt:lpstr>Figure 8.2 Dominant and Recessive Genes and PKU 2 of 2</vt:lpstr>
      <vt:lpstr>Prenatal Development: Fertilization 1 of 2</vt:lpstr>
      <vt:lpstr>Prenatal Development: Fertilization 2 of 2</vt:lpstr>
      <vt:lpstr>Figure 8.3  Monozygotic and Dizygotic Twins</vt:lpstr>
      <vt:lpstr>Prenatal Development: Three Stages of Development 1 of 3</vt:lpstr>
      <vt:lpstr>Prenatal Development: Three Stages of Development 2 of 3</vt:lpstr>
      <vt:lpstr>Embryonic Period</vt:lpstr>
      <vt:lpstr>Table 8.2 Common Teratogens</vt:lpstr>
      <vt:lpstr>Prenatal Development: Three Stages of Development 3 of 3</vt:lpstr>
      <vt:lpstr>Fetal Period</vt:lpstr>
      <vt:lpstr>Infancy and Childhood Development: Physical Development 1 of 2</vt:lpstr>
      <vt:lpstr>Figure 8.4 Five Infant Reflexes 1 of 2</vt:lpstr>
      <vt:lpstr>Figure 8.4 Five Infant Reflexes 2 of 2</vt:lpstr>
      <vt:lpstr>Infancy and Childhood Development: Physical Development 2 of 2</vt:lpstr>
      <vt:lpstr>Figure 8.5 Six Motor Milestones 1 of 2</vt:lpstr>
      <vt:lpstr>Figure 8.5 Six Motor Milestones 2 of 2</vt:lpstr>
      <vt:lpstr>Infancy and Childhood Development: Cognitive Development 1 of 8</vt:lpstr>
      <vt:lpstr>Infancy and Childhood Development: Cognitive Development 2 of 8</vt:lpstr>
      <vt:lpstr>Infancy and Childhood Development: Cognitive Development 3 of 8</vt:lpstr>
      <vt:lpstr>Table 8.3 Piaget’s Stages of Cognitive Development</vt:lpstr>
      <vt:lpstr>Figure 8.7 Conservation Experiment</vt:lpstr>
      <vt:lpstr>Infancy and Childhood Development: Cognitive Development 4 of 8</vt:lpstr>
      <vt:lpstr>Infancy and Childhood Development: Cognitive Development 5 of 8</vt:lpstr>
      <vt:lpstr>Infancy and Childhood Development: Cognitive Development 6 of 8</vt:lpstr>
      <vt:lpstr>Infancy and Childhood Development: Cognitive Development 7 of 8</vt:lpstr>
      <vt:lpstr>Infancy and Childhood Development: Cognitive Development 8 of 8</vt:lpstr>
      <vt:lpstr>Infancy and Childhood Development: Psychosocial Development 1 of 5</vt:lpstr>
      <vt:lpstr>Infancy and Childhood Development: Psychosocial Development 2 of 5</vt:lpstr>
      <vt:lpstr>Infancy and Childhood Development: Psychosocial Development 3 of 5</vt:lpstr>
      <vt:lpstr>Infancy and Childhood Development: Psychosocial Development 4 of 5</vt:lpstr>
      <vt:lpstr>Infancy and Childhood Development: Psychosocial Development 5 of 5</vt:lpstr>
      <vt:lpstr>Table 8.4 Erikson’s Psychosocial Stages of Development Stages 1-4</vt:lpstr>
      <vt:lpstr>Adolescence: Physical Development</vt:lpstr>
      <vt:lpstr>Adolescence: Cognitive Development 1 of 2</vt:lpstr>
      <vt:lpstr>Adolescence: Cognitive Development 2 of 2</vt:lpstr>
      <vt:lpstr>Table 8.5 Kohlberg’s Three Levels of Morality</vt:lpstr>
      <vt:lpstr>Adolescence: Psychosocial Development</vt:lpstr>
      <vt:lpstr>Adulthood and Aging: Physical Development: Use It or Lose It 1 of 2</vt:lpstr>
      <vt:lpstr>Adulthood and Aging: Physical Development: Use It or Lose It 2 of 2</vt:lpstr>
      <vt:lpstr>Adulthood and Aging: Cognitive Development</vt:lpstr>
      <vt:lpstr>Adulthood and Aging: Psychosocial Development  1 of 3</vt:lpstr>
      <vt:lpstr>Adulthood and Aging: Psychosocial Development  2 of 3</vt:lpstr>
      <vt:lpstr>Adulthood and Aging: Psychosocial Development  3 of 3</vt:lpstr>
      <vt:lpstr>Adulthood and Aging: Theories of Physical and Psychological Aging 1 of 2</vt:lpstr>
      <vt:lpstr>Adulthood and Aging: Theories of Physical and Psychological Aging 2 of 2</vt:lpstr>
      <vt:lpstr>Adulthood and Aging: Stages of Death and Dying</vt:lpstr>
      <vt:lpstr>Cross-Cultural Views on Death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3</cp:revision>
  <dcterms:modified xsi:type="dcterms:W3CDTF">2017-06-06T07:21:05Z</dcterms:modified>
</cp:coreProperties>
</file>