
<file path=[Content_Types].xml><?xml version="1.0" encoding="utf-8"?>
<Types xmlns="http://schemas.openxmlformats.org/package/2006/content-types">
  <Override PartName="/ppt/slides/slide29.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FDFA25B4-16CC-436D-83CE-6FDA02DF4B30}">
  <a:tblStyle styleId="{FDFA25B4-16CC-436D-83CE-6FDA02DF4B30}"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0" name="Shape 36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61" name="Shape 36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a:t>
            </a:fld>
            <a:endParaRPr lang="en-US" sz="1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3" name="Shape 43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34" name="Shape 43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1" name="Shape 44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42" name="Shape 4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8" name="Shape 4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49" name="Shape 4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6" name="Shape 45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57" name="Shape 45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63" name="Shape 46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64" name="Shape 46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1" name="Shape 4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72" name="Shape 4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15</a:t>
            </a:fld>
            <a:endParaRPr lang="en-US" sz="120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80" name="Shape 48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81" name="Shape 4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16</a:t>
            </a:fld>
            <a:endParaRPr lang="en-US" sz="120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7" name="Shape 4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88" name="Shape 4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17</a:t>
            </a:fld>
            <a:endParaRPr lang="en-US" sz="120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4" name="Shape 4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95" name="Shape 4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18</a:t>
            </a:fld>
            <a:endParaRPr lang="en-US" sz="120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02" name="Shape 5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03" name="Shape 5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19</a:t>
            </a:fld>
            <a:endParaRPr lang="en-US" sz="12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0" name="Shape 3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71" name="Shape 3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0" name="Shape 5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11" name="Shape 5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20</a:t>
            </a:fld>
            <a:endParaRPr lang="en-US" sz="1200">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7" name="Shape 5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18" name="Shape 5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21</a:t>
            </a:fld>
            <a:endParaRPr lang="en-US" sz="1200">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25" name="Shape 52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26" name="Shape 5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22</a:t>
            </a:fld>
            <a:endParaRPr lang="en-US" sz="1200">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4" name="Shape 53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35" name="Shape 5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23</a:t>
            </a:fld>
            <a:endParaRPr lang="en-US" sz="1200">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Shape 5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1" name="Shape 54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42" name="Shape 5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24</a:t>
            </a:fld>
            <a:endParaRPr lang="en-US" sz="120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0" name="Shape 55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51" name="Shape 55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25</a:t>
            </a:fld>
            <a:endParaRPr lang="en-US" sz="1200">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Shape 5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7" name="Shape 5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58" name="Shape 5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26</a:t>
            </a:fld>
            <a:endParaRPr lang="en-US" sz="1200">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Shape 5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65" name="Shape 56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66" name="Shape 5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27</a:t>
            </a:fld>
            <a:endParaRPr lang="en-US" sz="1200">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Shape 5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3" name="Shape 5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74" name="Shape 5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28</a:t>
            </a:fld>
            <a:endParaRPr lang="en-US" sz="1200">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Shape 5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0" name="Shape 58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81" name="Shape 5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29</a:t>
            </a:fld>
            <a:endParaRPr lang="en-US" sz="12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1" name="Shape 3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82" name="Shape 3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Shape 5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8" name="Shape 58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89" name="Shape 58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30</a:t>
            </a:fld>
            <a:endParaRPr lang="en-US" sz="1200">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5" name="Shape 5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96" name="Shape 5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31</a:t>
            </a:fld>
            <a:endParaRPr lang="en-US" sz="1200">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Shape 6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02" name="Shape 6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03" name="Shape 6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32</a:t>
            </a:fld>
            <a:endParaRPr lang="en-US" sz="1200">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Shape 6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10" name="Shape 6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11" name="Shape 6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33</a:t>
            </a:fld>
            <a:endParaRPr lang="en-US" sz="1200">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Shape 6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18" name="Shape 6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19" name="Shape 6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34</a:t>
            </a:fld>
            <a:endParaRPr lang="en-US" sz="1200">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Shape 6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6" name="Shape 62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27" name="Shape 62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35</a:t>
            </a:fld>
            <a:endParaRPr lang="en-US" sz="1200">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Shape 6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3" name="Shape 63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34" name="Shape 63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36</a:t>
            </a:fld>
            <a:endParaRPr lang="en-US" sz="1200">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Shape 6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1" name="Shape 64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42" name="Shape 6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37</a:t>
            </a:fld>
            <a:endParaRPr lang="en-US" sz="1200">
              <a:solidFill>
                <a:schemeClr val="dk1"/>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Shape 6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8" name="Shape 6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49" name="Shape 6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38</a:t>
            </a:fld>
            <a:endParaRPr lang="en-US" sz="1200">
              <a:solidFill>
                <a:schemeClr val="dk1"/>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Shape 6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6" name="Shape 65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57" name="Shape 65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39</a:t>
            </a:fld>
            <a:endParaRPr lang="en-US" sz="12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8" name="Shape 38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89" name="Shape 38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Shape 6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63" name="Shape 66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64" name="Shape 66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40</a:t>
            </a:fld>
            <a:endParaRPr lang="en-US" sz="1200">
              <a:solidFill>
                <a:schemeClr val="dk1"/>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Shape 6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1" name="Shape 6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72" name="Shape 6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41</a:t>
            </a:fld>
            <a:endParaRPr lang="en-US" sz="1200">
              <a:solidFill>
                <a:schemeClr val="dk1"/>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Shape 6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9" name="Shape 67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80" name="Shape 68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42</a:t>
            </a:fld>
            <a:endParaRPr lang="en-US" sz="1200">
              <a:solidFill>
                <a:schemeClr val="dk1"/>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Shape 6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87" name="Shape 6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88" name="Shape 6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43</a:t>
            </a:fld>
            <a:endParaRPr lang="en-US" sz="1200">
              <a:solidFill>
                <a:schemeClr val="dk1"/>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Shape 6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94" name="Shape 6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95" name="Shape 6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44</a:t>
            </a:fld>
            <a:endParaRPr lang="en-US" sz="1200">
              <a:solidFill>
                <a:schemeClr val="dk1"/>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Shape 7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02" name="Shape 7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703" name="Shape 7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45</a:t>
            </a:fld>
            <a:endParaRPr lang="en-US" sz="1200">
              <a:solidFill>
                <a:schemeClr val="dk1"/>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Shape 7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11" name="Shape 7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5" name="Shape 3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96" name="Shape 3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3" name="Shape 40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04" name="Shape 40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1" name="Shape 41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12" name="Shape 4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8" name="Shape 4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19" name="Shape 4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25" name="Shape 42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26" name="Shape 4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9</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sp>
        <p:nvSpPr>
          <p:cNvPr id="20" name="Shape 20"/>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800" b="0" i="0" u="none" strike="noStrike" cap="none">
              <a:solidFill>
                <a:srgbClr val="FFFFFF"/>
              </a:solidFill>
              <a:latin typeface="Arial"/>
              <a:ea typeface="Arial"/>
              <a:cs typeface="Arial"/>
              <a:sym typeface="Arial"/>
            </a:endParaRPr>
          </a:p>
        </p:txBody>
      </p:sp>
      <p:sp>
        <p:nvSpPr>
          <p:cNvPr id="21" name="Shape 21"/>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Arial"/>
              <a:buNone/>
              <a:defRPr sz="36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24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20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
        <p:nvSpPr>
          <p:cNvPr id="23" name="Shape 23"/>
          <p:cNvSpPr txBox="1">
            <a:spLocks noGrp="1"/>
          </p:cNvSpPr>
          <p:nvPr>
            <p:ph type="ftr" idx="11"/>
          </p:nvPr>
        </p:nvSpPr>
        <p:spPr>
          <a:xfrm>
            <a:off x="232341" y="6019800"/>
            <a:ext cx="8595359" cy="421832"/>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Verdana"/>
                <a:ea typeface="Verdana"/>
                <a:cs typeface="Verdana"/>
                <a:sym typeface="Verdana"/>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p:spTree>
      <p:nvGrpSpPr>
        <p:cNvPr id="1" name="Shape 77"/>
        <p:cNvGrpSpPr/>
        <p:nvPr/>
      </p:nvGrpSpPr>
      <p:grpSpPr>
        <a:xfrm>
          <a:off x="0" y="0"/>
          <a:ext cx="0" cy="0"/>
          <a:chOff x="0" y="0"/>
          <a:chExt cx="0" cy="0"/>
        </a:xfrm>
      </p:grpSpPr>
      <p:sp>
        <p:nvSpPr>
          <p:cNvPr id="78" name="Shape 7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
        <p:nvSpPr>
          <p:cNvPr id="81" name="Shape 81"/>
          <p:cNvSpPr txBox="1"/>
          <p:nvPr/>
        </p:nvSpPr>
        <p:spPr>
          <a:xfrm>
            <a:off x="1600200" y="6429344"/>
            <a:ext cx="7162799" cy="200054"/>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700" b="1" i="0" u="none" strike="noStrike" cap="none" dirty="0" smtClean="0">
                <a:solidFill>
                  <a:srgbClr val="000000"/>
                </a:solidFill>
                <a:latin typeface="Arial"/>
                <a:ea typeface="Arial"/>
                <a:cs typeface="Arial"/>
                <a:sym typeface="Arial"/>
              </a:rPr>
              <a:t>Copyright © 2018 Pearson Education, Ltd. All Rights Reserved</a:t>
            </a:r>
            <a:endParaRPr lang="en-US" sz="700" b="1"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Chapter Opener">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4" name="Shape 84"/>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85" name="Shape 85"/>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 Learning Objectives and Conten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2" name="Shape 92"/>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93" name="Shape 93"/>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94" name="Shape 9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5" name="Shape 9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6" name="Shape 9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9" name="Shape 9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0" name="Shape 10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1" name="Shape 10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2" name="Shape 10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Learning Objectives">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5" name="Shape 10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6" name="Shape 10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7" name="Shape 10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8" name="Shape 10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Figure + Caption">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1" name="Shape 111"/>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3" name="Shape 1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4" name="Shape 1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8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Only">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7" name="Shape 11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9" name="Shape 11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Chapter Opener">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2" name="Shape 122"/>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23" name="Shape 123"/>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25" name="Shape 12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6" name="Shape 12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7" name="Shape 12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grpSp>
        <p:nvGrpSpPr>
          <p:cNvPr id="128" name="Shape 128"/>
          <p:cNvGrpSpPr/>
          <p:nvPr/>
        </p:nvGrpSpPr>
        <p:grpSpPr>
          <a:xfrm>
            <a:off x="33338" y="6442075"/>
            <a:ext cx="9156700" cy="431799"/>
            <a:chOff x="33338" y="6442075"/>
            <a:chExt cx="9156700" cy="431799"/>
          </a:xfrm>
        </p:grpSpPr>
        <p:pic>
          <p:nvPicPr>
            <p:cNvPr id="129" name="Shape 129" descr="Pearson: Always Learning Logo"/>
            <p:cNvPicPr preferRelativeResize="0"/>
            <p:nvPr/>
          </p:nvPicPr>
          <p:blipFill rotWithShape="1">
            <a:blip r:embed="rId2">
              <a:alphaModFix/>
            </a:blip>
            <a:srcRect/>
            <a:stretch/>
          </p:blipFill>
          <p:spPr>
            <a:xfrm>
              <a:off x="33338" y="6443662"/>
              <a:ext cx="1660525" cy="430212"/>
            </a:xfrm>
            <a:prstGeom prst="rect">
              <a:avLst/>
            </a:prstGeom>
            <a:noFill/>
            <a:ln>
              <a:noFill/>
            </a:ln>
          </p:spPr>
        </p:pic>
        <p:pic>
          <p:nvPicPr>
            <p:cNvPr id="130" name="Shape 130"/>
            <p:cNvPicPr preferRelativeResize="0"/>
            <p:nvPr/>
          </p:nvPicPr>
          <p:blipFill rotWithShape="1">
            <a:blip r:embed="rId3">
              <a:alphaModFix/>
            </a:blip>
            <a:srcRect/>
            <a:stretch/>
          </p:blipFill>
          <p:spPr>
            <a:xfrm>
              <a:off x="7748588" y="6442075"/>
              <a:ext cx="1441449" cy="430213"/>
            </a:xfrm>
            <a:prstGeom prst="rect">
              <a:avLst/>
            </a:prstGeom>
            <a:noFill/>
            <a:ln>
              <a:noFill/>
            </a:ln>
          </p:spPr>
        </p:pic>
      </p:grpSp>
      <p:pic>
        <p:nvPicPr>
          <p:cNvPr id="131" name="Shape 131"/>
          <p:cNvPicPr preferRelativeResize="0"/>
          <p:nvPr/>
        </p:nvPicPr>
        <p:blipFill rotWithShape="1">
          <a:blip r:embed="rId4">
            <a:alphaModFix/>
          </a:blip>
          <a:srcRect/>
          <a:stretch/>
        </p:blipFill>
        <p:spPr>
          <a:xfrm>
            <a:off x="4708973" y="4800598"/>
            <a:ext cx="4298052" cy="1975274"/>
          </a:xfrm>
          <a:prstGeom prst="rect">
            <a:avLst/>
          </a:prstGeom>
          <a:noFill/>
          <a:ln>
            <a:noFill/>
          </a:ln>
        </p:spPr>
      </p:pic>
      <p:pic>
        <p:nvPicPr>
          <p:cNvPr id="132" name="Shape 132"/>
          <p:cNvPicPr preferRelativeResize="0"/>
          <p:nvPr/>
        </p:nvPicPr>
        <p:blipFill rotWithShape="1">
          <a:blip r:embed="rId5">
            <a:alphaModFix/>
          </a:blip>
          <a:srcRect/>
          <a:stretch/>
        </p:blipFill>
        <p:spPr>
          <a:xfrm>
            <a:off x="152400" y="6451548"/>
            <a:ext cx="920575" cy="28043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Title + Learning Objectives and Content">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5" name="Shape 135"/>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36" name="Shape 136"/>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37" name="Shape 13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8" name="Shape 13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9" name="Shape 13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2" name="Shape 14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43" name="Shape 14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4" name="Shape 14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5" name="Shape 14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 name="Shape 28"/>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9" name="Shape 29"/>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800" b="0" i="0" u="none" strike="noStrike" cap="none">
              <a:solidFill>
                <a:srgbClr val="FFFFFF"/>
              </a:solidFill>
              <a:latin typeface="Arial"/>
              <a:ea typeface="Arial"/>
              <a:cs typeface="Arial"/>
              <a:sym typeface="Arial"/>
            </a:endParaRPr>
          </a:p>
        </p:txBody>
      </p:sp>
      <p:pic>
        <p:nvPicPr>
          <p:cNvPr id="34" name="Shape 34" descr="Pearson Logo"/>
          <p:cNvPicPr preferRelativeResize="0"/>
          <p:nvPr/>
        </p:nvPicPr>
        <p:blipFill rotWithShape="1">
          <a:blip r:embed="rId2">
            <a:alphaModFix/>
          </a:blip>
          <a:srcRect/>
          <a:stretch/>
        </p:blipFill>
        <p:spPr>
          <a:xfrm>
            <a:off x="457200" y="6376789"/>
            <a:ext cx="917999" cy="27991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Learning Objectives">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8" name="Shape 14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49" name="Shape 14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0" name="Shape 15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1" name="Shape 15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Figure + Caption">
    <p:spTree>
      <p:nvGrpSpPr>
        <p:cNvPr id="1" name="Shape 152"/>
        <p:cNvGrpSpPr/>
        <p:nvPr/>
      </p:nvGrpSpPr>
      <p:grpSpPr>
        <a:xfrm>
          <a:off x="0" y="0"/>
          <a:ext cx="0" cy="0"/>
          <a:chOff x="0" y="0"/>
          <a:chExt cx="0" cy="0"/>
        </a:xfrm>
      </p:grpSpPr>
      <p:pic>
        <p:nvPicPr>
          <p:cNvPr id="153" name="Shape 153"/>
          <p:cNvPicPr preferRelativeResize="0"/>
          <p:nvPr/>
        </p:nvPicPr>
        <p:blipFill rotWithShape="1">
          <a:blip r:embed="rId2">
            <a:alphaModFix/>
          </a:blip>
          <a:srcRect/>
          <a:stretch/>
        </p:blipFill>
        <p:spPr>
          <a:xfrm>
            <a:off x="4596442" y="4572000"/>
            <a:ext cx="4298052" cy="1975274"/>
          </a:xfrm>
          <a:prstGeom prst="rect">
            <a:avLst/>
          </a:prstGeom>
          <a:noFill/>
          <a:ln>
            <a:noFill/>
          </a:ln>
        </p:spPr>
      </p:pic>
      <p:sp>
        <p:nvSpPr>
          <p:cNvPr id="154" name="Shape 1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5" name="Shape 1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56" name="Shape 1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7" name="Shape 1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8" name="Shape 1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8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Title Only">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1" name="Shape 16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2" name="Shape 16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3" name="Shape 16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Title + Learning Objectives and Content">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6" name="Shape 166"/>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67" name="Shape 167"/>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68" name="Shape 16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9" name="Shape 16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0" name="Shape 17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3" name="Shape 17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74" name="Shape 17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5" name="Shape 17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6" name="Shape 17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_Learning Objectives">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9" name="Shape 17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80" name="Shape 1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1" name="Shape 1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2" name="Shape 1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itle and Two Content">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5" name="Shape 185"/>
          <p:cNvSpPr txBox="1">
            <a:spLocks noGrp="1"/>
          </p:cNvSpPr>
          <p:nvPr>
            <p:ph type="body" idx="1"/>
          </p:nvPr>
        </p:nvSpPr>
        <p:spPr>
          <a:xfrm>
            <a:off x="457200" y="3962400"/>
            <a:ext cx="8229600" cy="21637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86" name="Shape 186"/>
          <p:cNvSpPr txBox="1">
            <a:spLocks noGrp="1"/>
          </p:cNvSpPr>
          <p:nvPr>
            <p:ph type="body" idx="2"/>
          </p:nvPr>
        </p:nvSpPr>
        <p:spPr>
          <a:xfrm>
            <a:off x="457200" y="1600200"/>
            <a:ext cx="8229600" cy="21637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87" name="Shape 18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8" name="Shape 18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9" name="Shape 18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3_Title Only">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2" name="Shape 19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3" name="Shape 19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4" name="Shape 19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4_Title + Learning Objectives and Content">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7" name="Shape 197"/>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98" name="Shape 198"/>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99" name="Shape 19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0" name="Shape 20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1" name="Shape 20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4" name="Shape 20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05" name="Shape 20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6" name="Shape 20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7" name="Shape 20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 name="Shape 3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
                <a:ea typeface="Arial"/>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4_Learning Objectives">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0" name="Shape 2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11" name="Shape 21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2" name="Shape 21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3" name="Shape 21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4_Title Only">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6" name="Shape 21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7" name="Shape 21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8" name="Shape 21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5_Chapter Opener">
    <p:spTree>
      <p:nvGrpSpPr>
        <p:cNvPr id="1" name="Shape 219"/>
        <p:cNvGrpSpPr/>
        <p:nvPr/>
      </p:nvGrpSpPr>
      <p:grpSpPr>
        <a:xfrm>
          <a:off x="0" y="0"/>
          <a:ext cx="0" cy="0"/>
          <a:chOff x="0" y="0"/>
          <a:chExt cx="0" cy="0"/>
        </a:xfrm>
      </p:grpSpPr>
      <p:pic>
        <p:nvPicPr>
          <p:cNvPr id="220" name="Shape 220"/>
          <p:cNvPicPr preferRelativeResize="0"/>
          <p:nvPr/>
        </p:nvPicPr>
        <p:blipFill rotWithShape="1">
          <a:blip r:embed="rId2">
            <a:alphaModFix/>
          </a:blip>
          <a:srcRect/>
          <a:stretch/>
        </p:blipFill>
        <p:spPr>
          <a:xfrm>
            <a:off x="4572000" y="4681905"/>
            <a:ext cx="4298052" cy="1975274"/>
          </a:xfrm>
          <a:prstGeom prst="rect">
            <a:avLst/>
          </a:prstGeom>
          <a:noFill/>
          <a:ln>
            <a:noFill/>
          </a:ln>
        </p:spPr>
      </p:pic>
      <p:sp>
        <p:nvSpPr>
          <p:cNvPr id="221" name="Shape 221"/>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2" name="Shape 222"/>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23" name="Shape 223"/>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24" name="Shape 224"/>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25" name="Shape 22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6" name="Shape 22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7" name="Shape 22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grpSp>
        <p:nvGrpSpPr>
          <p:cNvPr id="228" name="Shape 228"/>
          <p:cNvGrpSpPr/>
          <p:nvPr/>
        </p:nvGrpSpPr>
        <p:grpSpPr>
          <a:xfrm>
            <a:off x="33338" y="6442075"/>
            <a:ext cx="9156700" cy="431799"/>
            <a:chOff x="33338" y="6442075"/>
            <a:chExt cx="9156700" cy="431799"/>
          </a:xfrm>
        </p:grpSpPr>
        <p:pic>
          <p:nvPicPr>
            <p:cNvPr id="229" name="Shape 229" descr="Pearson: Always Learning Logo"/>
            <p:cNvPicPr preferRelativeResize="0"/>
            <p:nvPr/>
          </p:nvPicPr>
          <p:blipFill rotWithShape="1">
            <a:blip r:embed="rId3">
              <a:alphaModFix/>
            </a:blip>
            <a:srcRect/>
            <a:stretch/>
          </p:blipFill>
          <p:spPr>
            <a:xfrm>
              <a:off x="33338" y="6443662"/>
              <a:ext cx="1660525" cy="430212"/>
            </a:xfrm>
            <a:prstGeom prst="rect">
              <a:avLst/>
            </a:prstGeom>
            <a:noFill/>
            <a:ln>
              <a:noFill/>
            </a:ln>
          </p:spPr>
        </p:pic>
        <p:pic>
          <p:nvPicPr>
            <p:cNvPr id="230" name="Shape 230"/>
            <p:cNvPicPr preferRelativeResize="0"/>
            <p:nvPr/>
          </p:nvPicPr>
          <p:blipFill rotWithShape="1">
            <a:blip r:embed="rId4">
              <a:alphaModFix/>
            </a:blip>
            <a:srcRect/>
            <a:stretch/>
          </p:blipFill>
          <p:spPr>
            <a:xfrm>
              <a:off x="7748588" y="6442075"/>
              <a:ext cx="1441449" cy="430213"/>
            </a:xfrm>
            <a:prstGeom prst="rect">
              <a:avLst/>
            </a:prstGeom>
            <a:noFill/>
            <a:ln>
              <a:noFill/>
            </a:ln>
          </p:spPr>
        </p:pic>
      </p:grpSp>
      <p:pic>
        <p:nvPicPr>
          <p:cNvPr id="231" name="Shape 231" descr="Pearson Logo"/>
          <p:cNvPicPr preferRelativeResize="0"/>
          <p:nvPr/>
        </p:nvPicPr>
        <p:blipFill rotWithShape="1">
          <a:blip r:embed="rId5">
            <a:alphaModFix/>
          </a:blip>
          <a:srcRect/>
          <a:stretch/>
        </p:blipFill>
        <p:spPr>
          <a:xfrm>
            <a:off x="152400" y="6463494"/>
            <a:ext cx="917999" cy="279914"/>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5_Title + Learning Objectives and Content">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4" name="Shape 234"/>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35" name="Shape 235"/>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36" name="Shape 23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7" name="Shape 23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8" name="Shape 23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1" name="Shape 24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42" name="Shape 24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3" name="Shape 2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4" name="Shape 2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5_Learning Objectives">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7" name="Shape 24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48" name="Shape 24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9" name="Shape 24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0" name="Shape 25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5_Figure + Caption">
    <p:spTree>
      <p:nvGrpSpPr>
        <p:cNvPr id="1" name="Shape 251"/>
        <p:cNvGrpSpPr/>
        <p:nvPr/>
      </p:nvGrpSpPr>
      <p:grpSpPr>
        <a:xfrm>
          <a:off x="0" y="0"/>
          <a:ext cx="0" cy="0"/>
          <a:chOff x="0" y="0"/>
          <a:chExt cx="0" cy="0"/>
        </a:xfrm>
      </p:grpSpPr>
      <p:pic>
        <p:nvPicPr>
          <p:cNvPr id="252" name="Shape 252"/>
          <p:cNvPicPr preferRelativeResize="0"/>
          <p:nvPr/>
        </p:nvPicPr>
        <p:blipFill rotWithShape="1">
          <a:blip r:embed="rId2">
            <a:alphaModFix/>
          </a:blip>
          <a:srcRect/>
          <a:stretch/>
        </p:blipFill>
        <p:spPr>
          <a:xfrm>
            <a:off x="4572000" y="4679030"/>
            <a:ext cx="4298052" cy="1975274"/>
          </a:xfrm>
          <a:prstGeom prst="rect">
            <a:avLst/>
          </a:prstGeom>
          <a:noFill/>
          <a:ln>
            <a:noFill/>
          </a:ln>
        </p:spPr>
      </p:pic>
      <p:sp>
        <p:nvSpPr>
          <p:cNvPr id="253" name="Shape 253"/>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4" name="Shape 254"/>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55" name="Shape 25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6" name="Shape 25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7" name="Shape 25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dk1"/>
                </a:solidFill>
                <a:latin typeface="Arial"/>
                <a:ea typeface="Arial"/>
                <a:cs typeface="Arial"/>
                <a:sym typeface="Arial"/>
              </a:rPr>
              <a:pPr marL="0" marR="0" lvl="0" indent="0" algn="r" rtl="0">
                <a:spcBef>
                  <a:spcPts val="0"/>
                </a:spcBef>
                <a:buSzPct val="25000"/>
                <a:buNone/>
              </a:pPr>
              <a:t>‹#›</a:t>
            </a:fld>
            <a:endParaRPr lang="en-US" sz="900">
              <a:solidFill>
                <a:schemeClr val="dk1"/>
              </a:solidFill>
              <a:latin typeface="Arial"/>
              <a:ea typeface="Arial"/>
              <a:cs typeface="Arial"/>
              <a:sym typeface="Arial"/>
            </a:endParaRPr>
          </a:p>
        </p:txBody>
      </p:sp>
      <p:pic>
        <p:nvPicPr>
          <p:cNvPr id="258" name="Shape 258" descr="Pearson_Bound_White"/>
          <p:cNvPicPr preferRelativeResize="0"/>
          <p:nvPr/>
        </p:nvPicPr>
        <p:blipFill rotWithShape="1">
          <a:blip r:embed="rId3">
            <a:alphaModFix/>
          </a:blip>
          <a:srcRect/>
          <a:stretch/>
        </p:blipFill>
        <p:spPr>
          <a:xfrm>
            <a:off x="7748588" y="6442075"/>
            <a:ext cx="1441449" cy="430213"/>
          </a:xfrm>
          <a:prstGeom prst="rect">
            <a:avLst/>
          </a:prstGeom>
          <a:noFill/>
          <a:ln>
            <a:noFill/>
          </a:ln>
        </p:spPr>
      </p:pic>
      <p:pic>
        <p:nvPicPr>
          <p:cNvPr id="259" name="Shape 259"/>
          <p:cNvPicPr preferRelativeResize="0"/>
          <p:nvPr/>
        </p:nvPicPr>
        <p:blipFill rotWithShape="1">
          <a:blip r:embed="rId4">
            <a:alphaModFix/>
          </a:blip>
          <a:srcRect/>
          <a:stretch/>
        </p:blipFill>
        <p:spPr>
          <a:xfrm>
            <a:off x="93969" y="6449264"/>
            <a:ext cx="920575" cy="28043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5_Title Only">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2" name="Shape 26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3" name="Shape 26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4" name="Shape 26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6_Title + Learning Objectives and Content">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7" name="Shape 267"/>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68" name="Shape 268"/>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69" name="Shape 26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0" name="Shape 27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1" name="Shape 27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4" name="Shape 27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75" name="Shape 27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6" name="Shape 27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7" name="Shape 27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4" name="Shape 4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6_Learning Objectives">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0" name="Shape 28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1" name="Shape 28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2" name="Shape 28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3" name="Shape 28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2_Title and Two Content">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6" name="Shape 286"/>
          <p:cNvSpPr txBox="1">
            <a:spLocks noGrp="1"/>
          </p:cNvSpPr>
          <p:nvPr>
            <p:ph type="body" idx="1"/>
          </p:nvPr>
        </p:nvSpPr>
        <p:spPr>
          <a:xfrm>
            <a:off x="457200" y="3962400"/>
            <a:ext cx="8229600" cy="21637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7" name="Shape 287"/>
          <p:cNvSpPr txBox="1">
            <a:spLocks noGrp="1"/>
          </p:cNvSpPr>
          <p:nvPr>
            <p:ph type="body" idx="2"/>
          </p:nvPr>
        </p:nvSpPr>
        <p:spPr>
          <a:xfrm>
            <a:off x="457200" y="1600200"/>
            <a:ext cx="8229600" cy="21637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8" name="Shape 28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9" name="Shape 28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0" name="Shape 29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6_Title Only">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3" name="Shape 29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4" name="Shape 29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5" name="Shape 29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7_Title + Learning Objectives and Content">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8" name="Shape 298"/>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99" name="Shape 299"/>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00" name="Shape 30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1" name="Shape 30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2" name="Shape 30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5" name="Shape 30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06" name="Shape 30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7" name="Shape 30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8" name="Shape 30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7_Learning Objectives">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1" name="Shape 3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12" name="Shape 3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13" name="Shape 3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14" name="Shape 3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3_Title and Two Content">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7" name="Shape 317"/>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129032" algn="l" rtl="0">
              <a:spcBef>
                <a:spcPts val="1500"/>
              </a:spcBef>
              <a:buClr>
                <a:srgbClr val="007FA3"/>
              </a:buClr>
              <a:buSzPct val="100000"/>
              <a:buFont typeface="Arial"/>
              <a:buChar char="•"/>
              <a:defRPr sz="2000" b="0" i="0" u="none" strike="noStrike" cap="none">
                <a:solidFill>
                  <a:schemeClr val="dk1"/>
                </a:solidFill>
                <a:latin typeface="Arial"/>
                <a:ea typeface="Arial"/>
                <a:cs typeface="Arial"/>
                <a:sym typeface="Arial"/>
              </a:defRPr>
            </a:lvl1pPr>
            <a:lvl2pPr marL="742950" marR="0" lvl="1" indent="-171450" algn="l" rtl="0">
              <a:spcBef>
                <a:spcPts val="600"/>
              </a:spcBef>
              <a:buClr>
                <a:srgbClr val="007FA3"/>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18" name="Shape 318"/>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129032" algn="l" rtl="0">
              <a:spcBef>
                <a:spcPts val="1500"/>
              </a:spcBef>
              <a:buClr>
                <a:srgbClr val="007FA3"/>
              </a:buClr>
              <a:buSzPct val="100000"/>
              <a:buFont typeface="Arial"/>
              <a:buChar char="•"/>
              <a:defRPr sz="2000" b="0" i="0" u="none" strike="noStrike" cap="none">
                <a:solidFill>
                  <a:schemeClr val="dk1"/>
                </a:solidFill>
                <a:latin typeface="Arial"/>
                <a:ea typeface="Arial"/>
                <a:cs typeface="Arial"/>
                <a:sym typeface="Arial"/>
              </a:defRPr>
            </a:lvl1pPr>
            <a:lvl2pPr marL="742950" marR="0" lvl="1" indent="-171450" algn="l" rtl="0">
              <a:spcBef>
                <a:spcPts val="600"/>
              </a:spcBef>
              <a:buClr>
                <a:srgbClr val="007FA3"/>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19" name="Shape 31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0" name="Shape 32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1" name="Shape 32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7_Title Only">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4" name="Shape 32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5" name="Shape 32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6" name="Shape 32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8_Title + Learning Objectives and Content">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9" name="Shape 329"/>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30" name="Shape 330"/>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31" name="Shape 33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2" name="Shape 33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3" name="Shape 33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6" name="Shape 33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37" name="Shape 33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8" name="Shape 33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9" name="Shape 33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4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 name="Shape 50"/>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8_Learning Objectives">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2" name="Shape 34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43" name="Shape 34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44" name="Shape 34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45" name="Shape 34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4_Title and Two Content">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8" name="Shape 348"/>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129032" algn="l" rtl="0">
              <a:spcBef>
                <a:spcPts val="1500"/>
              </a:spcBef>
              <a:buClr>
                <a:srgbClr val="007FA3"/>
              </a:buClr>
              <a:buSzPct val="100000"/>
              <a:buFont typeface="Arial"/>
              <a:buChar char="•"/>
              <a:defRPr sz="2000" b="0" i="0" u="none" strike="noStrike" cap="none">
                <a:solidFill>
                  <a:schemeClr val="dk1"/>
                </a:solidFill>
                <a:latin typeface="Arial"/>
                <a:ea typeface="Arial"/>
                <a:cs typeface="Arial"/>
                <a:sym typeface="Arial"/>
              </a:defRPr>
            </a:lvl1pPr>
            <a:lvl2pPr marL="742950" marR="0" lvl="1" indent="-171450" algn="l" rtl="0">
              <a:spcBef>
                <a:spcPts val="600"/>
              </a:spcBef>
              <a:buClr>
                <a:srgbClr val="007FA3"/>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49" name="Shape 349"/>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129032" algn="l" rtl="0">
              <a:spcBef>
                <a:spcPts val="1500"/>
              </a:spcBef>
              <a:buClr>
                <a:srgbClr val="007FA3"/>
              </a:buClr>
              <a:buSzPct val="100000"/>
              <a:buFont typeface="Arial"/>
              <a:buChar char="•"/>
              <a:defRPr sz="2000" b="0" i="0" u="none" strike="noStrike" cap="none">
                <a:solidFill>
                  <a:schemeClr val="dk1"/>
                </a:solidFill>
                <a:latin typeface="Arial"/>
                <a:ea typeface="Arial"/>
                <a:cs typeface="Arial"/>
                <a:sym typeface="Arial"/>
              </a:defRPr>
            </a:lvl1pPr>
            <a:lvl2pPr marL="742950" marR="0" lvl="1" indent="-171450" algn="l" rtl="0">
              <a:spcBef>
                <a:spcPts val="600"/>
              </a:spcBef>
              <a:buClr>
                <a:srgbClr val="007FA3"/>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4pPr>
            <a:lvl5pPr marL="2057400" marR="0" lvl="4" indent="-139700" algn="l" rtl="0">
              <a:spcBef>
                <a:spcPts val="600"/>
              </a:spcBef>
              <a:buClr>
                <a:srgbClr val="007FA3"/>
              </a:buClr>
              <a:buSzPct val="100000"/>
              <a:buFont typeface="Arial"/>
              <a:buChar char="•"/>
              <a:defRPr sz="14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50" name="Shape 3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1" name="Shape 3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2" name="Shape 3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8_Title Only">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5" name="Shape 35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6" name="Shape 35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7" name="Shape 35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2" name="Shape 6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4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69" name="Shape 6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3.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9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900" b="0" i="0" u="none" strike="noStrike" cap="none">
              <a:solidFill>
                <a:srgbClr val="FFFFFF"/>
              </a:solidFill>
              <a:latin typeface="Arial"/>
              <a:ea typeface="Arial"/>
              <a:cs typeface="Arial"/>
              <a:sym typeface="Arial"/>
            </a:endParaRPr>
          </a:p>
        </p:txBody>
      </p:sp>
      <p:pic>
        <p:nvPicPr>
          <p:cNvPr id="15" name="Shape 15" descr="Pearson Logo"/>
          <p:cNvPicPr preferRelativeResize="0"/>
          <p:nvPr/>
        </p:nvPicPr>
        <p:blipFill rotWithShape="1">
          <a:blip r:embed="rId54">
            <a:alphaModFix/>
          </a:blip>
          <a:srcRect/>
          <a:stretch/>
        </p:blipFill>
        <p:spPr>
          <a:xfrm>
            <a:off x="457200" y="6376789"/>
            <a:ext cx="917999" cy="279914"/>
          </a:xfrm>
          <a:prstGeom prst="rect">
            <a:avLst/>
          </a:prstGeom>
          <a:noFill/>
          <a:ln>
            <a:noFill/>
          </a:ln>
        </p:spPr>
      </p:pic>
      <p:pic>
        <p:nvPicPr>
          <p:cNvPr id="16" name="Shape 16"/>
          <p:cNvPicPr preferRelativeResize="0"/>
          <p:nvPr/>
        </p:nvPicPr>
        <p:blipFill rotWithShape="1">
          <a:blip r:embed="rId55">
            <a:alphaModFix/>
          </a:blip>
          <a:srcRect/>
          <a:stretch/>
        </p:blipFill>
        <p:spPr>
          <a:xfrm>
            <a:off x="4419600" y="5526146"/>
            <a:ext cx="990599" cy="990599"/>
          </a:xfrm>
          <a:prstGeom prst="rect">
            <a:avLst/>
          </a:prstGeom>
          <a:noFill/>
          <a:ln>
            <a:noFill/>
          </a:ln>
        </p:spPr>
      </p:pic>
      <p:pic>
        <p:nvPicPr>
          <p:cNvPr id="17" name="Shape 17"/>
          <p:cNvPicPr preferRelativeResize="0"/>
          <p:nvPr/>
        </p:nvPicPr>
        <p:blipFill rotWithShape="1">
          <a:blip r:embed="rId56">
            <a:alphaModFix/>
          </a:blip>
          <a:srcRect/>
          <a:stretch/>
        </p:blipFill>
        <p:spPr>
          <a:xfrm>
            <a:off x="7315200" y="5253564"/>
            <a:ext cx="1403139" cy="1403139"/>
          </a:xfrm>
          <a:prstGeom prst="rect">
            <a:avLst/>
          </a:prstGeom>
          <a:noFill/>
          <a:ln>
            <a:noFill/>
          </a:ln>
        </p:spPr>
      </p:pic>
      <p:pic>
        <p:nvPicPr>
          <p:cNvPr id="18" name="Shape 18"/>
          <p:cNvPicPr preferRelativeResize="0"/>
          <p:nvPr/>
        </p:nvPicPr>
        <p:blipFill rotWithShape="1">
          <a:blip r:embed="rId57">
            <a:alphaModFix/>
          </a:blip>
          <a:srcRect/>
          <a:stretch/>
        </p:blipFill>
        <p:spPr>
          <a:xfrm>
            <a:off x="6172200" y="4682064"/>
            <a:ext cx="1143000" cy="1143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ctrTitle"/>
          </p:nvPr>
        </p:nvSpPr>
        <p:spPr>
          <a:xfrm>
            <a:off x="685800" y="762000"/>
            <a:ext cx="7772400" cy="2838451"/>
          </a:xfrm>
          <a:prstGeom prst="rect">
            <a:avLst/>
          </a:prstGeom>
          <a:noFill/>
          <a:ln>
            <a:noFill/>
          </a:ln>
        </p:spPr>
        <p:txBody>
          <a:bodyPr lIns="0" tIns="0" rIns="0" bIns="0" anchor="b" anchorCtr="0">
            <a:noAutofit/>
          </a:bodyPr>
          <a:lstStyle/>
          <a:p>
            <a:pPr marL="0" marR="0" lvl="0" indent="0" algn="r" rtl="0">
              <a:lnSpc>
                <a:spcPct val="100000"/>
              </a:lnSpc>
              <a:spcBef>
                <a:spcPts val="0"/>
              </a:spcBef>
              <a:buClr>
                <a:schemeClr val="lt1"/>
              </a:buClr>
              <a:buSzPct val="25000"/>
              <a:buFont typeface="Arial"/>
              <a:buNone/>
            </a:pPr>
            <a:r>
              <a:rPr lang="en-US" sz="3600" b="1" i="0" u="none" strike="noStrike" cap="none">
                <a:solidFill>
                  <a:schemeClr val="lt1"/>
                </a:solidFill>
                <a:latin typeface="Arial"/>
                <a:ea typeface="Arial"/>
                <a:cs typeface="Arial"/>
                <a:sym typeface="Arial"/>
              </a:rPr>
              <a:t>Psychology</a:t>
            </a:r>
          </a:p>
        </p:txBody>
      </p:sp>
      <p:sp>
        <p:nvSpPr>
          <p:cNvPr id="364" name="Shape 364"/>
          <p:cNvSpPr txBox="1">
            <a:spLocks noGrp="1"/>
          </p:cNvSpPr>
          <p:nvPr>
            <p:ph type="subTitle" idx="1"/>
          </p:nvPr>
        </p:nvSpPr>
        <p:spPr>
          <a:xfrm>
            <a:off x="674687" y="3962400"/>
            <a:ext cx="7794625" cy="1752600"/>
          </a:xfrm>
          <a:prstGeom prst="rect">
            <a:avLst/>
          </a:prstGeom>
          <a:noFill/>
          <a:ln>
            <a:noFill/>
          </a:ln>
        </p:spPr>
        <p:txBody>
          <a:bodyPr lIns="0" tIns="0" rIns="0" bIns="0" anchor="t" anchorCtr="0">
            <a:noAutofit/>
          </a:bodyPr>
          <a:lstStyle/>
          <a:p>
            <a:pPr marL="0" marR="0" lvl="0" indent="0" algn="r" rtl="0">
              <a:spcBef>
                <a:spcPts val="0"/>
              </a:spcBef>
              <a:spcAft>
                <a:spcPts val="0"/>
              </a:spcAft>
              <a:buClr>
                <a:srgbClr val="007FA3"/>
              </a:buClr>
              <a:buSzPct val="25000"/>
              <a:buFont typeface="Arial"/>
              <a:buNone/>
            </a:pPr>
            <a:r>
              <a:rPr lang="en-US" sz="1800" b="0" i="0" u="none" strike="noStrike" cap="none" dirty="0" smtClean="0">
                <a:solidFill>
                  <a:schemeClr val="dk1"/>
                </a:solidFill>
                <a:latin typeface="Arial"/>
                <a:ea typeface="Arial"/>
                <a:cs typeface="Arial"/>
                <a:sym typeface="Arial"/>
              </a:rPr>
              <a:t>Fifth Edition, Global Edition</a:t>
            </a:r>
            <a:endParaRPr lang="en-US" sz="18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rgbClr val="000000"/>
              </a:buClr>
              <a:buSzPct val="25000"/>
              <a:buFont typeface="Arial"/>
              <a:buNone/>
            </a:pPr>
            <a:r>
              <a:rPr lang="en-US" sz="2400" b="1" i="0" u="none" strike="noStrike" cap="none" dirty="0">
                <a:solidFill>
                  <a:srgbClr val="000000"/>
                </a:solidFill>
                <a:latin typeface="Arial"/>
                <a:ea typeface="Arial"/>
                <a:cs typeface="Arial"/>
                <a:sym typeface="Arial"/>
              </a:rPr>
              <a:t>Saundra K. </a:t>
            </a:r>
            <a:r>
              <a:rPr lang="en-US" sz="2400" b="1" i="0" u="none" strike="noStrike" cap="none" dirty="0" err="1">
                <a:solidFill>
                  <a:srgbClr val="000000"/>
                </a:solidFill>
                <a:latin typeface="Arial"/>
                <a:ea typeface="Arial"/>
                <a:cs typeface="Arial"/>
                <a:sym typeface="Arial"/>
              </a:rPr>
              <a:t>Ciccarelli</a:t>
            </a:r>
            <a:endParaRPr lang="en-US" sz="2400" b="1" i="0" u="none" strike="noStrike" cap="none" dirty="0">
              <a:solidFill>
                <a:srgbClr val="000000"/>
              </a:solidFill>
              <a:latin typeface="Arial"/>
              <a:ea typeface="Arial"/>
              <a:cs typeface="Arial"/>
              <a:sym typeface="Arial"/>
            </a:endParaRPr>
          </a:p>
          <a:p>
            <a:pPr marL="0" marR="0" lvl="0" indent="0" algn="l" rtl="0">
              <a:spcBef>
                <a:spcPts val="0"/>
              </a:spcBef>
              <a:buClr>
                <a:srgbClr val="000000"/>
              </a:buClr>
              <a:buSzPct val="25000"/>
              <a:buFont typeface="Arial"/>
              <a:buNone/>
            </a:pPr>
            <a:r>
              <a:rPr lang="en-US" sz="2400" b="1" i="0" u="none" strike="noStrike" cap="none" dirty="0">
                <a:solidFill>
                  <a:srgbClr val="000000"/>
                </a:solidFill>
                <a:latin typeface="Arial"/>
                <a:ea typeface="Arial"/>
                <a:cs typeface="Arial"/>
                <a:sym typeface="Arial"/>
              </a:rPr>
              <a:t>J. Noland White</a:t>
            </a:r>
          </a:p>
        </p:txBody>
      </p:sp>
      <p:sp>
        <p:nvSpPr>
          <p:cNvPr id="365" name="Shape 365"/>
          <p:cNvSpPr txBox="1"/>
          <p:nvPr/>
        </p:nvSpPr>
        <p:spPr>
          <a:xfrm>
            <a:off x="5257800" y="4887632"/>
            <a:ext cx="3429000" cy="83099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Saundra K. Ciccarelli</a:t>
            </a:r>
          </a:p>
          <a:p>
            <a:pPr marL="0" marR="0" lvl="0" indent="0" algn="r" rtl="0">
              <a:lnSpc>
                <a:spcPct val="100000"/>
              </a:lnSpc>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J. Noland White</a:t>
            </a:r>
          </a:p>
        </p:txBody>
      </p:sp>
      <p:sp>
        <p:nvSpPr>
          <p:cNvPr id="367" name="Shape 367"/>
          <p:cNvSpPr/>
          <p:nvPr/>
        </p:nvSpPr>
        <p:spPr>
          <a:xfrm>
            <a:off x="304800" y="6378623"/>
            <a:ext cx="8686800"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Verdana"/>
              <a:buNone/>
            </a:pPr>
            <a:r>
              <a:rPr lang="en-US" sz="1200" b="0" i="0" u="none" strike="noStrike" cap="none" dirty="0" smtClean="0">
                <a:solidFill>
                  <a:srgbClr val="000000"/>
                </a:solidFill>
                <a:latin typeface="Verdana"/>
                <a:ea typeface="Verdana"/>
                <a:cs typeface="Verdana"/>
                <a:sym typeface="Verdana"/>
              </a:rPr>
              <a:t>Copyright © 2018 Pearson Education, Ltd. All Rights Reserved</a:t>
            </a:r>
            <a:endParaRPr lang="en-US" sz="1200" b="0" i="0" u="none" strike="noStrike" cap="none" dirty="0">
              <a:solidFill>
                <a:srgbClr val="000000"/>
              </a:solidFill>
              <a:latin typeface="Verdana"/>
              <a:ea typeface="Verdana"/>
              <a:cs typeface="Verdana"/>
              <a:sym typeface="Verdana"/>
            </a:endParaRPr>
          </a:p>
        </p:txBody>
      </p:sp>
      <p:pic>
        <p:nvPicPr>
          <p:cNvPr id="7" name="Picture 6"/>
          <p:cNvPicPr>
            <a:picLocks noChangeAspect="1"/>
          </p:cNvPicPr>
          <p:nvPr/>
        </p:nvPicPr>
        <p:blipFill>
          <a:blip r:embed="rId3"/>
          <a:stretch>
            <a:fillRect/>
          </a:stretch>
        </p:blipFill>
        <p:spPr>
          <a:xfrm>
            <a:off x="550747" y="457200"/>
            <a:ext cx="4316588" cy="5257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Different Strokes for Different Folks: Psychological Needs </a:t>
            </a:r>
            <a:r>
              <a:rPr lang="en-US" sz="2000" b="1" i="0" u="none" strike="noStrike" cap="none">
                <a:solidFill>
                  <a:srgbClr val="007FA3"/>
                </a:solidFill>
                <a:latin typeface="Arial"/>
                <a:ea typeface="Arial"/>
                <a:cs typeface="Arial"/>
                <a:sym typeface="Arial"/>
              </a:rPr>
              <a:t>1 of 2</a:t>
            </a:r>
          </a:p>
        </p:txBody>
      </p:sp>
      <p:sp>
        <p:nvSpPr>
          <p:cNvPr id="437" name="Shape 437"/>
          <p:cNvSpPr txBox="1">
            <a:spLocks noGrp="1"/>
          </p:cNvSpPr>
          <p:nvPr>
            <p:ph type="body" idx="1"/>
          </p:nvPr>
        </p:nvSpPr>
        <p:spPr>
          <a:xfrm>
            <a:off x="457200" y="1371600"/>
            <a:ext cx="8229600" cy="5551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9.3 Explain the characteristics of the three types of needs.</a:t>
            </a:r>
          </a:p>
        </p:txBody>
      </p:sp>
      <p:sp>
        <p:nvSpPr>
          <p:cNvPr id="438" name="Shape 438"/>
          <p:cNvSpPr txBox="1">
            <a:spLocks noGrp="1"/>
          </p:cNvSpPr>
          <p:nvPr>
            <p:ph type="body" idx="2"/>
          </p:nvPr>
        </p:nvSpPr>
        <p:spPr>
          <a:xfrm>
            <a:off x="457200" y="18288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McClelland’s Theory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Need for affiliation (nAff): the need for friendly social interactions and relationships with others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Need for power (nPow): the need to have control or influence over others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Need for achievement (nAch): involves a strong desire to succeed in attaining goals—not only realistic ones, but also challenging ones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a:spLocks noGrp="1"/>
          </p:cNvSpPr>
          <p:nvPr>
            <p:ph type="title"/>
          </p:nvPr>
        </p:nvSpPr>
        <p:spPr>
          <a:xfrm>
            <a:off x="457200" y="215371"/>
            <a:ext cx="8229600" cy="10038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Different Strokes for Different Folks: Psychological Needs </a:t>
            </a:r>
            <a:r>
              <a:rPr lang="en-US" sz="2000" b="1" i="0" u="none" strike="noStrike" cap="none">
                <a:solidFill>
                  <a:srgbClr val="007FA3"/>
                </a:solidFill>
                <a:latin typeface="Arial"/>
                <a:ea typeface="Arial"/>
                <a:cs typeface="Arial"/>
                <a:sym typeface="Arial"/>
              </a:rPr>
              <a:t>2 of 2</a:t>
            </a:r>
          </a:p>
        </p:txBody>
      </p:sp>
      <p:sp>
        <p:nvSpPr>
          <p:cNvPr id="445" name="Shape 44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Personality and nAch: Carol Dweck’s Self-theory of Motivation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Need for achievement closely linked to personality factors, including view of self</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Locus of control: </a:t>
            </a:r>
            <a:r>
              <a:rPr lang="en-US" sz="2400" b="0" i="1" u="none" strike="noStrike" cap="none">
                <a:solidFill>
                  <a:schemeClr val="dk1"/>
                </a:solidFill>
                <a:latin typeface="Arial"/>
                <a:ea typeface="Arial"/>
                <a:cs typeface="Arial"/>
                <a:sym typeface="Arial"/>
              </a:rPr>
              <a:t>internal or external?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Arousal and Incentive Approaches </a:t>
            </a:r>
            <a:r>
              <a:rPr lang="en-US" sz="2000" b="1" i="0" u="none" strike="noStrike" cap="none">
                <a:solidFill>
                  <a:srgbClr val="007FA3"/>
                </a:solidFill>
                <a:latin typeface="Arial"/>
                <a:ea typeface="Arial"/>
                <a:cs typeface="Arial"/>
                <a:sym typeface="Arial"/>
              </a:rPr>
              <a:t>1 of 4</a:t>
            </a:r>
          </a:p>
        </p:txBody>
      </p:sp>
      <p:sp>
        <p:nvSpPr>
          <p:cNvPr id="452" name="Shape 452"/>
          <p:cNvSpPr txBox="1">
            <a:spLocks noGrp="1"/>
          </p:cNvSpPr>
          <p:nvPr>
            <p:ph type="body" idx="1"/>
          </p:nvPr>
        </p:nvSpPr>
        <p:spPr>
          <a:xfrm>
            <a:off x="457200" y="816429"/>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9.4 Identify the key elements of the arousal and incentive approaches to motivation.</a:t>
            </a:r>
          </a:p>
        </p:txBody>
      </p:sp>
      <p:sp>
        <p:nvSpPr>
          <p:cNvPr id="453" name="Shape 45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Stimulus motive: a motive that appears to be unlearned but causes an increase in stimulation, such as curiosity</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Arousal theory: theory of motivation in which people are said to have an optimal (best or ideal) level of tension that they seek to maintain by increasing or decreasing stimulation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Arousal and Incentive Approaches </a:t>
            </a:r>
            <a:r>
              <a:rPr lang="en-US" sz="2000" b="1" i="0" u="none" strike="noStrike" cap="none">
                <a:solidFill>
                  <a:srgbClr val="007FA3"/>
                </a:solidFill>
                <a:latin typeface="Arial"/>
                <a:ea typeface="Arial"/>
                <a:cs typeface="Arial"/>
                <a:sym typeface="Arial"/>
              </a:rPr>
              <a:t>2 of 4</a:t>
            </a:r>
          </a:p>
        </p:txBody>
      </p:sp>
      <p:sp>
        <p:nvSpPr>
          <p:cNvPr id="460" name="Shape 46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Yerkes-Dodson law: law stating performance is related to arousal; moderate levels of arousal lead to better performance than do levels of arousal that are too low or too high</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Effect varies with the difficulty of the task</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Easy tasks require a high-moderate level</a:t>
            </a:r>
          </a:p>
          <a:p>
            <a:pPr marL="1143000" marR="0" lvl="2" indent="-228600" algn="l" rtl="0">
              <a:spcBef>
                <a:spcPts val="600"/>
              </a:spcBef>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More difficult tasks require a low-moderate level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9.2 Arousal and Performance</a:t>
            </a:r>
          </a:p>
        </p:txBody>
      </p:sp>
      <p:sp>
        <p:nvSpPr>
          <p:cNvPr id="467" name="Shape 467"/>
          <p:cNvSpPr txBox="1">
            <a:spLocks noGrp="1"/>
          </p:cNvSpPr>
          <p:nvPr>
            <p:ph type="body" idx="1"/>
          </p:nvPr>
        </p:nvSpPr>
        <p:spPr>
          <a:xfrm>
            <a:off x="457200" y="1295400"/>
            <a:ext cx="2666999" cy="5142016"/>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000" b="0" i="0" u="none" strike="noStrike" cap="none">
                <a:solidFill>
                  <a:schemeClr val="dk1"/>
                </a:solidFill>
                <a:latin typeface="Arial"/>
                <a:ea typeface="Arial"/>
                <a:cs typeface="Arial"/>
                <a:sym typeface="Arial"/>
              </a:rPr>
              <a:t>The optimal level of arousal for task performance depends on the difficulty of the task. We generally perform easy tasks well if we are at a high–moderate level of arousal (green) and accomplish difficult tasks well if we are at a low–moderate level (red).</a:t>
            </a:r>
          </a:p>
        </p:txBody>
      </p:sp>
      <p:pic>
        <p:nvPicPr>
          <p:cNvPr id="468" name="Shape 468" descr="A graph shows the relationship between levels of arousal and performance. The arousal effect appears to be modified by the difficulty level of the task. Graphs in the shape of an inverted “U” show the arousal level at which performance peaks for difficult and easy task."/>
          <p:cNvPicPr preferRelativeResize="0"/>
          <p:nvPr/>
        </p:nvPicPr>
        <p:blipFill rotWithShape="1">
          <a:blip r:embed="rId3">
            <a:alphaModFix/>
          </a:blip>
          <a:srcRect/>
          <a:stretch/>
        </p:blipFill>
        <p:spPr>
          <a:xfrm>
            <a:off x="3382107" y="1295400"/>
            <a:ext cx="5410200" cy="45222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Shape 474"/>
          <p:cNvSpPr txBox="1">
            <a:spLocks noGrp="1"/>
          </p:cNvSpPr>
          <p:nvPr>
            <p:ph type="title"/>
          </p:nvPr>
        </p:nvSpPr>
        <p:spPr>
          <a:xfrm>
            <a:off x="457200" y="215371"/>
            <a:ext cx="8229600" cy="1097279"/>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Arousal and Incentive Approaches </a:t>
            </a:r>
            <a:r>
              <a:rPr lang="en-US" sz="2000" b="1" i="0" u="none" strike="noStrike" cap="none">
                <a:solidFill>
                  <a:srgbClr val="007FA3"/>
                </a:solidFill>
                <a:latin typeface="Arial"/>
                <a:ea typeface="Arial"/>
                <a:cs typeface="Arial"/>
                <a:sym typeface="Arial"/>
              </a:rPr>
              <a:t>3 of 4</a:t>
            </a:r>
          </a:p>
        </p:txBody>
      </p:sp>
      <p:sp>
        <p:nvSpPr>
          <p:cNvPr id="475" name="Shape 475"/>
          <p:cNvSpPr txBox="1">
            <a:spLocks noGrp="1"/>
          </p:cNvSpPr>
          <p:nvPr>
            <p:ph type="body" idx="1"/>
          </p:nvPr>
        </p:nvSpPr>
        <p:spPr>
          <a:xfrm>
            <a:off x="457200" y="1600200"/>
            <a:ext cx="4495800" cy="4419599"/>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Sensation seeker: one who needs more arousal than the average person</a:t>
            </a:r>
          </a:p>
        </p:txBody>
      </p:sp>
      <p:sp>
        <p:nvSpPr>
          <p:cNvPr id="476" name="Shape 476"/>
          <p:cNvSpPr txBox="1"/>
          <p:nvPr/>
        </p:nvSpPr>
        <p:spPr>
          <a:xfrm>
            <a:off x="2672861" y="4958862"/>
            <a:ext cx="2514599" cy="132343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a:solidFill>
                  <a:schemeClr val="dk1"/>
                </a:solidFill>
                <a:latin typeface="Arial"/>
                <a:ea typeface="Arial"/>
                <a:cs typeface="Arial"/>
                <a:sym typeface="Arial"/>
              </a:rPr>
              <a:t>Does this look fun? If so, you may score relatively higher in sensation seeking.</a:t>
            </a:r>
          </a:p>
        </p:txBody>
      </p:sp>
      <p:pic>
        <p:nvPicPr>
          <p:cNvPr id="477" name="Shape 477" descr="A photo shows a young man in mid-air as he bungee-jumps."/>
          <p:cNvPicPr preferRelativeResize="0">
            <a:picLocks noGrp="1"/>
          </p:cNvPicPr>
          <p:nvPr>
            <p:ph type="body" idx="2"/>
          </p:nvPr>
        </p:nvPicPr>
        <p:blipFill rotWithShape="1">
          <a:blip r:embed="rId3">
            <a:alphaModFix/>
          </a:blip>
          <a:srcRect/>
          <a:stretch/>
        </p:blipFill>
        <p:spPr>
          <a:xfrm>
            <a:off x="5257800" y="1570703"/>
            <a:ext cx="3157763" cy="473664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txBox="1">
            <a:spLocks noGrp="1"/>
          </p:cNvSpPr>
          <p:nvPr>
            <p:ph type="title"/>
          </p:nvPr>
        </p:nvSpPr>
        <p:spPr>
          <a:xfrm>
            <a:off x="457200" y="215371"/>
            <a:ext cx="8229600" cy="1097279"/>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2800" b="1" i="0" u="none" strike="noStrike" cap="none">
                <a:solidFill>
                  <a:srgbClr val="007FA3"/>
                </a:solidFill>
                <a:latin typeface="Arial"/>
                <a:ea typeface="Arial"/>
                <a:cs typeface="Arial"/>
                <a:sym typeface="Arial"/>
              </a:rPr>
              <a:t>Table 9.1 Sample Items From the Zuckerman-Kuhlman Personality Questionnaire</a:t>
            </a:r>
          </a:p>
        </p:txBody>
      </p:sp>
      <p:graphicFrame>
        <p:nvGraphicFramePr>
          <p:cNvPr id="484" name="Shape 484"/>
          <p:cNvGraphicFramePr/>
          <p:nvPr/>
        </p:nvGraphicFramePr>
        <p:xfrm>
          <a:off x="723900" y="1676400"/>
          <a:ext cx="3000000" cy="3000000"/>
        </p:xfrm>
        <a:graphic>
          <a:graphicData uri="http://schemas.openxmlformats.org/drawingml/2006/table">
            <a:tbl>
              <a:tblPr firstRow="1" bandRow="1">
                <a:noFill/>
                <a:tableStyleId>{FDFA25B4-16CC-436D-83CE-6FDA02DF4B30}</a:tableStyleId>
              </a:tblPr>
              <a:tblGrid>
                <a:gridCol w="4381500"/>
                <a:gridCol w="2514600"/>
              </a:tblGrid>
              <a:tr h="370850">
                <a:tc>
                  <a:txBody>
                    <a:bodyPr/>
                    <a:lstStyle/>
                    <a:p>
                      <a:pPr marL="0" marR="0" lvl="0" indent="0" algn="l" rtl="0">
                        <a:spcBef>
                          <a:spcPts val="0"/>
                        </a:spcBef>
                        <a:buSzPct val="25000"/>
                        <a:buNone/>
                      </a:pPr>
                      <a:r>
                        <a:rPr lang="en-US" sz="1800" u="none" strike="noStrike" cap="none"/>
                        <a:t>Scale Item</a:t>
                      </a:r>
                    </a:p>
                  </a:txBody>
                  <a:tcPr marL="91450" marR="91450" marT="45725" marB="45725"/>
                </a:tc>
                <a:tc>
                  <a:txBody>
                    <a:bodyPr/>
                    <a:lstStyle/>
                    <a:p>
                      <a:pPr marL="0" marR="0" lvl="0" indent="0" algn="l" rtl="0">
                        <a:spcBef>
                          <a:spcPts val="0"/>
                        </a:spcBef>
                        <a:buSzPct val="25000"/>
                        <a:buNone/>
                      </a:pPr>
                      <a:r>
                        <a:rPr lang="en-US" sz="1800"/>
                        <a:t>Sensation Seeking</a:t>
                      </a:r>
                    </a:p>
                  </a:txBody>
                  <a:tcPr marL="91450" marR="91450" marT="45725" marB="45725"/>
                </a:tc>
              </a:tr>
              <a:tr h="370850">
                <a:tc>
                  <a:txBody>
                    <a:bodyPr/>
                    <a:lstStyle/>
                    <a:p>
                      <a:pPr marL="0" marR="0" lvl="0" indent="0" algn="l" rtl="0">
                        <a:spcBef>
                          <a:spcPts val="0"/>
                        </a:spcBef>
                        <a:buSzPct val="25000"/>
                        <a:buNone/>
                      </a:pPr>
                      <a:r>
                        <a:rPr lang="en-US" sz="1800"/>
                        <a:t>I sometimes do “crazy” things just for fun.</a:t>
                      </a:r>
                    </a:p>
                  </a:txBody>
                  <a:tcPr marL="91450" marR="91450" marT="45725" marB="45725"/>
                </a:tc>
                <a:tc>
                  <a:txBody>
                    <a:bodyPr/>
                    <a:lstStyle/>
                    <a:p>
                      <a:pPr marL="0" marR="0" lvl="0" indent="0" algn="l" rtl="0">
                        <a:spcBef>
                          <a:spcPts val="0"/>
                        </a:spcBef>
                        <a:buSzPct val="25000"/>
                        <a:buNone/>
                      </a:pPr>
                      <a:r>
                        <a:rPr lang="en-US" sz="1800"/>
                        <a:t>High</a:t>
                      </a:r>
                    </a:p>
                  </a:txBody>
                  <a:tcPr marL="91450" marR="91450" marT="45725" marB="45725"/>
                </a:tc>
              </a:tr>
              <a:tr h="370850">
                <a:tc>
                  <a:txBody>
                    <a:bodyPr/>
                    <a:lstStyle/>
                    <a:p>
                      <a:pPr marL="0" marR="0" lvl="0" indent="0" algn="l" rtl="0">
                        <a:spcBef>
                          <a:spcPts val="0"/>
                        </a:spcBef>
                        <a:buSzPct val="25000"/>
                        <a:buNone/>
                      </a:pPr>
                      <a:r>
                        <a:rPr lang="en-US" sz="1800"/>
                        <a:t>I prefer friends who are exciting and unpredictable.</a:t>
                      </a:r>
                    </a:p>
                  </a:txBody>
                  <a:tcPr marL="91450" marR="91450" marT="45725" marB="45725"/>
                </a:tc>
                <a:tc>
                  <a:txBody>
                    <a:bodyPr/>
                    <a:lstStyle/>
                    <a:p>
                      <a:pPr marL="0" marR="0" lvl="0" indent="0" algn="l" rtl="0">
                        <a:spcBef>
                          <a:spcPts val="0"/>
                        </a:spcBef>
                        <a:buSzPct val="25000"/>
                        <a:buNone/>
                      </a:pPr>
                      <a:r>
                        <a:rPr lang="en-US" sz="1800"/>
                        <a:t>High</a:t>
                      </a:r>
                    </a:p>
                  </a:txBody>
                  <a:tcPr marL="91450" marR="91450" marT="45725" marB="45725"/>
                </a:tc>
              </a:tr>
              <a:tr h="370850">
                <a:tc>
                  <a:txBody>
                    <a:bodyPr/>
                    <a:lstStyle/>
                    <a:p>
                      <a:pPr marL="0" marR="0" lvl="0" indent="0" algn="l" rtl="0">
                        <a:spcBef>
                          <a:spcPts val="0"/>
                        </a:spcBef>
                        <a:buSzPct val="25000"/>
                        <a:buNone/>
                      </a:pPr>
                      <a:r>
                        <a:rPr lang="en-US" sz="1800"/>
                        <a:t>I am an impulsive person.</a:t>
                      </a:r>
                    </a:p>
                  </a:txBody>
                  <a:tcPr marL="91450" marR="91450" marT="45725" marB="45725"/>
                </a:tc>
                <a:tc>
                  <a:txBody>
                    <a:bodyPr/>
                    <a:lstStyle/>
                    <a:p>
                      <a:pPr marL="0" marR="0" lvl="0" indent="0" algn="l" rtl="0">
                        <a:spcBef>
                          <a:spcPts val="0"/>
                        </a:spcBef>
                        <a:buSzPct val="25000"/>
                        <a:buNone/>
                      </a:pPr>
                      <a:r>
                        <a:rPr lang="en-US" sz="1800"/>
                        <a:t>High</a:t>
                      </a:r>
                    </a:p>
                  </a:txBody>
                  <a:tcPr marL="91450" marR="91450" marT="45725" marB="45725"/>
                </a:tc>
              </a:tr>
              <a:tr h="370850">
                <a:tc>
                  <a:txBody>
                    <a:bodyPr/>
                    <a:lstStyle/>
                    <a:p>
                      <a:pPr marL="0" marR="0" lvl="0" indent="0" algn="l" rtl="0">
                        <a:spcBef>
                          <a:spcPts val="0"/>
                        </a:spcBef>
                        <a:buSzPct val="25000"/>
                        <a:buNone/>
                      </a:pPr>
                      <a:r>
                        <a:rPr lang="en-US" sz="1800"/>
                        <a:t>Before I begin a complicated job, I make careful plans.</a:t>
                      </a:r>
                    </a:p>
                  </a:txBody>
                  <a:tcPr marL="91450" marR="91450" marT="45725" marB="45725"/>
                </a:tc>
                <a:tc>
                  <a:txBody>
                    <a:bodyPr/>
                    <a:lstStyle/>
                    <a:p>
                      <a:pPr marL="0" marR="0" lvl="0" indent="0" algn="l" rtl="0">
                        <a:spcBef>
                          <a:spcPts val="0"/>
                        </a:spcBef>
                        <a:buSzPct val="25000"/>
                        <a:buNone/>
                      </a:pPr>
                      <a:r>
                        <a:rPr lang="en-US" sz="1800"/>
                        <a:t>Low</a:t>
                      </a:r>
                    </a:p>
                  </a:txBody>
                  <a:tcPr marL="91450" marR="91450" marT="45725" marB="45725"/>
                </a:tc>
              </a:tr>
              <a:tr h="370850">
                <a:tc>
                  <a:txBody>
                    <a:bodyPr/>
                    <a:lstStyle/>
                    <a:p>
                      <a:pPr marL="0" marR="0" lvl="0" indent="0" algn="l" rtl="0">
                        <a:spcBef>
                          <a:spcPts val="0"/>
                        </a:spcBef>
                        <a:buSzPct val="25000"/>
                        <a:buNone/>
                      </a:pPr>
                      <a:r>
                        <a:rPr lang="en-US" sz="1800"/>
                        <a:t>I usually think about what I am going to do before doing it.</a:t>
                      </a:r>
                    </a:p>
                  </a:txBody>
                  <a:tcPr marL="91450" marR="91450" marT="45725" marB="45725"/>
                </a:tc>
                <a:tc>
                  <a:txBody>
                    <a:bodyPr/>
                    <a:lstStyle/>
                    <a:p>
                      <a:pPr marL="0" marR="0" lvl="0" indent="0" algn="l" rtl="0">
                        <a:spcBef>
                          <a:spcPts val="0"/>
                        </a:spcBef>
                        <a:buSzPct val="25000"/>
                        <a:buNone/>
                      </a:pPr>
                      <a:r>
                        <a:rPr lang="en-US" sz="1800"/>
                        <a:t>Low</a:t>
                      </a:r>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ct val="25000"/>
                        <a:buFont typeface="Arial"/>
                        <a:buNone/>
                      </a:pPr>
                      <a:r>
                        <a:rPr lang="en-US" sz="1400"/>
                        <a:t>Source: Adapted from Zuckerman, M. (2002).</a:t>
                      </a:r>
                    </a:p>
                  </a:txBody>
                  <a:tcPr marL="91450" marR="91450" marT="45725" marB="45725"/>
                </a:tc>
                <a:tc>
                  <a:txBody>
                    <a:bodyPr/>
                    <a:lstStyle/>
                    <a:p>
                      <a:pPr marL="0" marR="0" lvl="0" indent="0" algn="l" rtl="0">
                        <a:spcBef>
                          <a:spcPts val="0"/>
                        </a:spcBef>
                        <a:buSzPct val="25000"/>
                        <a:buNone/>
                      </a:pPr>
                      <a:r>
                        <a:rPr lang="en-US" sz="1800">
                          <a:solidFill>
                            <a:schemeClr val="lt1"/>
                          </a:solidFill>
                        </a:rPr>
                        <a:t>Blank cell</a:t>
                      </a:r>
                    </a:p>
                  </a:txBody>
                  <a:tcPr marL="91450" marR="91450" marT="45725" marB="4572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Shape 49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Arousal and Incentive Approaches </a:t>
            </a:r>
            <a:r>
              <a:rPr lang="en-US" sz="2000" b="1" i="0" u="none" strike="noStrike" cap="none">
                <a:solidFill>
                  <a:srgbClr val="007FA3"/>
                </a:solidFill>
                <a:latin typeface="Arial"/>
                <a:ea typeface="Arial"/>
                <a:cs typeface="Arial"/>
                <a:sym typeface="Arial"/>
              </a:rPr>
              <a:t>4 of 4</a:t>
            </a:r>
          </a:p>
        </p:txBody>
      </p:sp>
      <p:sp>
        <p:nvSpPr>
          <p:cNvPr id="491" name="Shape 491"/>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rgbClr val="000000"/>
                </a:solidFill>
                <a:latin typeface="Arial"/>
                <a:ea typeface="Arial"/>
                <a:cs typeface="Arial"/>
                <a:sym typeface="Arial"/>
              </a:rPr>
              <a:t>Incentive approaches: theories of motivation in which behavior is explained as a response to the external stimulus and its rewarding properties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Incentives: things that attract or lure people into action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Humanistic Approaches </a:t>
            </a:r>
            <a:r>
              <a:rPr lang="en-US" sz="2000" b="1" i="0" u="none" strike="noStrike" cap="none">
                <a:solidFill>
                  <a:srgbClr val="007FA3"/>
                </a:solidFill>
                <a:latin typeface="Arial"/>
                <a:ea typeface="Arial"/>
                <a:cs typeface="Arial"/>
                <a:sym typeface="Arial"/>
              </a:rPr>
              <a:t>1 of 2</a:t>
            </a:r>
          </a:p>
        </p:txBody>
      </p:sp>
      <p:sp>
        <p:nvSpPr>
          <p:cNvPr id="498" name="Shape 498"/>
          <p:cNvSpPr txBox="1">
            <a:spLocks noGrp="1"/>
          </p:cNvSpPr>
          <p:nvPr>
            <p:ph type="body" idx="1"/>
          </p:nvPr>
        </p:nvSpPr>
        <p:spPr>
          <a:xfrm>
            <a:off x="457200" y="816429"/>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9.5 Describe how Maslow’s hierarchy of needs and self-determination theories explain motivation.</a:t>
            </a:r>
          </a:p>
        </p:txBody>
      </p:sp>
      <p:sp>
        <p:nvSpPr>
          <p:cNvPr id="499" name="Shape 499"/>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Maslow’s Hierarchy of Needs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Several levels of need a person must strive for before reaching self-actualization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Self-actualization: point at which people have sufficiently satisfied the lower needs and achieved their full human potential</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Peak experiences: times in a person’s life during which self-actualization is temporarily achieved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Shape 505"/>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9.3 Maslow’s Hierarchy of Needs</a:t>
            </a:r>
          </a:p>
        </p:txBody>
      </p:sp>
      <p:sp>
        <p:nvSpPr>
          <p:cNvPr id="506" name="Shape 506"/>
          <p:cNvSpPr txBox="1">
            <a:spLocks noGrp="1"/>
          </p:cNvSpPr>
          <p:nvPr>
            <p:ph type="body" idx="1"/>
          </p:nvPr>
        </p:nvSpPr>
        <p:spPr>
          <a:xfrm>
            <a:off x="457200" y="1295400"/>
            <a:ext cx="7239000" cy="3637807"/>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000" b="0" i="0" u="none" strike="noStrike" cap="none">
                <a:solidFill>
                  <a:schemeClr val="dk1"/>
                </a:solidFill>
                <a:latin typeface="Arial"/>
                <a:ea typeface="Arial"/>
                <a:cs typeface="Arial"/>
                <a:sym typeface="Arial"/>
              </a:rPr>
              <a:t>Maslow proposed that human beings must fulfill the more basic needs, such as physical and security needs, before being able to fulfill the higher needs of self-actualization and transcendence.</a:t>
            </a:r>
          </a:p>
        </p:txBody>
      </p:sp>
      <p:pic>
        <p:nvPicPr>
          <p:cNvPr id="507" name="Shape 507" descr="A pyramid diagram lists Maslow’s Hierarchy of Needs as follows, from bottom to top:  Physiological needs: to satisfy hunger, thirst, fatigue, etc. Safety needs: to feel secure and safe, out of danger. Belongingness and love needs: to be with others, be accepted, and belong. Esteem needs: to achieve, be competent, gain approval and recognition. Cognitive needs: to know, understand, and explore. Aesthetic needs: to appreciate beauty, order, and symmetry. Self-actualization needs: to find self-fulfillment and realize one’s potential.  "/>
          <p:cNvPicPr preferRelativeResize="0"/>
          <p:nvPr/>
        </p:nvPicPr>
        <p:blipFill rotWithShape="1">
          <a:blip r:embed="rId3">
            <a:alphaModFix/>
          </a:blip>
          <a:srcRect t="2064" r="1916"/>
          <a:stretch/>
        </p:blipFill>
        <p:spPr>
          <a:xfrm>
            <a:off x="1941317" y="2590800"/>
            <a:ext cx="6993254" cy="414813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Psychology</a:t>
            </a:r>
          </a:p>
        </p:txBody>
      </p:sp>
      <p:sp>
        <p:nvSpPr>
          <p:cNvPr id="374" name="Shape 374"/>
          <p:cNvSpPr txBox="1">
            <a:spLocks noGrp="1"/>
          </p:cNvSpPr>
          <p:nvPr>
            <p:ph type="body" idx="1"/>
          </p:nvPr>
        </p:nvSpPr>
        <p:spPr>
          <a:xfrm>
            <a:off x="457200" y="816429"/>
            <a:ext cx="8229600" cy="4789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000" b="0" i="0" u="none" strike="noStrike" cap="none" dirty="0" smtClean="0">
                <a:solidFill>
                  <a:srgbClr val="007FA3"/>
                </a:solidFill>
                <a:latin typeface="Arial"/>
                <a:ea typeface="Arial"/>
                <a:cs typeface="Arial"/>
                <a:sym typeface="Arial"/>
              </a:rPr>
              <a:t>Fifth Edition, Global Edition</a:t>
            </a:r>
            <a:endParaRPr lang="en-US" sz="2000" b="0" i="0" u="none" strike="noStrike" cap="none" dirty="0">
              <a:solidFill>
                <a:srgbClr val="007FA3"/>
              </a:solidFill>
              <a:latin typeface="Arial"/>
              <a:ea typeface="Arial"/>
              <a:cs typeface="Arial"/>
              <a:sym typeface="Arial"/>
            </a:endParaRPr>
          </a:p>
        </p:txBody>
      </p:sp>
      <p:sp>
        <p:nvSpPr>
          <p:cNvPr id="375" name="Shape 375"/>
          <p:cNvSpPr txBox="1">
            <a:spLocks noGrp="1"/>
          </p:cNvSpPr>
          <p:nvPr>
            <p:ph type="body" idx="2"/>
          </p:nvPr>
        </p:nvSpPr>
        <p:spPr>
          <a:xfrm>
            <a:off x="5029200" y="1600200"/>
            <a:ext cx="3657600" cy="1600198"/>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3000" b="0" i="0" u="none" strike="noStrike" cap="none">
                <a:solidFill>
                  <a:schemeClr val="dk1"/>
                </a:solidFill>
                <a:latin typeface="Arial"/>
                <a:ea typeface="Arial"/>
                <a:cs typeface="Arial"/>
                <a:sym typeface="Arial"/>
              </a:rPr>
              <a:t>Chapter  </a:t>
            </a:r>
            <a:r>
              <a:rPr lang="en-US" sz="3000" b="0" i="0" u="none" strike="noStrike" cap="none">
                <a:solidFill>
                  <a:schemeClr val="lt1"/>
                </a:solidFill>
                <a:latin typeface="Arial"/>
                <a:ea typeface="Arial"/>
                <a:cs typeface="Arial"/>
                <a:sym typeface="Arial"/>
              </a:rPr>
              <a:t>9</a:t>
            </a:r>
          </a:p>
        </p:txBody>
      </p:sp>
      <p:sp>
        <p:nvSpPr>
          <p:cNvPr id="376" name="Shape 376"/>
          <p:cNvSpPr/>
          <p:nvPr/>
        </p:nvSpPr>
        <p:spPr>
          <a:xfrm>
            <a:off x="6477000" y="2667000"/>
            <a:ext cx="609599" cy="572337"/>
          </a:xfrm>
          <a:prstGeom prst="ellipse">
            <a:avLst/>
          </a:prstGeom>
          <a:solidFill>
            <a:schemeClr val="lt2"/>
          </a:solidFill>
          <a:ln>
            <a:noFill/>
          </a:ln>
        </p:spPr>
        <p:txBody>
          <a:bodyPr lIns="91425" tIns="45700" rIns="91425" bIns="45700" anchor="ctr" anchorCtr="0">
            <a:noAutofit/>
          </a:bodyPr>
          <a:lstStyle/>
          <a:p>
            <a:pPr marL="0" marR="0" lvl="0" indent="0" algn="ctr" rtl="0">
              <a:spcBef>
                <a:spcPts val="0"/>
              </a:spcBef>
              <a:buSzPct val="25000"/>
              <a:buNone/>
            </a:pPr>
            <a:r>
              <a:rPr lang="en-US" sz="3000" b="1" i="0" u="none" strike="noStrike" cap="none">
                <a:solidFill>
                  <a:schemeClr val="lt1"/>
                </a:solidFill>
                <a:latin typeface="Arial"/>
                <a:ea typeface="Arial"/>
                <a:cs typeface="Arial"/>
                <a:sym typeface="Arial"/>
              </a:rPr>
              <a:t>9</a:t>
            </a:r>
          </a:p>
        </p:txBody>
      </p:sp>
      <p:sp>
        <p:nvSpPr>
          <p:cNvPr id="377" name="Shape 377"/>
          <p:cNvSpPr txBox="1">
            <a:spLocks noGrp="1"/>
          </p:cNvSpPr>
          <p:nvPr>
            <p:ph type="body" idx="3"/>
          </p:nvPr>
        </p:nvSpPr>
        <p:spPr>
          <a:xfrm>
            <a:off x="5029200" y="3352798"/>
            <a:ext cx="3809999" cy="2773362"/>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200" b="1" i="0" u="none" strike="noStrike" cap="none">
                <a:solidFill>
                  <a:schemeClr val="dk1"/>
                </a:solidFill>
                <a:latin typeface="Arial"/>
                <a:ea typeface="Arial"/>
                <a:cs typeface="Arial"/>
                <a:sym typeface="Arial"/>
              </a:rPr>
              <a:t>Motivation and Emotion</a:t>
            </a:r>
          </a:p>
        </p:txBody>
      </p:sp>
      <p:pic>
        <p:nvPicPr>
          <p:cNvPr id="378" name="Shape 378"/>
          <p:cNvPicPr preferRelativeResize="0"/>
          <p:nvPr/>
        </p:nvPicPr>
        <p:blipFill rotWithShape="1">
          <a:blip r:embed="rId3">
            <a:alphaModFix/>
          </a:blip>
          <a:srcRect t="2093"/>
          <a:stretch/>
        </p:blipFill>
        <p:spPr>
          <a:xfrm>
            <a:off x="963408" y="1143000"/>
            <a:ext cx="3913390" cy="57149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Shape 51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Humanistic Approaches </a:t>
            </a:r>
            <a:r>
              <a:rPr lang="en-US" sz="2000" b="1" i="0" u="none" strike="noStrike" cap="none">
                <a:solidFill>
                  <a:srgbClr val="007FA3"/>
                </a:solidFill>
                <a:latin typeface="Arial"/>
                <a:ea typeface="Arial"/>
                <a:cs typeface="Arial"/>
                <a:sym typeface="Arial"/>
              </a:rPr>
              <a:t>2 of 2</a:t>
            </a:r>
          </a:p>
        </p:txBody>
      </p:sp>
      <p:sp>
        <p:nvSpPr>
          <p:cNvPr id="514" name="Shape 514"/>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Self-determination theory (SDT): the social context of an action has an effect on the type of motivation existing for the action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Autonomy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Competence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Relatedness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Physiological and Social Components of Hunger </a:t>
            </a:r>
            <a:r>
              <a:rPr lang="en-US" sz="2000" b="1" i="0" u="none" strike="noStrike" cap="none">
                <a:solidFill>
                  <a:srgbClr val="007FA3"/>
                </a:solidFill>
                <a:latin typeface="Arial"/>
                <a:ea typeface="Arial"/>
                <a:cs typeface="Arial"/>
                <a:sym typeface="Arial"/>
              </a:rPr>
              <a:t>1 of 4</a:t>
            </a:r>
          </a:p>
        </p:txBody>
      </p:sp>
      <p:sp>
        <p:nvSpPr>
          <p:cNvPr id="521" name="Shape 521"/>
          <p:cNvSpPr txBox="1">
            <a:spLocks noGrp="1"/>
          </p:cNvSpPr>
          <p:nvPr>
            <p:ph type="body" idx="1"/>
          </p:nvPr>
        </p:nvSpPr>
        <p:spPr>
          <a:xfrm>
            <a:off x="457200" y="1371600"/>
            <a:ext cx="8229600" cy="783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9.6 Identify the physical and social factors that influence hunger.</a:t>
            </a:r>
          </a:p>
        </p:txBody>
      </p:sp>
      <p:sp>
        <p:nvSpPr>
          <p:cNvPr id="522" name="Shape 522"/>
          <p:cNvSpPr txBox="1">
            <a:spLocks noGrp="1"/>
          </p:cNvSpPr>
          <p:nvPr>
            <p:ph type="body" idx="2"/>
          </p:nvPr>
        </p:nvSpPr>
        <p:spPr>
          <a:xfrm>
            <a:off x="457200" y="2057400"/>
            <a:ext cx="8381999"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Hormonal Influences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Insulin and glucagon: hormones secreted by the pancreas to control levels of fats, proteins, and carbohydrates in the bloodstream</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Insulin reduces level of glucose in bloodstream</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Glucagon increases level of glucose in bloodstream</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Leptin: hormone that signals the hypothalamus that the body has had enough food and reduces the appetite while increasing the feeling of being full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Shape 528"/>
          <p:cNvSpPr txBox="1">
            <a:spLocks noGrp="1"/>
          </p:cNvSpPr>
          <p:nvPr>
            <p:ph type="title"/>
          </p:nvPr>
        </p:nvSpPr>
        <p:spPr>
          <a:xfrm>
            <a:off x="457200" y="215371"/>
            <a:ext cx="8229600" cy="1097279"/>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Physiological and Social Components of Hunger </a:t>
            </a:r>
            <a:r>
              <a:rPr lang="en-US" sz="2000" b="1" i="0" u="none" strike="noStrike" cap="none">
                <a:solidFill>
                  <a:srgbClr val="007FA3"/>
                </a:solidFill>
                <a:latin typeface="Arial"/>
                <a:ea typeface="Arial"/>
                <a:cs typeface="Arial"/>
                <a:sym typeface="Arial"/>
              </a:rPr>
              <a:t>2 of 4</a:t>
            </a:r>
          </a:p>
        </p:txBody>
      </p:sp>
      <p:sp>
        <p:nvSpPr>
          <p:cNvPr id="529" name="Shape 529"/>
          <p:cNvSpPr txBox="1">
            <a:spLocks noGrp="1"/>
          </p:cNvSpPr>
          <p:nvPr>
            <p:ph type="body" idx="1"/>
          </p:nvPr>
        </p:nvSpPr>
        <p:spPr>
          <a:xfrm>
            <a:off x="457200" y="1600200"/>
            <a:ext cx="8229600" cy="21637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Role of the Hypothalamus </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Responds to levels of glucose and insulin in the body</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Leptin: hormone that signals hypothalamus that body has had enough food, and reduces appetite while increasing feeling of being full</a:t>
            </a:r>
          </a:p>
        </p:txBody>
      </p:sp>
      <p:sp>
        <p:nvSpPr>
          <p:cNvPr id="530" name="Shape 530"/>
          <p:cNvSpPr txBox="1">
            <a:spLocks noGrp="1"/>
          </p:cNvSpPr>
          <p:nvPr>
            <p:ph type="body" idx="2"/>
          </p:nvPr>
        </p:nvSpPr>
        <p:spPr>
          <a:xfrm>
            <a:off x="2286000" y="4705655"/>
            <a:ext cx="3657600" cy="1981199"/>
          </a:xfrm>
          <a:prstGeom prst="rect">
            <a:avLst/>
          </a:prstGeom>
          <a:noFill/>
          <a:ln>
            <a:noFill/>
          </a:ln>
        </p:spPr>
        <p:txBody>
          <a:bodyPr lIns="0" tIns="0" rIns="0" bIns="0" anchor="t" anchorCtr="0">
            <a:noAutofit/>
          </a:bodyPr>
          <a:lstStyle/>
          <a:p>
            <a:pPr marL="0" marR="0" lvl="0" indent="0" algn="r" rtl="0">
              <a:spcBef>
                <a:spcPts val="0"/>
              </a:spcBef>
              <a:spcAft>
                <a:spcPts val="0"/>
              </a:spcAft>
              <a:buClr>
                <a:srgbClr val="007FA3"/>
              </a:buClr>
              <a:buSzPct val="25000"/>
              <a:buFont typeface="Arial"/>
              <a:buNone/>
            </a:pPr>
            <a:r>
              <a:rPr lang="en-US" sz="1600" b="0" i="0" u="none" strike="noStrike" cap="none">
                <a:solidFill>
                  <a:schemeClr val="dk1"/>
                </a:solidFill>
                <a:latin typeface="Arial"/>
                <a:ea typeface="Arial"/>
                <a:cs typeface="Arial"/>
                <a:sym typeface="Arial"/>
              </a:rPr>
              <a:t>Figure 9.4 </a:t>
            </a:r>
          </a:p>
          <a:p>
            <a:pPr marL="0" marR="0" lvl="0" indent="0" algn="r"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The rat on the left has reached a high level of obesity because its ventromedial hypothalamus has been deliberately damaged in the laboratory. The result is a rat that no longer receives signals of being satiated, and so the rat continues to eat and eat and eat.</a:t>
            </a:r>
          </a:p>
        </p:txBody>
      </p:sp>
      <p:pic>
        <p:nvPicPr>
          <p:cNvPr id="531" name="Shape 531" descr="A photo of two lab rats shows the obese one almost twice the size of the normal one."/>
          <p:cNvPicPr preferRelativeResize="0"/>
          <p:nvPr/>
        </p:nvPicPr>
        <p:blipFill rotWithShape="1">
          <a:blip r:embed="rId3">
            <a:alphaModFix/>
          </a:blip>
          <a:srcRect t="4235"/>
          <a:stretch/>
        </p:blipFill>
        <p:spPr>
          <a:xfrm>
            <a:off x="6096000" y="3297580"/>
            <a:ext cx="2362200" cy="33892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Shape 537"/>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Physiological and Social Components of Hunger </a:t>
            </a:r>
            <a:r>
              <a:rPr lang="en-US" sz="2000" b="1" i="0" u="none" strike="noStrike" cap="none">
                <a:solidFill>
                  <a:srgbClr val="007FA3"/>
                </a:solidFill>
                <a:latin typeface="Arial"/>
                <a:ea typeface="Arial"/>
                <a:cs typeface="Arial"/>
                <a:sym typeface="Arial"/>
              </a:rPr>
              <a:t>3 of 4</a:t>
            </a:r>
          </a:p>
        </p:txBody>
      </p:sp>
      <p:sp>
        <p:nvSpPr>
          <p:cNvPr id="538" name="Shape 53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Weight set point: the particular level of weight that the body tries to maintain</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Basal metabolic rate (BMR): the rate at which the body burns energy when the organism is resting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9.5 </a:t>
            </a:r>
            <a:br>
              <a:rPr lang="en-US" sz="3400" b="1" i="0" u="none" strike="noStrike" cap="none">
                <a:solidFill>
                  <a:srgbClr val="007FA3"/>
                </a:solidFill>
                <a:latin typeface="Arial"/>
                <a:ea typeface="Arial"/>
                <a:cs typeface="Arial"/>
                <a:sym typeface="Arial"/>
              </a:rPr>
            </a:br>
            <a:r>
              <a:rPr lang="en-US" sz="3400" b="1" i="0" u="none" strike="noStrike" cap="none">
                <a:solidFill>
                  <a:srgbClr val="007FA3"/>
                </a:solidFill>
                <a:latin typeface="Arial"/>
                <a:ea typeface="Arial"/>
                <a:cs typeface="Arial"/>
                <a:sym typeface="Arial"/>
              </a:rPr>
              <a:t>Average BMR for a Female and Male</a:t>
            </a:r>
          </a:p>
        </p:txBody>
      </p:sp>
      <p:sp>
        <p:nvSpPr>
          <p:cNvPr id="545" name="Shape 545"/>
          <p:cNvSpPr txBox="1">
            <a:spLocks noGrp="1"/>
          </p:cNvSpPr>
          <p:nvPr>
            <p:ph type="body" idx="1"/>
          </p:nvPr>
        </p:nvSpPr>
        <p:spPr>
          <a:xfrm>
            <a:off x="457200" y="5562600"/>
            <a:ext cx="8229600" cy="575440"/>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*Numbers in the table represent the number of calories a person needs to consume each day to maintain body weight (without exercise)</a:t>
            </a:r>
          </a:p>
        </p:txBody>
      </p:sp>
      <p:pic>
        <p:nvPicPr>
          <p:cNvPr id="546" name="Shape 546" descr="In this figure, the female is 5 and one half feet and the male is six feet."/>
          <p:cNvPicPr preferRelativeResize="0"/>
          <p:nvPr/>
        </p:nvPicPr>
        <p:blipFill rotWithShape="1">
          <a:blip r:embed="rId3">
            <a:alphaModFix/>
          </a:blip>
          <a:srcRect/>
          <a:stretch/>
        </p:blipFill>
        <p:spPr>
          <a:xfrm>
            <a:off x="228600" y="4598612"/>
            <a:ext cx="2132509" cy="840800"/>
          </a:xfrm>
          <a:prstGeom prst="rect">
            <a:avLst/>
          </a:prstGeom>
          <a:noFill/>
          <a:ln>
            <a:noFill/>
          </a:ln>
        </p:spPr>
      </p:pic>
      <p:pic>
        <p:nvPicPr>
          <p:cNvPr id="547" name="Shape 547" descr="The number of calories a female (5 ½ feet) and a male (6 feet) need to consume each day to maintain body weight (without exercise) for four age ranges are as follows: Female age 10 to 18: 1,770 Male age 10 to 18: 2,140 Female age 19 to 30: 1,720 Male age 19 to 30:  2,071 "/>
          <p:cNvPicPr preferRelativeResize="0"/>
          <p:nvPr/>
        </p:nvPicPr>
        <p:blipFill rotWithShape="1">
          <a:blip r:embed="rId4">
            <a:alphaModFix/>
          </a:blip>
          <a:srcRect/>
          <a:stretch/>
        </p:blipFill>
        <p:spPr>
          <a:xfrm>
            <a:off x="3163528" y="1620379"/>
            <a:ext cx="5486399" cy="381903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Shape 553"/>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Physiological and Social Components of Hunger </a:t>
            </a:r>
            <a:r>
              <a:rPr lang="en-US" sz="2000" b="1" i="0" u="none" strike="noStrike" cap="none">
                <a:solidFill>
                  <a:srgbClr val="007FA3"/>
                </a:solidFill>
                <a:latin typeface="Arial"/>
                <a:ea typeface="Arial"/>
                <a:cs typeface="Arial"/>
                <a:sym typeface="Arial"/>
              </a:rPr>
              <a:t>4 of 4</a:t>
            </a:r>
          </a:p>
        </p:txBody>
      </p:sp>
      <p:sp>
        <p:nvSpPr>
          <p:cNvPr id="554" name="Shape 554"/>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Social Components of Hunger</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Social cues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Food preferences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Cultural factors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Gender</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Comfort device or escape from unpleasantness</a:t>
            </a:r>
          </a:p>
          <a:p>
            <a:pPr marL="1143000" marR="0" lvl="2" indent="-228600" algn="l" rtl="0">
              <a:spcBef>
                <a:spcPts val="600"/>
              </a:spcBef>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Some people may respond to anticipation of eating by producing an insulin response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Shape 56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Obesity</a:t>
            </a:r>
          </a:p>
        </p:txBody>
      </p:sp>
      <p:sp>
        <p:nvSpPr>
          <p:cNvPr id="561" name="Shape 561"/>
          <p:cNvSpPr txBox="1">
            <a:spLocks noGrp="1"/>
          </p:cNvSpPr>
          <p:nvPr>
            <p:ph type="body" idx="1"/>
          </p:nvPr>
        </p:nvSpPr>
        <p:spPr>
          <a:xfrm>
            <a:off x="457200" y="816429"/>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9.7 Recognize some of the factors that contribute to obesity.</a:t>
            </a:r>
          </a:p>
        </p:txBody>
      </p:sp>
      <p:sp>
        <p:nvSpPr>
          <p:cNvPr id="562" name="Shape 562"/>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Obesity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Body weight is 20 percent or more over the ideal body weight for that person’s height</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Biological causes include heredity, hormones, and slowing metabolism with age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Overeating</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Stress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Shape 568"/>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Three Elements of Emotion </a:t>
            </a:r>
            <a:r>
              <a:rPr lang="en-US" sz="2000" b="1" i="0" u="none" strike="noStrike" cap="none">
                <a:solidFill>
                  <a:srgbClr val="007FA3"/>
                </a:solidFill>
                <a:latin typeface="Arial"/>
                <a:ea typeface="Arial"/>
                <a:cs typeface="Arial"/>
                <a:sym typeface="Arial"/>
              </a:rPr>
              <a:t>1 of 4</a:t>
            </a:r>
          </a:p>
        </p:txBody>
      </p:sp>
      <p:sp>
        <p:nvSpPr>
          <p:cNvPr id="569" name="Shape 569"/>
          <p:cNvSpPr txBox="1">
            <a:spLocks noGrp="1"/>
          </p:cNvSpPr>
          <p:nvPr>
            <p:ph type="body" idx="1"/>
          </p:nvPr>
        </p:nvSpPr>
        <p:spPr>
          <a:xfrm>
            <a:off x="457200" y="816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9.8 Describe the three elements of emotion.</a:t>
            </a:r>
          </a:p>
        </p:txBody>
      </p:sp>
      <p:sp>
        <p:nvSpPr>
          <p:cNvPr id="570" name="Shape 570"/>
          <p:cNvSpPr txBox="1">
            <a:spLocks noGrp="1"/>
          </p:cNvSpPr>
          <p:nvPr>
            <p:ph type="body" idx="2"/>
          </p:nvPr>
        </p:nvSpPr>
        <p:spPr>
          <a:xfrm>
            <a:off x="457200" y="1600200"/>
            <a:ext cx="8077199"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Emotion: the “feeling” aspect of consciousness characterized by: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Certain physical arousal</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Certain behavior that reveals emotion to outside world</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Inner awareness of feelings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Shape 576"/>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Three Elements of Emotion </a:t>
            </a:r>
            <a:r>
              <a:rPr lang="en-US" sz="2000" b="1" i="0" u="none" strike="noStrike" cap="none">
                <a:solidFill>
                  <a:srgbClr val="007FA3"/>
                </a:solidFill>
                <a:latin typeface="Arial"/>
                <a:ea typeface="Arial"/>
                <a:cs typeface="Arial"/>
                <a:sym typeface="Arial"/>
              </a:rPr>
              <a:t>2 of 4</a:t>
            </a:r>
          </a:p>
        </p:txBody>
      </p:sp>
      <p:sp>
        <p:nvSpPr>
          <p:cNvPr id="577" name="Shape 57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Which parts of the brain are involved in various aspects of emotion?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Amygdala</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A complex structure with many different nuclei and subdivisions, whose roles have been investigated primarily through studies of fear conditioning</a:t>
            </a:r>
          </a:p>
          <a:p>
            <a:pPr marL="1143000" marR="0" lvl="2" indent="-228600" algn="l" rtl="0">
              <a:spcBef>
                <a:spcPts val="600"/>
              </a:spcBef>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Emotional stimuli travel to the amygdala by both a fast, crude “low road” (subcortical) and a slower but more involved cortical “high road”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Shape 583"/>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Figure 9.6 </a:t>
            </a:r>
            <a:br>
              <a:rPr lang="en-US" sz="3200" b="1" i="0" u="none" strike="noStrike" cap="none">
                <a:solidFill>
                  <a:srgbClr val="007FA3"/>
                </a:solidFill>
                <a:latin typeface="Arial"/>
                <a:ea typeface="Arial"/>
                <a:cs typeface="Arial"/>
                <a:sym typeface="Arial"/>
              </a:rPr>
            </a:br>
            <a:r>
              <a:rPr lang="en-US" sz="3200" b="1" i="0" u="none" strike="noStrike" cap="none">
                <a:solidFill>
                  <a:srgbClr val="007FA3"/>
                </a:solidFill>
                <a:latin typeface="Arial"/>
                <a:ea typeface="Arial"/>
                <a:cs typeface="Arial"/>
                <a:sym typeface="Arial"/>
              </a:rPr>
              <a:t>The “Low Road” and “High Road”</a:t>
            </a:r>
          </a:p>
        </p:txBody>
      </p:sp>
      <p:sp>
        <p:nvSpPr>
          <p:cNvPr id="584" name="Shape 584"/>
          <p:cNvSpPr txBox="1">
            <a:spLocks noGrp="1"/>
          </p:cNvSpPr>
          <p:nvPr>
            <p:ph type="body" idx="1"/>
          </p:nvPr>
        </p:nvSpPr>
        <p:spPr>
          <a:xfrm>
            <a:off x="381000" y="4953000"/>
            <a:ext cx="8610599" cy="1462896"/>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400" b="0" i="0" u="none" strike="noStrike" cap="none">
                <a:solidFill>
                  <a:schemeClr val="dk1"/>
                </a:solidFill>
                <a:latin typeface="Arial"/>
                <a:ea typeface="Arial"/>
                <a:cs typeface="Arial"/>
                <a:sym typeface="Arial"/>
              </a:rPr>
              <a:t>When we are exposed to an emotion-provoking stimulus (such as a shark), the neural signals travel by two pathways to the amygdala. The “low road” is the pathway underneath the cortex and is a faster, simpler path, allowing for quick responses to the stimulus, sometimes before we are consciously aware of the nature of the stimulus. The “high road” uses cortical pathways and is slower and more complex, but it allows us to recognize the threat and, when needed, take more conscious control of our emotional responses. In this particular example, the low road shouts, “Danger!” and we react before the high road says, “It’s a shark!”</a:t>
            </a:r>
          </a:p>
        </p:txBody>
      </p:sp>
      <p:pic>
        <p:nvPicPr>
          <p:cNvPr id="585" name="Shape 585" descr="An illustration using a shark and a cross-section of a person’s head shows the low road and high road stimulus path.  The illustration shows the shark image entering through the person’s eyes and traveling to the thalamus. The low road goes to the amygdala; the high road goes through the cerebral cortex and then to the amygdala. From the amygdala both the low and high road lead to endocrine response in the form of hormonal secretions, as well as to autonomic arousal."/>
          <p:cNvPicPr preferRelativeResize="0"/>
          <p:nvPr/>
        </p:nvPicPr>
        <p:blipFill rotWithShape="1">
          <a:blip r:embed="rId3">
            <a:alphaModFix/>
          </a:blip>
          <a:srcRect/>
          <a:stretch/>
        </p:blipFill>
        <p:spPr>
          <a:xfrm>
            <a:off x="2104291" y="1371600"/>
            <a:ext cx="4997853" cy="35813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457200" y="215371"/>
            <a:ext cx="8229600" cy="5466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Learning Objectives </a:t>
            </a:r>
            <a:r>
              <a:rPr lang="en-US" sz="2000" b="1" i="0" u="none" strike="noStrike" cap="none">
                <a:solidFill>
                  <a:srgbClr val="007FA3"/>
                </a:solidFill>
                <a:latin typeface="Arial"/>
                <a:ea typeface="Arial"/>
                <a:cs typeface="Arial"/>
                <a:sym typeface="Arial"/>
              </a:rPr>
              <a:t>1 of 2</a:t>
            </a:r>
          </a:p>
        </p:txBody>
      </p:sp>
      <p:sp>
        <p:nvSpPr>
          <p:cNvPr id="385" name="Shape 385"/>
          <p:cNvSpPr txBox="1">
            <a:spLocks noGrp="1"/>
          </p:cNvSpPr>
          <p:nvPr>
            <p:ph type="body" idx="1"/>
          </p:nvPr>
        </p:nvSpPr>
        <p:spPr>
          <a:xfrm>
            <a:off x="457200" y="1219200"/>
            <a:ext cx="8229600" cy="4373563"/>
          </a:xfrm>
          <a:prstGeom prst="rect">
            <a:avLst/>
          </a:prstGeom>
          <a:noFill/>
          <a:ln>
            <a:noFill/>
          </a:ln>
        </p:spPr>
        <p:txBody>
          <a:bodyPr lIns="0" tIns="0" rIns="0" bIns="0" anchor="t" anchorCtr="0">
            <a:noAutofit/>
          </a:bodyPr>
          <a:lstStyle/>
          <a:p>
            <a:pPr marL="633413" marR="0" lvl="0" indent="-633413" algn="l" rtl="0">
              <a:spcBef>
                <a:spcPts val="0"/>
              </a:spcBef>
              <a:spcAft>
                <a:spcPts val="0"/>
              </a:spcAft>
              <a:buClr>
                <a:srgbClr val="007FA3"/>
              </a:buClr>
              <a:buSzPct val="25000"/>
              <a:buFont typeface="Arial"/>
              <a:buNone/>
            </a:pPr>
            <a:r>
              <a:rPr lang="en-US" sz="2200" b="0" i="0" u="none" strike="noStrike" cap="none">
                <a:solidFill>
                  <a:schemeClr val="dk1"/>
                </a:solidFill>
                <a:latin typeface="Arial"/>
                <a:ea typeface="Arial"/>
                <a:cs typeface="Arial"/>
                <a:sym typeface="Arial"/>
              </a:rPr>
              <a:t>9.1 	Distinguish between intrinsic motivation and extrinsic motivation.</a:t>
            </a:r>
          </a:p>
          <a:p>
            <a:pPr marL="633413" marR="0" lvl="0" indent="-633413" algn="l" rtl="0">
              <a:spcBef>
                <a:spcPts val="1500"/>
              </a:spcBef>
              <a:spcAft>
                <a:spcPts val="0"/>
              </a:spcAft>
              <a:buClr>
                <a:srgbClr val="007FA3"/>
              </a:buClr>
              <a:buSzPct val="25000"/>
              <a:buFont typeface="Arial"/>
              <a:buNone/>
            </a:pPr>
            <a:r>
              <a:rPr lang="en-US" sz="2200" b="0" i="0" u="none" strike="noStrike" cap="none">
                <a:solidFill>
                  <a:schemeClr val="dk1"/>
                </a:solidFill>
                <a:latin typeface="Arial"/>
                <a:ea typeface="Arial"/>
                <a:cs typeface="Arial"/>
                <a:sym typeface="Arial"/>
              </a:rPr>
              <a:t>9.2 	Identify the key elements of the early instinct and drive-reduction approaches to motivation.</a:t>
            </a:r>
          </a:p>
          <a:p>
            <a:pPr marL="633413" marR="0" lvl="0" indent="-633413" algn="l" rtl="0">
              <a:spcBef>
                <a:spcPts val="1500"/>
              </a:spcBef>
              <a:spcAft>
                <a:spcPts val="0"/>
              </a:spcAft>
              <a:buClr>
                <a:srgbClr val="007FA3"/>
              </a:buClr>
              <a:buSzPct val="25000"/>
              <a:buFont typeface="Arial"/>
              <a:buNone/>
            </a:pPr>
            <a:r>
              <a:rPr lang="en-US" sz="2200" b="0" i="0" u="none" strike="noStrike" cap="none">
                <a:solidFill>
                  <a:schemeClr val="dk1"/>
                </a:solidFill>
                <a:latin typeface="Arial"/>
                <a:ea typeface="Arial"/>
                <a:cs typeface="Arial"/>
                <a:sym typeface="Arial"/>
              </a:rPr>
              <a:t>9.3 	Explain the characteristics of the three types of needs.</a:t>
            </a:r>
          </a:p>
          <a:p>
            <a:pPr marL="633413" marR="0" lvl="0" indent="-633413" algn="l" rtl="0">
              <a:spcBef>
                <a:spcPts val="1500"/>
              </a:spcBef>
              <a:spcAft>
                <a:spcPts val="0"/>
              </a:spcAft>
              <a:buClr>
                <a:srgbClr val="007FA3"/>
              </a:buClr>
              <a:buSzPct val="25000"/>
              <a:buFont typeface="Arial"/>
              <a:buNone/>
            </a:pPr>
            <a:r>
              <a:rPr lang="en-US" sz="2200" b="0" i="0" u="none" strike="noStrike" cap="none">
                <a:solidFill>
                  <a:schemeClr val="dk1"/>
                </a:solidFill>
                <a:latin typeface="Arial"/>
                <a:ea typeface="Arial"/>
                <a:cs typeface="Arial"/>
                <a:sym typeface="Arial"/>
              </a:rPr>
              <a:t>9.4 	Identify the key elements of the arousal and incentive approaches to motivation.</a:t>
            </a:r>
          </a:p>
          <a:p>
            <a:pPr marL="633413" marR="0" lvl="0" indent="-633413" algn="l" rtl="0">
              <a:spcBef>
                <a:spcPts val="1500"/>
              </a:spcBef>
              <a:spcAft>
                <a:spcPts val="0"/>
              </a:spcAft>
              <a:buClr>
                <a:srgbClr val="007FA3"/>
              </a:buClr>
              <a:buSzPct val="25000"/>
              <a:buFont typeface="Arial"/>
              <a:buNone/>
            </a:pPr>
            <a:r>
              <a:rPr lang="en-US" sz="2200" b="0" i="0" u="none" strike="noStrike" cap="none">
                <a:solidFill>
                  <a:schemeClr val="dk1"/>
                </a:solidFill>
                <a:latin typeface="Arial"/>
                <a:ea typeface="Arial"/>
                <a:cs typeface="Arial"/>
                <a:sym typeface="Arial"/>
              </a:rPr>
              <a:t>9.5 	Describe how Maslow’s hierarchy of needs and self-determination theories explain motivation.</a:t>
            </a:r>
          </a:p>
          <a:p>
            <a:pPr marL="633413" marR="0" lvl="0" indent="-633413" algn="l" rtl="0">
              <a:spcBef>
                <a:spcPts val="1500"/>
              </a:spcBef>
              <a:buClr>
                <a:srgbClr val="007FA3"/>
              </a:buClr>
              <a:buSzPct val="25000"/>
              <a:buFont typeface="Arial"/>
              <a:buNone/>
            </a:pPr>
            <a:r>
              <a:rPr lang="en-US" sz="2200" b="0" i="0" u="none" strike="noStrike" cap="none">
                <a:solidFill>
                  <a:schemeClr val="dk1"/>
                </a:solidFill>
                <a:latin typeface="Arial"/>
                <a:ea typeface="Arial"/>
                <a:cs typeface="Arial"/>
                <a:sym typeface="Arial"/>
              </a:rPr>
              <a:t>9.6 	Identify the physical and social factors that influence hunger.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Shape 591"/>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Three Elements of Emotion </a:t>
            </a:r>
            <a:r>
              <a:rPr lang="en-US" sz="2000" b="1" i="0" u="none" strike="noStrike" cap="none">
                <a:solidFill>
                  <a:srgbClr val="007FA3"/>
                </a:solidFill>
                <a:latin typeface="Arial"/>
                <a:ea typeface="Arial"/>
                <a:cs typeface="Arial"/>
                <a:sym typeface="Arial"/>
              </a:rPr>
              <a:t>3 of 4</a:t>
            </a:r>
          </a:p>
        </p:txBody>
      </p:sp>
      <p:sp>
        <p:nvSpPr>
          <p:cNvPr id="592" name="Shape 592"/>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Which parts of the brain are involved in various aspects of emotion?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Other subcortical and cortical areas</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Hemisphere</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Frontal lobes</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Anterior cingulate cortex</a:t>
            </a:r>
          </a:p>
          <a:p>
            <a:pPr marL="1143000" marR="0" lvl="2" indent="-228600" algn="l" rtl="0">
              <a:spcBef>
                <a:spcPts val="600"/>
              </a:spcBef>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Lateral orbitofrontal cortex</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Shape 598"/>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Three Elements of Emotion </a:t>
            </a:r>
            <a:r>
              <a:rPr lang="en-US" sz="2000" b="1" i="0" u="none" strike="noStrike" cap="none">
                <a:solidFill>
                  <a:srgbClr val="007FA3"/>
                </a:solidFill>
                <a:latin typeface="Arial"/>
                <a:ea typeface="Arial"/>
                <a:cs typeface="Arial"/>
                <a:sym typeface="Arial"/>
              </a:rPr>
              <a:t>4 of 4</a:t>
            </a:r>
          </a:p>
        </p:txBody>
      </p:sp>
      <p:sp>
        <p:nvSpPr>
          <p:cNvPr id="599" name="Shape 599"/>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Emotional Expression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Facial expressions vary across different cultures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Display rules </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Differ by gender</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Differ by culture</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Labeling Emotion</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Interpreting subjective feelings by giving it a label</a:t>
            </a:r>
          </a:p>
          <a:p>
            <a:pPr marL="1143000" marR="0" lvl="2" indent="-228600" algn="l" rtl="0">
              <a:spcBef>
                <a:spcPts val="600"/>
              </a:spcBef>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Cognitive element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Shape 605"/>
          <p:cNvSpPr txBox="1">
            <a:spLocks noGrp="1"/>
          </p:cNvSpPr>
          <p:nvPr>
            <p:ph type="title"/>
          </p:nvPr>
        </p:nvSpPr>
        <p:spPr>
          <a:xfrm>
            <a:off x="228600" y="226087"/>
            <a:ext cx="86868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9.7 Facial Expressions of Emotion</a:t>
            </a:r>
          </a:p>
        </p:txBody>
      </p:sp>
      <p:sp>
        <p:nvSpPr>
          <p:cNvPr id="606" name="Shape 606"/>
          <p:cNvSpPr txBox="1">
            <a:spLocks noGrp="1"/>
          </p:cNvSpPr>
          <p:nvPr>
            <p:ph type="body" idx="1"/>
          </p:nvPr>
        </p:nvSpPr>
        <p:spPr>
          <a:xfrm>
            <a:off x="457200" y="5105400"/>
            <a:ext cx="8458200" cy="1261240"/>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Facial expressions appear to be universal. For example, these faces are consistently interpreted as showing (a) anger, (b) fear, (c) disgust, (d) happiness, (e) surprise, and (f) sadness by people of various cultures from all over the world. Although the situations that cause these emotions may differ from culture to culture, the expression of particular emotions remains strikingly the same.</a:t>
            </a:r>
          </a:p>
        </p:txBody>
      </p:sp>
      <p:pic>
        <p:nvPicPr>
          <p:cNvPr id="607" name="Shape 607" descr="Photos show six facial expressions of people from various cultures across the world."/>
          <p:cNvPicPr preferRelativeResize="0"/>
          <p:nvPr/>
        </p:nvPicPr>
        <p:blipFill rotWithShape="1">
          <a:blip r:embed="rId3">
            <a:alphaModFix/>
          </a:blip>
          <a:srcRect/>
          <a:stretch/>
        </p:blipFill>
        <p:spPr>
          <a:xfrm>
            <a:off x="685800" y="856941"/>
            <a:ext cx="7234236" cy="427525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Shape 61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Early Theories of Emotion </a:t>
            </a:r>
            <a:r>
              <a:rPr lang="en-US" sz="2000" b="1" i="0" u="none" strike="noStrike" cap="none">
                <a:solidFill>
                  <a:srgbClr val="007FA3"/>
                </a:solidFill>
                <a:latin typeface="Arial"/>
                <a:ea typeface="Arial"/>
                <a:cs typeface="Arial"/>
                <a:sym typeface="Arial"/>
              </a:rPr>
              <a:t>1 of 4</a:t>
            </a:r>
          </a:p>
        </p:txBody>
      </p:sp>
      <p:sp>
        <p:nvSpPr>
          <p:cNvPr id="614" name="Shape 614"/>
          <p:cNvSpPr txBox="1">
            <a:spLocks noGrp="1"/>
          </p:cNvSpPr>
          <p:nvPr>
            <p:ph type="body" idx="1"/>
          </p:nvPr>
        </p:nvSpPr>
        <p:spPr>
          <a:xfrm>
            <a:off x="457200" y="816429"/>
            <a:ext cx="8229600" cy="5551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9.9 Distinguish among the common-sense, James-Lange, Cannon-Bard, and facial feedback theories of emotion.</a:t>
            </a:r>
          </a:p>
        </p:txBody>
      </p:sp>
      <p:sp>
        <p:nvSpPr>
          <p:cNvPr id="615" name="Shape 61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Common sense theory of emotion: a stimulus leads to an emotion, which then leads to bodily arousal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Shape 621"/>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9.8</a:t>
            </a:r>
            <a:br>
              <a:rPr lang="en-US" sz="3400" b="1" i="0" u="none" strike="noStrike" cap="none">
                <a:solidFill>
                  <a:srgbClr val="007FA3"/>
                </a:solidFill>
                <a:latin typeface="Arial"/>
                <a:ea typeface="Arial"/>
                <a:cs typeface="Arial"/>
                <a:sym typeface="Arial"/>
              </a:rPr>
            </a:br>
            <a:r>
              <a:rPr lang="en-US" sz="3400" b="1" i="0" u="none" strike="noStrike" cap="none">
                <a:solidFill>
                  <a:srgbClr val="007FA3"/>
                </a:solidFill>
                <a:latin typeface="Arial"/>
                <a:ea typeface="Arial"/>
                <a:cs typeface="Arial"/>
                <a:sym typeface="Arial"/>
              </a:rPr>
              <a:t>Common Sense Theory of Emotion</a:t>
            </a:r>
          </a:p>
        </p:txBody>
      </p:sp>
      <p:sp>
        <p:nvSpPr>
          <p:cNvPr id="622" name="Shape 622"/>
          <p:cNvSpPr txBox="1">
            <a:spLocks noGrp="1"/>
          </p:cNvSpPr>
          <p:nvPr>
            <p:ph type="body" idx="1"/>
          </p:nvPr>
        </p:nvSpPr>
        <p:spPr>
          <a:xfrm>
            <a:off x="381000" y="4114800"/>
            <a:ext cx="8229600" cy="916856"/>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dk1"/>
                </a:solidFill>
                <a:latin typeface="Arial"/>
                <a:ea typeface="Arial"/>
                <a:cs typeface="Arial"/>
                <a:sym typeface="Arial"/>
              </a:rPr>
              <a:t>In the common-sense theory of emotion, a stimulus (snarling dog) leads to an emotion of fear, which then leads to bodily arousal (in this case, indicated by shaking) through the autonomic nervous system (ANS).</a:t>
            </a:r>
          </a:p>
        </p:txBody>
      </p:sp>
      <p:pic>
        <p:nvPicPr>
          <p:cNvPr id="623" name="Shape 623" descr="A diagram illustrates the theory using the quote, “I’m shaking because I’m afraid.” The illustration shows a snarling dog as the stimulus, leading to conscious fear as the first response, which then causes ANS arousal as the second response, showing a boy shaking with fear."/>
          <p:cNvPicPr preferRelativeResize="0"/>
          <p:nvPr/>
        </p:nvPicPr>
        <p:blipFill rotWithShape="1">
          <a:blip r:embed="rId3">
            <a:alphaModFix/>
          </a:blip>
          <a:srcRect/>
          <a:stretch/>
        </p:blipFill>
        <p:spPr>
          <a:xfrm>
            <a:off x="156368" y="1600200"/>
            <a:ext cx="8831261" cy="238442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Shape 62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Early Theories of Emotion </a:t>
            </a:r>
            <a:r>
              <a:rPr lang="en-US" sz="2000" b="1" i="0" u="none" strike="noStrike" cap="none">
                <a:solidFill>
                  <a:srgbClr val="007FA3"/>
                </a:solidFill>
                <a:latin typeface="Arial"/>
                <a:ea typeface="Arial"/>
                <a:cs typeface="Arial"/>
                <a:sym typeface="Arial"/>
              </a:rPr>
              <a:t>2 of 4</a:t>
            </a:r>
          </a:p>
        </p:txBody>
      </p:sp>
      <p:sp>
        <p:nvSpPr>
          <p:cNvPr id="630" name="Shape 63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James-Lange theory of emotion: a physiological reaction leads to the labeling of an emotion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Shape 636"/>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9.9</a:t>
            </a:r>
            <a:br>
              <a:rPr lang="en-US" sz="3400" b="1" i="0" u="none" strike="noStrike" cap="none">
                <a:solidFill>
                  <a:srgbClr val="007FA3"/>
                </a:solidFill>
                <a:latin typeface="Arial"/>
                <a:ea typeface="Arial"/>
                <a:cs typeface="Arial"/>
                <a:sym typeface="Arial"/>
              </a:rPr>
            </a:br>
            <a:r>
              <a:rPr lang="en-US" sz="3400" b="1" i="0" u="none" strike="noStrike" cap="none">
                <a:solidFill>
                  <a:srgbClr val="007FA3"/>
                </a:solidFill>
                <a:latin typeface="Arial"/>
                <a:ea typeface="Arial"/>
                <a:cs typeface="Arial"/>
                <a:sym typeface="Arial"/>
              </a:rPr>
              <a:t>James-Lange Theory of Emotion</a:t>
            </a:r>
          </a:p>
        </p:txBody>
      </p:sp>
      <p:sp>
        <p:nvSpPr>
          <p:cNvPr id="637" name="Shape 637"/>
          <p:cNvSpPr txBox="1">
            <a:spLocks noGrp="1"/>
          </p:cNvSpPr>
          <p:nvPr>
            <p:ph type="body" idx="1"/>
          </p:nvPr>
        </p:nvSpPr>
        <p:spPr>
          <a:xfrm>
            <a:off x="381000" y="3973512"/>
            <a:ext cx="8229600" cy="575440"/>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dk1"/>
                </a:solidFill>
                <a:latin typeface="Arial"/>
                <a:ea typeface="Arial"/>
                <a:cs typeface="Arial"/>
                <a:sym typeface="Arial"/>
              </a:rPr>
              <a:t>In the James-Lange theory of emotion, a stimulus leads to bodily arousal first, which is then interpreted as an emotion.</a:t>
            </a:r>
          </a:p>
        </p:txBody>
      </p:sp>
      <p:pic>
        <p:nvPicPr>
          <p:cNvPr id="638" name="Shape 638" descr="A diagram illustrates the James-Lange theory using the quote,  “I’m afraid because I’m shaking.”  The same set of images as the previous figure is presented in a different order: the snarling dog as the stimulus, the boy shaking with fear as the first response, and conscious fear as the second response."/>
          <p:cNvPicPr preferRelativeResize="0"/>
          <p:nvPr/>
        </p:nvPicPr>
        <p:blipFill rotWithShape="1">
          <a:blip r:embed="rId3">
            <a:alphaModFix/>
          </a:blip>
          <a:srcRect/>
          <a:stretch/>
        </p:blipFill>
        <p:spPr>
          <a:xfrm>
            <a:off x="181708" y="1507932"/>
            <a:ext cx="8610599" cy="231318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Shape 64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Early Theories of Emotion </a:t>
            </a:r>
            <a:r>
              <a:rPr lang="en-US" sz="2000" b="1" i="0" u="none" strike="noStrike" cap="none">
                <a:solidFill>
                  <a:srgbClr val="007FA3"/>
                </a:solidFill>
                <a:latin typeface="Arial"/>
                <a:ea typeface="Arial"/>
                <a:cs typeface="Arial"/>
                <a:sym typeface="Arial"/>
              </a:rPr>
              <a:t>3 of 4</a:t>
            </a:r>
          </a:p>
        </p:txBody>
      </p:sp>
      <p:sp>
        <p:nvSpPr>
          <p:cNvPr id="645" name="Shape 64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Cannon-Bard theory of emotion: the physiological reaction and the emotion are assumed to occur at the same time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Shape 651"/>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9.10</a:t>
            </a:r>
            <a:br>
              <a:rPr lang="en-US" sz="3400" b="1" i="0" u="none" strike="noStrike" cap="none">
                <a:solidFill>
                  <a:srgbClr val="007FA3"/>
                </a:solidFill>
                <a:latin typeface="Arial"/>
                <a:ea typeface="Arial"/>
                <a:cs typeface="Arial"/>
                <a:sym typeface="Arial"/>
              </a:rPr>
            </a:br>
            <a:r>
              <a:rPr lang="en-US" sz="3400" b="1" i="0" u="none" strike="noStrike" cap="none">
                <a:solidFill>
                  <a:srgbClr val="007FA3"/>
                </a:solidFill>
                <a:latin typeface="Arial"/>
                <a:ea typeface="Arial"/>
                <a:cs typeface="Arial"/>
                <a:sym typeface="Arial"/>
              </a:rPr>
              <a:t>Cannon-Bard Theory of Emotion</a:t>
            </a:r>
          </a:p>
        </p:txBody>
      </p:sp>
      <p:sp>
        <p:nvSpPr>
          <p:cNvPr id="652" name="Shape 652"/>
          <p:cNvSpPr txBox="1">
            <a:spLocks noGrp="1"/>
          </p:cNvSpPr>
          <p:nvPr>
            <p:ph type="body" idx="1"/>
          </p:nvPr>
        </p:nvSpPr>
        <p:spPr>
          <a:xfrm>
            <a:off x="328244" y="4419600"/>
            <a:ext cx="8610747" cy="685799"/>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dk1"/>
                </a:solidFill>
                <a:latin typeface="Arial"/>
                <a:ea typeface="Arial"/>
                <a:cs typeface="Arial"/>
                <a:sym typeface="Arial"/>
              </a:rPr>
              <a:t>In the Cannon-Bard theory of emotion, a stimulus leads to activity in the brain, which then sends signals to arouse the body and interpret the emotion at the same time.</a:t>
            </a:r>
          </a:p>
        </p:txBody>
      </p:sp>
      <p:pic>
        <p:nvPicPr>
          <p:cNvPr id="653" name="Shape 653" descr="A diagram illustrates the Cannon-Bard theory of emotion, using the quote, “I’m shaking and feeling afraid at the same time.” Image of a snarling dog represents the stimulus; an image of the brain illustrating subcortical brain activity represents the first response; which then branches off into two responses: the boy reacting in fear represents ANS arousal, and Conscious Fear. Both represent second response."/>
          <p:cNvPicPr preferRelativeResize="0"/>
          <p:nvPr/>
        </p:nvPicPr>
        <p:blipFill rotWithShape="1">
          <a:blip r:embed="rId3">
            <a:alphaModFix/>
          </a:blip>
          <a:srcRect/>
          <a:stretch/>
        </p:blipFill>
        <p:spPr>
          <a:xfrm>
            <a:off x="328244" y="1600200"/>
            <a:ext cx="8458346" cy="283464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Shape 65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Early Theories of Emotion </a:t>
            </a:r>
            <a:r>
              <a:rPr lang="en-US" sz="2000" b="1" i="0" u="none" strike="noStrike" cap="none">
                <a:solidFill>
                  <a:srgbClr val="007FA3"/>
                </a:solidFill>
                <a:latin typeface="Arial"/>
                <a:ea typeface="Arial"/>
                <a:cs typeface="Arial"/>
                <a:sym typeface="Arial"/>
              </a:rPr>
              <a:t>4 of 4</a:t>
            </a:r>
          </a:p>
        </p:txBody>
      </p:sp>
      <p:sp>
        <p:nvSpPr>
          <p:cNvPr id="660" name="Shape 66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Facial feedback hypothesis: facial expressions provide feedback to the brain concerning the emotion being expressed, which in turn causes and intensifies the emotion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xfrm>
            <a:off x="457200" y="215371"/>
            <a:ext cx="8229600" cy="5466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Learning Objectives </a:t>
            </a:r>
            <a:r>
              <a:rPr lang="en-US" sz="2000" b="1" i="0" u="none" strike="noStrike" cap="none">
                <a:solidFill>
                  <a:srgbClr val="007FA3"/>
                </a:solidFill>
                <a:latin typeface="Arial"/>
                <a:ea typeface="Arial"/>
                <a:cs typeface="Arial"/>
                <a:sym typeface="Arial"/>
              </a:rPr>
              <a:t>2 of 2</a:t>
            </a:r>
          </a:p>
        </p:txBody>
      </p:sp>
      <p:sp>
        <p:nvSpPr>
          <p:cNvPr id="392" name="Shape 392"/>
          <p:cNvSpPr txBox="1">
            <a:spLocks noGrp="1"/>
          </p:cNvSpPr>
          <p:nvPr>
            <p:ph type="body" idx="1"/>
          </p:nvPr>
        </p:nvSpPr>
        <p:spPr>
          <a:xfrm>
            <a:off x="450500" y="1295400"/>
            <a:ext cx="8229600" cy="4297363"/>
          </a:xfrm>
          <a:prstGeom prst="rect">
            <a:avLst/>
          </a:prstGeom>
          <a:noFill/>
          <a:ln>
            <a:noFill/>
          </a:ln>
        </p:spPr>
        <p:txBody>
          <a:bodyPr lIns="0" tIns="0" rIns="0" bIns="0" anchor="t" anchorCtr="0">
            <a:noAutofit/>
          </a:bodyPr>
          <a:lstStyle/>
          <a:p>
            <a:pPr marL="692150" marR="0" lvl="0" indent="-641350" algn="l" rtl="0">
              <a:spcBef>
                <a:spcPts val="0"/>
              </a:spcBef>
              <a:spcAft>
                <a:spcPts val="0"/>
              </a:spcAft>
              <a:buClr>
                <a:srgbClr val="007FA3"/>
              </a:buClr>
              <a:buSzPct val="25000"/>
              <a:buFont typeface="Arial"/>
              <a:buNone/>
            </a:pPr>
            <a:r>
              <a:rPr lang="en-US" sz="2200" b="0" i="0" u="none" strike="noStrike" cap="none">
                <a:solidFill>
                  <a:schemeClr val="dk1"/>
                </a:solidFill>
                <a:latin typeface="Arial"/>
                <a:ea typeface="Arial"/>
                <a:cs typeface="Arial"/>
                <a:sym typeface="Arial"/>
              </a:rPr>
              <a:t>9.7 	Recognize some of the factors that contribute to obesity.</a:t>
            </a:r>
          </a:p>
          <a:p>
            <a:pPr marL="692150" marR="0" lvl="0" indent="-641350" algn="l" rtl="0">
              <a:spcBef>
                <a:spcPts val="1500"/>
              </a:spcBef>
              <a:spcAft>
                <a:spcPts val="0"/>
              </a:spcAft>
              <a:buClr>
                <a:srgbClr val="007FA3"/>
              </a:buClr>
              <a:buSzPct val="25000"/>
              <a:buFont typeface="Arial"/>
              <a:buNone/>
            </a:pPr>
            <a:r>
              <a:rPr lang="en-US" sz="2200" b="0" i="0" u="none" strike="noStrike" cap="none">
                <a:solidFill>
                  <a:schemeClr val="dk1"/>
                </a:solidFill>
                <a:latin typeface="Arial"/>
                <a:ea typeface="Arial"/>
                <a:cs typeface="Arial"/>
                <a:sym typeface="Arial"/>
              </a:rPr>
              <a:t>9.8 	Describe the three elements of emotion.</a:t>
            </a:r>
          </a:p>
          <a:p>
            <a:pPr marL="692150" marR="0" lvl="0" indent="-641350" algn="l" rtl="0">
              <a:spcBef>
                <a:spcPts val="1500"/>
              </a:spcBef>
              <a:spcAft>
                <a:spcPts val="0"/>
              </a:spcAft>
              <a:buClr>
                <a:srgbClr val="007FA3"/>
              </a:buClr>
              <a:buSzPct val="25000"/>
              <a:buFont typeface="Arial"/>
              <a:buNone/>
            </a:pPr>
            <a:r>
              <a:rPr lang="en-US" sz="2200" b="0" i="0" u="none" strike="noStrike" cap="none">
                <a:solidFill>
                  <a:schemeClr val="dk1"/>
                </a:solidFill>
                <a:latin typeface="Arial"/>
                <a:ea typeface="Arial"/>
                <a:cs typeface="Arial"/>
                <a:sym typeface="Arial"/>
              </a:rPr>
              <a:t>9.9 	Distinguish among the common-sense, James-Lange, Cannon-Bard, and facial feedback theories of emotion.</a:t>
            </a:r>
          </a:p>
          <a:p>
            <a:pPr marL="692150" marR="0" lvl="0" indent="-641350" algn="l" rtl="0">
              <a:spcBef>
                <a:spcPts val="1500"/>
              </a:spcBef>
              <a:spcAft>
                <a:spcPts val="0"/>
              </a:spcAft>
              <a:buClr>
                <a:srgbClr val="007FA3"/>
              </a:buClr>
              <a:buSzPct val="25000"/>
              <a:buFont typeface="Arial"/>
              <a:buNone/>
            </a:pPr>
            <a:r>
              <a:rPr lang="en-US" sz="2200" b="0" i="0" u="none" strike="noStrike" cap="none">
                <a:solidFill>
                  <a:schemeClr val="dk1"/>
                </a:solidFill>
                <a:latin typeface="Arial"/>
                <a:ea typeface="Arial"/>
                <a:cs typeface="Arial"/>
                <a:sym typeface="Arial"/>
              </a:rPr>
              <a:t>9.10	Identify the key elements in the cognitive arousal and cognitive-mediational theories of emotion.</a:t>
            </a:r>
          </a:p>
          <a:p>
            <a:pPr marL="692150" marR="0" lvl="0" indent="-641350" algn="l" rtl="0">
              <a:spcBef>
                <a:spcPts val="1500"/>
              </a:spcBef>
              <a:buClr>
                <a:srgbClr val="007FA3"/>
              </a:buClr>
              <a:buSzPct val="25000"/>
              <a:buFont typeface="Arial"/>
              <a:buNone/>
            </a:pPr>
            <a:r>
              <a:rPr lang="en-US" sz="2200" b="0" i="0" u="none" strike="noStrike" cap="none">
                <a:solidFill>
                  <a:schemeClr val="dk1"/>
                </a:solidFill>
                <a:latin typeface="Arial"/>
                <a:ea typeface="Arial"/>
                <a:cs typeface="Arial"/>
                <a:sym typeface="Arial"/>
              </a:rPr>
              <a:t>9.11 Summarize the five steps of the GTD method.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Shape 666"/>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9.11 </a:t>
            </a:r>
            <a:br>
              <a:rPr lang="en-US" sz="3400" b="1" i="0" u="none" strike="noStrike" cap="none">
                <a:solidFill>
                  <a:srgbClr val="007FA3"/>
                </a:solidFill>
                <a:latin typeface="Arial"/>
                <a:ea typeface="Arial"/>
                <a:cs typeface="Arial"/>
                <a:sym typeface="Arial"/>
              </a:rPr>
            </a:br>
            <a:r>
              <a:rPr lang="en-US" sz="3400" b="1" i="0" u="none" strike="noStrike" cap="none">
                <a:solidFill>
                  <a:srgbClr val="007FA3"/>
                </a:solidFill>
                <a:latin typeface="Arial"/>
                <a:ea typeface="Arial"/>
                <a:cs typeface="Arial"/>
                <a:sym typeface="Arial"/>
              </a:rPr>
              <a:t>Facial Feedback Theory of Emotion</a:t>
            </a:r>
          </a:p>
        </p:txBody>
      </p:sp>
      <p:sp>
        <p:nvSpPr>
          <p:cNvPr id="667" name="Shape 667"/>
          <p:cNvSpPr txBox="1">
            <a:spLocks noGrp="1"/>
          </p:cNvSpPr>
          <p:nvPr>
            <p:ph type="body" idx="1"/>
          </p:nvPr>
        </p:nvSpPr>
        <p:spPr>
          <a:xfrm>
            <a:off x="349790" y="3751385"/>
            <a:ext cx="8458200" cy="116561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dk1"/>
                </a:solidFill>
                <a:latin typeface="Arial"/>
                <a:ea typeface="Arial"/>
                <a:cs typeface="Arial"/>
                <a:sym typeface="Arial"/>
              </a:rPr>
              <a:t>In the facial feedback theory of emotion, a stimulus such as this snarling dog causes arousal and a facial expression. The facial expression then provides feedback to the brain about the emotion. The brain then interprets the emotion and may also intensify it.</a:t>
            </a:r>
          </a:p>
        </p:txBody>
      </p:sp>
      <p:pic>
        <p:nvPicPr>
          <p:cNvPr id="668" name="Shape 668" descr="A diagram illustrates the Cannon-Bard Theory of Emotion using the quote, “I’m shaking and feeling afraid at the same time.” The stimulus is shown as a snarling dog. The first response is subcortical brain activity. The second response is shown as a boy shaking in ANS arousal and changes in body, along with at the same time conscious fear."/>
          <p:cNvPicPr preferRelativeResize="0"/>
          <p:nvPr/>
        </p:nvPicPr>
        <p:blipFill rotWithShape="1">
          <a:blip r:embed="rId3">
            <a:alphaModFix/>
          </a:blip>
          <a:srcRect l="598" r="1376" b="4963"/>
          <a:stretch/>
        </p:blipFill>
        <p:spPr>
          <a:xfrm>
            <a:off x="152400" y="1371537"/>
            <a:ext cx="8852982" cy="237984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Shape 67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Cognitive Theories of Emotion </a:t>
            </a:r>
            <a:r>
              <a:rPr lang="en-US" sz="2000" b="1" i="0" u="none" strike="noStrike" cap="none">
                <a:solidFill>
                  <a:srgbClr val="007FA3"/>
                </a:solidFill>
                <a:latin typeface="Arial"/>
                <a:ea typeface="Arial"/>
                <a:cs typeface="Arial"/>
                <a:sym typeface="Arial"/>
              </a:rPr>
              <a:t>1 of 2</a:t>
            </a:r>
          </a:p>
        </p:txBody>
      </p:sp>
      <p:sp>
        <p:nvSpPr>
          <p:cNvPr id="675" name="Shape 675"/>
          <p:cNvSpPr txBox="1">
            <a:spLocks noGrp="1"/>
          </p:cNvSpPr>
          <p:nvPr>
            <p:ph type="body" idx="1"/>
          </p:nvPr>
        </p:nvSpPr>
        <p:spPr>
          <a:xfrm>
            <a:off x="457200" y="816429"/>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9.10 Identify the key elements in the cognitive arousal and cognitive-mediational theories of emotion.</a:t>
            </a:r>
          </a:p>
        </p:txBody>
      </p:sp>
      <p:sp>
        <p:nvSpPr>
          <p:cNvPr id="676" name="Shape 676"/>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Cognitive arousal theory: both the physical arousal and labeling of that arousal based on cues from the environment must occur before the emotion is experienced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Shape 682"/>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Figure 9.12 </a:t>
            </a:r>
            <a:br>
              <a:rPr lang="en-US" sz="3200" b="1" i="0" u="none" strike="noStrike" cap="none">
                <a:solidFill>
                  <a:srgbClr val="007FA3"/>
                </a:solidFill>
                <a:latin typeface="Arial"/>
                <a:ea typeface="Arial"/>
                <a:cs typeface="Arial"/>
                <a:sym typeface="Arial"/>
              </a:rPr>
            </a:br>
            <a:r>
              <a:rPr lang="en-US" sz="3200" b="1" i="0" u="none" strike="noStrike" cap="none">
                <a:solidFill>
                  <a:srgbClr val="007FA3"/>
                </a:solidFill>
                <a:latin typeface="Arial"/>
                <a:ea typeface="Arial"/>
                <a:cs typeface="Arial"/>
                <a:sym typeface="Arial"/>
              </a:rPr>
              <a:t>Schachter-Singer Cognitive Arousal Theory of Emotion</a:t>
            </a:r>
          </a:p>
        </p:txBody>
      </p:sp>
      <p:sp>
        <p:nvSpPr>
          <p:cNvPr id="683" name="Shape 683"/>
          <p:cNvSpPr txBox="1">
            <a:spLocks noGrp="1"/>
          </p:cNvSpPr>
          <p:nvPr>
            <p:ph type="body" idx="1"/>
          </p:nvPr>
        </p:nvSpPr>
        <p:spPr>
          <a:xfrm>
            <a:off x="533400" y="4724400"/>
            <a:ext cx="8229600" cy="1255815"/>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dk1"/>
                </a:solidFill>
                <a:latin typeface="Arial"/>
                <a:ea typeface="Arial"/>
                <a:cs typeface="Arial"/>
                <a:sym typeface="Arial"/>
              </a:rPr>
              <a:t>Schachter and Singer’s cognitive arousal theory is similar to the James-Lange theory but adds the element of cognitive labeling of the arousal. In this theory, a stimulus leads to both bodily arousal and the labeling of that arousal (based on the surrounding context), which leads to the experience and labeling of the emotional reaction.</a:t>
            </a:r>
          </a:p>
        </p:txBody>
      </p:sp>
      <p:pic>
        <p:nvPicPr>
          <p:cNvPr id="684" name="Shape 684" descr="A diagram illustrates the Schachter-Singer cognitive arousal theory using the quote: “This snarling dog is dangerous and that makes me feel afraid.” Stimulus in the form of a snarling dog leads to both ANS arousal/changes in body, and cognitive appraisal as the first response, which leads to conscious fear as the second response."/>
          <p:cNvPicPr preferRelativeResize="0"/>
          <p:nvPr/>
        </p:nvPicPr>
        <p:blipFill rotWithShape="1">
          <a:blip r:embed="rId3">
            <a:alphaModFix/>
          </a:blip>
          <a:srcRect/>
          <a:stretch/>
        </p:blipFill>
        <p:spPr>
          <a:xfrm>
            <a:off x="521677" y="1828800"/>
            <a:ext cx="7832440" cy="283464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Shape 69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Cognitive Theories of Emotion </a:t>
            </a:r>
            <a:r>
              <a:rPr lang="en-US" sz="2000" b="1" i="0" u="none" strike="noStrike" cap="none">
                <a:solidFill>
                  <a:srgbClr val="007FA3"/>
                </a:solidFill>
                <a:latin typeface="Arial"/>
                <a:ea typeface="Arial"/>
                <a:cs typeface="Arial"/>
                <a:sym typeface="Arial"/>
              </a:rPr>
              <a:t>2 of 2</a:t>
            </a:r>
          </a:p>
        </p:txBody>
      </p:sp>
      <p:sp>
        <p:nvSpPr>
          <p:cNvPr id="691" name="Shape 691"/>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Cognitive-mediational theory: a stimulus must be interpreted (appraised) by a person in order to result in a physical response and an emotional reaction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Shape 697"/>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Figure 9.13</a:t>
            </a:r>
            <a:br>
              <a:rPr lang="en-US" sz="3200" b="1" i="0" u="none" strike="noStrike" cap="none">
                <a:solidFill>
                  <a:srgbClr val="007FA3"/>
                </a:solidFill>
                <a:latin typeface="Arial"/>
                <a:ea typeface="Arial"/>
                <a:cs typeface="Arial"/>
                <a:sym typeface="Arial"/>
              </a:rPr>
            </a:br>
            <a:r>
              <a:rPr lang="en-US" sz="3200" b="1" i="0" u="none" strike="noStrike" cap="none">
                <a:solidFill>
                  <a:srgbClr val="007FA3"/>
                </a:solidFill>
                <a:latin typeface="Arial"/>
                <a:ea typeface="Arial"/>
                <a:cs typeface="Arial"/>
                <a:sym typeface="Arial"/>
              </a:rPr>
              <a:t>Lazarus’s Cognitive-Mediational Theory of Emotion</a:t>
            </a:r>
          </a:p>
        </p:txBody>
      </p:sp>
      <p:sp>
        <p:nvSpPr>
          <p:cNvPr id="698" name="Shape 698"/>
          <p:cNvSpPr txBox="1">
            <a:spLocks noGrp="1"/>
          </p:cNvSpPr>
          <p:nvPr>
            <p:ph type="body" idx="1"/>
          </p:nvPr>
        </p:nvSpPr>
        <p:spPr>
          <a:xfrm>
            <a:off x="538956" y="3886200"/>
            <a:ext cx="8229600" cy="916856"/>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dk1"/>
                </a:solidFill>
                <a:latin typeface="Arial"/>
                <a:ea typeface="Arial"/>
                <a:cs typeface="Arial"/>
                <a:sym typeface="Arial"/>
              </a:rPr>
              <a:t>In Lazarus’s cognitive-mediational theory of emotion, a stimulus causes an immediate appraisal (e.g., “The dog is snarling and not behind a fence, so this is dangerous”). The cognitive appraisal results in an emotional response, which is then followed by the appropriate bodily response.</a:t>
            </a:r>
          </a:p>
        </p:txBody>
      </p:sp>
      <p:pic>
        <p:nvPicPr>
          <p:cNvPr id="699" name="Shape 699" descr="A diagram illustrates Lazarus’s Cognitive-Mediational Theory. An image of a snarling dog, the stimulus, is followed by a flowchart with the following series of phrases:  First response: • Appraisal of threat • FEAR  Second response: • Bodily response "/>
          <p:cNvPicPr preferRelativeResize="0"/>
          <p:nvPr/>
        </p:nvPicPr>
        <p:blipFill rotWithShape="1">
          <a:blip r:embed="rId3">
            <a:alphaModFix/>
          </a:blip>
          <a:srcRect/>
          <a:stretch/>
        </p:blipFill>
        <p:spPr>
          <a:xfrm>
            <a:off x="381000" y="2053394"/>
            <a:ext cx="8545512" cy="1718137"/>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Shape 705"/>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9.14 </a:t>
            </a:r>
            <a:br>
              <a:rPr lang="en-US" sz="3400" b="1" i="0" u="none" strike="noStrike" cap="none">
                <a:solidFill>
                  <a:srgbClr val="007FA3"/>
                </a:solidFill>
                <a:latin typeface="Arial"/>
                <a:ea typeface="Arial"/>
                <a:cs typeface="Arial"/>
                <a:sym typeface="Arial"/>
              </a:rPr>
            </a:br>
            <a:r>
              <a:rPr lang="en-US" sz="3400" b="1" i="0" u="none" strike="noStrike" cap="none">
                <a:solidFill>
                  <a:srgbClr val="007FA3"/>
                </a:solidFill>
                <a:latin typeface="Arial"/>
                <a:ea typeface="Arial"/>
                <a:cs typeface="Arial"/>
                <a:sym typeface="Arial"/>
              </a:rPr>
              <a:t>Comparison of Theories of Emotion</a:t>
            </a:r>
          </a:p>
        </p:txBody>
      </p:sp>
      <p:sp>
        <p:nvSpPr>
          <p:cNvPr id="706" name="Shape 706"/>
          <p:cNvSpPr txBox="1">
            <a:spLocks noGrp="1"/>
          </p:cNvSpPr>
          <p:nvPr>
            <p:ph type="body" idx="1"/>
          </p:nvPr>
        </p:nvSpPr>
        <p:spPr>
          <a:xfrm>
            <a:off x="486506" y="5260967"/>
            <a:ext cx="8229600" cy="381000"/>
          </a:xfrm>
          <a:prstGeom prst="rect">
            <a:avLst/>
          </a:prstGeom>
          <a:noFill/>
          <a:ln>
            <a:noFill/>
          </a:ln>
        </p:spPr>
        <p:txBody>
          <a:bodyPr lIns="0" tIns="0" rIns="0" bIns="0" anchor="b" anchorCtr="0">
            <a:noAutofit/>
          </a:bodyPr>
          <a:lstStyle/>
          <a:p>
            <a:pPr marL="0" marR="0" lvl="0" indent="0" algn="ctr" rtl="0">
              <a:spcBef>
                <a:spcPts val="0"/>
              </a:spcBef>
              <a:buClr>
                <a:srgbClr val="007FA3"/>
              </a:buClr>
              <a:buSzPct val="25000"/>
              <a:buFont typeface="Arial"/>
              <a:buNone/>
            </a:pPr>
            <a:r>
              <a:rPr lang="en-US" sz="1700" b="0" i="0" u="none" strike="noStrike" cap="none">
                <a:solidFill>
                  <a:schemeClr val="dk1"/>
                </a:solidFill>
                <a:latin typeface="Arial"/>
                <a:ea typeface="Arial"/>
                <a:cs typeface="Arial"/>
                <a:sym typeface="Arial"/>
              </a:rPr>
              <a:t>These figures represent the six different theories of emotion as discussed.</a:t>
            </a:r>
          </a:p>
        </p:txBody>
      </p:sp>
      <p:pic>
        <p:nvPicPr>
          <p:cNvPr id="707" name="Shape 707" descr="One of two illustrations representing the six different theories of emotion previously presented as diagrams. This figure includes the common sense theory, the James-Lange theory and the Cannon-Bard theory."/>
          <p:cNvPicPr preferRelativeResize="0"/>
          <p:nvPr/>
        </p:nvPicPr>
        <p:blipFill rotWithShape="1">
          <a:blip r:embed="rId3">
            <a:alphaModFix/>
          </a:blip>
          <a:srcRect/>
          <a:stretch/>
        </p:blipFill>
        <p:spPr>
          <a:xfrm>
            <a:off x="256343" y="1523999"/>
            <a:ext cx="4344962" cy="3736969"/>
          </a:xfrm>
          <a:prstGeom prst="rect">
            <a:avLst/>
          </a:prstGeom>
          <a:noFill/>
          <a:ln>
            <a:noFill/>
          </a:ln>
        </p:spPr>
      </p:pic>
      <p:pic>
        <p:nvPicPr>
          <p:cNvPr id="708" name="Shape 708" descr="The second of two illustrations representing the theories of emotion. This figure includes the Schachter-Singer cognitive arousal theory, the facial feedback theory and Lazarus's cognitive-mediational theory."/>
          <p:cNvPicPr preferRelativeResize="0"/>
          <p:nvPr/>
        </p:nvPicPr>
        <p:blipFill rotWithShape="1">
          <a:blip r:embed="rId4">
            <a:alphaModFix/>
          </a:blip>
          <a:srcRect/>
          <a:stretch/>
        </p:blipFill>
        <p:spPr>
          <a:xfrm>
            <a:off x="4652235" y="1523999"/>
            <a:ext cx="4292408" cy="334963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Shape 71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When Motivation Is Not Enough</a:t>
            </a:r>
          </a:p>
        </p:txBody>
      </p:sp>
      <p:sp>
        <p:nvSpPr>
          <p:cNvPr id="714" name="Shape 714"/>
          <p:cNvSpPr txBox="1">
            <a:spLocks noGrp="1"/>
          </p:cNvSpPr>
          <p:nvPr>
            <p:ph type="body" idx="1"/>
          </p:nvPr>
        </p:nvSpPr>
        <p:spPr>
          <a:xfrm>
            <a:off x="457200" y="816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9.11 Summarize the five steps of the GTD method.</a:t>
            </a:r>
          </a:p>
        </p:txBody>
      </p:sp>
      <p:sp>
        <p:nvSpPr>
          <p:cNvPr id="715" name="Shape 71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Getting Things Done methodology</a:t>
            </a:r>
          </a:p>
          <a:p>
            <a:pPr marL="914400" marR="0" lvl="1" indent="-457200" algn="l" rtl="0">
              <a:spcBef>
                <a:spcPts val="600"/>
              </a:spcBef>
              <a:spcAft>
                <a:spcPts val="0"/>
              </a:spcAft>
              <a:buClr>
                <a:srgbClr val="007FA3"/>
              </a:buClr>
              <a:buSzPct val="100000"/>
              <a:buFont typeface="Arial"/>
              <a:buAutoNum type="arabicPeriod"/>
            </a:pPr>
            <a:r>
              <a:rPr lang="en-US" sz="2400" b="0" i="0" u="none" strike="noStrike" cap="none">
                <a:solidFill>
                  <a:schemeClr val="dk1"/>
                </a:solidFill>
                <a:latin typeface="Arial"/>
                <a:ea typeface="Arial"/>
                <a:cs typeface="Arial"/>
                <a:sym typeface="Arial"/>
              </a:rPr>
              <a:t>Capture anything that has your attention in one place.</a:t>
            </a:r>
          </a:p>
          <a:p>
            <a:pPr marL="914400" marR="0" lvl="1" indent="-457200" algn="l" rtl="0">
              <a:spcBef>
                <a:spcPts val="600"/>
              </a:spcBef>
              <a:spcAft>
                <a:spcPts val="0"/>
              </a:spcAft>
              <a:buClr>
                <a:srgbClr val="007FA3"/>
              </a:buClr>
              <a:buSzPct val="100000"/>
              <a:buFont typeface="Arial"/>
              <a:buAutoNum type="arabicPeriod"/>
            </a:pPr>
            <a:r>
              <a:rPr lang="en-US" sz="2400" b="0" i="0" u="none" strike="noStrike" cap="none">
                <a:solidFill>
                  <a:schemeClr val="dk1"/>
                </a:solidFill>
                <a:latin typeface="Arial"/>
                <a:ea typeface="Arial"/>
                <a:cs typeface="Arial"/>
                <a:sym typeface="Arial"/>
              </a:rPr>
              <a:t>Process and define what you can take action on and identify the next steps.</a:t>
            </a:r>
          </a:p>
          <a:p>
            <a:pPr marL="914400" marR="0" lvl="1" indent="-457200" algn="l" rtl="0">
              <a:spcBef>
                <a:spcPts val="600"/>
              </a:spcBef>
              <a:spcAft>
                <a:spcPts val="0"/>
              </a:spcAft>
              <a:buClr>
                <a:srgbClr val="007FA3"/>
              </a:buClr>
              <a:buSzPct val="100000"/>
              <a:buFont typeface="Arial"/>
              <a:buAutoNum type="arabicPeriod"/>
            </a:pPr>
            <a:r>
              <a:rPr lang="en-US" sz="2400" b="0" i="0" u="none" strike="noStrike" cap="none">
                <a:solidFill>
                  <a:schemeClr val="dk1"/>
                </a:solidFill>
                <a:latin typeface="Arial"/>
                <a:ea typeface="Arial"/>
                <a:cs typeface="Arial"/>
                <a:sym typeface="Arial"/>
              </a:rPr>
              <a:t>Organize information and reminders into categories based on how and when you need them.</a:t>
            </a:r>
          </a:p>
          <a:p>
            <a:pPr marL="914400" marR="0" lvl="1" indent="-457200" algn="l" rtl="0">
              <a:spcBef>
                <a:spcPts val="600"/>
              </a:spcBef>
              <a:spcAft>
                <a:spcPts val="0"/>
              </a:spcAft>
              <a:buClr>
                <a:srgbClr val="007FA3"/>
              </a:buClr>
              <a:buSzPct val="100000"/>
              <a:buFont typeface="Arial"/>
              <a:buAutoNum type="arabicPeriod"/>
            </a:pPr>
            <a:r>
              <a:rPr lang="en-US" sz="2400" b="0" i="0" u="none" strike="noStrike" cap="none">
                <a:solidFill>
                  <a:schemeClr val="dk1"/>
                </a:solidFill>
                <a:latin typeface="Arial"/>
                <a:ea typeface="Arial"/>
                <a:cs typeface="Arial"/>
                <a:sym typeface="Arial"/>
              </a:rPr>
              <a:t>Complete weekly reviews of your projects, next actions, and new items.</a:t>
            </a:r>
          </a:p>
          <a:p>
            <a:pPr marL="914400" marR="0" lvl="1" indent="-457200" algn="l" rtl="0">
              <a:spcBef>
                <a:spcPts val="600"/>
              </a:spcBef>
              <a:buClr>
                <a:srgbClr val="007FA3"/>
              </a:buClr>
              <a:buSzPct val="100000"/>
              <a:buFont typeface="Arial"/>
              <a:buAutoNum type="arabicPeriod"/>
            </a:pPr>
            <a:r>
              <a:rPr lang="en-US" sz="2400" b="0" i="0" u="none" strike="noStrike" cap="none">
                <a:solidFill>
                  <a:schemeClr val="dk1"/>
                </a:solidFill>
                <a:latin typeface="Arial"/>
                <a:ea typeface="Arial"/>
                <a:cs typeface="Arial"/>
                <a:sym typeface="Arial"/>
              </a:rPr>
              <a:t>Do your next actions in the appropriate context or time frame for doing so.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Defining Motivation</a:t>
            </a:r>
          </a:p>
        </p:txBody>
      </p:sp>
      <p:sp>
        <p:nvSpPr>
          <p:cNvPr id="399" name="Shape 399"/>
          <p:cNvSpPr txBox="1">
            <a:spLocks noGrp="1"/>
          </p:cNvSpPr>
          <p:nvPr>
            <p:ph type="body" idx="1"/>
          </p:nvPr>
        </p:nvSpPr>
        <p:spPr>
          <a:xfrm>
            <a:off x="457200" y="816429"/>
            <a:ext cx="8229600" cy="7075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9.1 Distinguish between intrinsic motivation and extrinsic motivation.</a:t>
            </a:r>
          </a:p>
        </p:txBody>
      </p:sp>
      <p:sp>
        <p:nvSpPr>
          <p:cNvPr id="400" name="Shape 40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Motivation: the process by which activities are started, directed, and continued so that physical or psychological needs or wants are met</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Extrinsic motivation: a person performs an action because it leads to an outcome that is separate from or external to the person</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Intrinsic motivation: a person performs an action because the act is fun, challenging, or satisfying in an internal manner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457200" y="215371"/>
            <a:ext cx="8229600" cy="9276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Early Approaches to Understanding Motivation </a:t>
            </a:r>
            <a:r>
              <a:rPr lang="en-US" sz="2000" b="1" i="0" u="none" strike="noStrike" cap="none">
                <a:solidFill>
                  <a:srgbClr val="007FA3"/>
                </a:solidFill>
                <a:latin typeface="Arial"/>
                <a:ea typeface="Arial"/>
                <a:cs typeface="Arial"/>
                <a:sym typeface="Arial"/>
              </a:rPr>
              <a:t>1 of 3</a:t>
            </a:r>
          </a:p>
        </p:txBody>
      </p:sp>
      <p:sp>
        <p:nvSpPr>
          <p:cNvPr id="407" name="Shape 407"/>
          <p:cNvSpPr txBox="1">
            <a:spLocks noGrp="1"/>
          </p:cNvSpPr>
          <p:nvPr>
            <p:ph type="body" idx="1"/>
          </p:nvPr>
        </p:nvSpPr>
        <p:spPr>
          <a:xfrm>
            <a:off x="458875" y="1295400"/>
            <a:ext cx="8229600" cy="7075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9.2 Identify the key elements of the early instinct and drive-reduction approaches to motivation.</a:t>
            </a:r>
          </a:p>
        </p:txBody>
      </p:sp>
      <p:sp>
        <p:nvSpPr>
          <p:cNvPr id="408" name="Shape 408"/>
          <p:cNvSpPr txBox="1">
            <a:spLocks noGrp="1"/>
          </p:cNvSpPr>
          <p:nvPr>
            <p:ph type="body" idx="2"/>
          </p:nvPr>
        </p:nvSpPr>
        <p:spPr>
          <a:xfrm>
            <a:off x="457200" y="2035626"/>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rgbClr val="000000"/>
                </a:solidFill>
                <a:latin typeface="Arial"/>
                <a:ea typeface="Arial"/>
                <a:cs typeface="Arial"/>
                <a:sym typeface="Arial"/>
              </a:rPr>
              <a:t>Instincts and the evolutionary approach: approach to motivation that assumes people are governed by instincts similar to those of animals</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Instincts: the biologically determined and innate patterns of behavior that exist in both people and animals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a:xfrm>
            <a:off x="457200" y="215371"/>
            <a:ext cx="8610599"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Early Approaches to Understanding Motivation </a:t>
            </a:r>
            <a:r>
              <a:rPr lang="en-US" sz="2000" b="1" i="0" u="none" strike="noStrike" cap="none">
                <a:solidFill>
                  <a:srgbClr val="007FA3"/>
                </a:solidFill>
                <a:latin typeface="Arial"/>
                <a:ea typeface="Arial"/>
                <a:cs typeface="Arial"/>
                <a:sym typeface="Arial"/>
              </a:rPr>
              <a:t>2 of 3</a:t>
            </a:r>
          </a:p>
        </p:txBody>
      </p:sp>
      <p:sp>
        <p:nvSpPr>
          <p:cNvPr id="415" name="Shape 415"/>
          <p:cNvSpPr txBox="1">
            <a:spLocks noGrp="1"/>
          </p:cNvSpPr>
          <p:nvPr>
            <p:ph type="body" idx="2"/>
          </p:nvPr>
        </p:nvSpPr>
        <p:spPr>
          <a:xfrm>
            <a:off x="457200" y="1371600"/>
            <a:ext cx="8229600" cy="47545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rgbClr val="000000"/>
                </a:solidFill>
                <a:latin typeface="Arial"/>
                <a:ea typeface="Arial"/>
                <a:cs typeface="Arial"/>
                <a:sym typeface="Arial"/>
              </a:rPr>
              <a:t>Drive-Reduction Theory: assumes behavior arises from physiological needs that cause internal drives to push the organism to satisfy the need and reduce tension and arousal</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Need: a requirement of some material essential for survival of the organism</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Drive: psychological tension and physical arousal when there is need that motivates organism to act in order to fulfill need and reduce tension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a:off x="457200" y="215371"/>
            <a:ext cx="8610599"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Early Approaches to Understanding Motivation </a:t>
            </a:r>
            <a:r>
              <a:rPr lang="en-US" sz="2000" b="1" i="0" u="none" strike="noStrike" cap="none">
                <a:solidFill>
                  <a:srgbClr val="007FA3"/>
                </a:solidFill>
                <a:latin typeface="Arial"/>
                <a:ea typeface="Arial"/>
                <a:cs typeface="Arial"/>
                <a:sym typeface="Arial"/>
              </a:rPr>
              <a:t>3 of 3</a:t>
            </a:r>
          </a:p>
        </p:txBody>
      </p:sp>
      <p:sp>
        <p:nvSpPr>
          <p:cNvPr id="422" name="Shape 422"/>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Primary drives: involve needs of the body such as hunger and thirst</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Acquired (secondary) drives: learned through experience or conditioning, such as the need for money or social approval</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Homeostasis: the tendency of the body to maintain a steady state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9.1 Homeostasis</a:t>
            </a:r>
          </a:p>
        </p:txBody>
      </p:sp>
      <p:sp>
        <p:nvSpPr>
          <p:cNvPr id="429" name="Shape 429"/>
          <p:cNvSpPr txBox="1">
            <a:spLocks noGrp="1"/>
          </p:cNvSpPr>
          <p:nvPr>
            <p:ph type="body" idx="1"/>
          </p:nvPr>
        </p:nvSpPr>
        <p:spPr>
          <a:xfrm>
            <a:off x="762000" y="4038600"/>
            <a:ext cx="7924799" cy="1865415"/>
          </a:xfrm>
          <a:prstGeom prst="rect">
            <a:avLst/>
          </a:prstGeom>
          <a:noFill/>
          <a:ln>
            <a:noFill/>
          </a:ln>
        </p:spPr>
        <p:txBody>
          <a:bodyPr lIns="0" tIns="0" rIns="0" bIns="0" anchor="t" anchorCtr="0">
            <a:noAutofit/>
          </a:bodyPr>
          <a:lstStyle/>
          <a:p>
            <a:pPr marL="0" marR="0" lvl="0" indent="0" algn="l" rtl="0">
              <a:spcBef>
                <a:spcPts val="0"/>
              </a:spcBef>
              <a:spcAft>
                <a:spcPts val="0"/>
              </a:spcAft>
              <a:buClr>
                <a:srgbClr val="007FA3"/>
              </a:buClr>
              <a:buSzPct val="25000"/>
              <a:buFont typeface="Arial"/>
              <a:buNone/>
            </a:pPr>
            <a:r>
              <a:rPr lang="en-US" sz="2000" b="0" i="0" u="none" strike="noStrike" cap="none">
                <a:solidFill>
                  <a:schemeClr val="dk1"/>
                </a:solidFill>
                <a:latin typeface="Arial"/>
                <a:ea typeface="Arial"/>
                <a:cs typeface="Arial"/>
                <a:sym typeface="Arial"/>
              </a:rPr>
              <a:t>In homeostasis, the body maintains balance in its physical states. For</a:t>
            </a:r>
          </a:p>
          <a:p>
            <a:pPr marL="0" marR="0" lvl="0" indent="0" algn="l" rtl="0">
              <a:spcBef>
                <a:spcPts val="0"/>
              </a:spcBef>
              <a:buClr>
                <a:srgbClr val="007FA3"/>
              </a:buClr>
              <a:buSzPct val="25000"/>
              <a:buFont typeface="Arial"/>
              <a:buNone/>
            </a:pPr>
            <a:r>
              <a:rPr lang="en-US" sz="2000" b="0" i="0" u="none" strike="noStrike" cap="none">
                <a:solidFill>
                  <a:schemeClr val="dk1"/>
                </a:solidFill>
                <a:latin typeface="Arial"/>
                <a:ea typeface="Arial"/>
                <a:cs typeface="Arial"/>
                <a:sym typeface="Arial"/>
              </a:rPr>
              <a:t>example, this diagram shows how increased hunger (a state of imbalance) prompts a person to eat. Eating increases the level of glucose (blood sugar), causing the feelings of hunger to reduce. After a period without eating, the glucose levels become low enough to stimulate the hunger drive once again, and entire cycle is repeated.</a:t>
            </a:r>
          </a:p>
        </p:txBody>
      </p:sp>
      <p:pic>
        <p:nvPicPr>
          <p:cNvPr id="430" name="Shape 430" descr="A flowchart of homeostasis shows the following sequence: increased hunger; eat; glucose raised; hunger diminished; don’t eat; glucose lowered."/>
          <p:cNvPicPr preferRelativeResize="0"/>
          <p:nvPr/>
        </p:nvPicPr>
        <p:blipFill rotWithShape="1">
          <a:blip r:embed="rId3">
            <a:alphaModFix/>
          </a:blip>
          <a:srcRect/>
          <a:stretch/>
        </p:blipFill>
        <p:spPr>
          <a:xfrm>
            <a:off x="609600" y="1066800"/>
            <a:ext cx="7791277" cy="2819400"/>
          </a:xfrm>
          <a:prstGeom prst="rect">
            <a:avLst/>
          </a:prstGeom>
          <a:noFill/>
          <a:ln>
            <a:noFill/>
          </a:ln>
        </p:spPr>
      </p:pic>
    </p:spTree>
  </p:cSld>
  <p:clrMapOvr>
    <a:masterClrMapping/>
  </p:clrMapOvr>
</p:sld>
</file>

<file path=ppt/theme/theme1.xml><?xml version="1.0" encoding="utf-8"?>
<a:theme xmlns:a="http://schemas.openxmlformats.org/drawingml/2006/main" name="5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2381</Words>
  <Application>Microsoft Office PowerPoint</Application>
  <PresentationFormat>On-screen Show (4:3)</PresentationFormat>
  <Paragraphs>245</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5_508 Lecture</vt:lpstr>
      <vt:lpstr>Psychology</vt:lpstr>
      <vt:lpstr>Psychology</vt:lpstr>
      <vt:lpstr>Learning Objectives 1 of 2</vt:lpstr>
      <vt:lpstr>Learning Objectives 2 of 2</vt:lpstr>
      <vt:lpstr>Defining Motivation</vt:lpstr>
      <vt:lpstr>Early Approaches to Understanding Motivation 1 of 3</vt:lpstr>
      <vt:lpstr>Early Approaches to Understanding Motivation 2 of 3</vt:lpstr>
      <vt:lpstr>Early Approaches to Understanding Motivation 3 of 3</vt:lpstr>
      <vt:lpstr>Figure 9.1 Homeostasis</vt:lpstr>
      <vt:lpstr>Different Strokes for Different Folks: Psychological Needs 1 of 2</vt:lpstr>
      <vt:lpstr>Different Strokes for Different Folks: Psychological Needs 2 of 2</vt:lpstr>
      <vt:lpstr>Arousal and Incentive Approaches 1 of 4</vt:lpstr>
      <vt:lpstr>Arousal and Incentive Approaches 2 of 4</vt:lpstr>
      <vt:lpstr>Figure 9.2 Arousal and Performance</vt:lpstr>
      <vt:lpstr>Arousal and Incentive Approaches 3 of 4</vt:lpstr>
      <vt:lpstr>Table 9.1 Sample Items From the Zuckerman-Kuhlman Personality Questionnaire</vt:lpstr>
      <vt:lpstr>Arousal and Incentive Approaches 4 of 4</vt:lpstr>
      <vt:lpstr>Humanistic Approaches 1 of 2</vt:lpstr>
      <vt:lpstr>Figure 9.3 Maslow’s Hierarchy of Needs</vt:lpstr>
      <vt:lpstr>Humanistic Approaches 2 of 2</vt:lpstr>
      <vt:lpstr>Physiological and Social Components of Hunger 1 of 4</vt:lpstr>
      <vt:lpstr>Physiological and Social Components of Hunger 2 of 4</vt:lpstr>
      <vt:lpstr>Physiological and Social Components of Hunger 3 of 4</vt:lpstr>
      <vt:lpstr>Figure 9.5  Average BMR for a Female and Male</vt:lpstr>
      <vt:lpstr>Physiological and Social Components of Hunger 4 of 4</vt:lpstr>
      <vt:lpstr>Obesity</vt:lpstr>
      <vt:lpstr>The Three Elements of Emotion 1 of 4</vt:lpstr>
      <vt:lpstr>The Three Elements of Emotion 2 of 4</vt:lpstr>
      <vt:lpstr>Figure 9.6  The “Low Road” and “High Road”</vt:lpstr>
      <vt:lpstr>The Three Elements of Emotion 3 of 4</vt:lpstr>
      <vt:lpstr>The Three Elements of Emotion 4 of 4</vt:lpstr>
      <vt:lpstr>Figure 9.7 Facial Expressions of Emotion</vt:lpstr>
      <vt:lpstr>Early Theories of Emotion 1 of 4</vt:lpstr>
      <vt:lpstr>Figure 9.8 Common Sense Theory of Emotion</vt:lpstr>
      <vt:lpstr>Early Theories of Emotion 2 of 4</vt:lpstr>
      <vt:lpstr>Figure 9.9 James-Lange Theory of Emotion</vt:lpstr>
      <vt:lpstr>Early Theories of Emotion 3 of 4</vt:lpstr>
      <vt:lpstr>Figure 9.10 Cannon-Bard Theory of Emotion</vt:lpstr>
      <vt:lpstr>Early Theories of Emotion 4 of 4</vt:lpstr>
      <vt:lpstr>Figure 9.11  Facial Feedback Theory of Emotion</vt:lpstr>
      <vt:lpstr>Cognitive Theories of Emotion 1 of 2</vt:lpstr>
      <vt:lpstr>Figure 9.12  Schachter-Singer Cognitive Arousal Theory of Emotion</vt:lpstr>
      <vt:lpstr>Cognitive Theories of Emotion 2 of 2</vt:lpstr>
      <vt:lpstr>Figure 9.13 Lazarus’s Cognitive-Mediational Theory of Emotion</vt:lpstr>
      <vt:lpstr>Figure 9.14  Comparison of Theories of Emotion</vt:lpstr>
      <vt:lpstr>When Motivation Is Not Enough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dc:title>
  <cp:lastModifiedBy>admin</cp:lastModifiedBy>
  <cp:revision>3</cp:revision>
  <dcterms:modified xsi:type="dcterms:W3CDTF">2017-06-06T07:21:17Z</dcterms:modified>
</cp:coreProperties>
</file>