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36"/>
  </p:notesMasterIdLst>
  <p:handoutMasterIdLst>
    <p:handoutMasterId r:id="rId37"/>
  </p:handoutMasterIdLst>
  <p:sldIdLst>
    <p:sldId id="353" r:id="rId3"/>
    <p:sldId id="352" r:id="rId4"/>
    <p:sldId id="354" r:id="rId5"/>
    <p:sldId id="355" r:id="rId6"/>
    <p:sldId id="356" r:id="rId7"/>
    <p:sldId id="357" r:id="rId8"/>
    <p:sldId id="358" r:id="rId9"/>
    <p:sldId id="359" r:id="rId10"/>
    <p:sldId id="360" r:id="rId11"/>
    <p:sldId id="361" r:id="rId12"/>
    <p:sldId id="362" r:id="rId13"/>
    <p:sldId id="363" r:id="rId14"/>
    <p:sldId id="373" r:id="rId15"/>
    <p:sldId id="374" r:id="rId16"/>
    <p:sldId id="366" r:id="rId17"/>
    <p:sldId id="367" r:id="rId18"/>
    <p:sldId id="368" r:id="rId19"/>
    <p:sldId id="369" r:id="rId20"/>
    <p:sldId id="370" r:id="rId21"/>
    <p:sldId id="371" r:id="rId22"/>
    <p:sldId id="372" r:id="rId23"/>
    <p:sldId id="375" r:id="rId24"/>
    <p:sldId id="376" r:id="rId25"/>
    <p:sldId id="377" r:id="rId26"/>
    <p:sldId id="387" r:id="rId27"/>
    <p:sldId id="379" r:id="rId28"/>
    <p:sldId id="380" r:id="rId29"/>
    <p:sldId id="381" r:id="rId30"/>
    <p:sldId id="382" r:id="rId31"/>
    <p:sldId id="383" r:id="rId32"/>
    <p:sldId id="384" r:id="rId33"/>
    <p:sldId id="385" r:id="rId34"/>
    <p:sldId id="386" r:id="rId3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156" userDrawn="1">
          <p15:clr>
            <a:srgbClr val="A4A3A4"/>
          </p15:clr>
        </p15:guide>
        <p15:guide id="2" pos="2449" userDrawn="1">
          <p15:clr>
            <a:srgbClr val="A4A3A4"/>
          </p15:clr>
        </p15:guide>
        <p15:guide id="3" orient="horz" pos="116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7" autoAdjust="0"/>
    <p:restoredTop sz="82558" autoAdjust="0"/>
  </p:normalViewPr>
  <p:slideViewPr>
    <p:cSldViewPr snapToGrid="0" snapToObjects="1">
      <p:cViewPr varScale="1">
        <p:scale>
          <a:sx n="94" d="100"/>
          <a:sy n="94" d="100"/>
        </p:scale>
        <p:origin x="2154" y="84"/>
      </p:cViewPr>
      <p:guideLst>
        <p:guide orient="horz" pos="4156"/>
        <p:guide pos="2449"/>
        <p:guide orient="horz" pos="116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05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5" Type="http://schemas.openxmlformats.org/officeDocument/2006/relationships/image" Target="../media/image13.wmf"/><Relationship Id="rId4"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10/22/2019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12653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tx1"/>
                </a:solidFill>
                <a:effectLst/>
                <a:latin typeface="Arial"/>
                <a:ea typeface="Arial"/>
                <a:cs typeface="Arial"/>
                <a:sym typeface="Arial"/>
              </a:rPr>
              <a:t>C. Samuel Craig and Susan P. Douglas, “Responding to the Challenges of Global Markets: Change, Complexity, Competition, and Conscience,” </a:t>
            </a:r>
            <a:r>
              <a:rPr lang="en-US" sz="1200" b="0" i="1" u="none" strike="noStrike" kern="1200" cap="none" dirty="0">
                <a:solidFill>
                  <a:schemeClr val="tx1"/>
                </a:solidFill>
                <a:effectLst/>
                <a:latin typeface="Arial"/>
                <a:ea typeface="Arial"/>
                <a:cs typeface="Arial"/>
                <a:sym typeface="Arial"/>
              </a:rPr>
              <a:t>Columbia Journal of World Business</a:t>
            </a:r>
            <a:r>
              <a:rPr lang="en-US" sz="1200" b="0" i="0" u="none" strike="noStrike" kern="1200" cap="none" dirty="0">
                <a:solidFill>
                  <a:schemeClr val="tx1"/>
                </a:solidFill>
                <a:effectLst/>
                <a:latin typeface="Arial"/>
                <a:ea typeface="Arial"/>
                <a:cs typeface="Arial"/>
                <a:sym typeface="Arial"/>
              </a:rPr>
              <a:t> 31, no. 4 (Winter 1996), pp. 6–18</a:t>
            </a:r>
            <a:endParaRPr lang="en-US" dirty="0"/>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19996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Global marketing may include a combination of standard (e.g., the actual product itself) and nonstandard (e.g., distribution or packaging) approaches. </a:t>
            </a:r>
          </a:p>
          <a:p>
            <a:pPr eaLnBrk="1" hangingPunct="1"/>
            <a:endParaRPr lang="en-US" dirty="0"/>
          </a:p>
          <a:p>
            <a:pPr eaLnBrk="1" hangingPunct="1"/>
            <a:endParaRPr lang="en-US" dirty="0"/>
          </a:p>
          <a:p>
            <a:pPr eaLnBrk="1" hangingPunct="1"/>
            <a:r>
              <a:rPr lang="en-US" dirty="0"/>
              <a:t>Many companies are learning that it is equally important to </a:t>
            </a:r>
            <a:r>
              <a:rPr lang="en-US" i="1" dirty="0"/>
              <a:t>think locally and act globally.</a:t>
            </a:r>
            <a:r>
              <a:rPr lang="en-US" dirty="0"/>
              <a:t> In practice, this means that companies are discovering the value of leveraging innovations that occur far from headquarters and transporting them back home. For example, McDonald’s restaurants in France don’t look like McDonald’s restaurants elsewhere. Décor colors are muted, and the golden arches are displayed more subtly. After seeing the sales increases posted in France, some American franchisees began undertaking similar renovations.</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0454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Since countries and people are different, marketing practices that work in one country will not necessarily work in another. Customer preferences, competitors, channels of distribution, and communication may differ. Global marketers must realize the extent to which plans and programs may be extended or need adaptation. The way a company addresses this task is a reflection of its global marketing strategy (GMS). </a:t>
            </a:r>
            <a:r>
              <a:rPr lang="en-US" i="1" dirty="0"/>
              <a:t>Standardization versus adaptation</a:t>
            </a:r>
            <a:r>
              <a:rPr lang="en-US" dirty="0"/>
              <a:t> is the extent to which each marketing mix element can be executed in the same or different ways in various country markets.</a:t>
            </a:r>
          </a:p>
          <a:p>
            <a:pPr eaLnBrk="1" hangingPunct="1">
              <a:spcBef>
                <a:spcPct val="0"/>
              </a:spcBef>
            </a:pPr>
            <a:endParaRPr lang="en-US" i="1" dirty="0"/>
          </a:p>
          <a:p>
            <a:pPr eaLnBrk="1" hangingPunct="1">
              <a:spcBef>
                <a:spcPct val="0"/>
              </a:spcBef>
            </a:pPr>
            <a:r>
              <a:rPr lang="en-US" i="1" dirty="0"/>
              <a:t>Concentration of marketing activities </a:t>
            </a:r>
            <a:r>
              <a:rPr lang="en-US" dirty="0"/>
              <a:t>is the extent to which marketing mix activities are performed in one or a few country locations.</a:t>
            </a:r>
          </a:p>
          <a:p>
            <a:pPr eaLnBrk="1" hangingPunct="1">
              <a:spcBef>
                <a:spcPct val="0"/>
              </a:spcBef>
            </a:pPr>
            <a:r>
              <a:rPr lang="en-US" dirty="0"/>
              <a:t> </a:t>
            </a:r>
          </a:p>
          <a:p>
            <a:pPr eaLnBrk="1" hangingPunct="1">
              <a:spcBef>
                <a:spcPct val="0"/>
              </a:spcBef>
            </a:pPr>
            <a:r>
              <a:rPr lang="en-US" i="1" dirty="0"/>
              <a:t>Coordination of marketing activities </a:t>
            </a:r>
            <a:r>
              <a:rPr lang="en-US" dirty="0"/>
              <a:t>refers to the extent to which marketing mix activities are planned and executed interdependently around the globe.</a:t>
            </a:r>
          </a:p>
          <a:p>
            <a:pPr eaLnBrk="1" hangingPunct="1">
              <a:spcBef>
                <a:spcPct val="0"/>
              </a:spcBef>
            </a:pPr>
            <a:r>
              <a:rPr lang="en-US" dirty="0"/>
              <a:t> </a:t>
            </a:r>
          </a:p>
          <a:p>
            <a:pPr eaLnBrk="1" hangingPunct="1">
              <a:spcBef>
                <a:spcPct val="0"/>
              </a:spcBef>
            </a:pPr>
            <a:r>
              <a:rPr lang="en-US" i="1" dirty="0"/>
              <a:t>Integration of competitive moves</a:t>
            </a:r>
            <a:r>
              <a:rPr lang="en-US" dirty="0"/>
              <a:t> is the extent to which a firm</a:t>
            </a:r>
            <a:r>
              <a:rPr lang="ja-JP" altLang="en-US" dirty="0"/>
              <a:t>’</a:t>
            </a:r>
            <a:r>
              <a:rPr lang="en-US" dirty="0"/>
              <a:t>s competitive marketing tactics are interdependent in different parts of the world.</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94650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decision to enter one or more particular markets outside the home country depends on a company’s resources, its managerial mind-set, and the nature of opportunities and threats. Today, most observers agree that Brazil, Russia, India, China, and South Africa—five emerging markets known collectively as BRICS—represent significant growth opportunities. Mexico, Indonesia, Nigeria, and Turkey—the so-called MINTs—also hold great potential. Throughout this text, </a:t>
            </a:r>
          </a:p>
          <a:p>
            <a:r>
              <a:rPr lang="en-US" dirty="0"/>
              <a:t> marketing issues in these countries are highlighted in “Emerging Markets Briefing Book” boxes. </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7881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Decades before the term “brand tribes” entered the marketing vocabulary, the Dead attracted a self-identified community known as Deadheads. For these loyal fans, being a Deadhead was badge of identity. Deadheads typically attended multiple concerts, moving from city to city in sync with the band. Part of the Dead’s legacy was creating customer value with marathon live concerts that lasted three hours or more—a template for contemporary jam bands such as Phish.</a:t>
            </a:r>
          </a:p>
          <a:p>
            <a:pPr eaLnBrk="1" hangingPunct="1"/>
            <a:r>
              <a:rPr lang="en-US" dirty="0"/>
              <a:t>A direct-to-fan ticketing approach brought the Grateful Dead closer to their fans. Thanks to its direct approach, the band accumulated an extensive database that kept it in close communication with fans—via mail and telephone—and facilitated merchandise marketing. The Dead’s social network innovation happened in the pre‒Internet/social media era. However, the direct-to-fan model has been adopted in the present day by artists working in the EDM scene and other genres that operate somewhat out of the industry mainstream.</a:t>
            </a:r>
          </a:p>
          <a:p>
            <a:pPr eaLnBrk="1" hangingPunct="1"/>
            <a:r>
              <a:rPr lang="en-US" dirty="0"/>
              <a:t>Sonic perfectionists, the Dead toured with a custom-built sound system that produced a “wall of sound” renowned for its clarity and volume. While music piracy is an industry hot-button issue in the twenty-first century, the Dead actually </a:t>
            </a:r>
            <a:r>
              <a:rPr lang="en-US" i="1" dirty="0"/>
              <a:t>encouraged</a:t>
            </a:r>
            <a:r>
              <a:rPr lang="en-US" dirty="0"/>
              <a:t> their fans to record their live concerts. The fans then traded the tapes amongst themselves, creating a sense of connection and community. As John Perry Barlow, a lyricist and member of the Dead’s extended family, noted succinctly, “We invented file sharing!” Allowing fans to tape their concerts and take the experience home with them created brand equity, and the Dead redefined the relationship between artists and their fans. </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4796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At Burberry, haphazard growth had led to a federation of individual operations. Company units in some parts of the world didn’t talk to each other. In some cases they competed </a:t>
            </a:r>
            <a:r>
              <a:rPr lang="en-US" i="1" dirty="0"/>
              <a:t>against</a:t>
            </a:r>
            <a:r>
              <a:rPr lang="en-US" dirty="0"/>
              <a:t> each other, and sometimes designed their own products for their own markets and wouldn’t share ideas with other parts of the business. To address this issue, former CEO Angela Ahrendts was very clear that she wanted to </a:t>
            </a:r>
            <a:r>
              <a:rPr lang="en-US" i="1" dirty="0"/>
              <a:t>leverage</a:t>
            </a:r>
            <a:r>
              <a:rPr lang="en-US" dirty="0"/>
              <a:t> the Burberry franchise. Her mantra was: One company, one brand.”</a:t>
            </a:r>
          </a:p>
          <a:p>
            <a:pPr eaLnBrk="1" hangingPunct="1"/>
            <a:endParaRPr lang="en-US" dirty="0"/>
          </a:p>
          <a:p>
            <a:pPr eaLnBrk="1" hangingPunct="1"/>
            <a:r>
              <a:rPr lang="en-US" dirty="0"/>
              <a:t>In 2014 new CEO Christopher Bailey is refining and updating Ahrendts’ strategies with an approach he calls “Inspire with the Brand.” Using data analytics, Bailey intends to leverage consumer insights gleaned from Burberry’s strong digital presence and its worldwide network of brick-and-mortar stores to project a consistent brand voice. Collaborations with musicians also became integral to Bailey’s strategy; he even designed the sequined gown global superstar Adele wore on her 2016 world tour! Bailey also embraced multichannel marketing, adding more mobile marketing to the existing mix of retail and wholesale channels.</a:t>
            </a:r>
          </a:p>
          <a:p>
            <a:pPr eaLnBrk="1" hangingPunct="1"/>
            <a:endParaRPr lang="en-US" dirty="0"/>
          </a:p>
          <a:p>
            <a:pPr eaLnBrk="1" hangingPunct="1"/>
            <a:r>
              <a:rPr lang="en-US" dirty="0"/>
              <a:t>An Italian businessman, Marco </a:t>
            </a:r>
            <a:r>
              <a:rPr lang="en-US" dirty="0" err="1"/>
              <a:t>Gobetti</a:t>
            </a:r>
            <a:r>
              <a:rPr lang="en-US" dirty="0"/>
              <a:t>, took over as Burberry’s CEO in 2017. He faces a number of new challenges to the company’s global marketing strategy, including the declining popularity of department store shopping in the United States and slowing sales of luxury goods in China</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616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tx1"/>
                </a:solidFill>
                <a:effectLst/>
                <a:latin typeface="Arial"/>
                <a:ea typeface="Arial"/>
                <a:cs typeface="Arial"/>
                <a:sym typeface="Arial"/>
              </a:rPr>
              <a:t>Many companies are learning that it is equally important to </a:t>
            </a:r>
            <a:r>
              <a:rPr lang="en-US" sz="1200" b="0" i="1" u="none" strike="noStrike" kern="1200" cap="none" dirty="0">
                <a:solidFill>
                  <a:schemeClr val="tx1"/>
                </a:solidFill>
                <a:effectLst/>
                <a:latin typeface="Arial"/>
                <a:ea typeface="Arial"/>
                <a:cs typeface="Arial"/>
                <a:sym typeface="Arial"/>
              </a:rPr>
              <a:t>think locally and act globally.</a:t>
            </a:r>
            <a:r>
              <a:rPr lang="en-US" sz="1200" b="0" i="0" u="none" strike="noStrike" kern="1200" cap="none" dirty="0">
                <a:solidFill>
                  <a:schemeClr val="tx1"/>
                </a:solidFill>
                <a:effectLst/>
                <a:latin typeface="Arial"/>
                <a:ea typeface="Arial"/>
                <a:cs typeface="Arial"/>
                <a:sym typeface="Arial"/>
              </a:rPr>
              <a:t> In practice, this means that companies are discovering the value of leveraging innovations that occur far from headquarters and transporting them back home. For example, McDonald’s restaurants in France don’t look like McDonald’s restaurants elsewhere. Décor colors are muted, and the golden arches are displayed more subtly. After seeing the sales increases posted in France, some American franchisees began undertaking similar renovations. </a:t>
            </a:r>
          </a:p>
          <a:p>
            <a:endParaRPr lang="en-US" sz="1200" b="0" i="0" u="none" strike="noStrike" kern="1200" cap="none" dirty="0">
              <a:solidFill>
                <a:schemeClr val="tx1"/>
              </a:solidFill>
              <a:effectLst/>
              <a:latin typeface="Arial"/>
              <a:ea typeface="Arial"/>
              <a:cs typeface="Arial"/>
              <a:sym typeface="Arial"/>
            </a:endParaRPr>
          </a:p>
          <a:p>
            <a:r>
              <a:rPr lang="en-US" dirty="0"/>
              <a:t>The Coca-Cola Company supports its Coke, Fanta, and </a:t>
            </a:r>
            <a:r>
              <a:rPr lang="en-US" dirty="0" err="1"/>
              <a:t>Powerade</a:t>
            </a:r>
            <a:r>
              <a:rPr lang="en-US" dirty="0"/>
              <a:t> brands with marketing mix elements that are both global and local. Dozens of other companies also have successfully pursued global marketing by creating strong global brands, in various ways. In consumer electronics, Apple is synonymous with hardware and software integration, ease of use, cutting-edge innovation, and high-tech design. In appliances, Germany’s reputation for engineering and manufacturing excellence is a source of competitive advantage for Bosch (see Exhibit 1-7). Italy’s Benetton utilizes a sophisticated distribution system to quickly deliver the latest fashions to its worldwide network of stores. The backbone of Caterpillar’s global success is a network of dealers who support the company’s promise of “24-hour parts and service” anywhere in the world. As these examples indicate, there are many different paths to success in global markets. In this book, we do not propose that global marketing is a knee-jerk attempt to impose a totally standardized approach on marketing around the world. Instead, a central issue in global marketing is how to tailor the global marketing concept to fit particular products, businesses, and markets</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76925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Industries that were essentially national in scope only a few years ago are dominated today by a handful of global companies. In most industries, the companies that will survive and prosper in the twenty-first century will be global enterprises. Some companies that fail to formulate adequate responses to the challenges and opportunities of globalization will be absorbed by more dynamic, visionary enterprises. Others will undergo wrenching transformations and, if their efforts succeed, will emerge from the process greatly transformed. Some companies will simply disappear.</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00910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Ethnocentric orientation leads to a standardized or extension approach. Foreign operations are typically viewed as being secondary or subordinate to the country in which the company is headquartered. Sometimes valuable managerial knowledge and experience in local markets may go unnoticed. Ethnocentric companies that conduct business outside the home country can be described as </a:t>
            </a:r>
            <a:r>
              <a:rPr lang="en-US" i="1" dirty="0"/>
              <a:t>international companies</a:t>
            </a:r>
            <a:r>
              <a:rPr lang="en-US" dirty="0"/>
              <a:t>; they adhere to the notion that the products that succeed in the home country are superior. </a:t>
            </a:r>
          </a:p>
          <a:p>
            <a:pPr eaLnBrk="1" hangingPunct="1">
              <a:spcBef>
                <a:spcPct val="0"/>
              </a:spcBef>
            </a:pPr>
            <a:r>
              <a:rPr lang="en-US" dirty="0"/>
              <a:t> </a:t>
            </a:r>
          </a:p>
          <a:p>
            <a:pPr eaLnBrk="1" hangingPunct="1">
              <a:spcBef>
                <a:spcPct val="0"/>
              </a:spcBef>
            </a:pPr>
            <a:r>
              <a:rPr lang="en-US" dirty="0"/>
              <a:t>Manufacturing firms may view foreign markets as dumping grounds with little or no marketing research conducted, manufacturing modifications made or attention paid to customer needs and wants.</a:t>
            </a:r>
          </a:p>
          <a:p>
            <a:pPr eaLnBrk="1" hangingPunct="1">
              <a:spcBef>
                <a:spcPct val="0"/>
              </a:spcBef>
            </a:pPr>
            <a:r>
              <a:rPr lang="en-US" dirty="0"/>
              <a:t> </a:t>
            </a:r>
          </a:p>
          <a:p>
            <a:pPr eaLnBrk="1" hangingPunct="1">
              <a:spcBef>
                <a:spcPct val="0"/>
              </a:spcBef>
            </a:pPr>
            <a:r>
              <a:rPr lang="en-US" dirty="0"/>
              <a:t>In Nissan</a:t>
            </a:r>
            <a:r>
              <a:rPr lang="ja-JP" altLang="en-US" dirty="0"/>
              <a:t>’</a:t>
            </a:r>
            <a:r>
              <a:rPr lang="en-US" dirty="0"/>
              <a:t>s early days of exporting to the U.S., the company shipped cars for the mild Japanese winters. Executives assumed that when the weather turned cold, Americans would put a blanket over their cars just like Japanese did. Nissan</a:t>
            </a:r>
            <a:r>
              <a:rPr lang="ja-JP" altLang="en-US" dirty="0"/>
              <a:t>’</a:t>
            </a:r>
            <a:r>
              <a:rPr lang="en-US" dirty="0"/>
              <a:t>s spokesperson said, </a:t>
            </a:r>
            <a:r>
              <a:rPr lang="ja-JP" altLang="en-US" dirty="0"/>
              <a:t>“</a:t>
            </a:r>
            <a:r>
              <a:rPr lang="en-US" dirty="0"/>
              <a:t>We tried for a long time to design cars in Japan and shove them down the American consumer</a:t>
            </a:r>
            <a:r>
              <a:rPr lang="ja-JP" altLang="en-US" dirty="0"/>
              <a:t>’</a:t>
            </a:r>
            <a:r>
              <a:rPr lang="en-US" dirty="0"/>
              <a:t>s throat. That </a:t>
            </a:r>
            <a:r>
              <a:rPr lang="en-US" dirty="0" err="1"/>
              <a:t>didn</a:t>
            </a:r>
            <a:r>
              <a:rPr lang="ja-JP" altLang="en-US" dirty="0"/>
              <a:t>’</a:t>
            </a:r>
            <a:r>
              <a:rPr lang="en-US" dirty="0"/>
              <a:t>t work very well.</a:t>
            </a:r>
            <a:r>
              <a:rPr lang="ja-JP" altLang="en-US" dirty="0"/>
              <a:t>”</a:t>
            </a:r>
            <a:endParaRPr lang="en-US" dirty="0"/>
          </a:p>
          <a:p>
            <a:pPr eaLnBrk="1" hangingPunct="1">
              <a:spcBef>
                <a:spcPct val="0"/>
              </a:spcBef>
            </a:pPr>
            <a:r>
              <a:rPr lang="en-US" dirty="0"/>
              <a:t> </a:t>
            </a:r>
          </a:p>
          <a:p>
            <a:pPr eaLnBrk="1" hangingPunct="1">
              <a:spcBef>
                <a:spcPct val="0"/>
              </a:spcBef>
            </a:pPr>
            <a:r>
              <a:rPr lang="en-US" dirty="0"/>
              <a:t>Michael Mondavi, former CEO of the wine company said, </a:t>
            </a:r>
            <a:r>
              <a:rPr lang="ja-JP" altLang="en-US" dirty="0"/>
              <a:t>“</a:t>
            </a:r>
            <a:r>
              <a:rPr lang="en-US" dirty="0"/>
              <a:t>Robert Mondavi was a local winery that thought locally, grew locally, produced locally, and sold globally…To be a truly global company, I believe it</a:t>
            </a:r>
            <a:r>
              <a:rPr lang="ja-JP" altLang="en-US" dirty="0"/>
              <a:t>’</a:t>
            </a:r>
            <a:r>
              <a:rPr lang="en-US" dirty="0"/>
              <a:t>s imperative to grow and produce great wines in the world in the best wine-growing regions, regardless of the country or the borders.</a:t>
            </a:r>
            <a:r>
              <a:rPr lang="ja-JP" altLang="en-US" dirty="0"/>
              <a:t>”</a:t>
            </a:r>
            <a:endParaRPr lang="en-US" altLang="ja-JP" dirty="0"/>
          </a:p>
          <a:p>
            <a:pPr eaLnBrk="1" hangingPunct="1">
              <a:spcBef>
                <a:spcPct val="0"/>
              </a:spcBef>
            </a:pPr>
            <a:endParaRPr lang="en-US" dirty="0"/>
          </a:p>
          <a:p>
            <a:pPr eaLnBrk="1" hangingPunct="1">
              <a:spcBef>
                <a:spcPct val="0"/>
              </a:spcBef>
            </a:pPr>
            <a:endParaRPr lang="en-US" dirty="0"/>
          </a:p>
          <a:p>
            <a:pPr eaLnBrk="1" hangingPunct="1">
              <a:spcBef>
                <a:spcPct val="0"/>
              </a:spcBef>
            </a:pPr>
            <a:r>
              <a:rPr lang="en-US" dirty="0"/>
              <a:t>Japanese cell phone manufacturers concentrated on their home market. When it reached saturation, they looked outside their borders only to discover Nokia, Samsung, and Motorola dominated the global market.</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9158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At Procter &amp; Gamble, one of Pampers’ many problems in the 1990s was that various regional groups and 80-plus country teams were all acting independently. P&amp;G executives knew they had to address the issue in Pampers’ two biggest organizations, Pampers Europe (run by an Austrian), and Pampers North America (run by an American). The two executives were not collaborating, thereby stifling any potential for their organizations to cooperate in solving the global challenges Pampers faced in research and development, design, manufacturing, and marketing.</a:t>
            </a:r>
          </a:p>
          <a:p>
            <a:pPr eaLnBrk="1" hangingPunct="1">
              <a:spcBef>
                <a:spcPct val="0"/>
              </a:spcBef>
            </a:pPr>
            <a:endParaRPr lang="en-US" dirty="0"/>
          </a:p>
          <a:p>
            <a:pPr eaLnBrk="1" hangingPunct="1">
              <a:spcBef>
                <a:spcPct val="0"/>
              </a:spcBef>
            </a:pPr>
            <a:r>
              <a:rPr lang="en-US" dirty="0"/>
              <a:t>Unilever, the Anglo-Dutch consumer products company, once exhibited a polycentric orientation. For example, its Rexona deodorant brand had 30 different package designs and 48 different formulations. Advertising was also executed on a local basis. Top management has spent the last decade changing Unilever’s strategic orientation by implementing a reorganization plan that centralizes authority and reduces the power of local country managers.</a:t>
            </a:r>
          </a:p>
          <a:p>
            <a:pPr eaLnBrk="1" hangingPunct="1">
              <a:spcBef>
                <a:spcPct val="0"/>
              </a:spcBef>
            </a:pPr>
            <a:endParaRPr lang="en-US" dirty="0"/>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94648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cap="none" dirty="0">
              <a:solidFill>
                <a:schemeClr val="dk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17847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ea typeface="ＭＳ Ｐゴシック" pitchFamily="34" charset="-128"/>
              </a:rPr>
              <a:t>At GM, executives were given considerable autonomy in designing autos for their regions. One result was the use of 270 different radios being installed around the world. </a:t>
            </a:r>
            <a:r>
              <a:rPr lang="en-US" dirty="0"/>
              <a:t>As GM Vice Chairman Robert Lutz told an interviewer in 2004, “GM’s global product plan used to be four regional plans stapled together.”</a:t>
            </a:r>
            <a:endParaRPr lang="en-US" dirty="0">
              <a:ea typeface="ＭＳ Ｐゴシック" pitchFamily="34" charset="-128"/>
            </a:endParaRPr>
          </a:p>
          <a:p>
            <a:pPr eaLnBrk="1" hangingPunct="1">
              <a:spcBef>
                <a:spcPct val="0"/>
              </a:spcBef>
            </a:pPr>
            <a:endParaRPr lang="en-US" dirty="0"/>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25373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ea typeface="ＭＳ Ｐゴシック" pitchFamily="34" charset="-128"/>
              </a:rPr>
              <a:t>Ex: GM now assigns engineering jobs worldwide. GM’s </a:t>
            </a:r>
            <a:r>
              <a:rPr lang="en-US" dirty="0"/>
              <a:t>new policy calls for engineering jobs to be assigned on a worldwide basis, with a global council based in Detroit determining the allocation of the company’s $7 billion annual product development budget. One goal of the geocentric approach: Save 40 percent in radio costs by using a total of 50 different radios.</a:t>
            </a:r>
          </a:p>
          <a:p>
            <a:pPr eaLnBrk="1" hangingPunct="1">
              <a:spcBef>
                <a:spcPct val="0"/>
              </a:spcBef>
            </a:pPr>
            <a:endParaRPr lang="en-US" dirty="0">
              <a:ea typeface="ＭＳ Ｐゴシック" pitchFamily="34" charset="-128"/>
            </a:endParaRPr>
          </a:p>
          <a:p>
            <a:pPr eaLnBrk="1" hangingPunct="1">
              <a:spcBef>
                <a:spcPct val="0"/>
              </a:spcBef>
            </a:pPr>
            <a:endParaRPr lang="en-US" dirty="0">
              <a:ea typeface="ＭＳ Ｐゴシック" pitchFamily="34" charset="-128"/>
            </a:endParaRPr>
          </a:p>
          <a:p>
            <a:pPr eaLnBrk="1" hangingPunct="1">
              <a:spcBef>
                <a:spcPct val="0"/>
              </a:spcBef>
            </a:pPr>
            <a:r>
              <a:rPr lang="en-US" dirty="0"/>
              <a:t>Transnational companies serve global markets and use global supply chains, which often results in a blurring of national identity. A true transnational would be characterized as “stateless.” Toyota and Honda are two examples of companies that exhibit key characteristics of </a:t>
            </a:r>
            <a:r>
              <a:rPr lang="en-US" dirty="0" err="1"/>
              <a:t>transnationality</a:t>
            </a:r>
            <a:r>
              <a:rPr lang="en-US" dirty="0"/>
              <a:t>. At global and transnational companies, management uses a combination of standardized (extension) and localized (adaptation) elements in the marketing program. A key factor that distinguishes global and transnational companies from international or multinational companies is </a:t>
            </a:r>
            <a:r>
              <a:rPr lang="en-US" i="1" dirty="0"/>
              <a:t>mind-set</a:t>
            </a:r>
            <a:r>
              <a:rPr lang="en-US" dirty="0"/>
              <a:t>: At global and transnational companies, decisions regarding extension and adaptation are not based on assumptions. Rather, such decisions are made on the basis of ongoing research into market needs and wants.</a:t>
            </a:r>
          </a:p>
          <a:p>
            <a:pPr eaLnBrk="1" hangingPunct="1">
              <a:spcBef>
                <a:spcPct val="0"/>
              </a:spcBef>
            </a:pPr>
            <a:endParaRPr lang="en-US" dirty="0">
              <a:ea typeface="ＭＳ Ｐゴシック" pitchFamily="34" charset="-128"/>
            </a:endParaRPr>
          </a:p>
          <a:p>
            <a:pPr eaLnBrk="1" hangingPunct="1">
              <a:spcBef>
                <a:spcPct val="0"/>
              </a:spcBef>
            </a:pPr>
            <a:endParaRPr lang="en-US" dirty="0">
              <a:ea typeface="ＭＳ Ｐゴシック" pitchFamily="34" charset="-128"/>
            </a:endParaRPr>
          </a:p>
          <a:p>
            <a:pPr eaLnBrk="1" hangingPunct="1">
              <a:spcBef>
                <a:spcPct val="0"/>
              </a:spcBef>
            </a:pPr>
            <a:r>
              <a:rPr lang="en-US" dirty="0">
                <a:ea typeface="ＭＳ Ｐゴシック" pitchFamily="34" charset="-128"/>
              </a:rPr>
              <a:t>Other examples: Harley-Davidson (U.S.), Waterford (Ireland), Gap (U.S.)</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545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dirty="0"/>
              <a:t>DRIVING FORCES</a:t>
            </a:r>
            <a:endParaRPr lang="en-US" dirty="0"/>
          </a:p>
          <a:p>
            <a:pPr eaLnBrk="1" hangingPunct="1">
              <a:spcBef>
                <a:spcPct val="0"/>
              </a:spcBef>
            </a:pPr>
            <a:r>
              <a:rPr lang="en-US" b="1" dirty="0"/>
              <a:t>Regional agreements:</a:t>
            </a:r>
            <a:r>
              <a:rPr lang="en-US" dirty="0"/>
              <a:t> NAFTA, EU expansion and single currency. WTO (1994)</a:t>
            </a:r>
          </a:p>
          <a:p>
            <a:pPr eaLnBrk="1" hangingPunct="1">
              <a:spcBef>
                <a:spcPct val="0"/>
              </a:spcBef>
            </a:pPr>
            <a:r>
              <a:rPr lang="en-US" b="1" dirty="0"/>
              <a:t> </a:t>
            </a:r>
            <a:endParaRPr lang="en-US" dirty="0"/>
          </a:p>
          <a:p>
            <a:pPr eaLnBrk="1" hangingPunct="1">
              <a:spcBef>
                <a:spcPct val="0"/>
              </a:spcBef>
            </a:pPr>
            <a:r>
              <a:rPr lang="en-US" b="1" dirty="0"/>
              <a:t>Converging Market needs and Wants and IT</a:t>
            </a:r>
            <a:r>
              <a:rPr lang="en-US" dirty="0"/>
              <a:t>: There are cultural universals as well as differences. Common elements in human nature provide the opportunity to </a:t>
            </a:r>
            <a:r>
              <a:rPr lang="en-US" b="1" dirty="0"/>
              <a:t>create</a:t>
            </a:r>
            <a:r>
              <a:rPr lang="en-US" dirty="0"/>
              <a:t> and serve global markets, i.e. soft drinks. Companies must recognize that product adaptation is not always necessary and that competitors may be serving global customers. The information revolution which some call the </a:t>
            </a:r>
            <a:r>
              <a:rPr lang="en-US" i="1" dirty="0"/>
              <a:t>democratization of information </a:t>
            </a:r>
            <a:r>
              <a:rPr lang="en-US" dirty="0"/>
              <a:t>is one reason for the trend to convergence. The revolution is fueled by a variety of technologies, products, and services, including satellite dishes; globe-spanning TV networks such as CNN and MTV; widespread access to broadband Internet; and Facebook, Twitter, YouTube, and other social media allow people in remote areas to compare their lifestyles to others. Advertising overlapping national boundaries like in Asia or Europe and the mobility of consumers in these markets has allowed for pan-regional positioning. The Internet is perhaps the strongest force that allows people everywhere to buy and sell.</a:t>
            </a:r>
          </a:p>
          <a:p>
            <a:pPr eaLnBrk="1" hangingPunct="1">
              <a:spcBef>
                <a:spcPct val="0"/>
              </a:spcBef>
            </a:pPr>
            <a:r>
              <a:rPr lang="en-US" b="1" dirty="0"/>
              <a:t> </a:t>
            </a:r>
            <a:endParaRPr lang="en-US" dirty="0"/>
          </a:p>
          <a:p>
            <a:pPr eaLnBrk="1" hangingPunct="1">
              <a:spcBef>
                <a:spcPct val="0"/>
              </a:spcBef>
            </a:pPr>
            <a:r>
              <a:rPr lang="en-US" b="1" dirty="0"/>
              <a:t>Transportation and communication: </a:t>
            </a:r>
            <a:r>
              <a:rPr lang="en-US" dirty="0"/>
              <a:t>Jets allow around the world travel in less than 48 hours. 1970: 75 million international passengers. 2011: 980 million. Airlines sell each other</a:t>
            </a:r>
            <a:r>
              <a:rPr lang="ja-JP" altLang="en-US" dirty="0"/>
              <a:t>’</a:t>
            </a:r>
            <a:r>
              <a:rPr lang="en-US" dirty="0"/>
              <a:t>s seats thanks to modern technology. the cost of international data, voice, and video communication has fallen dramatically over the past several decades. Today, Skype, Google+, and Cisco Telepresence are powerful new communication channels. International phone calls are inexpensive and there are many other ways to communicate like fax, e-mail, video conferencing, Wi-Fi and broadband internet. Transportation costs have fallen. Due to specially designed ships, the cost of shipping autos from Japan to the U.S. is less than the cost to ship from Detroit to either U.S. coast. Intermodal transportation uses 20 to 40 foot containers that may be transferred from trucks to railroad cars to ships.</a:t>
            </a:r>
          </a:p>
          <a:p>
            <a:pPr eaLnBrk="1" hangingPunct="1">
              <a:spcBef>
                <a:spcPct val="0"/>
              </a:spcBef>
            </a:pPr>
            <a:r>
              <a:rPr lang="en-US" b="1" dirty="0"/>
              <a:t> </a:t>
            </a:r>
            <a:endParaRPr lang="en-US" dirty="0"/>
          </a:p>
          <a:p>
            <a:pPr eaLnBrk="1" hangingPunct="1">
              <a:spcBef>
                <a:spcPct val="0"/>
              </a:spcBef>
            </a:pPr>
            <a:r>
              <a:rPr lang="en-US" b="1" dirty="0"/>
              <a:t>Product Development Costs: </a:t>
            </a:r>
            <a:r>
              <a:rPr lang="en-US" dirty="0"/>
              <a:t>New pharmaceutical cost in 1976 = $54 million; today = $400 million and up to 14 years to get a drug approved. Pharmaceutical companies go global to spread the costs. However, only seven countries account for 75% of sales. </a:t>
            </a:r>
          </a:p>
          <a:p>
            <a:pPr eaLnBrk="1" hangingPunct="1">
              <a:spcBef>
                <a:spcPct val="0"/>
              </a:spcBef>
            </a:pPr>
            <a:endParaRPr lang="en-US" dirty="0"/>
          </a:p>
          <a:p>
            <a:pPr eaLnBrk="1" hangingPunct="1">
              <a:spcBef>
                <a:spcPct val="0"/>
              </a:spcBef>
            </a:pPr>
            <a:r>
              <a:rPr lang="en-US" b="1" dirty="0"/>
              <a:t>QUALITY:</a:t>
            </a:r>
            <a:r>
              <a:rPr lang="en-US" dirty="0"/>
              <a:t> Global marketing strategies can generate more revenues and higher operating margins that, in turn, support design and manufacturing quality. For example, a global company and a domestic company may each spend 5 percent of their sales on R&amp;D, but the global company may have many times the total revenue of the domestic company because it serves the world market</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26234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b="1" dirty="0"/>
              <a:t>World Economic Trends</a:t>
            </a:r>
            <a:r>
              <a:rPr lang="en-US" b="0" dirty="0"/>
              <a:t> Prior to the global economic crisis that began in 2008, economic growth had been a driving force in the expansion of the international economy and in the growth of global marketing for three reasons. First, economic growth in key developing countries creates market opportunities that provide a major incentive for companies to expand globally. Thanks to rising per capita incomes in India, China, and elsewhere, the growing ranks of middle-class consumers have more money to spend than in the past. At the same time, slow growth in industrialized countries has compelled management to look abroad for opportunities in nations or regions with high rates of growth. Second, economic growth has reduced resistance that might otherwise have developed in response to the entry of foreign firms into domestic economies. When a country such as China is experiencing rapid economic growth, policymakers are likely to look more favorably on outsiders. A growing country means growing markets; there is often plenty of opportunity for everyone. As a consequence, it is possible for a “foreign” company to enter a domestic economy and establish itself without threatening the existence of local firms. The latter can ultimately be strengthened by the new competitive environment. Without economic growth, however, global enterprises may take business away from domestic ones. In this kind of environment, domestic businesses are more likely to seek governmental intervention to protect their local positions. Predictably, the most recent economic crisis has created new pressure on policymakers in emerging markets to protect domestic markets. The worldwide movement toward free markets, deregulation, and privatization is a third driving force. The trend toward privatization is opening up formerly closed markets; tremendous opportunities are being created as a result.</a:t>
            </a:r>
          </a:p>
          <a:p>
            <a:pPr eaLnBrk="1" hangingPunct="1">
              <a:defRPr/>
            </a:pPr>
            <a:endParaRPr lang="en-US" b="1" dirty="0"/>
          </a:p>
          <a:p>
            <a:pPr eaLnBrk="1" hangingPunct="1">
              <a:defRPr/>
            </a:pPr>
            <a:r>
              <a:rPr lang="en-US" b="1" dirty="0"/>
              <a:t>Leverage</a:t>
            </a:r>
            <a:r>
              <a:rPr lang="en-US" dirty="0"/>
              <a:t> means some type of advantage that a company enjoys by virtue of the fact that it has experience in more than one country. Leverage allows a company to conserve resources when pursuing opportunities in new geographical markets. In other words, leverage enables a company to expend less time, less effort, and/or less money.</a:t>
            </a:r>
          </a:p>
          <a:p>
            <a:pPr eaLnBrk="1" hangingPunct="1">
              <a:defRPr/>
            </a:pPr>
            <a:endParaRPr lang="en-US" dirty="0"/>
          </a:p>
          <a:p>
            <a:pPr eaLnBrk="1" hangingPunct="1">
              <a:defRPr/>
            </a:pPr>
            <a:r>
              <a:rPr lang="en-US" dirty="0"/>
              <a:t>Experience transfers: Whirlpool’s experience with major retailers n the US (Sears., Best Buy) positions it to be ready for the development of power retailers in the EU. </a:t>
            </a:r>
            <a:r>
              <a:rPr lang="en-US" dirty="0" err="1"/>
              <a:t>Chervon</a:t>
            </a:r>
            <a:r>
              <a:rPr lang="en-US" dirty="0"/>
              <a:t> has drilled in every kind of rock there is. What it has learned in one geographic area can be transferred to another.</a:t>
            </a:r>
          </a:p>
          <a:p>
            <a:pPr eaLnBrk="1" hangingPunct="1">
              <a:defRPr/>
            </a:pPr>
            <a:endParaRPr lang="en-US" dirty="0"/>
          </a:p>
          <a:p>
            <a:pPr eaLnBrk="1" hangingPunct="1">
              <a:defRPr/>
            </a:pPr>
            <a:r>
              <a:rPr lang="en-US" dirty="0"/>
              <a:t>Scale economies: Japan's Matsushita built manufacturing plants to export to the world market. Flexible manufacturing methods has made this less important. Other companies eliminate duplicate staffing positions worldwide by centralizing functional activities.</a:t>
            </a:r>
          </a:p>
          <a:p>
            <a:pPr eaLnBrk="1" hangingPunct="1">
              <a:defRPr/>
            </a:pPr>
            <a:endParaRPr lang="en-US" dirty="0"/>
          </a:p>
          <a:p>
            <a:pPr eaLnBrk="1" hangingPunct="1">
              <a:defRPr/>
            </a:pPr>
            <a:r>
              <a:rPr lang="en-US" dirty="0"/>
              <a:t>Resource utilization: A major strength of the global company is its ability to scan the entire world to identify people, money, and raw materials that will enable it to compete most effectively in world markets. For a global company, it is not problematic if the value of the “home” currency rises or falls dramatically, because there really is no such thing as a home currency. The world is full of currencies, and a global company seeks financial resources on the best available terms. </a:t>
            </a:r>
          </a:p>
          <a:p>
            <a:pPr eaLnBrk="1" hangingPunct="1">
              <a:defRPr/>
            </a:pPr>
            <a:endParaRPr lang="en-US" dirty="0"/>
          </a:p>
          <a:p>
            <a:pPr eaLnBrk="1" hangingPunct="1">
              <a:defRPr/>
            </a:pPr>
            <a:r>
              <a:rPr lang="en-US" dirty="0"/>
              <a:t>Global strategy: </a:t>
            </a:r>
            <a:r>
              <a:rPr lang="en-US" i="1" dirty="0"/>
              <a:t>The global strategy is a design to create a winning offering on a global scale.</a:t>
            </a:r>
            <a:r>
              <a:rPr lang="en-US" dirty="0"/>
              <a:t> French automaker Renault operated as a regional company for years but as the industry began to be dominated by global companies like Toyota, it had to develop a global strategy. It acquired a majority stake in Nissan and the Romanian Dacia, invested $1 billion in a plant in Brazil and spending billions in Korea.</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56113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dirty="0"/>
              <a:t>Management Myopia and Organizational Culture: </a:t>
            </a:r>
            <a:r>
              <a:rPr lang="en-US" dirty="0"/>
              <a:t>Ethnocentric companies will not expand geographically. Managers tend to dictate when they should create strong local teams that they can rely upon for market information. Know-it-all local teams won</a:t>
            </a:r>
            <a:r>
              <a:rPr lang="ja-JP" altLang="en-US" dirty="0"/>
              <a:t>’</a:t>
            </a:r>
            <a:r>
              <a:rPr lang="en-US" dirty="0"/>
              <a:t>t listen to management and all-knowing managers won</a:t>
            </a:r>
            <a:r>
              <a:rPr lang="ja-JP" altLang="en-US" dirty="0"/>
              <a:t>’</a:t>
            </a:r>
            <a:r>
              <a:rPr lang="en-US" dirty="0"/>
              <a:t>t listen to local experts. Successful global companies have learned to integrate global vision and perspective with local market initiative and input.</a:t>
            </a:r>
          </a:p>
          <a:p>
            <a:pPr eaLnBrk="1" hangingPunct="1">
              <a:spcBef>
                <a:spcPct val="0"/>
              </a:spcBef>
            </a:pPr>
            <a:r>
              <a:rPr lang="en-US" b="1" dirty="0"/>
              <a:t> </a:t>
            </a:r>
            <a:endParaRPr lang="en-US" dirty="0"/>
          </a:p>
          <a:p>
            <a:pPr eaLnBrk="1" hangingPunct="1">
              <a:spcBef>
                <a:spcPct val="0"/>
              </a:spcBef>
            </a:pPr>
            <a:r>
              <a:rPr lang="en-US" b="1" dirty="0"/>
              <a:t>National controls: </a:t>
            </a:r>
            <a:r>
              <a:rPr lang="en-US" dirty="0"/>
              <a:t>Every country tries to protect its home industries and services through tariff and non-tariff controls. Thanks to organizations like GATT, WTO, NAFTA, EU, and other economic agreements, tariffs have been largely removed in high-income countries. Non-tariff barriers to trade include </a:t>
            </a:r>
            <a:r>
              <a:rPr lang="ja-JP" altLang="en-US" dirty="0"/>
              <a:t>“</a:t>
            </a:r>
            <a:r>
              <a:rPr lang="en-US" dirty="0"/>
              <a:t>Buy Local</a:t>
            </a:r>
            <a:r>
              <a:rPr lang="ja-JP" altLang="en-US" dirty="0"/>
              <a:t>”</a:t>
            </a:r>
            <a:r>
              <a:rPr lang="en-US" dirty="0"/>
              <a:t> campaigns, food safety rules and other bureaucratic obstacles.</a:t>
            </a:r>
          </a:p>
          <a:p>
            <a:pPr eaLnBrk="1" hangingPunct="1">
              <a:spcBef>
                <a:spcPct val="0"/>
              </a:spcBef>
            </a:pPr>
            <a:r>
              <a:rPr lang="en-US" b="1" dirty="0"/>
              <a:t> </a:t>
            </a:r>
            <a:endParaRPr lang="en-US" dirty="0"/>
          </a:p>
          <a:p>
            <a:pPr eaLnBrk="1" hangingPunct="1">
              <a:spcBef>
                <a:spcPct val="0"/>
              </a:spcBef>
            </a:pPr>
            <a:r>
              <a:rPr lang="en-US" b="1" dirty="0"/>
              <a:t>Opposition to Globalization: </a:t>
            </a:r>
            <a:r>
              <a:rPr lang="en-US" i="1" dirty="0" err="1"/>
              <a:t>Globophobia</a:t>
            </a:r>
            <a:r>
              <a:rPr lang="en-US" dirty="0"/>
              <a:t> is the term used to describe an attitude of hostility toward trade agreements, global brands, or company policies that appear to result in hardship for some individuals or countries while benefiting others. Opponents to globalization include college or university students, NGOs and labor unions. Some Americans believe that globalization has sent American jobs—both blue-and white-collar—overseas and also depressed wages at home. In developing countries, many believe that free trade agreements benefit the world</a:t>
            </a:r>
            <a:r>
              <a:rPr lang="ja-JP" altLang="en-US" dirty="0"/>
              <a:t>’</a:t>
            </a:r>
            <a:r>
              <a:rPr lang="en-US" dirty="0"/>
              <a:t>s most advanced countries. An unemployed miner in Bolivia said, </a:t>
            </a:r>
            <a:r>
              <a:rPr lang="ja-JP" altLang="en-US" dirty="0"/>
              <a:t>“</a:t>
            </a:r>
            <a:r>
              <a:rPr lang="en-US" dirty="0"/>
              <a:t>Globalization is just another name for submission and domination. We</a:t>
            </a:r>
            <a:r>
              <a:rPr lang="ja-JP" altLang="en-US" dirty="0"/>
              <a:t>’</a:t>
            </a:r>
            <a:r>
              <a:rPr lang="en-US" dirty="0" err="1"/>
              <a:t>ve</a:t>
            </a:r>
            <a:r>
              <a:rPr lang="en-US" dirty="0"/>
              <a:t> had to live with that here for 500 years and now we want to be our own masters.</a:t>
            </a:r>
            <a:r>
              <a:rPr lang="ja-JP" altLang="en-US" dirty="0"/>
              <a:t>”</a:t>
            </a:r>
            <a:endParaRPr lang="en-US" altLang="ja-JP" dirty="0"/>
          </a:p>
          <a:p>
            <a:pPr eaLnBrk="1" hangingPunct="1">
              <a:spcBef>
                <a:spcPct val="0"/>
              </a:spcBef>
            </a:pPr>
            <a:endParaRPr lang="en-US" altLang="ja-JP" dirty="0"/>
          </a:p>
          <a:p>
            <a:pPr eaLnBrk="1" hangingPunct="1">
              <a:spcBef>
                <a:spcPct val="0"/>
              </a:spcBef>
            </a:pPr>
            <a:r>
              <a:rPr lang="en-US" dirty="0"/>
              <a:t>Two prominent examples of this restraining force are the election of Donald Trump in the United States and the </a:t>
            </a:r>
            <a:r>
              <a:rPr lang="en-US" dirty="0" err="1"/>
              <a:t>Brexit</a:t>
            </a:r>
            <a:r>
              <a:rPr lang="en-US" dirty="0"/>
              <a:t> vote in the United Kingdom. Shortly after being sworn in as the 45th U.S. president, Trump pulled the United States out of the Transatlantic Trade and Investment Partnership (TTIP) as well as the Trans-Pacific Partnership (TPP). He also campaigned on a pledge to revise or withdraw from NAFTA. Meanwhile, U.K. Prime Minister Theresa May was working to finalize “divorce” arrangements for the United Kingdom’s withdrawal from the European Union. </a:t>
            </a:r>
          </a:p>
          <a:p>
            <a:pPr eaLnBrk="1" hangingPunct="1">
              <a:spcBef>
                <a:spcPct val="0"/>
              </a:spcBef>
            </a:pPr>
            <a:endParaRPr lang="en-US" dirty="0"/>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66878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The matrix shows that Market Penetration is defined as getting the existing customers to buy more of existing products. Starbucks is building on its loyalty card and rewards program in the United States with a smartphone app that enables customers to pay for purchases electronically.</a:t>
            </a:r>
          </a:p>
          <a:p>
            <a:pPr eaLnBrk="1" hangingPunct="1">
              <a:spcBef>
                <a:spcPct val="0"/>
              </a:spcBef>
            </a:pPr>
            <a:endParaRPr lang="en-US" dirty="0"/>
          </a:p>
          <a:p>
            <a:pPr eaLnBrk="1" hangingPunct="1">
              <a:spcBef>
                <a:spcPct val="0"/>
              </a:spcBef>
            </a:pPr>
            <a:r>
              <a:rPr lang="en-US" dirty="0"/>
              <a:t>Market Development is defined as taking existing products into new markets. Starbucks</a:t>
            </a:r>
            <a:r>
              <a:rPr lang="ja-JP" altLang="en-US" dirty="0"/>
              <a:t>’</a:t>
            </a:r>
            <a:r>
              <a:rPr lang="en-US" dirty="0"/>
              <a:t>s expansion into Italy in 2018 with a 25,000 sq. ft. Reserve </a:t>
            </a:r>
            <a:r>
              <a:rPr lang="en-US" dirty="0" err="1"/>
              <a:t>Roastery</a:t>
            </a:r>
            <a:r>
              <a:rPr lang="en-US" dirty="0"/>
              <a:t> in Milan. It will offer pastries from a local bakery and </a:t>
            </a:r>
            <a:r>
              <a:rPr lang="en-US" dirty="0" err="1"/>
              <a:t>aperitivo</a:t>
            </a:r>
            <a:r>
              <a:rPr lang="en-US" dirty="0"/>
              <a:t> beverages popular in Italy.</a:t>
            </a:r>
          </a:p>
          <a:p>
            <a:pPr eaLnBrk="1" hangingPunct="1">
              <a:spcBef>
                <a:spcPct val="0"/>
              </a:spcBef>
            </a:pPr>
            <a:endParaRPr lang="en-US" dirty="0"/>
          </a:p>
          <a:p>
            <a:pPr eaLnBrk="1" hangingPunct="1">
              <a:spcBef>
                <a:spcPct val="0"/>
              </a:spcBef>
            </a:pPr>
            <a:r>
              <a:rPr lang="en-US" dirty="0"/>
              <a:t>Product development is developing new products and placing them in existing markets. Starbucks created a brand of instant coffee, Via, to enable its customers to enjoy coffee at the office and other locations where brewed coffee is not available. After a successful launch in the US, Starbucks rolled out Via in Great Britain, Japan, South Korea and several other Asian countries.</a:t>
            </a:r>
          </a:p>
          <a:p>
            <a:pPr eaLnBrk="1" hangingPunct="1">
              <a:spcBef>
                <a:spcPct val="0"/>
              </a:spcBef>
            </a:pPr>
            <a:r>
              <a:rPr lang="en-US" dirty="0"/>
              <a:t> </a:t>
            </a:r>
          </a:p>
          <a:p>
            <a:pPr eaLnBrk="1" hangingPunct="1">
              <a:spcBef>
                <a:spcPct val="0"/>
              </a:spcBef>
            </a:pPr>
            <a:r>
              <a:rPr lang="en-US" dirty="0"/>
              <a:t>Diversification is developing new products for new markets. Starbucks dropped the word “Coffee” its logo. It recently acquired a juice maker, Evolution Fresh; the Bay Bread bakery, and tea retailer </a:t>
            </a:r>
            <a:r>
              <a:rPr lang="en-US" dirty="0" err="1"/>
              <a:t>Teavana</a:t>
            </a:r>
            <a:r>
              <a:rPr lang="en-US" dirty="0"/>
              <a:t> Holdings. Next up: Revamping stores so they can serve as wine bars and attract new customers in the evening.</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79251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Companies that use price as a competitive weapon may use global sourcing to access cheap raw materials or low-wage labor. Companies can seek to improve process efficiencies or gain economies of scale with high production volumes.</a:t>
            </a:r>
          </a:p>
          <a:p>
            <a:pPr eaLnBrk="1" hangingPunct="1">
              <a:spcBef>
                <a:spcPct val="0"/>
              </a:spcBef>
            </a:pPr>
            <a:r>
              <a:rPr lang="en-US" dirty="0"/>
              <a:t> </a:t>
            </a:r>
          </a:p>
          <a:p>
            <a:pPr eaLnBrk="1" hangingPunct="1">
              <a:spcBef>
                <a:spcPct val="0"/>
              </a:spcBef>
            </a:pPr>
            <a:r>
              <a:rPr lang="en-US" dirty="0"/>
              <a:t>Marketers may be able to reduce non-monetary costs by decreasing the time and effort customers expend to learn about or seek out the product.</a:t>
            </a:r>
          </a:p>
          <a:p>
            <a:pPr eaLnBrk="1" hangingPunct="1">
              <a:spcBef>
                <a:spcPct val="0"/>
              </a:spcBef>
            </a:pPr>
            <a:r>
              <a:rPr lang="en-US" dirty="0"/>
              <a:t> </a:t>
            </a:r>
          </a:p>
          <a:p>
            <a:pPr eaLnBrk="1" hangingPunct="1">
              <a:spcBef>
                <a:spcPct val="0"/>
              </a:spcBef>
            </a:pPr>
            <a:r>
              <a:rPr lang="en-US" dirty="0"/>
              <a:t>A market is defined as </a:t>
            </a:r>
            <a:r>
              <a:rPr lang="en-US" i="1" dirty="0"/>
              <a:t>people and organizations that are both able and willing to buy. </a:t>
            </a:r>
            <a:r>
              <a:rPr lang="en-US" dirty="0"/>
              <a:t>A successful product or brand must be of acceptable quality and consistent with buyer behavior, expectations, and preferences. If a company is able to offer a combination of superior product, distribution or promotion benefits, and lower price than competitors, it should enjoy a competitive advantage. Japanese auto makers made significant gains in the American market in the 1980s by creating a superior value proposition. They offered cars with higher quality and lower prices than those made by American car companies. . Today, the auto industry is shifting its attention to emerging markets such as India and Africa. Renault and its rivals are racing to offer middle-class consumers a new value proposition: high-quality vehicles that sell for the equivalent of $10,000 or less. On the heels of Renault’s success with the Dacia Logan come the $2,500 Nano from India’s Tata Motors and a $3,000 Datsun from Nissan.</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01001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achieve market success, a product or brand must measure up to a threshold of acceptable quality and be consistent with buyer behavior, expectations, and preferences. If a company is able to offer a combination of superior product, distribution, or promotion benefits and lower prices than the competition does, it should enjoy an extremely advantageous position. </a:t>
            </a:r>
          </a:p>
          <a:p>
            <a:r>
              <a:rPr lang="en-US" dirty="0"/>
              <a:t>Achieving success in global marketing often requires persistence and patience. Following World War II, some of Japan’s initial auto exports were market failures. In the late 1960s, for example, Subaru of America began importing the Subaru 360 automobile and selling it for $1,297. After Consumer Reports judged the 360 to be unacceptable, sales ground to a halt. Similarly, the Yugo automobile achieved a modest level of U.S. sales in the 1980s (despite a “don’t buy” rating from a consumer magazine) because its sticker price of $3,999 made it the cheapest new car available. Low quality was the primary reason for the market failure of both the Subaru 360 and the Yugo. The Subaru story does have a happy ending, however, due in no small measure to the company’s decades-long efforts to improve its vehicles. In fact, each year, Consumer Reports puts Subaru near the top of its quality rankings, in the same league with Lexus, Mazda, Toyota, and Audi. History has not been so kind to the Yugo: It ended up on Time magazine’s list of the “50 Worst Cars of All Time.” </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59272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tx1"/>
                </a:solidFill>
                <a:effectLst/>
                <a:latin typeface="Arial"/>
                <a:ea typeface="Arial"/>
                <a:cs typeface="Arial"/>
                <a:sym typeface="Arial"/>
              </a:rPr>
              <a:t>Competitive advantage is measured relative to rivals in a specific industry sectors. For example, your local laundromat is in a local industry; its competitors are local. In a national industry, competitors are national. In a global industry—consumer electronics, apparel, automobiles, steel, pharmaceuticals, furniture, and dozens of other sectors—the competition is, likewise, global (and, in many industries, local as well). Global marketing is essential if a company competes in a global industry or one that is globalizing.</a:t>
            </a:r>
            <a:endParaRPr lang="en-US" dirty="0"/>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5015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tx1"/>
                </a:solidFill>
                <a:effectLst/>
                <a:latin typeface="Arial"/>
                <a:ea typeface="Arial"/>
                <a:cs typeface="Arial"/>
                <a:sym typeface="Arial"/>
              </a:rPr>
              <a:t>From a marketing point of view, globalization presents companies with tantalizing opportunities—and challenges—as executives decide whether to offer their products and services everywhere. At the same time, globalization presents companies with unprecedented opportunities to reconfigure themselves. As John </a:t>
            </a:r>
            <a:r>
              <a:rPr lang="en-US" sz="1200" b="0" i="0" u="none" strike="noStrike" kern="1200" cap="none" dirty="0" err="1">
                <a:solidFill>
                  <a:schemeClr val="tx1"/>
                </a:solidFill>
                <a:effectLst/>
                <a:latin typeface="Arial"/>
                <a:ea typeface="Arial"/>
                <a:cs typeface="Arial"/>
                <a:sym typeface="Arial"/>
              </a:rPr>
              <a:t>Micklethwait</a:t>
            </a:r>
            <a:r>
              <a:rPr lang="en-US" sz="1200" b="0" i="0" u="none" strike="noStrike" kern="1200" cap="none" dirty="0">
                <a:solidFill>
                  <a:schemeClr val="tx1"/>
                </a:solidFill>
                <a:effectLst/>
                <a:latin typeface="Arial"/>
                <a:ea typeface="Arial"/>
                <a:cs typeface="Arial"/>
                <a:sym typeface="Arial"/>
              </a:rPr>
              <a:t> and Adrian Wooldridge put it, the same global bazaar that allows consumers to buy the best that the world can offer also enables producers to find the best partners.</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98824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80% of Coca-Cola’s case sales come from outside the US. Brazil, Mexico, China and Japan account for 31% of case sales (Annual Report, 2011)</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6084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When a company succeeds in creating more value for customers than its competitors, that company is said to enjoy competitive advantage. CA is measured relative to rivals in an industry. A local laundromat is in a local industry and competes locally. A national company competes within its country</a:t>
            </a:r>
            <a:r>
              <a:rPr lang="ja-JP" altLang="en-US" dirty="0"/>
              <a:t>’</a:t>
            </a:r>
            <a:r>
              <a:rPr lang="en-US" dirty="0"/>
              <a:t>s borders. Global industries compete globally—consumer electronics, apparel, automobiles, steel, pharmaceuticals, furniture, etc.</a:t>
            </a:r>
          </a:p>
          <a:p>
            <a:pPr eaLnBrk="1" hangingPunct="1">
              <a:spcBef>
                <a:spcPct val="0"/>
              </a:spcBef>
            </a:pPr>
            <a:endParaRPr lang="en-US" dirty="0"/>
          </a:p>
          <a:p>
            <a:pPr eaLnBrk="1" hangingPunct="1">
              <a:spcBef>
                <a:spcPct val="0"/>
              </a:spcBef>
            </a:pPr>
            <a:r>
              <a:rPr lang="en-US" dirty="0"/>
              <a:t>In recent years, Bertelsmann, Colgate, Danone, Electrolux, Fiat, Ford, Fortune Brands, General Motors, Harley-Davidson, Henkel, LEGO, McDonald’s, Royal Philips Electronics, Toshiba, and many other companies have stepped up efforts to sharpen their strategic focus on core businesses and brands. </a:t>
            </a:r>
          </a:p>
          <a:p>
            <a:endParaRPr lang="en-IN"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04017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lIns="0" tIns="0" rIns="0" bIns="0"/>
          <a:lstStyle>
            <a:lvl1pPr>
              <a:defRPr sz="3600">
                <a:solidFill>
                  <a:schemeClr val="tx2"/>
                </a:solidFill>
                <a:latin typeface="+mj-lt"/>
              </a:defRPr>
            </a:lvl1pPr>
          </a:lstStyle>
          <a:p>
            <a:r>
              <a:rPr lang="en-US" dirty="0"/>
              <a:t>Click to edit Master title style</a:t>
            </a:r>
          </a:p>
        </p:txBody>
      </p:sp>
      <p:sp>
        <p:nvSpPr>
          <p:cNvPr id="3" name="Content Placeholder 2"/>
          <p:cNvSpPr>
            <a:spLocks noGrp="1"/>
          </p:cNvSpPr>
          <p:nvPr>
            <p:ph idx="1"/>
          </p:nvPr>
        </p:nvSpPr>
        <p:spPr>
          <a:xfrm>
            <a:off x="457200" y="1557470"/>
            <a:ext cx="8229600" cy="4525963"/>
          </a:xfrm>
        </p:spPr>
        <p:txBody>
          <a:bodyPr lIns="0" tIns="0" rIns="0"/>
          <a:lstStyle>
            <a:lvl1pPr marL="255600" indent="-255600">
              <a:buClr>
                <a:srgbClr val="007FA3"/>
              </a:buClr>
              <a:buSzPct val="100000"/>
              <a:buFont typeface="Arial" panose="020B0604020202020204" pitchFamily="34" charset="0"/>
              <a:buChar char="•"/>
              <a:defRPr sz="2400">
                <a:latin typeface="+mn-lt"/>
              </a:defRPr>
            </a:lvl1pPr>
            <a:lvl2pPr marL="741600" indent="-284400">
              <a:buClr>
                <a:srgbClr val="007FA3"/>
              </a:buClr>
              <a:defRPr sz="2400">
                <a:latin typeface="+mn-lt"/>
              </a:defRPr>
            </a:lvl2pPr>
            <a:lvl3pPr indent="-230400">
              <a:buClr>
                <a:srgbClr val="007FA3"/>
              </a:buClr>
              <a:defRPr sz="2400">
                <a:latin typeface="+mn-lt"/>
              </a:defRPr>
            </a:lvl3pPr>
            <a:lvl4pPr indent="-230400">
              <a:buClr>
                <a:srgbClr val="007FA3"/>
              </a:buClr>
              <a:defRPr sz="2400">
                <a:latin typeface="+mn-lt"/>
              </a:defRPr>
            </a:lvl4pPr>
            <a:lvl5pPr indent="-230400">
              <a:buClr>
                <a:srgbClr val="007FA3"/>
              </a:buClr>
              <a:defRPr sz="2400">
                <a:latin typeface="+mn-lt"/>
              </a:defRPr>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10/22/2019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6728935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Eight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38553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5"/>
            <a:ext cx="8229600" cy="3780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03969"/>
            <a:ext cx="8232775" cy="3842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069348"/>
            <a:ext cx="8229600" cy="451321"/>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57200" y="5614988"/>
            <a:ext cx="8232775" cy="44450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1"/>
          </p:nvPr>
        </p:nvSpPr>
        <p:spPr>
          <a:xfrm>
            <a:off x="457200" y="6172200"/>
            <a:ext cx="8320088" cy="339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2"/>
          </p:nvPr>
        </p:nvSpPr>
        <p:spPr>
          <a:xfrm>
            <a:off x="457200" y="6623050"/>
            <a:ext cx="8320088" cy="2349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5" name="Content Placeholder 14"/>
          <p:cNvSpPr>
            <a:spLocks noGrp="1"/>
          </p:cNvSpPr>
          <p:nvPr>
            <p:ph sz="quarter" idx="23"/>
          </p:nvPr>
        </p:nvSpPr>
        <p:spPr>
          <a:xfrm>
            <a:off x="457200" y="6964363"/>
            <a:ext cx="8320088" cy="2397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83470462"/>
      </p:ext>
    </p:extLst>
  </p:cSld>
  <p:clrMapOvr>
    <a:masterClrMapping/>
  </p:clrMapOvr>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mn-lt"/>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1"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1"/>
            <a:ext cx="3657600" cy="602738"/>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3" name="Content Placeholder 2"/>
          <p:cNvSpPr>
            <a:spLocks noGrp="1"/>
          </p:cNvSpPr>
          <p:nvPr>
            <p:ph sz="quarter" idx="14"/>
          </p:nvPr>
        </p:nvSpPr>
        <p:spPr>
          <a:xfrm>
            <a:off x="5029200" y="4640263"/>
            <a:ext cx="3675063" cy="1050925"/>
          </a:xfrm>
        </p:spPr>
        <p:txBody>
          <a:bodyPr/>
          <a:lstStyle>
            <a:lvl1pPr marL="101600" indent="0">
              <a:buNone/>
              <a:defRPr/>
            </a:lvl1pPr>
          </a:lstStyle>
          <a:p>
            <a:pPr lvl="0"/>
            <a:endParaRPr lang="en-US" dirty="0"/>
          </a:p>
        </p:txBody>
      </p:sp>
    </p:spTree>
    <p:extLst>
      <p:ext uri="{BB962C8B-B14F-4D97-AF65-F5344CB8AC3E}">
        <p14:creationId xmlns:p14="http://schemas.microsoft.com/office/powerpoint/2010/main" val="3068857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11768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dirty="0"/>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12127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342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Tree>
    <p:extLst>
      <p:ext uri="{BB962C8B-B14F-4D97-AF65-F5344CB8AC3E}">
        <p14:creationId xmlns:p14="http://schemas.microsoft.com/office/powerpoint/2010/main" val="3678147491"/>
      </p:ext>
    </p:extLst>
  </p:cSld>
  <p:clrMapOvr>
    <a:masterClrMapping/>
  </p:clrMapOvr>
  <p:extLst mod="1">
    <p:ext uri="{DCECCB84-F9BA-43D5-87BE-67443E8EF086}">
      <p15:sldGuideLst xmlns:p15="http://schemas.microsoft.com/office/powerpoint/2012/main">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836354"/>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632200"/>
            <a:ext cx="8229600" cy="17938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8656664"/>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126378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3063790"/>
            <a:ext cx="8229600" cy="11834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490938"/>
            <a:ext cx="8229600" cy="1260575"/>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66143735"/>
      </p:ext>
    </p:extLst>
  </p:cSld>
  <p:clrMapOvr>
    <a:masterClrMapping/>
  </p:clrMapOvr>
  <p:extLst mod="1">
    <p:ext uri="{DCECCB84-F9BA-43D5-87BE-67443E8EF086}">
      <p15:sldGuideLst xmlns:p15="http://schemas.microsoft.com/office/powerpoint/2012/main">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89505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760292"/>
            <a:ext cx="8229600" cy="1076770"/>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4016772"/>
            <a:ext cx="8229600" cy="1016701"/>
          </a:xfrm>
        </p:spPr>
        <p:txBody>
          <a:bodyPr lIns="0" tIns="0" rIns="0" bIns="0"/>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5155500"/>
            <a:ext cx="8232775" cy="9119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62941656"/>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Five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70830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451377"/>
            <a:ext cx="8229600" cy="735437"/>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3486685"/>
            <a:ext cx="8229600" cy="716830"/>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4503386"/>
            <a:ext cx="8232775" cy="716828"/>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5494338"/>
            <a:ext cx="8229600" cy="5556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15060848"/>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ix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59517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273743"/>
            <a:ext cx="8229600" cy="554915"/>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950895"/>
            <a:ext cx="8229600" cy="535791"/>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639492"/>
            <a:ext cx="8232775" cy="677152"/>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4469451"/>
            <a:ext cx="8229600" cy="598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5221288"/>
            <a:ext cx="8232775" cy="6413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4271391"/>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even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465069"/>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4"/>
            <a:ext cx="8229600" cy="443837"/>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69758"/>
            <a:ext cx="8232775" cy="464206"/>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221288"/>
            <a:ext cx="8229600" cy="551633"/>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77977732"/>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Eight Content">
    <p:spTree>
      <p:nvGrpSpPr>
        <p:cNvPr id="1" name="Shape 30"/>
        <p:cNvGrpSpPr/>
        <p:nvPr/>
      </p:nvGrpSpPr>
      <p:grpSpPr>
        <a:xfrm>
          <a:off x="0" y="0"/>
          <a:ext cx="0" cy="0"/>
          <a:chOff x="0" y="0"/>
          <a:chExt cx="0" cy="0"/>
        </a:xfrm>
      </p:grpSpPr>
      <p:sp>
        <p:nvSpPr>
          <p:cNvPr id="31" name="Title"/>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8"/>
            <a:ext cx="8229600" cy="407853"/>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3"/>
            <a:endParaRPr lang="en-US" dirty="0"/>
          </a:p>
          <a:p>
            <a:pPr lvl="4"/>
            <a:endParaRPr lang="en-US" dirty="0"/>
          </a:p>
        </p:txBody>
      </p:sp>
      <p:sp>
        <p:nvSpPr>
          <p:cNvPr id="3" name="Content Placeholder 2"/>
          <p:cNvSpPr>
            <a:spLocks noGrp="1"/>
          </p:cNvSpPr>
          <p:nvPr>
            <p:ph sz="quarter" idx="14"/>
          </p:nvPr>
        </p:nvSpPr>
        <p:spPr>
          <a:xfrm>
            <a:off x="457200" y="2116988"/>
            <a:ext cx="8229600" cy="412568"/>
          </a:xfrm>
        </p:spPr>
        <p:txBody>
          <a:bodyPr lIns="0" tIns="0" rIns="0" bIns="0"/>
          <a:lstStyle>
            <a:lvl1pPr indent="-255600">
              <a:defRPr sz="2400">
                <a:latin typeface="+mn-lt"/>
              </a:defRPr>
            </a:lvl1pPr>
            <a:lvl2pPr indent="-230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5"/>
          </p:nvPr>
        </p:nvSpPr>
        <p:spPr>
          <a:xfrm>
            <a:off x="457200" y="2734849"/>
            <a:ext cx="8229600" cy="433357"/>
          </a:xfrm>
        </p:spPr>
        <p:txBody>
          <a:bodyPr lIns="0" tIns="0" rIns="0" bIns="0"/>
          <a:lstStyle>
            <a:lvl1pPr indent="-255600">
              <a:defRPr sz="2400">
                <a:latin typeface="+mn-lt"/>
              </a:defRPr>
            </a:lvl1pPr>
            <a:lvl2pPr indent="-2556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365732"/>
            <a:ext cx="8232775" cy="38553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7"/>
          </p:nvPr>
        </p:nvSpPr>
        <p:spPr>
          <a:xfrm>
            <a:off x="457200" y="3938595"/>
            <a:ext cx="8229600" cy="37805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8"/>
          </p:nvPr>
        </p:nvSpPr>
        <p:spPr>
          <a:xfrm>
            <a:off x="457200" y="4503969"/>
            <a:ext cx="8232775" cy="384225"/>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9"/>
          </p:nvPr>
        </p:nvSpPr>
        <p:spPr>
          <a:xfrm>
            <a:off x="457200" y="5069348"/>
            <a:ext cx="8229600" cy="451321"/>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57200" y="5614988"/>
            <a:ext cx="8232775" cy="444500"/>
          </a:xfrm>
        </p:spPr>
        <p:txBody>
          <a:bodyPr lIns="0" tIns="0" rIns="0" bIns="0"/>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IN" sz="2400" b="0" i="0" u="none" strike="noStrike" cap="none" dirty="0" smtClean="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22864151"/>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8">
            <a:alphaModFix/>
          </a:blip>
          <a:srcRect/>
          <a:stretch/>
        </p:blipFill>
        <p:spPr>
          <a:xfrm>
            <a:off x="443972" y="6429709"/>
            <a:ext cx="917999" cy="279914"/>
          </a:xfrm>
          <a:prstGeom prst="rect">
            <a:avLst/>
          </a:prstGeom>
          <a:noFill/>
          <a:ln>
            <a:noFill/>
          </a:ln>
        </p:spPr>
      </p:pic>
      <p:sp>
        <p:nvSpPr>
          <p:cNvPr id="9" name="Text Placeholder 5"/>
          <p:cNvSpPr txBox="1">
            <a:spLocks/>
          </p:cNvSpPr>
          <p:nvPr userDrawn="1"/>
        </p:nvSpPr>
        <p:spPr>
          <a:xfrm>
            <a:off x="2760784" y="6468486"/>
            <a:ext cx="5995349" cy="388650"/>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Ltd. All Rights Reserved.</a:t>
            </a:r>
          </a:p>
        </p:txBody>
      </p:sp>
    </p:spTree>
  </p:cSld>
  <p:clrMap bg1="lt1" tx1="dk1" bg2="dk2" tx2="lt2" accent1="accent1" accent2="accent2" accent3="accent3" accent4="accent4" accent5="accent5" accent6="accent6" hlink="hlink" folHlink="folHlink"/>
  <p:sldLayoutIdLst>
    <p:sldLayoutId id="214748367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3" r:id="rId10"/>
    <p:sldLayoutId id="2147483666" r:id="rId11"/>
    <p:sldLayoutId id="2147483665" r:id="rId12"/>
    <p:sldLayoutId id="2147483651" r:id="rId13"/>
    <p:sldLayoutId id="2147483654" r:id="rId14"/>
    <p:sldLayoutId id="2147483655" r:id="rId15"/>
    <p:sldLayoutId id="214748365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2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5">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 id="214748370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2.bin"/><Relationship Id="rId4" Type="http://schemas.openxmlformats.org/officeDocument/2006/relationships/image" Target="../media/image3.w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13.wmf"/><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image" Target="../media/image10.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12.wmf"/><Relationship Id="rId4" Type="http://schemas.openxmlformats.org/officeDocument/2006/relationships/image" Target="../media/image9.wmf"/><Relationship Id="rId9"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wmf"/><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60" y="215370"/>
            <a:ext cx="8229600" cy="658311"/>
          </a:xfrm>
        </p:spPr>
        <p:txBody>
          <a:bodyPr anchor="ctr"/>
          <a:lstStyle/>
          <a:p>
            <a:r>
              <a:rPr lang="en-US" sz="3600" dirty="0">
                <a:latin typeface="+mj-lt"/>
              </a:rPr>
              <a:t>Global Marketing</a:t>
            </a:r>
            <a:endParaRPr lang="en-US" altLang="en-US" sz="3600" dirty="0">
              <a:solidFill>
                <a:schemeClr val="tx2"/>
              </a:solidFill>
              <a:latin typeface="+mj-lt"/>
              <a:cs typeface="Times New Roman" panose="02020603050405020304" pitchFamily="18" charset="0"/>
            </a:endParaRPr>
          </a:p>
        </p:txBody>
      </p:sp>
      <p:sp>
        <p:nvSpPr>
          <p:cNvPr id="3" name="Text Placeholder 2"/>
          <p:cNvSpPr>
            <a:spLocks noGrp="1"/>
          </p:cNvSpPr>
          <p:nvPr>
            <p:ph type="body" idx="1"/>
          </p:nvPr>
        </p:nvSpPr>
        <p:spPr>
          <a:xfrm>
            <a:off x="426720" y="850589"/>
            <a:ext cx="8229600" cy="331043"/>
          </a:xfrm>
        </p:spPr>
        <p:txBody>
          <a:bodyPr anchor="ctr"/>
          <a:lstStyle/>
          <a:p>
            <a:r>
              <a:rPr lang="en-US" dirty="0">
                <a:latin typeface="+mn-lt"/>
              </a:rPr>
              <a:t>Tenth Edition, Global Edition</a:t>
            </a:r>
          </a:p>
        </p:txBody>
      </p:sp>
      <p:sp>
        <p:nvSpPr>
          <p:cNvPr id="4" name="Text Placeholder 3"/>
          <p:cNvSpPr>
            <a:spLocks noGrp="1"/>
          </p:cNvSpPr>
          <p:nvPr>
            <p:ph type="body" idx="2"/>
          </p:nvPr>
        </p:nvSpPr>
        <p:spPr>
          <a:xfrm>
            <a:off x="5029200" y="1600200"/>
            <a:ext cx="3657600" cy="1246517"/>
          </a:xfrm>
        </p:spPr>
        <p:txBody>
          <a:bodyPr/>
          <a:lstStyle/>
          <a:p>
            <a:pPr algn="ctr"/>
            <a:r>
              <a:rPr lang="en-US" altLang="en-US" b="1" dirty="0">
                <a:latin typeface="+mn-lt"/>
                <a:ea typeface="Segoe UI Symbol" panose="020B0502040204020203" pitchFamily="34" charset="0"/>
              </a:rPr>
              <a:t>Chapter 1</a:t>
            </a:r>
          </a:p>
        </p:txBody>
      </p:sp>
      <p:sp>
        <p:nvSpPr>
          <p:cNvPr id="5" name="Text Placeholder 4"/>
          <p:cNvSpPr>
            <a:spLocks noGrp="1"/>
          </p:cNvSpPr>
          <p:nvPr>
            <p:ph type="body" idx="3"/>
          </p:nvPr>
        </p:nvSpPr>
        <p:spPr>
          <a:xfrm>
            <a:off x="5029200" y="3200401"/>
            <a:ext cx="3657600" cy="836762"/>
          </a:xfrm>
        </p:spPr>
        <p:txBody>
          <a:bodyPr/>
          <a:lstStyle/>
          <a:p>
            <a:pPr algn="ctr"/>
            <a:r>
              <a:rPr lang="en-US" dirty="0">
                <a:latin typeface="+mn-lt"/>
              </a:rPr>
              <a:t>Introduction to Global Marketing</a:t>
            </a:r>
          </a:p>
        </p:txBody>
      </p:sp>
      <p:sp>
        <p:nvSpPr>
          <p:cNvPr id="6" name="Text Placeholder 5"/>
          <p:cNvSpPr>
            <a:spLocks noGrp="1"/>
          </p:cNvSpPr>
          <p:nvPr>
            <p:ph type="body" idx="13"/>
          </p:nvPr>
        </p:nvSpPr>
        <p:spPr>
          <a:xfrm>
            <a:off x="3688080" y="6392420"/>
            <a:ext cx="5331509" cy="368298"/>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2020 Pearson Education Ltd. All Rights Reserved.</a:t>
            </a:r>
          </a:p>
        </p:txBody>
      </p:sp>
      <p:pic>
        <p:nvPicPr>
          <p:cNvPr id="9" name="Picture 8" descr="Front Cover: Global Marketing, &#10;Tenth Global Edition by Mark C. Green and Warren J. Keegan">
            <a:extLst>
              <a:ext uri="{FF2B5EF4-FFF2-40B4-BE49-F238E27FC236}">
                <a16:creationId xmlns:a16="http://schemas.microsoft.com/office/drawing/2014/main" id="{8B8181F5-37B1-4EF4-B83F-0461A0F22576}"/>
              </a:ext>
            </a:extLst>
          </p:cNvPr>
          <p:cNvPicPr>
            <a:picLocks noChangeAspect="1"/>
          </p:cNvPicPr>
          <p:nvPr/>
        </p:nvPicPr>
        <p:blipFill>
          <a:blip r:embed="rId3"/>
          <a:stretch>
            <a:fillRect/>
          </a:stretch>
        </p:blipFill>
        <p:spPr>
          <a:xfrm>
            <a:off x="542197" y="1377634"/>
            <a:ext cx="3410043" cy="4738686"/>
          </a:xfrm>
          <a:prstGeom prst="rect">
            <a:avLst/>
          </a:prstGeom>
          <a:ln w="6350">
            <a:solidFill>
              <a:schemeClr val="tx1"/>
            </a:solidFill>
          </a:ln>
        </p:spPr>
      </p:pic>
    </p:spTree>
    <p:extLst>
      <p:ext uri="{BB962C8B-B14F-4D97-AF65-F5344CB8AC3E}">
        <p14:creationId xmlns:p14="http://schemas.microsoft.com/office/powerpoint/2010/main" val="1212819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Globalization</a:t>
            </a:r>
            <a:endParaRPr lang="en-IN" dirty="0"/>
          </a:p>
        </p:txBody>
      </p:sp>
      <p:sp>
        <p:nvSpPr>
          <p:cNvPr id="4" name="Content Placeholder 3"/>
          <p:cNvSpPr>
            <a:spLocks noGrp="1"/>
          </p:cNvSpPr>
          <p:nvPr>
            <p:ph sz="quarter" idx="13"/>
          </p:nvPr>
        </p:nvSpPr>
        <p:spPr>
          <a:xfrm>
            <a:off x="457200" y="1556326"/>
            <a:ext cx="8169215" cy="2482273"/>
          </a:xfrm>
        </p:spPr>
        <p:txBody>
          <a:bodyPr/>
          <a:lstStyle/>
          <a:p>
            <a:pPr marL="432" indent="0">
              <a:buNone/>
            </a:pPr>
            <a:r>
              <a:rPr lang="en-US" dirty="0"/>
              <a:t>“Economic globalization constitutes integration of national economies into the international economy through trade, direct foreign investment (by corporations and multinationals), short-term capital flows, international flows of workers and humanity generally, and flows of technology.”</a:t>
            </a:r>
          </a:p>
        </p:txBody>
      </p:sp>
      <p:sp>
        <p:nvSpPr>
          <p:cNvPr id="5" name="Content Placeholder 4"/>
          <p:cNvSpPr>
            <a:spLocks noGrp="1"/>
          </p:cNvSpPr>
          <p:nvPr>
            <p:ph sz="quarter" idx="14"/>
          </p:nvPr>
        </p:nvSpPr>
        <p:spPr>
          <a:xfrm>
            <a:off x="5589917" y="4581489"/>
            <a:ext cx="3036498" cy="414068"/>
          </a:xfrm>
        </p:spPr>
        <p:txBody>
          <a:bodyPr/>
          <a:lstStyle/>
          <a:p>
            <a:pPr marL="432" indent="0">
              <a:buNone/>
            </a:pPr>
            <a:r>
              <a:rPr lang="en-US" b="1" dirty="0">
                <a:ea typeface="New Times Roman"/>
                <a:cs typeface="New Times Roman"/>
              </a:rPr>
              <a:t>~</a:t>
            </a:r>
            <a:r>
              <a:rPr lang="en-US" b="1" dirty="0" err="1">
                <a:ea typeface="New Times Roman"/>
                <a:cs typeface="New Times Roman"/>
              </a:rPr>
              <a:t>Jagdish</a:t>
            </a:r>
            <a:r>
              <a:rPr lang="en-US" b="1" dirty="0">
                <a:ea typeface="New Times Roman"/>
                <a:cs typeface="New Times Roman"/>
              </a:rPr>
              <a:t> </a:t>
            </a:r>
            <a:r>
              <a:rPr lang="en-US" b="1" dirty="0" err="1">
                <a:ea typeface="New Times Roman"/>
                <a:cs typeface="New Times Roman"/>
              </a:rPr>
              <a:t>Bhagwati</a:t>
            </a:r>
            <a:r>
              <a:rPr lang="en-US" b="1" dirty="0">
                <a:ea typeface="New Times Roman"/>
                <a:cs typeface="New Times Roman"/>
              </a:rPr>
              <a:t>~</a:t>
            </a:r>
          </a:p>
        </p:txBody>
      </p:sp>
    </p:spTree>
    <p:extLst>
      <p:ext uri="{BB962C8B-B14F-4D97-AF65-F5344CB8AC3E}">
        <p14:creationId xmlns:p14="http://schemas.microsoft.com/office/powerpoint/2010/main" val="925877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Industries</a:t>
            </a:r>
            <a:endParaRPr lang="en-IN" dirty="0"/>
          </a:p>
        </p:txBody>
      </p:sp>
      <p:sp>
        <p:nvSpPr>
          <p:cNvPr id="3" name="Content Placeholder 2"/>
          <p:cNvSpPr>
            <a:spLocks noGrp="1"/>
          </p:cNvSpPr>
          <p:nvPr>
            <p:ph sz="quarter" idx="13"/>
          </p:nvPr>
        </p:nvSpPr>
        <p:spPr>
          <a:xfrm>
            <a:off x="457200" y="1556327"/>
            <a:ext cx="8229600" cy="1238631"/>
          </a:xfrm>
        </p:spPr>
        <p:txBody>
          <a:bodyPr/>
          <a:lstStyle/>
          <a:p>
            <a:r>
              <a:rPr lang="en-US" dirty="0">
                <a:ea typeface="ＭＳ Ｐゴシック" charset="0"/>
                <a:cs typeface="ＭＳ Ｐゴシック" charset="0"/>
              </a:rPr>
              <a:t>An industry is global to the extent that a company</a:t>
            </a:r>
            <a:r>
              <a:rPr lang="en-IN" dirty="0">
                <a:ea typeface="ＭＳ Ｐゴシック" charset="0"/>
                <a:cs typeface="ＭＳ Ｐゴシック" charset="0"/>
              </a:rPr>
              <a:t>’</a:t>
            </a:r>
            <a:r>
              <a:rPr lang="en-US" dirty="0">
                <a:ea typeface="ＭＳ Ｐゴシック" charset="0"/>
                <a:cs typeface="ＭＳ Ｐゴシック" charset="0"/>
              </a:rPr>
              <a:t>s industry position in one country is interdependent with its industry position in another country</a:t>
            </a:r>
          </a:p>
        </p:txBody>
      </p:sp>
      <p:sp>
        <p:nvSpPr>
          <p:cNvPr id="4" name="Content Placeholder 3"/>
          <p:cNvSpPr>
            <a:spLocks noGrp="1"/>
          </p:cNvSpPr>
          <p:nvPr>
            <p:ph sz="quarter" idx="14"/>
          </p:nvPr>
        </p:nvSpPr>
        <p:spPr>
          <a:xfrm>
            <a:off x="457199" y="2890332"/>
            <a:ext cx="8333117" cy="2544313"/>
          </a:xfrm>
        </p:spPr>
        <p:txBody>
          <a:bodyPr/>
          <a:lstStyle/>
          <a:p>
            <a:pPr marL="0" indent="0">
              <a:buNone/>
            </a:pPr>
            <a:r>
              <a:rPr lang="en-US" dirty="0">
                <a:solidFill>
                  <a:prstClr val="black"/>
                </a:solidFill>
                <a:ea typeface="ＭＳ Ｐゴシック" pitchFamily="34" charset="-128"/>
                <a:cs typeface="Arial" pitchFamily="34" charset="0"/>
              </a:rPr>
              <a:t>Indicators of globalization:</a:t>
            </a:r>
          </a:p>
          <a:p>
            <a:pPr marL="255600" defTabSz="457200" fontAlgn="base">
              <a:spcAft>
                <a:spcPct val="0"/>
              </a:spcAft>
            </a:pPr>
            <a:r>
              <a:rPr lang="en-US" dirty="0">
                <a:solidFill>
                  <a:prstClr val="black"/>
                </a:solidFill>
                <a:ea typeface="ＭＳ Ｐゴシック" pitchFamily="34" charset="-128"/>
                <a:cs typeface="Arial" pitchFamily="34" charset="0"/>
              </a:rPr>
              <a:t>Ratio of cross-border investment to total capital investment</a:t>
            </a:r>
          </a:p>
          <a:p>
            <a:pPr marL="255600" defTabSz="457200" fontAlgn="base">
              <a:spcAft>
                <a:spcPct val="0"/>
              </a:spcAft>
            </a:pPr>
            <a:r>
              <a:rPr lang="en-US" dirty="0">
                <a:solidFill>
                  <a:prstClr val="black"/>
                </a:solidFill>
                <a:ea typeface="ＭＳ Ｐゴシック" pitchFamily="34" charset="-128"/>
                <a:cs typeface="Arial" pitchFamily="34" charset="0"/>
              </a:rPr>
              <a:t>Proportion of industry revenue generated by all companies that compete in key world regions</a:t>
            </a:r>
          </a:p>
          <a:p>
            <a:pPr marL="255600" defTabSz="457200" fontAlgn="base">
              <a:spcAft>
                <a:spcPct val="0"/>
              </a:spcAft>
            </a:pPr>
            <a:r>
              <a:rPr lang="en-US" dirty="0">
                <a:solidFill>
                  <a:prstClr val="black"/>
                </a:solidFill>
                <a:ea typeface="ＭＳ Ｐゴシック" pitchFamily="34" charset="-128"/>
                <a:cs typeface="Arial" pitchFamily="34" charset="0"/>
              </a:rPr>
              <a:t>Ratio of cross-border trade to worldwide production</a:t>
            </a:r>
          </a:p>
        </p:txBody>
      </p:sp>
    </p:spTree>
    <p:extLst>
      <p:ext uri="{BB962C8B-B14F-4D97-AF65-F5344CB8AC3E}">
        <p14:creationId xmlns:p14="http://schemas.microsoft.com/office/powerpoint/2010/main" val="1651721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Globalization of Pro Sports</a:t>
            </a:r>
            <a:endParaRPr lang="en-IN" dirty="0"/>
          </a:p>
        </p:txBody>
      </p:sp>
      <p:sp>
        <p:nvSpPr>
          <p:cNvPr id="4" name="Content Placeholder 3"/>
          <p:cNvSpPr>
            <a:spLocks noGrp="1"/>
          </p:cNvSpPr>
          <p:nvPr>
            <p:ph sz="quarter" idx="13"/>
          </p:nvPr>
        </p:nvSpPr>
        <p:spPr>
          <a:xfrm>
            <a:off x="457200" y="1556327"/>
            <a:ext cx="4149306" cy="2877650"/>
          </a:xfrm>
        </p:spPr>
        <p:txBody>
          <a:bodyPr/>
          <a:lstStyle/>
          <a:p>
            <a:pPr>
              <a:defRPr/>
            </a:pPr>
            <a:r>
              <a:rPr lang="en-US" sz="2000" dirty="0"/>
              <a:t>Major league sports like the N</a:t>
            </a:r>
            <a:r>
              <a:rPr lang="en-US" sz="100" dirty="0"/>
              <a:t> </a:t>
            </a:r>
            <a:r>
              <a:rPr lang="en-US" sz="2000" dirty="0"/>
              <a:t>B</a:t>
            </a:r>
            <a:r>
              <a:rPr lang="en-US" sz="100" dirty="0"/>
              <a:t> </a:t>
            </a:r>
            <a:r>
              <a:rPr lang="en-US" sz="2000" dirty="0"/>
              <a:t>A, N</a:t>
            </a:r>
            <a:r>
              <a:rPr lang="en-US" sz="100" dirty="0"/>
              <a:t> </a:t>
            </a:r>
            <a:r>
              <a:rPr lang="en-US" sz="2000" dirty="0"/>
              <a:t>F</a:t>
            </a:r>
            <a:r>
              <a:rPr lang="en-US" sz="100" dirty="0"/>
              <a:t> </a:t>
            </a:r>
            <a:r>
              <a:rPr lang="en-US" sz="2000" dirty="0"/>
              <a:t>L, and M</a:t>
            </a:r>
            <a:r>
              <a:rPr lang="en-US" sz="100" dirty="0"/>
              <a:t> </a:t>
            </a:r>
            <a:r>
              <a:rPr lang="en-US" sz="2000" dirty="0"/>
              <a:t>L</a:t>
            </a:r>
            <a:r>
              <a:rPr lang="en-US" sz="100" dirty="0"/>
              <a:t> </a:t>
            </a:r>
            <a:r>
              <a:rPr lang="en-US" sz="2000" dirty="0"/>
              <a:t>S are finding new fans abroad.</a:t>
            </a:r>
          </a:p>
          <a:p>
            <a:pPr>
              <a:defRPr/>
            </a:pPr>
            <a:r>
              <a:rPr lang="en-US" sz="2000" dirty="0"/>
              <a:t>Soccer is a global sport.</a:t>
            </a:r>
          </a:p>
          <a:p>
            <a:pPr>
              <a:defRPr/>
            </a:pPr>
            <a:r>
              <a:rPr lang="en-US" sz="2000" dirty="0"/>
              <a:t>The National Football League is focusing on Canada, China, Germany, Japan, Mexico, and the U</a:t>
            </a:r>
            <a:r>
              <a:rPr lang="en-US" sz="100" dirty="0"/>
              <a:t> </a:t>
            </a:r>
            <a:r>
              <a:rPr lang="en-US" sz="2000" dirty="0"/>
              <a:t>K.</a:t>
            </a:r>
          </a:p>
        </p:txBody>
      </p:sp>
      <p:sp>
        <p:nvSpPr>
          <p:cNvPr id="5" name="Content Placeholder 4"/>
          <p:cNvSpPr>
            <a:spLocks noGrp="1"/>
          </p:cNvSpPr>
          <p:nvPr>
            <p:ph sz="quarter" idx="14"/>
          </p:nvPr>
        </p:nvSpPr>
        <p:spPr>
          <a:xfrm>
            <a:off x="4934309" y="1633791"/>
            <a:ext cx="4075220" cy="1937545"/>
          </a:xfrm>
        </p:spPr>
        <p:txBody>
          <a:bodyPr/>
          <a:lstStyle/>
          <a:p>
            <a:pPr marL="432" indent="0">
              <a:buNone/>
            </a:pPr>
            <a:r>
              <a:rPr lang="en-US" sz="1400" b="1" dirty="0">
                <a:solidFill>
                  <a:prstClr val="black"/>
                </a:solidFill>
                <a:cs typeface="Arial" pitchFamily="34" charset="0"/>
              </a:rPr>
              <a:t>Exhibit 1-2 </a:t>
            </a:r>
            <a:r>
              <a:rPr lang="en-US" sz="1400" dirty="0">
                <a:solidFill>
                  <a:prstClr val="black"/>
                </a:solidFill>
                <a:cs typeface="Arial" pitchFamily="34" charset="0"/>
              </a:rPr>
              <a:t>The National Football League (N</a:t>
            </a:r>
            <a:r>
              <a:rPr lang="en-US" sz="100" dirty="0">
                <a:solidFill>
                  <a:prstClr val="black"/>
                </a:solidFill>
                <a:cs typeface="Arial" pitchFamily="34" charset="0"/>
              </a:rPr>
              <a:t> </a:t>
            </a:r>
            <a:r>
              <a:rPr lang="en-US" sz="1400" dirty="0">
                <a:solidFill>
                  <a:prstClr val="black"/>
                </a:solidFill>
                <a:cs typeface="Arial" pitchFamily="34" charset="0"/>
              </a:rPr>
              <a:t>F</a:t>
            </a:r>
            <a:r>
              <a:rPr lang="en-US" sz="100" dirty="0">
                <a:solidFill>
                  <a:prstClr val="black"/>
                </a:solidFill>
                <a:cs typeface="Arial" pitchFamily="34" charset="0"/>
              </a:rPr>
              <a:t> </a:t>
            </a:r>
            <a:r>
              <a:rPr lang="en-US" sz="1400" dirty="0">
                <a:solidFill>
                  <a:prstClr val="black"/>
                </a:solidFill>
                <a:cs typeface="Arial" pitchFamily="34" charset="0"/>
              </a:rPr>
              <a:t>L) promotes American football globally. The N</a:t>
            </a:r>
            <a:r>
              <a:rPr lang="en-US" sz="100" dirty="0">
                <a:solidFill>
                  <a:prstClr val="black"/>
                </a:solidFill>
                <a:cs typeface="Arial" pitchFamily="34" charset="0"/>
              </a:rPr>
              <a:t> </a:t>
            </a:r>
            <a:r>
              <a:rPr lang="en-US" sz="1400" dirty="0">
                <a:solidFill>
                  <a:prstClr val="black"/>
                </a:solidFill>
                <a:cs typeface="Arial" pitchFamily="34" charset="0"/>
              </a:rPr>
              <a:t>F</a:t>
            </a:r>
            <a:r>
              <a:rPr lang="en-US" sz="100" dirty="0">
                <a:solidFill>
                  <a:prstClr val="black"/>
                </a:solidFill>
                <a:cs typeface="Arial" pitchFamily="34" charset="0"/>
              </a:rPr>
              <a:t> </a:t>
            </a:r>
            <a:r>
              <a:rPr lang="en-US" sz="1400" dirty="0">
                <a:solidFill>
                  <a:prstClr val="black"/>
                </a:solidFill>
                <a:cs typeface="Arial" pitchFamily="34" charset="0"/>
              </a:rPr>
              <a:t>L is focusing on a handful of key markets, including Canada, China, Germany, Japan, Mexico, and the United Kingdom. Every fall, banners are draped over London’s Regent Street to create awareness of the International Series games played before sellout crowds at </a:t>
            </a:r>
            <a:r>
              <a:rPr lang="en-US" sz="1400" dirty="0" err="1">
                <a:solidFill>
                  <a:prstClr val="black"/>
                </a:solidFill>
                <a:cs typeface="Arial" pitchFamily="34" charset="0"/>
              </a:rPr>
              <a:t>Wembley</a:t>
            </a:r>
            <a:r>
              <a:rPr lang="en-US" sz="1400" dirty="0">
                <a:solidFill>
                  <a:prstClr val="black"/>
                </a:solidFill>
                <a:cs typeface="Arial" pitchFamily="34" charset="0"/>
              </a:rPr>
              <a:t> Stadium and </a:t>
            </a:r>
            <a:r>
              <a:rPr lang="en-US" sz="1400" dirty="0" err="1">
                <a:solidFill>
                  <a:prstClr val="black"/>
                </a:solidFill>
                <a:cs typeface="Arial" pitchFamily="34" charset="0"/>
              </a:rPr>
              <a:t>Twickenham</a:t>
            </a:r>
            <a:r>
              <a:rPr lang="en-US" sz="1400" dirty="0">
                <a:solidFill>
                  <a:prstClr val="black"/>
                </a:solidFill>
                <a:cs typeface="Arial" pitchFamily="34" charset="0"/>
              </a:rPr>
              <a:t>.</a:t>
            </a:r>
          </a:p>
        </p:txBody>
      </p:sp>
      <p:pic>
        <p:nvPicPr>
          <p:cNvPr id="6" name="Picture 5" descr="A photo of a busy European street with N F L signs lining i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842" y="3669410"/>
            <a:ext cx="1862423" cy="2793635"/>
          </a:xfrm>
          <a:prstGeom prst="rect">
            <a:avLst/>
          </a:prstGeom>
        </p:spPr>
      </p:pic>
    </p:spTree>
    <p:extLst>
      <p:ext uri="{BB962C8B-B14F-4D97-AF65-F5344CB8AC3E}">
        <p14:creationId xmlns:p14="http://schemas.microsoft.com/office/powerpoint/2010/main" val="219209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039820" cy="1097279"/>
          </a:xfrm>
        </p:spPr>
        <p:txBody>
          <a:bodyPr/>
          <a:lstStyle/>
          <a:p>
            <a:r>
              <a:rPr lang="en-US" sz="3400" dirty="0"/>
              <a:t>Competitive Advantage, Globalization &amp; Global Industries</a:t>
            </a:r>
            <a:endParaRPr lang="en-IN" sz="3400" dirty="0"/>
          </a:p>
        </p:txBody>
      </p:sp>
      <p:sp>
        <p:nvSpPr>
          <p:cNvPr id="6" name="Content Placeholder 5"/>
          <p:cNvSpPr>
            <a:spLocks noGrp="1"/>
          </p:cNvSpPr>
          <p:nvPr>
            <p:ph sz="quarter" idx="13"/>
          </p:nvPr>
        </p:nvSpPr>
        <p:spPr>
          <a:xfrm>
            <a:off x="457200" y="1556327"/>
            <a:ext cx="7625751" cy="1126487"/>
          </a:xfrm>
        </p:spPr>
        <p:txBody>
          <a:bodyPr/>
          <a:lstStyle/>
          <a:p>
            <a:r>
              <a:rPr lang="en-US" sz="2200" b="1" dirty="0">
                <a:ea typeface="ＭＳ Ｐゴシック" pitchFamily="34" charset="-128"/>
              </a:rPr>
              <a:t>Focus</a:t>
            </a:r>
          </a:p>
          <a:p>
            <a:pPr lvl="1"/>
            <a:r>
              <a:rPr lang="en-US" sz="2200" dirty="0">
                <a:ea typeface="ＭＳ Ｐゴシック" pitchFamily="34" charset="-128"/>
              </a:rPr>
              <a:t>Concentration and attention on core business and competence</a:t>
            </a:r>
          </a:p>
        </p:txBody>
      </p:sp>
      <p:sp>
        <p:nvSpPr>
          <p:cNvPr id="7" name="Content Placeholder 6"/>
          <p:cNvSpPr>
            <a:spLocks noGrp="1"/>
          </p:cNvSpPr>
          <p:nvPr>
            <p:ph sz="quarter" idx="14"/>
          </p:nvPr>
        </p:nvSpPr>
        <p:spPr>
          <a:xfrm>
            <a:off x="1181818" y="2863970"/>
            <a:ext cx="7073661" cy="1767407"/>
          </a:xfrm>
        </p:spPr>
        <p:txBody>
          <a:bodyPr/>
          <a:lstStyle/>
          <a:p>
            <a:pPr marL="0" lvl="1" indent="0">
              <a:spcBef>
                <a:spcPts val="1500"/>
              </a:spcBef>
              <a:buNone/>
            </a:pPr>
            <a:r>
              <a:rPr lang="en-US" sz="2200" dirty="0"/>
              <a:t>“Nestle is focused: We are food and beverages. We are not running bicycle shops. Even in food we are not in all fields. There are certain areas we do not touch…We have no soft drinks because I have said we will either buy Coca-Cola or we leave it alone. This is focus.”</a:t>
            </a:r>
          </a:p>
        </p:txBody>
      </p:sp>
      <p:sp>
        <p:nvSpPr>
          <p:cNvPr id="8" name="Content Placeholder 7"/>
          <p:cNvSpPr>
            <a:spLocks noGrp="1"/>
          </p:cNvSpPr>
          <p:nvPr>
            <p:ph sz="quarter" idx="15"/>
          </p:nvPr>
        </p:nvSpPr>
        <p:spPr>
          <a:xfrm>
            <a:off x="2570674" y="4865629"/>
            <a:ext cx="6331788" cy="378902"/>
          </a:xfrm>
        </p:spPr>
        <p:txBody>
          <a:bodyPr/>
          <a:lstStyle/>
          <a:p>
            <a:pPr marL="0" lvl="1" indent="0">
              <a:buNone/>
            </a:pPr>
            <a:r>
              <a:rPr lang="en-US" sz="2200" dirty="0"/>
              <a:t>~Helmut </a:t>
            </a:r>
            <a:r>
              <a:rPr lang="en-US" sz="2200" dirty="0" err="1"/>
              <a:t>Maucher</a:t>
            </a:r>
            <a:r>
              <a:rPr lang="en-US" sz="2200" dirty="0"/>
              <a:t>, former chairman of Nestlé S</a:t>
            </a:r>
            <a:r>
              <a:rPr lang="en-US" sz="100" dirty="0"/>
              <a:t> </a:t>
            </a:r>
            <a:r>
              <a:rPr lang="en-US" sz="2200" dirty="0"/>
              <a:t>A~</a:t>
            </a:r>
          </a:p>
        </p:txBody>
      </p:sp>
    </p:spTree>
    <p:extLst>
      <p:ext uri="{BB962C8B-B14F-4D97-AF65-F5344CB8AC3E}">
        <p14:creationId xmlns:p14="http://schemas.microsoft.com/office/powerpoint/2010/main" val="4181468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039820" cy="1097279"/>
          </a:xfrm>
        </p:spPr>
        <p:txBody>
          <a:bodyPr/>
          <a:lstStyle/>
          <a:p>
            <a:r>
              <a:rPr lang="en-US" sz="3400" dirty="0"/>
              <a:t>Value, Competitive Advantage, &amp; Focus</a:t>
            </a:r>
            <a:endParaRPr lang="en-IN" sz="3400" dirty="0"/>
          </a:p>
        </p:txBody>
      </p:sp>
      <p:sp>
        <p:nvSpPr>
          <p:cNvPr id="6" name="Content Placeholder 5"/>
          <p:cNvSpPr>
            <a:spLocks noGrp="1"/>
          </p:cNvSpPr>
          <p:nvPr>
            <p:ph sz="quarter" idx="13"/>
          </p:nvPr>
        </p:nvSpPr>
        <p:spPr>
          <a:xfrm>
            <a:off x="457200" y="1556327"/>
            <a:ext cx="7625751" cy="1437039"/>
          </a:xfrm>
        </p:spPr>
        <p:txBody>
          <a:bodyPr/>
          <a:lstStyle/>
          <a:p>
            <a:r>
              <a:rPr lang="en-US" sz="2000" dirty="0"/>
              <a:t>Value, Competitive Advantage, and Focus are universal in their relevance and guide marketing in any part of the world.</a:t>
            </a:r>
          </a:p>
          <a:p>
            <a:r>
              <a:rPr lang="en-US" sz="2000" dirty="0"/>
              <a:t>Companies that understand and engage in global marketing can offer more value to customers that those who do not.</a:t>
            </a:r>
          </a:p>
        </p:txBody>
      </p:sp>
      <p:sp>
        <p:nvSpPr>
          <p:cNvPr id="7" name="Content Placeholder 6"/>
          <p:cNvSpPr>
            <a:spLocks noGrp="1"/>
          </p:cNvSpPr>
          <p:nvPr>
            <p:ph sz="quarter" idx="14"/>
          </p:nvPr>
        </p:nvSpPr>
        <p:spPr>
          <a:xfrm>
            <a:off x="1181818" y="3166225"/>
            <a:ext cx="7315202" cy="1854349"/>
          </a:xfrm>
        </p:spPr>
        <p:txBody>
          <a:bodyPr/>
          <a:lstStyle/>
          <a:p>
            <a:pPr marL="0" lvl="1" indent="0">
              <a:buNone/>
            </a:pPr>
            <a:r>
              <a:rPr lang="en-US" sz="2000" dirty="0"/>
              <a:t>“Globalization is no longer an abstraction but a stark reality…Choosing not to participate in global markets is no longer an option. All firms, regardless of their size, have to craft strategies in the broader context of world markets to anticipate, respond, and adapt to the changing configuration of these markets.</a:t>
            </a:r>
          </a:p>
        </p:txBody>
      </p:sp>
      <p:sp>
        <p:nvSpPr>
          <p:cNvPr id="8" name="Content Placeholder 7"/>
          <p:cNvSpPr>
            <a:spLocks noGrp="1"/>
          </p:cNvSpPr>
          <p:nvPr>
            <p:ph sz="quarter" idx="15"/>
          </p:nvPr>
        </p:nvSpPr>
        <p:spPr>
          <a:xfrm>
            <a:off x="4321834" y="5426346"/>
            <a:ext cx="4580628" cy="378902"/>
          </a:xfrm>
        </p:spPr>
        <p:txBody>
          <a:bodyPr/>
          <a:lstStyle/>
          <a:p>
            <a:pPr marL="0" lvl="1" indent="0">
              <a:buNone/>
            </a:pPr>
            <a:r>
              <a:rPr lang="en-US" sz="2000" dirty="0"/>
              <a:t>C. Samuel Craig and Susan P. Douglas</a:t>
            </a:r>
          </a:p>
        </p:txBody>
      </p:sp>
    </p:spTree>
    <p:extLst>
      <p:ext uri="{BB962C8B-B14F-4D97-AF65-F5344CB8AC3E}">
        <p14:creationId xmlns:p14="http://schemas.microsoft.com/office/powerpoint/2010/main" val="631762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1-2 Strategic Focus</a:t>
            </a:r>
            <a:endParaRPr lang="en-IN" dirty="0"/>
          </a:p>
        </p:txBody>
      </p:sp>
      <p:graphicFrame>
        <p:nvGraphicFramePr>
          <p:cNvPr id="3" name="Table 2"/>
          <p:cNvGraphicFramePr>
            <a:graphicFrameLocks noGrp="1"/>
          </p:cNvGraphicFramePr>
          <p:nvPr>
            <p:extLst>
              <p:ext uri="{D42A27DB-BD31-4B8C-83A1-F6EECF244321}">
                <p14:modId xmlns:p14="http://schemas.microsoft.com/office/powerpoint/2010/main" val="1404240069"/>
              </p:ext>
            </p:extLst>
          </p:nvPr>
        </p:nvGraphicFramePr>
        <p:xfrm>
          <a:off x="457200" y="1683869"/>
          <a:ext cx="8229600" cy="3100594"/>
        </p:xfrm>
        <a:graphic>
          <a:graphicData uri="http://schemas.openxmlformats.org/drawingml/2006/table">
            <a:tbl>
              <a:tblPr firstRow="1" bandRow="1">
                <a:tableStyleId>{2D5ABB26-0587-4C30-8999-92F81FD0307C}</a:tableStyleId>
              </a:tblPr>
              <a:tblGrid>
                <a:gridCol w="2761129">
                  <a:extLst>
                    <a:ext uri="{9D8B030D-6E8A-4147-A177-3AD203B41FA5}">
                      <a16:colId xmlns:a16="http://schemas.microsoft.com/office/drawing/2014/main" val="2620580135"/>
                    </a:ext>
                  </a:extLst>
                </a:gridCol>
                <a:gridCol w="5468471">
                  <a:extLst>
                    <a:ext uri="{9D8B030D-6E8A-4147-A177-3AD203B41FA5}">
                      <a16:colId xmlns:a16="http://schemas.microsoft.com/office/drawing/2014/main" val="2235860770"/>
                    </a:ext>
                  </a:extLst>
                </a:gridCol>
              </a:tblGrid>
              <a:tr h="378013">
                <a:tc>
                  <a:txBody>
                    <a:bodyPr/>
                    <a:lstStyle/>
                    <a:p>
                      <a:pPr algn="l"/>
                      <a:r>
                        <a:rPr lang="en-US" sz="1600" b="1" u="none" strike="noStrike" cap="none" baseline="0" dirty="0">
                          <a:solidFill>
                            <a:schemeClr val="tx1"/>
                          </a:solidFill>
                          <a:sym typeface="Arial"/>
                        </a:rPr>
                        <a:t>Company/Headquarters</a:t>
                      </a:r>
                      <a:endParaRPr lang="en-US" sz="16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strike="noStrike" cap="none" baseline="0" dirty="0">
                          <a:solidFill>
                            <a:schemeClr val="tx1"/>
                          </a:solidFill>
                          <a:sym typeface="Arial"/>
                        </a:rPr>
                        <a:t>Divestiture/Buyer</a:t>
                      </a:r>
                      <a:endParaRPr lang="en-US" sz="16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7599125"/>
                  </a:ext>
                </a:extLst>
              </a:tr>
              <a:tr h="633207">
                <a:tc>
                  <a:txBody>
                    <a:bodyPr/>
                    <a:lstStyle/>
                    <a:p>
                      <a:r>
                        <a:rPr lang="en-US" sz="1600" u="none" strike="noStrike" cap="none" baseline="0" dirty="0">
                          <a:sym typeface="Arial"/>
                        </a:rPr>
                        <a:t>General Electric (United States)</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600" u="none" strike="noStrike" cap="none" baseline="0" dirty="0">
                          <a:sym typeface="Arial"/>
                        </a:rPr>
                        <a:t>Appliance division, sold to Haier (China) for $5.4 billion (2016); N</a:t>
                      </a:r>
                      <a:r>
                        <a:rPr lang="en-US" sz="100" u="none" strike="noStrike" cap="none" baseline="0" dirty="0">
                          <a:sym typeface="Arial"/>
                        </a:rPr>
                        <a:t> </a:t>
                      </a:r>
                      <a:r>
                        <a:rPr lang="en-US" sz="1600" u="none" strike="noStrike" cap="none" baseline="0" dirty="0">
                          <a:sym typeface="Arial"/>
                        </a:rPr>
                        <a:t>B</a:t>
                      </a:r>
                      <a:r>
                        <a:rPr lang="en-US" sz="100" u="none" strike="noStrike" cap="none" baseline="0" dirty="0">
                          <a:sym typeface="Arial"/>
                        </a:rPr>
                        <a:t> </a:t>
                      </a:r>
                      <a:r>
                        <a:rPr lang="en-US" sz="1600" u="none" strike="noStrike" cap="none" baseline="0" dirty="0">
                          <a:sym typeface="Arial"/>
                        </a:rPr>
                        <a:t>C Universal, sold to Comcast for $30 billion (2009).</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30932598"/>
                  </a:ext>
                </a:extLst>
              </a:tr>
              <a:tr h="633207">
                <a:tc>
                  <a:txBody>
                    <a:bodyPr/>
                    <a:lstStyle/>
                    <a:p>
                      <a:r>
                        <a:rPr lang="en-US" sz="1600" u="none" strike="noStrike" cap="none" baseline="0" dirty="0">
                          <a:sym typeface="Arial"/>
                        </a:rPr>
                        <a:t>Vivendi (France)</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600" u="none" strike="noStrike" cap="none" baseline="0" dirty="0">
                          <a:sym typeface="Arial"/>
                        </a:rPr>
                        <a:t>Activision Blizzard videogame unit, management buyout for $8.2 billion (2013).</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43463237"/>
                  </a:ext>
                </a:extLst>
              </a:tr>
              <a:tr h="6332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u="none" strike="noStrike" cap="none" baseline="0" dirty="0">
                          <a:sym typeface="Arial"/>
                        </a:rPr>
                        <a:t>Unilever (United Kingdom/Netherlands)</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600" u="none" strike="noStrike" cap="none" baseline="0" dirty="0">
                          <a:sym typeface="Arial"/>
                        </a:rPr>
                        <a:t>American pasta sauce business, sold to Mizkan Group (Japan) for $2.15 billion (2014). </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68517658"/>
                  </a:ext>
                </a:extLst>
              </a:tr>
              <a:tr h="633207">
                <a:tc>
                  <a:txBody>
                    <a:bodyPr/>
                    <a:lstStyle/>
                    <a:p>
                      <a:r>
                        <a:rPr lang="en-US" sz="1600" u="none" strike="noStrike" cap="none" baseline="0" dirty="0">
                          <a:sym typeface="Arial"/>
                        </a:rPr>
                        <a:t>I</a:t>
                      </a:r>
                      <a:r>
                        <a:rPr lang="en-US" sz="100" u="none" strike="noStrike" cap="none" baseline="0" dirty="0">
                          <a:sym typeface="Arial"/>
                        </a:rPr>
                        <a:t> </a:t>
                      </a:r>
                      <a:r>
                        <a:rPr lang="en-US" sz="1600" u="none" strike="noStrike" cap="none" baseline="0" dirty="0">
                          <a:sym typeface="Arial"/>
                        </a:rPr>
                        <a:t>B</a:t>
                      </a:r>
                      <a:r>
                        <a:rPr lang="en-US" sz="100" u="none" strike="noStrike" cap="none" baseline="0" dirty="0">
                          <a:sym typeface="Arial"/>
                        </a:rPr>
                        <a:t> </a:t>
                      </a:r>
                      <a:r>
                        <a:rPr lang="en-US" sz="1600" u="none" strike="noStrike" cap="none" baseline="0" dirty="0">
                          <a:sym typeface="Arial"/>
                        </a:rPr>
                        <a:t>M (United States)</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u="none" strike="noStrike" cap="none" baseline="0" dirty="0">
                          <a:sym typeface="Arial"/>
                        </a:rPr>
                        <a:t>Microelectronics division, sold to Global Foundries for $1.5 billion (2014).</a:t>
                      </a:r>
                      <a:endParaRPr lang="en-US" sz="16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6881035"/>
                  </a:ext>
                </a:extLst>
              </a:tr>
            </a:tbl>
          </a:graphicData>
        </a:graphic>
      </p:graphicFrame>
    </p:spTree>
    <p:extLst>
      <p:ext uri="{BB962C8B-B14F-4D97-AF65-F5344CB8AC3E}">
        <p14:creationId xmlns:p14="http://schemas.microsoft.com/office/powerpoint/2010/main" val="2553976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 and Cons of Globalization</a:t>
            </a:r>
            <a:endParaRPr lang="en-IN" dirty="0"/>
          </a:p>
        </p:txBody>
      </p:sp>
      <p:sp>
        <p:nvSpPr>
          <p:cNvPr id="3" name="Content Placeholder 2"/>
          <p:cNvSpPr>
            <a:spLocks noGrp="1"/>
          </p:cNvSpPr>
          <p:nvPr>
            <p:ph sz="quarter" idx="13"/>
          </p:nvPr>
        </p:nvSpPr>
        <p:spPr>
          <a:xfrm>
            <a:off x="457200" y="1556326"/>
            <a:ext cx="8140535" cy="4606968"/>
          </a:xfrm>
        </p:spPr>
        <p:txBody>
          <a:bodyPr/>
          <a:lstStyle/>
          <a:p>
            <a:r>
              <a:rPr lang="en-US" dirty="0"/>
              <a:t>Hundreds of million of people have been lifted from poverty and joined the middle class</a:t>
            </a:r>
          </a:p>
          <a:p>
            <a:r>
              <a:rPr lang="en-US" dirty="0"/>
              <a:t>Where globalization has raised wages, living standards have improved</a:t>
            </a:r>
          </a:p>
          <a:p>
            <a:r>
              <a:rPr lang="en-US" dirty="0"/>
              <a:t>Not all gains from globalization have been evenly distributed</a:t>
            </a:r>
          </a:p>
          <a:p>
            <a:r>
              <a:rPr lang="en-US" dirty="0"/>
              <a:t>U.S. President Trump’s “America First” agenda is one example of nations retreating into protectionism and isolation</a:t>
            </a:r>
          </a:p>
          <a:p>
            <a:r>
              <a:rPr lang="en-US" dirty="0"/>
              <a:t>“Globalization in reverse”</a:t>
            </a:r>
          </a:p>
        </p:txBody>
      </p:sp>
    </p:spTree>
    <p:extLst>
      <p:ext uri="{BB962C8B-B14F-4D97-AF65-F5344CB8AC3E}">
        <p14:creationId xmlns:p14="http://schemas.microsoft.com/office/powerpoint/2010/main" val="68879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Standardization v</a:t>
            </a:r>
            <a:r>
              <a:rPr lang="en-US" sz="100" dirty="0">
                <a:solidFill>
                  <a:schemeClr val="bg1"/>
                </a:solidFill>
              </a:rPr>
              <a:t>ersu</a:t>
            </a:r>
            <a:r>
              <a:rPr lang="en-US" dirty="0"/>
              <a:t>s Adaptation</a:t>
            </a:r>
            <a:endParaRPr lang="en-IN" dirty="0"/>
          </a:p>
        </p:txBody>
      </p:sp>
      <p:sp>
        <p:nvSpPr>
          <p:cNvPr id="3" name="Content Placeholder 2"/>
          <p:cNvSpPr>
            <a:spLocks noGrp="1"/>
          </p:cNvSpPr>
          <p:nvPr>
            <p:ph sz="quarter" idx="13"/>
          </p:nvPr>
        </p:nvSpPr>
        <p:spPr/>
        <p:txBody>
          <a:bodyPr/>
          <a:lstStyle/>
          <a:p>
            <a:r>
              <a:rPr lang="en-US" sz="2000" dirty="0">
                <a:ea typeface="ＭＳ Ｐゴシック" charset="0"/>
                <a:cs typeface="ＭＳ Ｐゴシック" charset="0"/>
              </a:rPr>
              <a:t>Globalization </a:t>
            </a:r>
            <a:r>
              <a:rPr lang="en-US" sz="2000" b="1" dirty="0">
                <a:ea typeface="ＭＳ Ｐゴシック" charset="0"/>
                <a:cs typeface="ＭＳ Ｐゴシック" charset="0"/>
              </a:rPr>
              <a:t>(Standardization)</a:t>
            </a:r>
          </a:p>
          <a:p>
            <a:pPr lvl="1">
              <a:defRPr/>
            </a:pPr>
            <a:r>
              <a:rPr lang="en-US" sz="2000" dirty="0">
                <a:ea typeface="ＭＳ Ｐゴシック" charset="0"/>
              </a:rPr>
              <a:t>Developing standardized products marketed worldwide with a standardized marketing mix</a:t>
            </a:r>
          </a:p>
          <a:p>
            <a:pPr lvl="1">
              <a:defRPr/>
            </a:pPr>
            <a:r>
              <a:rPr lang="en-US" sz="2000" dirty="0">
                <a:ea typeface="ＭＳ Ｐゴシック" charset="0"/>
              </a:rPr>
              <a:t>Essence of mass marketing</a:t>
            </a:r>
          </a:p>
          <a:p>
            <a:r>
              <a:rPr lang="en-US" sz="2000" dirty="0">
                <a:ea typeface="ＭＳ Ｐゴシック" charset="0"/>
                <a:cs typeface="ＭＳ Ｐゴシック" charset="0"/>
              </a:rPr>
              <a:t>Global localization </a:t>
            </a:r>
            <a:r>
              <a:rPr lang="en-US" sz="2000" b="1" dirty="0">
                <a:ea typeface="ＭＳ Ｐゴシック" charset="0"/>
                <a:cs typeface="ＭＳ Ｐゴシック" charset="0"/>
              </a:rPr>
              <a:t>(Adaptation)</a:t>
            </a:r>
          </a:p>
          <a:p>
            <a:pPr lvl="1">
              <a:defRPr/>
            </a:pPr>
            <a:r>
              <a:rPr lang="en-US" sz="2000" dirty="0">
                <a:ea typeface="ＭＳ Ｐゴシック" charset="0"/>
              </a:rPr>
              <a:t>Mixing standardization and customization in a way that minimizes costs while maximizing satisfaction</a:t>
            </a:r>
          </a:p>
          <a:p>
            <a:pPr lvl="1">
              <a:defRPr/>
            </a:pPr>
            <a:r>
              <a:rPr lang="en-US" sz="2000" dirty="0">
                <a:ea typeface="ＭＳ Ｐゴシック" charset="0"/>
              </a:rPr>
              <a:t>Essence of segmentation</a:t>
            </a:r>
          </a:p>
          <a:p>
            <a:pPr lvl="1">
              <a:defRPr/>
            </a:pPr>
            <a:r>
              <a:rPr lang="en-US" sz="2000" dirty="0">
                <a:ea typeface="ＭＳ Ｐゴシック" charset="0"/>
              </a:rPr>
              <a:t>Think globally, act locally</a:t>
            </a:r>
          </a:p>
        </p:txBody>
      </p:sp>
    </p:spTree>
    <p:extLst>
      <p:ext uri="{BB962C8B-B14F-4D97-AF65-F5344CB8AC3E}">
        <p14:creationId xmlns:p14="http://schemas.microsoft.com/office/powerpoint/2010/main" val="1751850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Global Marketing: What It Is &amp; What It Isn’t</a:t>
            </a:r>
            <a:endParaRPr lang="en-IN" sz="3400" dirty="0"/>
          </a:p>
        </p:txBody>
      </p:sp>
      <p:graphicFrame>
        <p:nvGraphicFramePr>
          <p:cNvPr id="4" name="Table 3"/>
          <p:cNvGraphicFramePr>
            <a:graphicFrameLocks noGrp="1"/>
          </p:cNvGraphicFramePr>
          <p:nvPr>
            <p:extLst>
              <p:ext uri="{D42A27DB-BD31-4B8C-83A1-F6EECF244321}">
                <p14:modId xmlns:p14="http://schemas.microsoft.com/office/powerpoint/2010/main" val="508999878"/>
              </p:ext>
            </p:extLst>
          </p:nvPr>
        </p:nvGraphicFramePr>
        <p:xfrm>
          <a:off x="866954" y="1750683"/>
          <a:ext cx="7819846" cy="3840480"/>
        </p:xfrm>
        <a:graphic>
          <a:graphicData uri="http://schemas.openxmlformats.org/drawingml/2006/table">
            <a:tbl>
              <a:tblPr firstRow="1" bandRow="1">
                <a:tableStyleId>{2D5ABB26-0587-4C30-8999-92F81FD0307C}</a:tableStyleId>
              </a:tblPr>
              <a:tblGrid>
                <a:gridCol w="3823440">
                  <a:extLst>
                    <a:ext uri="{9D8B030D-6E8A-4147-A177-3AD203B41FA5}">
                      <a16:colId xmlns:a16="http://schemas.microsoft.com/office/drawing/2014/main" val="1976501630"/>
                    </a:ext>
                  </a:extLst>
                </a:gridCol>
                <a:gridCol w="3996406">
                  <a:extLst>
                    <a:ext uri="{9D8B030D-6E8A-4147-A177-3AD203B41FA5}">
                      <a16:colId xmlns:a16="http://schemas.microsoft.com/office/drawing/2014/main" val="3878177797"/>
                    </a:ext>
                  </a:extLst>
                </a:gridCol>
              </a:tblGrid>
              <a:tr h="354162">
                <a:tc>
                  <a:txBody>
                    <a:bodyPr/>
                    <a:lstStyle/>
                    <a:p>
                      <a:r>
                        <a:rPr lang="en-IN" sz="2000" b="1" i="0" u="none" strike="noStrike" cap="none" baseline="0" dirty="0">
                          <a:solidFill>
                            <a:schemeClr val="tx1"/>
                          </a:solidFill>
                          <a:latin typeface="+mn-lt"/>
                          <a:ea typeface="+mn-ea"/>
                          <a:cs typeface="+mn-cs"/>
                          <a:sym typeface="Arial"/>
                        </a:rPr>
                        <a:t>Single-Country Marketing Strategy</a:t>
                      </a:r>
                      <a:endParaRPr lang="en-IN" sz="20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b="1" i="0" u="none" strike="noStrike" cap="none" baseline="0" dirty="0">
                          <a:solidFill>
                            <a:schemeClr val="tx1"/>
                          </a:solidFill>
                          <a:latin typeface="+mn-lt"/>
                          <a:ea typeface="+mn-ea"/>
                          <a:cs typeface="+mn-cs"/>
                          <a:sym typeface="Arial"/>
                        </a:rPr>
                        <a:t>Global Marketing Strategy</a:t>
                      </a:r>
                      <a:endParaRPr lang="en-IN" sz="20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250478"/>
                  </a:ext>
                </a:extLst>
              </a:tr>
              <a:tr h="1169119">
                <a:tc>
                  <a:txBody>
                    <a:bodyPr/>
                    <a:lstStyle/>
                    <a:p>
                      <a:pPr marL="255600" indent="-255600">
                        <a:buClr>
                          <a:schemeClr val="tx2"/>
                        </a:buClr>
                        <a:buFont typeface="Arial" panose="020B0604020202020204" pitchFamily="34" charset="0"/>
                        <a:buChar char="•"/>
                      </a:pPr>
                      <a:r>
                        <a:rPr lang="en-IN" sz="2000" b="0" i="0" u="none" strike="noStrike" cap="none" baseline="0" dirty="0">
                          <a:solidFill>
                            <a:schemeClr val="tx1"/>
                          </a:solidFill>
                          <a:latin typeface="+mn-lt"/>
                          <a:ea typeface="+mn-ea"/>
                          <a:cs typeface="+mn-cs"/>
                          <a:sym typeface="Arial"/>
                        </a:rPr>
                        <a:t>Target Market Strategy</a:t>
                      </a:r>
                    </a:p>
                    <a:p>
                      <a:pPr marL="255600" indent="-255600">
                        <a:buClr>
                          <a:schemeClr val="tx2"/>
                        </a:buClr>
                        <a:buFont typeface="Arial" panose="020B0604020202020204" pitchFamily="34" charset="0"/>
                        <a:buChar char="•"/>
                      </a:pPr>
                      <a:r>
                        <a:rPr lang="en-IN" sz="2000" b="0" i="0" u="none" strike="noStrike" cap="none" baseline="0" dirty="0">
                          <a:solidFill>
                            <a:schemeClr val="tx1"/>
                          </a:solidFill>
                          <a:latin typeface="+mn-lt"/>
                          <a:ea typeface="+mn-ea"/>
                          <a:cs typeface="+mn-cs"/>
                          <a:sym typeface="Arial"/>
                        </a:rPr>
                        <a:t>Marketing Mix</a:t>
                      </a:r>
                    </a:p>
                    <a:p>
                      <a:pPr marL="741600" indent="-284400">
                        <a:buClr>
                          <a:schemeClr val="tx2"/>
                        </a:buClr>
                        <a:buFont typeface="Arial" panose="020B0604020202020204" pitchFamily="34" charset="0"/>
                        <a:buChar char="–"/>
                      </a:pPr>
                      <a:r>
                        <a:rPr lang="en-IN" sz="2000" b="0" i="0" u="none" strike="noStrike" cap="none" baseline="0" dirty="0">
                          <a:solidFill>
                            <a:schemeClr val="tx1"/>
                          </a:solidFill>
                          <a:latin typeface="+mn-lt"/>
                          <a:ea typeface="+mn-ea"/>
                          <a:cs typeface="+mn-cs"/>
                          <a:sym typeface="Arial"/>
                        </a:rPr>
                        <a:t>Product</a:t>
                      </a:r>
                    </a:p>
                    <a:p>
                      <a:pPr marL="741600" indent="-284400">
                        <a:buClr>
                          <a:schemeClr val="tx2"/>
                        </a:buClr>
                        <a:buFont typeface="Arial" panose="020B0604020202020204" pitchFamily="34" charset="0"/>
                        <a:buChar char="–"/>
                      </a:pPr>
                      <a:r>
                        <a:rPr lang="en-IN" sz="2000" b="0" i="0" u="none" strike="noStrike" cap="none" baseline="0" dirty="0">
                          <a:solidFill>
                            <a:schemeClr val="tx1"/>
                          </a:solidFill>
                          <a:latin typeface="+mn-lt"/>
                          <a:ea typeface="+mn-ea"/>
                          <a:cs typeface="+mn-cs"/>
                          <a:sym typeface="Arial"/>
                        </a:rPr>
                        <a:t>Price</a:t>
                      </a:r>
                    </a:p>
                    <a:p>
                      <a:pPr marL="741600" indent="-284400">
                        <a:buClr>
                          <a:schemeClr val="tx2"/>
                        </a:buClr>
                        <a:buFont typeface="Arial" panose="020B0604020202020204" pitchFamily="34" charset="0"/>
                        <a:buChar char="–"/>
                      </a:pPr>
                      <a:r>
                        <a:rPr lang="en-IN" sz="2000" b="0" i="0" u="none" strike="noStrike" cap="none" baseline="0" dirty="0">
                          <a:solidFill>
                            <a:schemeClr val="tx1"/>
                          </a:solidFill>
                          <a:latin typeface="+mn-lt"/>
                          <a:ea typeface="+mn-ea"/>
                          <a:cs typeface="+mn-cs"/>
                          <a:sym typeface="Arial"/>
                        </a:rPr>
                        <a:t>Promotion</a:t>
                      </a:r>
                    </a:p>
                    <a:p>
                      <a:pPr marL="741600" indent="-284400">
                        <a:buClr>
                          <a:schemeClr val="tx2"/>
                        </a:buClr>
                        <a:buFont typeface="Arial" panose="020B0604020202020204" pitchFamily="34" charset="0"/>
                        <a:buChar char="–"/>
                      </a:pPr>
                      <a:r>
                        <a:rPr lang="en-IN" sz="2000" b="0" i="0" u="none" strike="noStrike" cap="none" baseline="0" dirty="0">
                          <a:solidFill>
                            <a:schemeClr val="tx1"/>
                          </a:solidFill>
                          <a:latin typeface="+mn-lt"/>
                          <a:ea typeface="+mn-ea"/>
                          <a:cs typeface="+mn-cs"/>
                          <a:sym typeface="Arial"/>
                        </a:rPr>
                        <a:t>Place</a:t>
                      </a:r>
                      <a:endParaRPr lang="en-IN" sz="2000" dirty="0">
                        <a:latin typeface="+mn-lt"/>
                      </a:endParaRPr>
                    </a:p>
                  </a:txBody>
                  <a:tcPr marL="90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55600" indent="-255600">
                        <a:buClr>
                          <a:schemeClr val="tx2"/>
                        </a:buClr>
                        <a:buFont typeface="Arial" panose="020B0604020202020204" pitchFamily="34" charset="0"/>
                        <a:buChar char="•"/>
                      </a:pPr>
                      <a:r>
                        <a:rPr lang="en-IN" sz="2000" b="0" i="0" u="none" strike="noStrike" cap="none" baseline="0" dirty="0">
                          <a:solidFill>
                            <a:schemeClr val="tx1"/>
                          </a:solidFill>
                          <a:latin typeface="+mn-lt"/>
                          <a:ea typeface="+mn-ea"/>
                          <a:cs typeface="+mn-cs"/>
                          <a:sym typeface="Arial"/>
                        </a:rPr>
                        <a:t>Global Market Participation</a:t>
                      </a:r>
                    </a:p>
                    <a:p>
                      <a:pPr marL="255600" indent="-255600">
                        <a:buClr>
                          <a:schemeClr val="tx2"/>
                        </a:buClr>
                        <a:buFont typeface="Arial" panose="020B0604020202020204" pitchFamily="34" charset="0"/>
                        <a:buChar char="•"/>
                      </a:pPr>
                      <a:r>
                        <a:rPr lang="en-IN" sz="2000" b="0" i="0" u="none" strike="noStrike" cap="none" baseline="0" dirty="0">
                          <a:solidFill>
                            <a:schemeClr val="tx1"/>
                          </a:solidFill>
                          <a:latin typeface="+mn-lt"/>
                          <a:ea typeface="+mn-ea"/>
                          <a:cs typeface="+mn-cs"/>
                          <a:sym typeface="Arial"/>
                        </a:rPr>
                        <a:t>Marketing Mix Development</a:t>
                      </a:r>
                    </a:p>
                    <a:p>
                      <a:pPr marL="741600" marR="0" lvl="0" indent="-28440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2000" dirty="0">
                          <a:latin typeface="+mn-lt"/>
                          <a:ea typeface="ＭＳ Ｐゴシック" pitchFamily="34" charset="-128"/>
                        </a:rPr>
                        <a:t>4 P</a:t>
                      </a:r>
                      <a:r>
                        <a:rPr lang="en-IN" sz="2000" dirty="0">
                          <a:latin typeface="+mn-lt"/>
                          <a:ea typeface="+mn-ea"/>
                        </a:rPr>
                        <a:t>’ </a:t>
                      </a:r>
                      <a:r>
                        <a:rPr lang="en-US" sz="2000" dirty="0">
                          <a:latin typeface="+mn-lt"/>
                          <a:ea typeface="ＭＳ Ｐゴシック" pitchFamily="34" charset="-128"/>
                        </a:rPr>
                        <a:t>s: Adapt or Standardize?</a:t>
                      </a:r>
                      <a:endParaRPr lang="en-IN" sz="2000" b="0" i="0" u="none" strike="noStrike" cap="none" baseline="0" dirty="0">
                        <a:solidFill>
                          <a:schemeClr val="tx1"/>
                        </a:solidFill>
                        <a:latin typeface="+mn-lt"/>
                        <a:ea typeface="+mn-ea"/>
                        <a:cs typeface="+mn-cs"/>
                        <a:sym typeface="Arial"/>
                      </a:endParaRPr>
                    </a:p>
                    <a:p>
                      <a:pPr marL="255600" indent="-255600">
                        <a:buClr>
                          <a:schemeClr val="tx2"/>
                        </a:buClr>
                        <a:buFont typeface="Arial" panose="020B0604020202020204" pitchFamily="34" charset="0"/>
                        <a:buChar char="•"/>
                      </a:pPr>
                      <a:r>
                        <a:rPr lang="en-IN" sz="2000" b="0" i="0" u="none" strike="noStrike" cap="none" baseline="0" dirty="0">
                          <a:solidFill>
                            <a:schemeClr val="tx1"/>
                          </a:solidFill>
                          <a:latin typeface="+mn-lt"/>
                          <a:ea typeface="+mn-ea"/>
                          <a:cs typeface="+mn-cs"/>
                          <a:sym typeface="Arial"/>
                        </a:rPr>
                        <a:t>Concentration of Marketing Activities</a:t>
                      </a:r>
                    </a:p>
                    <a:p>
                      <a:pPr marL="255600" indent="-255600">
                        <a:buClr>
                          <a:schemeClr val="tx2"/>
                        </a:buClr>
                        <a:buFont typeface="Arial" panose="020B0604020202020204" pitchFamily="34" charset="0"/>
                        <a:buChar char="•"/>
                      </a:pPr>
                      <a:r>
                        <a:rPr lang="en-IN" sz="2000" b="0" i="0" u="none" strike="noStrike" cap="none" baseline="0" dirty="0">
                          <a:solidFill>
                            <a:schemeClr val="tx1"/>
                          </a:solidFill>
                          <a:latin typeface="+mn-lt"/>
                          <a:ea typeface="+mn-ea"/>
                          <a:cs typeface="+mn-cs"/>
                          <a:sym typeface="Arial"/>
                        </a:rPr>
                        <a:t>Coordination of Marketing Activities</a:t>
                      </a:r>
                    </a:p>
                    <a:p>
                      <a:pPr marL="255600" indent="-255600">
                        <a:buClr>
                          <a:schemeClr val="tx2"/>
                        </a:buClr>
                        <a:buFont typeface="Arial" panose="020B0604020202020204" pitchFamily="34" charset="0"/>
                        <a:buChar char="•"/>
                      </a:pPr>
                      <a:r>
                        <a:rPr lang="en-IN" sz="2000" b="0" i="0" u="none" strike="noStrike" cap="none" baseline="0" dirty="0">
                          <a:solidFill>
                            <a:schemeClr val="tx1"/>
                          </a:solidFill>
                          <a:latin typeface="+mn-lt"/>
                          <a:ea typeface="+mn-ea"/>
                          <a:cs typeface="+mn-cs"/>
                          <a:sym typeface="Arial"/>
                        </a:rPr>
                        <a:t>Integration of Competitive Moves</a:t>
                      </a:r>
                      <a:endParaRPr lang="en-IN" sz="20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7639849"/>
                  </a:ext>
                </a:extLst>
              </a:tr>
            </a:tbl>
          </a:graphicData>
        </a:graphic>
      </p:graphicFrame>
    </p:spTree>
    <p:extLst>
      <p:ext uri="{BB962C8B-B14F-4D97-AF65-F5344CB8AC3E}">
        <p14:creationId xmlns:p14="http://schemas.microsoft.com/office/powerpoint/2010/main" val="1116110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Dimensions</a:t>
            </a:r>
            <a:endParaRPr lang="en-IN" dirty="0"/>
          </a:p>
        </p:txBody>
      </p:sp>
      <p:sp>
        <p:nvSpPr>
          <p:cNvPr id="3" name="Content Placeholder 2"/>
          <p:cNvSpPr>
            <a:spLocks noGrp="1"/>
          </p:cNvSpPr>
          <p:nvPr>
            <p:ph sz="quarter" idx="13"/>
          </p:nvPr>
        </p:nvSpPr>
        <p:spPr/>
        <p:txBody>
          <a:bodyPr/>
          <a:lstStyle/>
          <a:p>
            <a:r>
              <a:rPr lang="en-US" sz="2200" dirty="0"/>
              <a:t>Concentration of Marketing Activities</a:t>
            </a:r>
          </a:p>
          <a:p>
            <a:pPr lvl="1"/>
            <a:r>
              <a:rPr lang="en-US" sz="2200" dirty="0"/>
              <a:t>the extent to which activities related to the marketing mix (e.g., promotional campaigns or pricing decisions) are performed in one or a few country locations</a:t>
            </a:r>
          </a:p>
          <a:p>
            <a:r>
              <a:rPr lang="en-US" sz="2200" dirty="0"/>
              <a:t>Coordination of Marketing Activities</a:t>
            </a:r>
          </a:p>
          <a:p>
            <a:pPr lvl="1"/>
            <a:r>
              <a:rPr lang="en-US" sz="2200" dirty="0"/>
              <a:t>the extent to which marketing activities related to the marketing mix are planned and executed interdependently around the globe</a:t>
            </a:r>
          </a:p>
          <a:p>
            <a:r>
              <a:rPr lang="en-US" sz="2200" dirty="0"/>
              <a:t>Integration of Competitive Moves</a:t>
            </a:r>
          </a:p>
          <a:p>
            <a:pPr lvl="1"/>
            <a:r>
              <a:rPr lang="en-US" sz="2200" dirty="0"/>
              <a:t>the extent to which a firm’s competitive marketing tactics in different parts of the world are interdependent</a:t>
            </a:r>
          </a:p>
        </p:txBody>
      </p:sp>
    </p:spTree>
    <p:extLst>
      <p:ext uri="{BB962C8B-B14F-4D97-AF65-F5344CB8AC3E}">
        <p14:creationId xmlns:p14="http://schemas.microsoft.com/office/powerpoint/2010/main" val="3294318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a:t>Learning Objectives</a:t>
            </a:r>
            <a:endParaRPr lang="en-IN" dirty="0"/>
          </a:p>
        </p:txBody>
      </p:sp>
      <p:sp>
        <p:nvSpPr>
          <p:cNvPr id="20" name="Content Placeholder 19"/>
          <p:cNvSpPr>
            <a:spLocks noGrp="1"/>
          </p:cNvSpPr>
          <p:nvPr>
            <p:ph sz="quarter" idx="13"/>
          </p:nvPr>
        </p:nvSpPr>
        <p:spPr>
          <a:xfrm>
            <a:off x="457200" y="1556326"/>
            <a:ext cx="8229600" cy="4671946"/>
          </a:xfrm>
        </p:spPr>
        <p:txBody>
          <a:bodyPr/>
          <a:lstStyle/>
          <a:p>
            <a:pPr marL="0" lvl="0" indent="0">
              <a:buClr>
                <a:schemeClr val="lt1"/>
              </a:buClr>
              <a:buSzPct val="25000"/>
              <a:buNone/>
            </a:pPr>
            <a:r>
              <a:rPr lang="en-US" sz="2000" b="1" dirty="0">
                <a:solidFill>
                  <a:schemeClr val="tx2"/>
                </a:solidFill>
              </a:rPr>
              <a:t>1.1</a:t>
            </a:r>
            <a:r>
              <a:rPr lang="en-US" sz="2000" dirty="0"/>
              <a:t> Use the product/market growth matrix to explain the various ways a company can expand globally.</a:t>
            </a:r>
          </a:p>
          <a:p>
            <a:pPr marL="0" indent="0">
              <a:buClr>
                <a:schemeClr val="bg1"/>
              </a:buClr>
              <a:buNone/>
            </a:pPr>
            <a:r>
              <a:rPr lang="en-US" sz="2000" b="1" dirty="0">
                <a:solidFill>
                  <a:schemeClr val="tx2"/>
                </a:solidFill>
              </a:rPr>
              <a:t>1.2</a:t>
            </a:r>
            <a:r>
              <a:rPr lang="en-US" sz="2000" b="1" dirty="0">
                <a:solidFill>
                  <a:schemeClr val="accent1"/>
                </a:solidFill>
              </a:rPr>
              <a:t> </a:t>
            </a:r>
            <a:r>
              <a:rPr lang="en-US" sz="2000" dirty="0"/>
              <a:t>Describe how companies in global industries pursue competitive advantage.</a:t>
            </a:r>
          </a:p>
          <a:p>
            <a:pPr marL="0" lvl="0" indent="0">
              <a:buClr>
                <a:schemeClr val="lt1"/>
              </a:buClr>
              <a:buSzPct val="25000"/>
              <a:buNone/>
            </a:pPr>
            <a:r>
              <a:rPr lang="en-US" sz="2000" b="1" dirty="0">
                <a:solidFill>
                  <a:schemeClr val="tx2"/>
                </a:solidFill>
              </a:rPr>
              <a:t>1.3</a:t>
            </a:r>
            <a:r>
              <a:rPr lang="en-US" sz="2000" dirty="0"/>
              <a:t> Compare and contrast a single-country marketing strategy with a global marketing strategy (G</a:t>
            </a:r>
            <a:r>
              <a:rPr lang="en-US" sz="100" dirty="0"/>
              <a:t> </a:t>
            </a:r>
            <a:r>
              <a:rPr lang="en-US" sz="2000" dirty="0"/>
              <a:t>M</a:t>
            </a:r>
            <a:r>
              <a:rPr lang="en-US" sz="100" dirty="0"/>
              <a:t> </a:t>
            </a:r>
            <a:r>
              <a:rPr lang="en-US" sz="2000" dirty="0"/>
              <a:t>S).</a:t>
            </a:r>
          </a:p>
          <a:p>
            <a:pPr marL="0" lvl="0" indent="0">
              <a:buClr>
                <a:schemeClr val="lt1"/>
              </a:buClr>
              <a:buSzPct val="25000"/>
              <a:buNone/>
            </a:pPr>
            <a:r>
              <a:rPr lang="en-US" sz="2000" b="1" dirty="0">
                <a:solidFill>
                  <a:schemeClr val="tx2"/>
                </a:solidFill>
              </a:rPr>
              <a:t>1.4</a:t>
            </a:r>
            <a:r>
              <a:rPr lang="en-US" sz="2000" b="1" dirty="0">
                <a:solidFill>
                  <a:schemeClr val="accent1"/>
                </a:solidFill>
              </a:rPr>
              <a:t> </a:t>
            </a:r>
            <a:r>
              <a:rPr lang="en-US" sz="2000" dirty="0"/>
              <a:t>Identify the companies at the top of the Global 500 rankings.</a:t>
            </a:r>
          </a:p>
          <a:p>
            <a:pPr marL="0" lvl="0" indent="0">
              <a:buClr>
                <a:schemeClr val="lt1"/>
              </a:buClr>
              <a:buSzPct val="25000"/>
              <a:buNone/>
            </a:pPr>
            <a:r>
              <a:rPr lang="en-US" sz="2000" b="1" dirty="0">
                <a:solidFill>
                  <a:schemeClr val="tx2"/>
                </a:solidFill>
              </a:rPr>
              <a:t>1.5</a:t>
            </a:r>
            <a:r>
              <a:rPr lang="en-US" sz="2000" dirty="0"/>
              <a:t> Explain the stages a company goes through as its management orientation evolves from domestic and ethnocentric to global and geocentric.</a:t>
            </a:r>
          </a:p>
          <a:p>
            <a:pPr marL="0" lvl="0" indent="0">
              <a:buClr>
                <a:schemeClr val="lt1"/>
              </a:buClr>
              <a:buSzPct val="25000"/>
              <a:buNone/>
            </a:pPr>
            <a:r>
              <a:rPr lang="en-US" sz="2000" b="1" dirty="0">
                <a:solidFill>
                  <a:schemeClr val="tx2"/>
                </a:solidFill>
              </a:rPr>
              <a:t>1.6</a:t>
            </a:r>
            <a:r>
              <a:rPr lang="en-US" sz="2000" dirty="0"/>
              <a:t> Discuss the driving and restraining forces affecting global integration today.</a:t>
            </a:r>
          </a:p>
        </p:txBody>
      </p:sp>
    </p:spTree>
    <p:extLst>
      <p:ext uri="{BB962C8B-B14F-4D97-AF65-F5344CB8AC3E}">
        <p14:creationId xmlns:p14="http://schemas.microsoft.com/office/powerpoint/2010/main" val="3025435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Markets with Great Potential</a:t>
            </a:r>
            <a:endParaRPr lang="en-IN" dirty="0"/>
          </a:p>
        </p:txBody>
      </p:sp>
      <p:sp>
        <p:nvSpPr>
          <p:cNvPr id="4" name="Content Placeholder 3"/>
          <p:cNvSpPr>
            <a:spLocks noGrp="1"/>
          </p:cNvSpPr>
          <p:nvPr>
            <p:ph sz="quarter" idx="13"/>
          </p:nvPr>
        </p:nvSpPr>
        <p:spPr>
          <a:xfrm>
            <a:off x="457200" y="1556327"/>
            <a:ext cx="3994030" cy="3041552"/>
          </a:xfrm>
        </p:spPr>
        <p:txBody>
          <a:bodyPr/>
          <a:lstStyle/>
          <a:p>
            <a:r>
              <a:rPr lang="en-US" sz="2000" b="1" dirty="0"/>
              <a:t>B</a:t>
            </a:r>
            <a:r>
              <a:rPr lang="en-US" sz="100" b="1" dirty="0"/>
              <a:t> </a:t>
            </a:r>
            <a:r>
              <a:rPr lang="en-US" sz="2000" b="1" dirty="0"/>
              <a:t>R</a:t>
            </a:r>
            <a:r>
              <a:rPr lang="en-US" sz="100" b="1" dirty="0"/>
              <a:t> </a:t>
            </a:r>
            <a:r>
              <a:rPr lang="en-US" sz="2000" b="1" dirty="0"/>
              <a:t>I</a:t>
            </a:r>
            <a:r>
              <a:rPr lang="en-US" sz="100" b="1" dirty="0"/>
              <a:t> </a:t>
            </a:r>
            <a:r>
              <a:rPr lang="en-US" sz="2000" b="1" dirty="0"/>
              <a:t>C</a:t>
            </a:r>
            <a:r>
              <a:rPr lang="en-US" sz="100" b="1" dirty="0"/>
              <a:t> </a:t>
            </a:r>
            <a:r>
              <a:rPr lang="en-US" sz="2000" b="1" dirty="0"/>
              <a:t>S </a:t>
            </a:r>
            <a:r>
              <a:rPr lang="en-US" sz="2000" dirty="0"/>
              <a:t>are long recognized as offering significant growth opportunities</a:t>
            </a:r>
          </a:p>
          <a:p>
            <a:pPr lvl="1"/>
            <a:r>
              <a:rPr lang="en-US" sz="2000" dirty="0"/>
              <a:t>Brazil</a:t>
            </a:r>
          </a:p>
          <a:p>
            <a:pPr lvl="1"/>
            <a:r>
              <a:rPr lang="en-US" sz="2000" dirty="0"/>
              <a:t>Russia</a:t>
            </a:r>
          </a:p>
          <a:p>
            <a:pPr lvl="1"/>
            <a:r>
              <a:rPr lang="en-US" sz="2000" dirty="0"/>
              <a:t>India</a:t>
            </a:r>
          </a:p>
          <a:p>
            <a:pPr lvl="1"/>
            <a:r>
              <a:rPr lang="en-US" sz="2000" dirty="0"/>
              <a:t>China</a:t>
            </a:r>
          </a:p>
          <a:p>
            <a:pPr lvl="1"/>
            <a:r>
              <a:rPr lang="en-US" sz="2000" dirty="0"/>
              <a:t>South Africa</a:t>
            </a:r>
          </a:p>
        </p:txBody>
      </p:sp>
      <p:sp>
        <p:nvSpPr>
          <p:cNvPr id="5" name="Content Placeholder 4"/>
          <p:cNvSpPr>
            <a:spLocks noGrp="1"/>
          </p:cNvSpPr>
          <p:nvPr>
            <p:ph sz="quarter" idx="14"/>
          </p:nvPr>
        </p:nvSpPr>
        <p:spPr>
          <a:xfrm>
            <a:off x="4770407" y="1625164"/>
            <a:ext cx="3743864" cy="2972715"/>
          </a:xfrm>
        </p:spPr>
        <p:txBody>
          <a:bodyPr/>
          <a:lstStyle/>
          <a:p>
            <a:r>
              <a:rPr lang="en-US" sz="2000" b="1" dirty="0"/>
              <a:t>M</a:t>
            </a:r>
            <a:r>
              <a:rPr lang="en-US" sz="100" b="1" dirty="0"/>
              <a:t> </a:t>
            </a:r>
            <a:r>
              <a:rPr lang="en-US" sz="2000" b="1" dirty="0"/>
              <a:t>I</a:t>
            </a:r>
            <a:r>
              <a:rPr lang="en-US" sz="100" b="1" dirty="0"/>
              <a:t> </a:t>
            </a:r>
            <a:r>
              <a:rPr lang="en-US" sz="2000" b="1" dirty="0"/>
              <a:t>N</a:t>
            </a:r>
            <a:r>
              <a:rPr lang="en-US" sz="100" b="1" dirty="0"/>
              <a:t> </a:t>
            </a:r>
            <a:r>
              <a:rPr lang="en-US" sz="2000" b="1" dirty="0" err="1"/>
              <a:t>T</a:t>
            </a:r>
            <a:r>
              <a:rPr lang="en-US" sz="2000" dirty="0" err="1"/>
              <a:t>s</a:t>
            </a:r>
            <a:r>
              <a:rPr lang="en-US" sz="2000" dirty="0"/>
              <a:t> are a new group with great potential</a:t>
            </a:r>
          </a:p>
          <a:p>
            <a:pPr lvl="1"/>
            <a:r>
              <a:rPr lang="en-US" sz="2000" dirty="0"/>
              <a:t>Mexico</a:t>
            </a:r>
          </a:p>
          <a:p>
            <a:pPr lvl="1"/>
            <a:r>
              <a:rPr lang="en-US" sz="2000" dirty="0"/>
              <a:t>Indonesia</a:t>
            </a:r>
          </a:p>
          <a:p>
            <a:pPr lvl="1"/>
            <a:r>
              <a:rPr lang="en-US" sz="2000" dirty="0"/>
              <a:t>Nigeria</a:t>
            </a:r>
          </a:p>
          <a:p>
            <a:pPr lvl="1"/>
            <a:r>
              <a:rPr lang="en-US" sz="2000" dirty="0"/>
              <a:t>Turkey</a:t>
            </a:r>
          </a:p>
        </p:txBody>
      </p:sp>
    </p:spTree>
    <p:extLst>
      <p:ext uri="{BB962C8B-B14F-4D97-AF65-F5344CB8AC3E}">
        <p14:creationId xmlns:p14="http://schemas.microsoft.com/office/powerpoint/2010/main" val="519167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40 Years of Punk Rock, 1976-2016</a:t>
            </a:r>
            <a:endParaRPr lang="en-IN" dirty="0"/>
          </a:p>
        </p:txBody>
      </p:sp>
      <p:sp>
        <p:nvSpPr>
          <p:cNvPr id="4" name="Content Placeholder 3"/>
          <p:cNvSpPr>
            <a:spLocks noGrp="1"/>
          </p:cNvSpPr>
          <p:nvPr>
            <p:ph sz="quarter" idx="13"/>
          </p:nvPr>
        </p:nvSpPr>
        <p:spPr>
          <a:xfrm>
            <a:off x="457200" y="1556326"/>
            <a:ext cx="3864634" cy="4594308"/>
          </a:xfrm>
        </p:spPr>
        <p:txBody>
          <a:bodyPr/>
          <a:lstStyle/>
          <a:p>
            <a:pPr>
              <a:defRPr/>
            </a:pPr>
            <a:r>
              <a:rPr lang="en-US" sz="1800" dirty="0"/>
              <a:t>1976 Punk rock emerged to challenge prevailing music styles set by Genesis, Pink Floyd, the Eagles, Linda Ronstadt, et al.</a:t>
            </a:r>
          </a:p>
          <a:p>
            <a:pPr>
              <a:defRPr/>
            </a:pPr>
            <a:r>
              <a:rPr lang="en-US" sz="1800" dirty="0"/>
              <a:t>Punk offered a voice for disenfranchised youth to rebel.</a:t>
            </a:r>
          </a:p>
          <a:p>
            <a:pPr>
              <a:defRPr/>
            </a:pPr>
            <a:r>
              <a:rPr lang="en-US" sz="1800" dirty="0"/>
              <a:t>Easy to play with only 2-3 chords.</a:t>
            </a:r>
          </a:p>
          <a:p>
            <a:pPr>
              <a:defRPr/>
            </a:pPr>
            <a:r>
              <a:rPr lang="en-US" sz="1800" dirty="0"/>
              <a:t>The Ramones, Blondie, Talking Heads, X, Black Flag in the U.S.</a:t>
            </a:r>
          </a:p>
          <a:p>
            <a:pPr>
              <a:defRPr/>
            </a:pPr>
            <a:r>
              <a:rPr lang="en-US" sz="1800" dirty="0"/>
              <a:t>U.K. had the Sex Pistols, </a:t>
            </a:r>
            <a:r>
              <a:rPr lang="en-US" sz="1800" dirty="0" err="1"/>
              <a:t>Clash,X</a:t>
            </a:r>
            <a:r>
              <a:rPr lang="en-US" sz="1800" dirty="0"/>
              <a:t>-Ray </a:t>
            </a:r>
            <a:r>
              <a:rPr lang="en-US" sz="1800" dirty="0" err="1"/>
              <a:t>Spex</a:t>
            </a:r>
            <a:r>
              <a:rPr lang="en-US" sz="1800" dirty="0"/>
              <a:t>.</a:t>
            </a:r>
          </a:p>
          <a:p>
            <a:pPr>
              <a:defRPr/>
            </a:pPr>
            <a:r>
              <a:rPr lang="en-US" sz="1800" dirty="0"/>
              <a:t>“Rock and Roll needed to be hit upside the head”</a:t>
            </a:r>
          </a:p>
        </p:txBody>
      </p:sp>
      <p:sp>
        <p:nvSpPr>
          <p:cNvPr id="5" name="Content Placeholder 4"/>
          <p:cNvSpPr>
            <a:spLocks noGrp="1"/>
          </p:cNvSpPr>
          <p:nvPr>
            <p:ph sz="quarter" idx="14"/>
          </p:nvPr>
        </p:nvSpPr>
        <p:spPr>
          <a:xfrm>
            <a:off x="4485736" y="1642418"/>
            <a:ext cx="4444508" cy="876496"/>
          </a:xfrm>
        </p:spPr>
        <p:txBody>
          <a:bodyPr/>
          <a:lstStyle/>
          <a:p>
            <a:pPr marL="432" indent="0">
              <a:buNone/>
            </a:pPr>
            <a:r>
              <a:rPr lang="en-US" sz="1400" b="1" dirty="0">
                <a:solidFill>
                  <a:prstClr val="black"/>
                </a:solidFill>
                <a:latin typeface="Arial" pitchFamily="34" charset="0"/>
                <a:cs typeface="Arial" pitchFamily="34" charset="0"/>
              </a:rPr>
              <a:t>Exhibit 1-4 </a:t>
            </a:r>
            <a:r>
              <a:rPr lang="en-US" sz="1400" dirty="0">
                <a:solidFill>
                  <a:prstClr val="black"/>
                </a:solidFill>
                <a:latin typeface="Arial" pitchFamily="34" charset="0"/>
                <a:cs typeface="Arial" pitchFamily="34" charset="0"/>
              </a:rPr>
              <a:t>Among punk’s positive social effects was the empowerment of women. For example, Exene </a:t>
            </a:r>
            <a:r>
              <a:rPr lang="en-US" sz="1400" dirty="0" err="1">
                <a:solidFill>
                  <a:prstClr val="black"/>
                </a:solidFill>
                <a:latin typeface="Arial" pitchFamily="34" charset="0"/>
                <a:cs typeface="Arial" pitchFamily="34" charset="0"/>
              </a:rPr>
              <a:t>Cervenka</a:t>
            </a:r>
            <a:r>
              <a:rPr lang="en-US" sz="1400" dirty="0">
                <a:solidFill>
                  <a:prstClr val="black"/>
                </a:solidFill>
                <a:latin typeface="Arial" pitchFamily="34" charset="0"/>
                <a:cs typeface="Arial" pitchFamily="34" charset="0"/>
              </a:rPr>
              <a:t> fronted L.A. punk band X, and Poly Styrene (shown here) was the singer for London’s X-Ray </a:t>
            </a:r>
            <a:r>
              <a:rPr lang="en-US" sz="1400" dirty="0" err="1">
                <a:solidFill>
                  <a:prstClr val="black"/>
                </a:solidFill>
                <a:latin typeface="Arial" pitchFamily="34" charset="0"/>
                <a:cs typeface="Arial" pitchFamily="34" charset="0"/>
              </a:rPr>
              <a:t>Spex</a:t>
            </a:r>
            <a:r>
              <a:rPr lang="en-US" sz="1400" dirty="0">
                <a:solidFill>
                  <a:prstClr val="black"/>
                </a:solidFill>
                <a:latin typeface="Arial" pitchFamily="34" charset="0"/>
                <a:cs typeface="Arial" pitchFamily="34" charset="0"/>
              </a:rPr>
              <a:t>.</a:t>
            </a:r>
          </a:p>
        </p:txBody>
      </p:sp>
      <p:pic>
        <p:nvPicPr>
          <p:cNvPr id="6" name="Picture 3" descr="A photo of a punk rock band playing a set onst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699994"/>
            <a:ext cx="4018713" cy="2831366"/>
          </a:xfrm>
          <a:prstGeom prst="rect">
            <a:avLst/>
          </a:prstGeom>
        </p:spPr>
      </p:pic>
    </p:spTree>
    <p:extLst>
      <p:ext uri="{BB962C8B-B14F-4D97-AF65-F5344CB8AC3E}">
        <p14:creationId xmlns:p14="http://schemas.microsoft.com/office/powerpoint/2010/main" val="1464990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Burberry’s G</a:t>
            </a:r>
            <a:r>
              <a:rPr lang="en-US" sz="100" dirty="0"/>
              <a:t> </a:t>
            </a:r>
            <a:r>
              <a:rPr lang="en-US" dirty="0"/>
              <a:t>M</a:t>
            </a:r>
            <a:r>
              <a:rPr lang="en-US" sz="100" dirty="0"/>
              <a:t> </a:t>
            </a:r>
            <a:r>
              <a:rPr lang="en-US" dirty="0"/>
              <a:t>S</a:t>
            </a:r>
            <a:endParaRPr lang="en-IN" dirty="0"/>
          </a:p>
        </p:txBody>
      </p:sp>
      <p:sp>
        <p:nvSpPr>
          <p:cNvPr id="6" name="Content Placeholder 5"/>
          <p:cNvSpPr>
            <a:spLocks noGrp="1"/>
          </p:cNvSpPr>
          <p:nvPr>
            <p:ph sz="quarter" idx="13"/>
          </p:nvPr>
        </p:nvSpPr>
        <p:spPr>
          <a:xfrm>
            <a:off x="457199" y="1556326"/>
            <a:ext cx="4585194" cy="4775463"/>
          </a:xfrm>
        </p:spPr>
        <p:txBody>
          <a:bodyPr/>
          <a:lstStyle/>
          <a:p>
            <a:pPr marL="255588" indent="-255588"/>
            <a:r>
              <a:rPr lang="en-US" sz="1800" dirty="0"/>
              <a:t>Expand in B</a:t>
            </a:r>
            <a:r>
              <a:rPr lang="en-US" sz="100" dirty="0"/>
              <a:t> </a:t>
            </a:r>
            <a:r>
              <a:rPr lang="en-US" sz="1800" dirty="0"/>
              <a:t>R</a:t>
            </a:r>
            <a:r>
              <a:rPr lang="en-US" sz="100" dirty="0"/>
              <a:t> </a:t>
            </a:r>
            <a:r>
              <a:rPr lang="en-US" sz="1800" dirty="0"/>
              <a:t>I</a:t>
            </a:r>
            <a:r>
              <a:rPr lang="en-US" sz="100" dirty="0"/>
              <a:t> </a:t>
            </a:r>
            <a:r>
              <a:rPr lang="en-US" sz="1800" dirty="0"/>
              <a:t>C</a:t>
            </a:r>
            <a:r>
              <a:rPr lang="en-US" sz="100" dirty="0"/>
              <a:t> </a:t>
            </a:r>
            <a:r>
              <a:rPr lang="en-US" sz="1800" dirty="0"/>
              <a:t>S, U</a:t>
            </a:r>
            <a:r>
              <a:rPr lang="en-US" sz="100" dirty="0"/>
              <a:t> </a:t>
            </a:r>
            <a:r>
              <a:rPr lang="en-US" sz="1800" dirty="0"/>
              <a:t>S</a:t>
            </a:r>
          </a:p>
          <a:p>
            <a:pPr marL="255588" indent="-255588"/>
            <a:r>
              <a:rPr lang="en-US" sz="1800" dirty="0"/>
              <a:t>Marketing Mix</a:t>
            </a:r>
          </a:p>
          <a:p>
            <a:pPr marL="741600" lvl="1"/>
            <a:r>
              <a:rPr lang="en-US" sz="1800" dirty="0"/>
              <a:t>Product: emphasize handbags, belts, accessories</a:t>
            </a:r>
          </a:p>
          <a:p>
            <a:pPr marL="741600" lvl="1"/>
            <a:r>
              <a:rPr lang="en-US" sz="1800" dirty="0"/>
              <a:t>Price: Affordable luxury</a:t>
            </a:r>
          </a:p>
          <a:p>
            <a:pPr marL="741600" lvl="1"/>
            <a:r>
              <a:rPr lang="en-US" sz="1800" dirty="0"/>
              <a:t>Place: Independent stores in major cities like Hong Kong, Los Angeles, San Francisco, N</a:t>
            </a:r>
            <a:r>
              <a:rPr lang="en-US" sz="100" dirty="0"/>
              <a:t> </a:t>
            </a:r>
            <a:r>
              <a:rPr lang="en-US" sz="1800" dirty="0"/>
              <a:t>Y</a:t>
            </a:r>
            <a:r>
              <a:rPr lang="en-US" sz="100" dirty="0"/>
              <a:t> </a:t>
            </a:r>
            <a:r>
              <a:rPr lang="en-US" sz="1800" dirty="0"/>
              <a:t>C</a:t>
            </a:r>
          </a:p>
          <a:p>
            <a:pPr marL="741600" lvl="1"/>
            <a:r>
              <a:rPr lang="en-US" sz="1800" dirty="0"/>
              <a:t>Promotion: Encourage advocacy and sharing via social media, Burberry Acoustic for emerging musicians</a:t>
            </a:r>
          </a:p>
          <a:p>
            <a:pPr marL="741600" lvl="1"/>
            <a:r>
              <a:rPr lang="en-US" sz="1800" dirty="0"/>
              <a:t>Burberry celebrated its 160</a:t>
            </a:r>
            <a:r>
              <a:rPr lang="en-US" sz="1800" baseline="30000" dirty="0"/>
              <a:t>th</a:t>
            </a:r>
            <a:r>
              <a:rPr lang="en-US" sz="1800" dirty="0"/>
              <a:t> anniversary in 2016; trademark registered in more than 90 countries</a:t>
            </a:r>
          </a:p>
        </p:txBody>
      </p:sp>
      <p:pic>
        <p:nvPicPr>
          <p:cNvPr id="7" name="Picture 3" descr="A photo of a Burberry store."/>
          <p:cNvPicPr>
            <a:picLocks noChangeAspect="1"/>
          </p:cNvPicPr>
          <p:nvPr/>
        </p:nvPicPr>
        <p:blipFill>
          <a:blip r:embed="rId3"/>
          <a:stretch>
            <a:fillRect/>
          </a:stretch>
        </p:blipFill>
        <p:spPr>
          <a:xfrm>
            <a:off x="5193673" y="2710628"/>
            <a:ext cx="3714705" cy="2466858"/>
          </a:xfrm>
          <a:prstGeom prst="rect">
            <a:avLst/>
          </a:prstGeom>
        </p:spPr>
      </p:pic>
    </p:spTree>
    <p:extLst>
      <p:ext uri="{BB962C8B-B14F-4D97-AF65-F5344CB8AC3E}">
        <p14:creationId xmlns:p14="http://schemas.microsoft.com/office/powerpoint/2010/main" val="3678577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Localization</a:t>
            </a:r>
            <a:endParaRPr lang="en-IN" dirty="0"/>
          </a:p>
        </p:txBody>
      </p:sp>
      <p:sp>
        <p:nvSpPr>
          <p:cNvPr id="3" name="Content Placeholder 2"/>
          <p:cNvSpPr>
            <a:spLocks noGrp="1"/>
          </p:cNvSpPr>
          <p:nvPr>
            <p:ph sz="quarter" idx="13"/>
          </p:nvPr>
        </p:nvSpPr>
        <p:spPr>
          <a:xfrm>
            <a:off x="457200" y="1556326"/>
            <a:ext cx="8151962" cy="4434275"/>
          </a:xfrm>
        </p:spPr>
        <p:txBody>
          <a:bodyPr/>
          <a:lstStyle/>
          <a:p>
            <a:r>
              <a:rPr lang="en-US" dirty="0"/>
              <a:t>“Think globally, act locally”</a:t>
            </a:r>
          </a:p>
          <a:p>
            <a:r>
              <a:rPr lang="en-US" dirty="0"/>
              <a:t>May be a combination of standard (product) and nonstandard approaches (distribution or packaging)</a:t>
            </a:r>
          </a:p>
          <a:p>
            <a:r>
              <a:rPr lang="en-US" dirty="0"/>
              <a:t>McDonald’s in France have muted colors and golden arches are more subtle. American franchisees saw the success in France and implemented similar renovations.</a:t>
            </a:r>
          </a:p>
          <a:p>
            <a:r>
              <a:rPr lang="en-US" dirty="0"/>
              <a:t>C</a:t>
            </a:r>
            <a:r>
              <a:rPr lang="en-US" sz="100" dirty="0"/>
              <a:t> </a:t>
            </a:r>
            <a:r>
              <a:rPr lang="en-US" dirty="0"/>
              <a:t>P</a:t>
            </a:r>
            <a:r>
              <a:rPr lang="en-US" sz="100" dirty="0"/>
              <a:t> </a:t>
            </a:r>
            <a:r>
              <a:rPr lang="en-US" dirty="0"/>
              <a:t>G companies find that products created for emerging markets with low cost and less packaging appeal to budget consumers in countries like Spain and Greece.</a:t>
            </a:r>
          </a:p>
        </p:txBody>
      </p:sp>
    </p:spTree>
    <p:extLst>
      <p:ext uri="{BB962C8B-B14F-4D97-AF65-F5344CB8AC3E}">
        <p14:creationId xmlns:p14="http://schemas.microsoft.com/office/powerpoint/2010/main" val="2019449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Table 1-5 Examples of Effective Global Marketing: McDonald’s</a:t>
            </a:r>
            <a:endParaRPr lang="en-IN" sz="3400" dirty="0"/>
          </a:p>
        </p:txBody>
      </p:sp>
      <p:graphicFrame>
        <p:nvGraphicFramePr>
          <p:cNvPr id="3" name="Table 2"/>
          <p:cNvGraphicFramePr>
            <a:graphicFrameLocks noGrp="1"/>
          </p:cNvGraphicFramePr>
          <p:nvPr>
            <p:extLst>
              <p:ext uri="{D42A27DB-BD31-4B8C-83A1-F6EECF244321}">
                <p14:modId xmlns:p14="http://schemas.microsoft.com/office/powerpoint/2010/main" val="2215399672"/>
              </p:ext>
            </p:extLst>
          </p:nvPr>
        </p:nvGraphicFramePr>
        <p:xfrm>
          <a:off x="407068" y="1457731"/>
          <a:ext cx="8329863" cy="4885624"/>
        </p:xfrm>
        <a:graphic>
          <a:graphicData uri="http://schemas.openxmlformats.org/drawingml/2006/table">
            <a:tbl>
              <a:tblPr firstRow="1" bandRow="1">
                <a:tableStyleId>{2D5ABB26-0587-4C30-8999-92F81FD0307C}</a:tableStyleId>
              </a:tblPr>
              <a:tblGrid>
                <a:gridCol w="1457591">
                  <a:extLst>
                    <a:ext uri="{9D8B030D-6E8A-4147-A177-3AD203B41FA5}">
                      <a16:colId xmlns:a16="http://schemas.microsoft.com/office/drawing/2014/main" val="3472545761"/>
                    </a:ext>
                  </a:extLst>
                </a:gridCol>
                <a:gridCol w="1667435">
                  <a:extLst>
                    <a:ext uri="{9D8B030D-6E8A-4147-A177-3AD203B41FA5}">
                      <a16:colId xmlns:a16="http://schemas.microsoft.com/office/drawing/2014/main" val="3995833781"/>
                    </a:ext>
                  </a:extLst>
                </a:gridCol>
                <a:gridCol w="5204837">
                  <a:extLst>
                    <a:ext uri="{9D8B030D-6E8A-4147-A177-3AD203B41FA5}">
                      <a16:colId xmlns:a16="http://schemas.microsoft.com/office/drawing/2014/main" val="635327422"/>
                    </a:ext>
                  </a:extLst>
                </a:gridCol>
              </a:tblGrid>
              <a:tr h="782340">
                <a:tc>
                  <a:txBody>
                    <a:bodyPr/>
                    <a:lstStyle/>
                    <a:p>
                      <a:pPr>
                        <a:lnSpc>
                          <a:spcPts val="2000"/>
                        </a:lnSpc>
                      </a:pPr>
                      <a:r>
                        <a:rPr lang="en-US" sz="1400" b="1" i="0" u="none" strike="noStrike" cap="none" baseline="0" dirty="0">
                          <a:solidFill>
                            <a:schemeClr val="tx1"/>
                          </a:solidFill>
                          <a:latin typeface="+mn-lt"/>
                          <a:ea typeface="+mn-ea"/>
                          <a:cs typeface="+mn-cs"/>
                          <a:sym typeface="Arial"/>
                        </a:rPr>
                        <a:t>Marketing Mix Element</a:t>
                      </a:r>
                      <a:endParaRPr lang="en-US" sz="1400" b="1"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2000"/>
                        </a:lnSpc>
                      </a:pPr>
                      <a:r>
                        <a:rPr lang="en-US" sz="1400" b="1" i="0" u="none" strike="noStrike" cap="none" baseline="0" dirty="0">
                          <a:solidFill>
                            <a:schemeClr val="tx1"/>
                          </a:solidFill>
                          <a:latin typeface="+mn-lt"/>
                          <a:ea typeface="+mn-ea"/>
                          <a:cs typeface="+mn-cs"/>
                          <a:sym typeface="Arial"/>
                        </a:rPr>
                        <a:t>Standardized</a:t>
                      </a:r>
                      <a:endParaRPr lang="en-US" sz="1400" b="1"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2000"/>
                        </a:lnSpc>
                      </a:pPr>
                      <a:r>
                        <a:rPr lang="en-US" sz="1400" b="1" i="0" u="none" strike="noStrike" cap="none" baseline="0" dirty="0">
                          <a:solidFill>
                            <a:schemeClr val="tx1"/>
                          </a:solidFill>
                          <a:latin typeface="+mn-lt"/>
                          <a:ea typeface="+mn-ea"/>
                          <a:cs typeface="+mn-cs"/>
                          <a:sym typeface="Arial"/>
                        </a:rPr>
                        <a:t>Localized</a:t>
                      </a:r>
                      <a:endParaRPr lang="en-US" sz="1400" b="1" dirty="0"/>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324085"/>
                  </a:ext>
                </a:extLst>
              </a:tr>
              <a:tr h="603164">
                <a:tc>
                  <a:txBody>
                    <a:bodyPr/>
                    <a:lstStyle/>
                    <a:p>
                      <a:pPr>
                        <a:lnSpc>
                          <a:spcPts val="1500"/>
                        </a:lnSpc>
                      </a:pPr>
                      <a:r>
                        <a:rPr lang="en-US" sz="1400" b="0" i="0" u="none" strike="noStrike" cap="none" baseline="0" dirty="0">
                          <a:solidFill>
                            <a:schemeClr val="tx1"/>
                          </a:solidFill>
                          <a:latin typeface="+mn-lt"/>
                          <a:ea typeface="+mn-ea"/>
                          <a:cs typeface="+mn-cs"/>
                          <a:sym typeface="Arial"/>
                        </a:rPr>
                        <a:t>Product</a:t>
                      </a:r>
                      <a:endParaRPr lang="en-US" sz="14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500"/>
                        </a:lnSpc>
                      </a:pPr>
                      <a:r>
                        <a:rPr lang="en-US" sz="1400" b="0" i="0" u="none" strike="noStrike" cap="none" baseline="0" dirty="0">
                          <a:solidFill>
                            <a:schemeClr val="tx1"/>
                          </a:solidFill>
                          <a:latin typeface="+mn-lt"/>
                          <a:ea typeface="+mn-ea"/>
                          <a:cs typeface="+mn-cs"/>
                          <a:sym typeface="Arial"/>
                        </a:rPr>
                        <a:t>Big Mac</a:t>
                      </a:r>
                      <a:endParaRPr lang="en-US" sz="14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500"/>
                        </a:lnSpc>
                      </a:pPr>
                      <a:r>
                        <a:rPr lang="en-US" sz="1400" b="0" i="0" u="none" strike="noStrike" cap="none" baseline="0" dirty="0" err="1">
                          <a:solidFill>
                            <a:schemeClr val="tx1"/>
                          </a:solidFill>
                          <a:latin typeface="+mn-lt"/>
                          <a:ea typeface="+mn-ea"/>
                          <a:cs typeface="+mn-cs"/>
                          <a:sym typeface="Arial"/>
                        </a:rPr>
                        <a:t>McAloo</a:t>
                      </a:r>
                      <a:r>
                        <a:rPr lang="en-US" sz="1400" b="0" i="0" u="none" strike="noStrike" cap="none" baseline="0" dirty="0">
                          <a:solidFill>
                            <a:schemeClr val="tx1"/>
                          </a:solidFill>
                          <a:latin typeface="+mn-lt"/>
                          <a:ea typeface="+mn-ea"/>
                          <a:cs typeface="+mn-cs"/>
                          <a:sym typeface="Arial"/>
                        </a:rPr>
                        <a:t> Tikka potato burger, Chicken Maharaja Mac (India); Rye </a:t>
                      </a:r>
                      <a:r>
                        <a:rPr lang="en-US" sz="1400" b="0" i="0" u="none" strike="noStrike" cap="none" baseline="0" dirty="0" err="1">
                          <a:solidFill>
                            <a:schemeClr val="tx1"/>
                          </a:solidFill>
                          <a:latin typeface="+mn-lt"/>
                          <a:ea typeface="+mn-ea"/>
                          <a:cs typeface="+mn-cs"/>
                          <a:sym typeface="Arial"/>
                        </a:rPr>
                        <a:t>McFeast</a:t>
                      </a:r>
                      <a:r>
                        <a:rPr lang="en-US" sz="1400" b="0" i="0" u="none" strike="noStrike" cap="none" baseline="0" dirty="0">
                          <a:solidFill>
                            <a:schemeClr val="tx1"/>
                          </a:solidFill>
                          <a:latin typeface="+mn-lt"/>
                          <a:ea typeface="+mn-ea"/>
                          <a:cs typeface="+mn-cs"/>
                          <a:sym typeface="Arial"/>
                        </a:rPr>
                        <a:t> (Finland); Adagio (Italy)</a:t>
                      </a:r>
                      <a:endParaRPr lang="en-US" sz="14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919144477"/>
                  </a:ext>
                </a:extLst>
              </a:tr>
              <a:tr h="2048430">
                <a:tc>
                  <a:txBody>
                    <a:bodyPr/>
                    <a:lstStyle/>
                    <a:p>
                      <a:pPr>
                        <a:lnSpc>
                          <a:spcPts val="1500"/>
                        </a:lnSpc>
                      </a:pPr>
                      <a:r>
                        <a:rPr lang="en-US" sz="1400" b="0" i="0" u="none" strike="noStrike" cap="none" baseline="0" dirty="0">
                          <a:solidFill>
                            <a:schemeClr val="tx1"/>
                          </a:solidFill>
                          <a:latin typeface="+mn-lt"/>
                          <a:ea typeface="+mn-ea"/>
                          <a:cs typeface="+mn-cs"/>
                          <a:sym typeface="Arial"/>
                        </a:rPr>
                        <a:t>Promotion</a:t>
                      </a:r>
                      <a:endParaRPr lang="en-US" sz="14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500"/>
                        </a:lnSpc>
                      </a:pPr>
                      <a:r>
                        <a:rPr lang="en-US" sz="1400" b="0" i="0" u="none" strike="noStrike" cap="none" baseline="0" dirty="0">
                          <a:solidFill>
                            <a:schemeClr val="tx1"/>
                          </a:solidFill>
                          <a:latin typeface="+mn-lt"/>
                          <a:ea typeface="+mn-ea"/>
                          <a:cs typeface="+mn-cs"/>
                          <a:sym typeface="Arial"/>
                        </a:rPr>
                        <a:t>Brand name</a:t>
                      </a:r>
                    </a:p>
                    <a:p>
                      <a:pPr>
                        <a:lnSpc>
                          <a:spcPts val="1500"/>
                        </a:lnSpc>
                      </a:pPr>
                      <a:endParaRPr lang="en-US" sz="1400" b="0" i="0" u="none" strike="noStrike" cap="none" baseline="0" dirty="0">
                        <a:solidFill>
                          <a:schemeClr val="tx1"/>
                        </a:solidFill>
                        <a:latin typeface="+mn-lt"/>
                        <a:ea typeface="+mn-ea"/>
                        <a:cs typeface="+mn-cs"/>
                        <a:sym typeface="Arial"/>
                      </a:endParaRPr>
                    </a:p>
                    <a:p>
                      <a:pPr>
                        <a:lnSpc>
                          <a:spcPts val="1500"/>
                        </a:lnSpc>
                      </a:pPr>
                      <a:endParaRPr lang="en-US" sz="1400" b="0" i="0" u="none" strike="noStrike" cap="none" baseline="0" dirty="0">
                        <a:solidFill>
                          <a:schemeClr val="tx1"/>
                        </a:solidFill>
                        <a:latin typeface="+mn-lt"/>
                        <a:ea typeface="+mn-ea"/>
                        <a:cs typeface="+mn-cs"/>
                        <a:sym typeface="Arial"/>
                      </a:endParaRPr>
                    </a:p>
                    <a:p>
                      <a:pPr>
                        <a:lnSpc>
                          <a:spcPts val="1500"/>
                        </a:lnSpc>
                      </a:pPr>
                      <a:endParaRPr lang="en-US" sz="1400" b="0" i="0" u="none" strike="noStrike" cap="none" baseline="0" dirty="0">
                        <a:solidFill>
                          <a:schemeClr val="tx1"/>
                        </a:solidFill>
                        <a:latin typeface="+mn-lt"/>
                        <a:ea typeface="+mn-ea"/>
                        <a:cs typeface="+mn-cs"/>
                        <a:sym typeface="Arial"/>
                      </a:endParaRPr>
                    </a:p>
                    <a:p>
                      <a:pPr>
                        <a:lnSpc>
                          <a:spcPts val="1500"/>
                        </a:lnSpc>
                      </a:pPr>
                      <a:endParaRPr lang="en-US" sz="1400" b="0" i="0" u="none" strike="noStrike" cap="none" baseline="0" dirty="0">
                        <a:solidFill>
                          <a:schemeClr val="tx1"/>
                        </a:solidFill>
                        <a:latin typeface="+mn-lt"/>
                        <a:ea typeface="+mn-ea"/>
                        <a:cs typeface="+mn-cs"/>
                        <a:sym typeface="Arial"/>
                      </a:endParaRPr>
                    </a:p>
                    <a:p>
                      <a:pPr>
                        <a:lnSpc>
                          <a:spcPts val="1500"/>
                        </a:lnSpc>
                      </a:pPr>
                      <a:r>
                        <a:rPr lang="en-US" sz="1400" b="0" i="0" u="none" strike="noStrike" cap="none" baseline="0" dirty="0">
                          <a:solidFill>
                            <a:schemeClr val="tx1"/>
                          </a:solidFill>
                          <a:latin typeface="+mn-lt"/>
                          <a:ea typeface="+mn-ea"/>
                          <a:cs typeface="+mn-cs"/>
                          <a:sym typeface="Arial"/>
                        </a:rPr>
                        <a:t>Advertising slogan </a:t>
                      </a:r>
                    </a:p>
                    <a:p>
                      <a:pPr>
                        <a:lnSpc>
                          <a:spcPts val="1500"/>
                        </a:lnSpc>
                      </a:pPr>
                      <a:r>
                        <a:rPr lang="en-US" sz="1400" b="0" i="0" u="none" strike="noStrike" cap="none" baseline="0" dirty="0">
                          <a:solidFill>
                            <a:schemeClr val="tx1"/>
                          </a:solidFill>
                          <a:latin typeface="+mn-lt"/>
                          <a:ea typeface="+mn-ea"/>
                          <a:cs typeface="+mn-cs"/>
                          <a:sym typeface="Arial"/>
                        </a:rPr>
                        <a:t>“</a:t>
                      </a:r>
                      <a:r>
                        <a:rPr lang="en-US" sz="1400" b="0" i="0" u="none" strike="noStrike" cap="none" baseline="0" dirty="0" err="1">
                          <a:solidFill>
                            <a:schemeClr val="tx1"/>
                          </a:solidFill>
                          <a:latin typeface="+mn-lt"/>
                          <a:ea typeface="+mn-ea"/>
                          <a:cs typeface="+mn-cs"/>
                          <a:sym typeface="Arial"/>
                        </a:rPr>
                        <a:t>i’m</a:t>
                      </a:r>
                      <a:r>
                        <a:rPr lang="en-US" sz="1400" b="0" i="0" u="none" strike="noStrike" cap="none" baseline="0" dirty="0">
                          <a:solidFill>
                            <a:schemeClr val="tx1"/>
                          </a:solidFill>
                          <a:latin typeface="+mn-lt"/>
                          <a:ea typeface="+mn-ea"/>
                          <a:cs typeface="+mn-cs"/>
                          <a:sym typeface="Arial"/>
                        </a:rPr>
                        <a:t> </a:t>
                      </a:r>
                      <a:r>
                        <a:rPr lang="en-US" sz="1400" b="0" i="0" u="none" strike="noStrike" cap="none" baseline="0" dirty="0" err="1">
                          <a:solidFill>
                            <a:schemeClr val="tx1"/>
                          </a:solidFill>
                          <a:latin typeface="+mn-lt"/>
                          <a:ea typeface="+mn-ea"/>
                          <a:cs typeface="+mn-cs"/>
                          <a:sym typeface="Arial"/>
                        </a:rPr>
                        <a:t>lovin</a:t>
                      </a:r>
                      <a:r>
                        <a:rPr lang="en-US" sz="1400" b="0" i="0" u="none" strike="noStrike" cap="none" baseline="0" dirty="0">
                          <a:solidFill>
                            <a:schemeClr val="tx1"/>
                          </a:solidFill>
                          <a:latin typeface="+mn-lt"/>
                          <a:ea typeface="+mn-ea"/>
                          <a:cs typeface="+mn-cs"/>
                          <a:sym typeface="Arial"/>
                        </a:rPr>
                        <a:t>’ it”</a:t>
                      </a:r>
                      <a:endParaRPr lang="en-US" sz="14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500"/>
                        </a:lnSpc>
                      </a:pPr>
                      <a:r>
                        <a:rPr lang="en-US" sz="1400" b="0" i="0" u="none" strike="noStrike" cap="none" baseline="0" dirty="0">
                          <a:solidFill>
                            <a:schemeClr val="tx1"/>
                          </a:solidFill>
                          <a:latin typeface="+mn-lt"/>
                          <a:ea typeface="+mn-ea"/>
                          <a:cs typeface="+mn-cs"/>
                          <a:sym typeface="Arial"/>
                        </a:rPr>
                        <a:t>Slang nicknames</a:t>
                      </a:r>
                      <a:r>
                        <a:rPr lang="en-US" sz="1400" dirty="0"/>
                        <a:t>-</a:t>
                      </a:r>
                      <a:r>
                        <a:rPr lang="en-US" sz="1400" b="0" i="0" u="none" strike="noStrike" cap="none" baseline="0" dirty="0">
                          <a:solidFill>
                            <a:schemeClr val="tx1"/>
                          </a:solidFill>
                          <a:latin typeface="+mn-lt"/>
                          <a:ea typeface="+mn-ea"/>
                          <a:cs typeface="+mn-cs"/>
                          <a:sym typeface="Arial"/>
                        </a:rPr>
                        <a:t>for example, Mickey D’s (United States, Canada), </a:t>
                      </a:r>
                      <a:r>
                        <a:rPr lang="en-US" sz="1400" b="0" i="0" u="none" strike="noStrike" cap="none" baseline="0" dirty="0" err="1">
                          <a:solidFill>
                            <a:schemeClr val="tx1"/>
                          </a:solidFill>
                          <a:latin typeface="+mn-lt"/>
                          <a:ea typeface="+mn-ea"/>
                          <a:cs typeface="+mn-cs"/>
                          <a:sym typeface="Arial"/>
                        </a:rPr>
                        <a:t>Macky</a:t>
                      </a:r>
                      <a:r>
                        <a:rPr lang="en-US" sz="1400" b="0" i="0" u="none" strike="noStrike" cap="none" baseline="0" dirty="0">
                          <a:solidFill>
                            <a:schemeClr val="tx1"/>
                          </a:solidFill>
                          <a:latin typeface="+mn-lt"/>
                          <a:ea typeface="+mn-ea"/>
                          <a:cs typeface="+mn-cs"/>
                          <a:sym typeface="Arial"/>
                        </a:rPr>
                        <a:t> D’s (United Kingdom, Ireland), Macca’s (Australia), </a:t>
                      </a:r>
                      <a:r>
                        <a:rPr lang="en-US" sz="1400" b="0" i="0" u="none" strike="noStrike" cap="none" baseline="0" dirty="0" err="1">
                          <a:solidFill>
                            <a:schemeClr val="tx1"/>
                          </a:solidFill>
                          <a:latin typeface="+mn-lt"/>
                          <a:ea typeface="+mn-ea"/>
                          <a:cs typeface="+mn-cs"/>
                          <a:sym typeface="Arial"/>
                        </a:rPr>
                        <a:t>Mäkkäri</a:t>
                      </a:r>
                      <a:r>
                        <a:rPr lang="en-US" sz="1400" b="0" i="0" u="none" strike="noStrike" cap="none" baseline="0" dirty="0">
                          <a:solidFill>
                            <a:schemeClr val="tx1"/>
                          </a:solidFill>
                          <a:latin typeface="+mn-lt"/>
                          <a:ea typeface="+mn-ea"/>
                          <a:cs typeface="+mn-cs"/>
                          <a:sym typeface="Arial"/>
                        </a:rPr>
                        <a:t> (Finland), </a:t>
                      </a:r>
                      <a:r>
                        <a:rPr lang="en-US" sz="1400" b="0" i="0" u="none" strike="noStrike" cap="none" baseline="0" dirty="0" err="1">
                          <a:solidFill>
                            <a:schemeClr val="tx1"/>
                          </a:solidFill>
                          <a:latin typeface="+mn-lt"/>
                          <a:ea typeface="+mn-ea"/>
                          <a:cs typeface="+mn-cs"/>
                          <a:sym typeface="Arial"/>
                        </a:rPr>
                        <a:t>MakDo</a:t>
                      </a:r>
                      <a:r>
                        <a:rPr lang="en-US" sz="1400" b="0" i="0" u="none" strike="noStrike" cap="none" baseline="0" dirty="0">
                          <a:solidFill>
                            <a:schemeClr val="tx1"/>
                          </a:solidFill>
                          <a:latin typeface="+mn-lt"/>
                          <a:ea typeface="+mn-ea"/>
                          <a:cs typeface="+mn-cs"/>
                          <a:sym typeface="Arial"/>
                        </a:rPr>
                        <a:t> (Philippines), </a:t>
                      </a:r>
                      <a:r>
                        <a:rPr lang="en-US" sz="1400" b="0" i="0" u="none" strike="noStrike" cap="none" baseline="0" dirty="0" err="1">
                          <a:solidFill>
                            <a:schemeClr val="tx1"/>
                          </a:solidFill>
                          <a:latin typeface="+mn-lt"/>
                          <a:ea typeface="+mn-ea"/>
                          <a:cs typeface="+mn-cs"/>
                          <a:sym typeface="Arial"/>
                        </a:rPr>
                        <a:t>McDo</a:t>
                      </a:r>
                      <a:endParaRPr lang="en-US" sz="1400" b="0" i="0" u="none" strike="noStrike" cap="none" baseline="0" dirty="0">
                        <a:solidFill>
                          <a:schemeClr val="tx1"/>
                        </a:solidFill>
                        <a:latin typeface="+mn-lt"/>
                        <a:ea typeface="+mn-ea"/>
                        <a:cs typeface="+mn-cs"/>
                        <a:sym typeface="Arial"/>
                      </a:endParaRPr>
                    </a:p>
                    <a:p>
                      <a:pPr>
                        <a:lnSpc>
                          <a:spcPts val="1400"/>
                        </a:lnSpc>
                      </a:pPr>
                      <a:r>
                        <a:rPr lang="en-US" sz="1400" b="0" i="0" u="none" strike="noStrike" cap="none" baseline="0" dirty="0">
                          <a:solidFill>
                            <a:schemeClr val="tx1"/>
                          </a:solidFill>
                          <a:latin typeface="+mn-lt"/>
                          <a:ea typeface="+mn-ea"/>
                          <a:cs typeface="+mn-cs"/>
                          <a:sym typeface="Arial"/>
                        </a:rPr>
                        <a:t>(France)</a:t>
                      </a:r>
                    </a:p>
                    <a:p>
                      <a:pPr>
                        <a:lnSpc>
                          <a:spcPts val="1500"/>
                        </a:lnSpc>
                      </a:pPr>
                      <a:endParaRPr lang="en-US" sz="1400" b="0" i="0" u="none" strike="noStrike" cap="none" baseline="0" dirty="0">
                        <a:solidFill>
                          <a:schemeClr val="tx1"/>
                        </a:solidFill>
                        <a:latin typeface="+mn-lt"/>
                        <a:ea typeface="+mn-ea"/>
                        <a:cs typeface="+mn-cs"/>
                        <a:sym typeface="Arial"/>
                      </a:endParaRPr>
                    </a:p>
                    <a:p>
                      <a:pPr>
                        <a:lnSpc>
                          <a:spcPts val="1500"/>
                        </a:lnSpc>
                      </a:pPr>
                      <a:r>
                        <a:rPr lang="en-US" sz="1400" b="0" i="0" u="none" strike="noStrike" cap="none" baseline="0" dirty="0">
                          <a:solidFill>
                            <a:schemeClr val="tx1"/>
                          </a:solidFill>
                          <a:latin typeface="+mn-lt"/>
                          <a:ea typeface="+mn-ea"/>
                          <a:cs typeface="+mn-cs"/>
                          <a:sym typeface="Arial"/>
                        </a:rPr>
                        <a:t>“</a:t>
                      </a:r>
                      <a:r>
                        <a:rPr lang="en-US" sz="1400" b="1" i="0" u="none" strike="noStrike" cap="none" baseline="0" dirty="0" err="1">
                          <a:solidFill>
                            <a:schemeClr val="tx1"/>
                          </a:solidFill>
                          <a:latin typeface="+mn-lt"/>
                          <a:ea typeface="+mn-ea"/>
                          <a:cs typeface="+mn-cs"/>
                          <a:sym typeface="Arial"/>
                        </a:rPr>
                        <a:t>Venez</a:t>
                      </a:r>
                      <a:r>
                        <a:rPr lang="en-US" sz="1400" b="1" i="0" u="none" strike="noStrike" cap="none" baseline="0" dirty="0">
                          <a:solidFill>
                            <a:schemeClr val="tx1"/>
                          </a:solidFill>
                          <a:latin typeface="+mn-lt"/>
                          <a:ea typeface="+mn-ea"/>
                          <a:cs typeface="+mn-cs"/>
                          <a:sym typeface="Arial"/>
                        </a:rPr>
                        <a:t> </a:t>
                      </a:r>
                      <a:r>
                        <a:rPr lang="en-US" sz="1400" b="1" i="0" u="none" strike="noStrike" cap="none" baseline="0" dirty="0" err="1">
                          <a:solidFill>
                            <a:schemeClr val="tx1"/>
                          </a:solidFill>
                          <a:latin typeface="+mn-lt"/>
                          <a:ea typeface="+mn-ea"/>
                          <a:cs typeface="+mn-cs"/>
                          <a:sym typeface="Arial"/>
                        </a:rPr>
                        <a:t>comme</a:t>
                      </a:r>
                      <a:r>
                        <a:rPr lang="en-US" sz="1400" b="1" i="0" u="none" strike="noStrike" cap="none" baseline="0" dirty="0">
                          <a:solidFill>
                            <a:schemeClr val="tx1"/>
                          </a:solidFill>
                          <a:latin typeface="+mn-lt"/>
                          <a:ea typeface="+mn-ea"/>
                          <a:cs typeface="+mn-cs"/>
                          <a:sym typeface="Arial"/>
                        </a:rPr>
                        <a:t> </a:t>
                      </a:r>
                      <a:r>
                        <a:rPr lang="en-US" sz="1400" b="1" i="0" u="none" strike="noStrike" cap="none" baseline="0" dirty="0" err="1">
                          <a:solidFill>
                            <a:schemeClr val="tx1"/>
                          </a:solidFill>
                          <a:latin typeface="+mn-lt"/>
                          <a:ea typeface="+mn-ea"/>
                          <a:cs typeface="+mn-cs"/>
                          <a:sym typeface="Arial"/>
                        </a:rPr>
                        <a:t>vous</a:t>
                      </a:r>
                      <a:r>
                        <a:rPr lang="en-US" sz="1400" b="1" i="0" u="none" strike="noStrike" cap="none" baseline="0" dirty="0">
                          <a:solidFill>
                            <a:schemeClr val="tx1"/>
                          </a:solidFill>
                          <a:latin typeface="+mn-lt"/>
                          <a:ea typeface="+mn-ea"/>
                          <a:cs typeface="+mn-cs"/>
                          <a:sym typeface="Arial"/>
                        </a:rPr>
                        <a:t> </a:t>
                      </a:r>
                      <a:r>
                        <a:rPr lang="en-US" sz="1400" b="1" i="0" u="none" strike="noStrike" cap="none" baseline="0" dirty="0" err="1">
                          <a:solidFill>
                            <a:schemeClr val="tx1"/>
                          </a:solidFill>
                          <a:latin typeface="+mn-lt"/>
                          <a:ea typeface="+mn-ea"/>
                          <a:cs typeface="+mn-cs"/>
                          <a:sym typeface="Arial"/>
                        </a:rPr>
                        <a:t>êtes</a:t>
                      </a:r>
                      <a:r>
                        <a:rPr lang="en-US" sz="1400" b="0" i="0" u="none" strike="noStrike" cap="none" baseline="0" dirty="0">
                          <a:solidFill>
                            <a:schemeClr val="tx1"/>
                          </a:solidFill>
                          <a:latin typeface="+mn-lt"/>
                          <a:ea typeface="+mn-ea"/>
                          <a:cs typeface="+mn-cs"/>
                          <a:sym typeface="Arial"/>
                        </a:rPr>
                        <a:t>” (“Come as you are”) television ad campaign in France. Various executions show individuals expressing different aspects of their respective personalities. One features a young man dining with his father. The ad’s creative strategy centers on sexual freedom and rebellion: The father does not realize that his son is gay.</a:t>
                      </a:r>
                      <a:endParaRPr lang="en-US" sz="14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38233450"/>
                  </a:ext>
                </a:extLst>
              </a:tr>
              <a:tr h="624580">
                <a:tc>
                  <a:txBody>
                    <a:bodyPr/>
                    <a:lstStyle/>
                    <a:p>
                      <a:pPr>
                        <a:lnSpc>
                          <a:spcPts val="1500"/>
                        </a:lnSpc>
                      </a:pPr>
                      <a:r>
                        <a:rPr lang="en-US" sz="1400" b="0" i="0" u="none" strike="noStrike" cap="none" baseline="0" dirty="0">
                          <a:solidFill>
                            <a:schemeClr val="tx1"/>
                          </a:solidFill>
                          <a:latin typeface="+mn-lt"/>
                          <a:ea typeface="+mn-ea"/>
                          <a:cs typeface="+mn-cs"/>
                          <a:sym typeface="Arial"/>
                        </a:rPr>
                        <a:t>Place</a:t>
                      </a:r>
                      <a:endParaRPr lang="en-US" sz="14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500"/>
                        </a:lnSpc>
                      </a:pPr>
                      <a:r>
                        <a:rPr lang="en-US" sz="1400" b="0" i="0" u="none" strike="noStrike" cap="none" baseline="0" dirty="0">
                          <a:solidFill>
                            <a:schemeClr val="tx1"/>
                          </a:solidFill>
                          <a:latin typeface="+mn-lt"/>
                          <a:ea typeface="+mn-ea"/>
                          <a:cs typeface="+mn-cs"/>
                          <a:sym typeface="Arial"/>
                        </a:rPr>
                        <a:t>Freestanding restaurants in high-traffic public areas</a:t>
                      </a:r>
                      <a:endParaRPr lang="en-US" sz="14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ts val="1500"/>
                        </a:lnSpc>
                      </a:pPr>
                      <a:r>
                        <a:rPr lang="en-US" sz="1400" b="0" i="0" u="none" strike="noStrike" cap="none" baseline="0" dirty="0">
                          <a:solidFill>
                            <a:schemeClr val="tx1"/>
                          </a:solidFill>
                          <a:latin typeface="+mn-lt"/>
                          <a:ea typeface="+mn-ea"/>
                          <a:cs typeface="+mn-cs"/>
                          <a:sym typeface="Arial"/>
                        </a:rPr>
                        <a:t>McDonald’s Switzerland operates themed dining cars on the Swiss national rail system; McDonald’s is served on the Stena Line ferry from Helsinki to Oslo; home delivery (India)</a:t>
                      </a:r>
                      <a:endParaRPr lang="en-US" sz="14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45966236"/>
                  </a:ext>
                </a:extLst>
              </a:tr>
              <a:tr h="624580">
                <a:tc>
                  <a:txBody>
                    <a:bodyPr/>
                    <a:lstStyle/>
                    <a:p>
                      <a:pPr>
                        <a:lnSpc>
                          <a:spcPts val="1500"/>
                        </a:lnSpc>
                      </a:pPr>
                      <a:r>
                        <a:rPr lang="en-US" sz="1400" b="0" i="0" u="none" strike="noStrike" cap="none" baseline="0" dirty="0">
                          <a:solidFill>
                            <a:schemeClr val="tx1"/>
                          </a:solidFill>
                          <a:latin typeface="+mn-lt"/>
                          <a:ea typeface="+mn-ea"/>
                          <a:cs typeface="+mn-cs"/>
                          <a:sym typeface="Arial"/>
                        </a:rPr>
                        <a:t>Price</a:t>
                      </a:r>
                      <a:endParaRPr lang="en-US" sz="14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500"/>
                        </a:lnSpc>
                      </a:pPr>
                      <a:r>
                        <a:rPr lang="en-US" sz="1400" b="0" i="0" u="none" strike="noStrike" cap="none" baseline="0" dirty="0">
                          <a:solidFill>
                            <a:schemeClr val="tx1"/>
                          </a:solidFill>
                          <a:latin typeface="+mn-lt"/>
                          <a:ea typeface="+mn-ea"/>
                          <a:cs typeface="+mn-cs"/>
                          <a:sym typeface="Arial"/>
                        </a:rPr>
                        <a:t>Average price of Big Mac is $4.20 (United States)</a:t>
                      </a:r>
                      <a:endParaRPr lang="en-US" sz="14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500"/>
                        </a:lnSpc>
                      </a:pPr>
                      <a:r>
                        <a:rPr lang="en-US" sz="1400" b="0" i="0" u="none" strike="noStrike" cap="none" baseline="0" dirty="0">
                          <a:solidFill>
                            <a:schemeClr val="tx1"/>
                          </a:solidFill>
                          <a:latin typeface="+mn-lt"/>
                          <a:ea typeface="+mn-ea"/>
                          <a:cs typeface="+mn-cs"/>
                          <a:sym typeface="Arial"/>
                        </a:rPr>
                        <a:t>$6.79 (Norway); $2.44 (China)</a:t>
                      </a:r>
                      <a:endParaRPr lang="en-US" sz="1400" dirty="0"/>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797982"/>
                  </a:ext>
                </a:extLst>
              </a:tr>
            </a:tbl>
          </a:graphicData>
        </a:graphic>
      </p:graphicFrame>
    </p:spTree>
    <p:extLst>
      <p:ext uri="{BB962C8B-B14F-4D97-AF65-F5344CB8AC3E}">
        <p14:creationId xmlns:p14="http://schemas.microsoft.com/office/powerpoint/2010/main" val="649388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Importance of Global Marketing</a:t>
            </a:r>
            <a:endParaRPr lang="en-IN" dirty="0"/>
          </a:p>
        </p:txBody>
      </p:sp>
      <p:sp>
        <p:nvSpPr>
          <p:cNvPr id="3" name="Content Placeholder 2"/>
          <p:cNvSpPr>
            <a:spLocks noGrp="1"/>
          </p:cNvSpPr>
          <p:nvPr>
            <p:ph sz="quarter" idx="13"/>
          </p:nvPr>
        </p:nvSpPr>
        <p:spPr>
          <a:xfrm>
            <a:off x="457200" y="1556327"/>
            <a:ext cx="8229600" cy="818077"/>
          </a:xfrm>
        </p:spPr>
        <p:txBody>
          <a:bodyPr/>
          <a:lstStyle/>
          <a:p>
            <a:r>
              <a:rPr lang="en-US" dirty="0">
                <a:ea typeface="ＭＳ Ｐゴシック" pitchFamily="34" charset="-128"/>
              </a:rPr>
              <a:t>For U.S. companies, 75% of total world market for goods and services is outside the country</a:t>
            </a:r>
          </a:p>
        </p:txBody>
      </p:sp>
      <p:sp>
        <p:nvSpPr>
          <p:cNvPr id="6" name="Content Placeholder 5"/>
          <p:cNvSpPr>
            <a:spLocks noGrp="1"/>
          </p:cNvSpPr>
          <p:nvPr>
            <p:ph sz="quarter" idx="16"/>
          </p:nvPr>
        </p:nvSpPr>
        <p:spPr>
          <a:xfrm>
            <a:off x="457200" y="2410264"/>
            <a:ext cx="7974281" cy="402067"/>
          </a:xfrm>
        </p:spPr>
        <p:txBody>
          <a:bodyPr/>
          <a:lstStyle/>
          <a:p>
            <a:pPr lvl="1"/>
            <a:r>
              <a:rPr lang="en-US" dirty="0">
                <a:ea typeface="ＭＳ Ｐゴシック" pitchFamily="34" charset="-128"/>
              </a:rPr>
              <a:t>Coca-Cola earns 75% of operating income and 2/3</a:t>
            </a:r>
            <a:endParaRPr lang="en-IN" dirty="0"/>
          </a:p>
        </p:txBody>
      </p:sp>
      <p:sp>
        <p:nvSpPr>
          <p:cNvPr id="4" name="Content Placeholder 3"/>
          <p:cNvSpPr>
            <a:spLocks noGrp="1"/>
          </p:cNvSpPr>
          <p:nvPr>
            <p:ph sz="quarter" idx="14"/>
          </p:nvPr>
        </p:nvSpPr>
        <p:spPr>
          <a:xfrm>
            <a:off x="1224950" y="2891152"/>
            <a:ext cx="4666891" cy="405602"/>
          </a:xfrm>
        </p:spPr>
        <p:txBody>
          <a:bodyPr/>
          <a:lstStyle/>
          <a:p>
            <a:pPr marL="0" lvl="1" indent="0">
              <a:buNone/>
            </a:pPr>
            <a:r>
              <a:rPr lang="en-US" dirty="0">
                <a:ea typeface="ＭＳ Ｐゴシック" pitchFamily="34" charset="-128"/>
              </a:rPr>
              <a:t>of profit outside of North America</a:t>
            </a:r>
          </a:p>
        </p:txBody>
      </p:sp>
      <p:sp>
        <p:nvSpPr>
          <p:cNvPr id="5" name="Content Placeholder 4"/>
          <p:cNvSpPr>
            <a:spLocks noGrp="1"/>
          </p:cNvSpPr>
          <p:nvPr>
            <p:ph sz="quarter" idx="15"/>
          </p:nvPr>
        </p:nvSpPr>
        <p:spPr>
          <a:xfrm>
            <a:off x="460375" y="3390515"/>
            <a:ext cx="8229600" cy="1698698"/>
          </a:xfrm>
        </p:spPr>
        <p:txBody>
          <a:bodyPr/>
          <a:lstStyle/>
          <a:p>
            <a:r>
              <a:rPr lang="en-US" dirty="0">
                <a:ea typeface="ＭＳ Ｐゴシック" pitchFamily="34" charset="-128"/>
              </a:rPr>
              <a:t>For Japanese companies, 90% of world market is outside the country</a:t>
            </a:r>
          </a:p>
          <a:p>
            <a:r>
              <a:rPr lang="en-US" dirty="0">
                <a:ea typeface="ＭＳ Ｐゴシック" pitchFamily="34" charset="-128"/>
              </a:rPr>
              <a:t>94% of market potential is outside of Germany for its companies even though it is the largest E</a:t>
            </a:r>
            <a:r>
              <a:rPr lang="en-US" sz="100" dirty="0">
                <a:ea typeface="ＭＳ Ｐゴシック" pitchFamily="34" charset="-128"/>
              </a:rPr>
              <a:t> </a:t>
            </a:r>
            <a:r>
              <a:rPr lang="en-US" dirty="0">
                <a:ea typeface="ＭＳ Ｐゴシック" pitchFamily="34" charset="-128"/>
              </a:rPr>
              <a:t>U market</a:t>
            </a:r>
          </a:p>
        </p:txBody>
      </p:sp>
    </p:spTree>
    <p:extLst>
      <p:ext uri="{BB962C8B-B14F-4D97-AF65-F5344CB8AC3E}">
        <p14:creationId xmlns:p14="http://schemas.microsoft.com/office/powerpoint/2010/main" val="2591446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Orientations </a:t>
            </a:r>
            <a:r>
              <a:rPr lang="en-US" sz="2000" b="0" dirty="0"/>
              <a:t>(1 of 4)</a:t>
            </a:r>
            <a:endParaRPr lang="en-IN" sz="2000" b="0" dirty="0"/>
          </a:p>
        </p:txBody>
      </p:sp>
      <p:sp>
        <p:nvSpPr>
          <p:cNvPr id="7" name="Content Placeholder 6"/>
          <p:cNvSpPr>
            <a:spLocks noGrp="1"/>
          </p:cNvSpPr>
          <p:nvPr>
            <p:ph sz="quarter" idx="13"/>
          </p:nvPr>
        </p:nvSpPr>
        <p:spPr/>
        <p:txBody>
          <a:bodyPr/>
          <a:lstStyle/>
          <a:p>
            <a:pPr>
              <a:defRPr/>
            </a:pPr>
            <a:r>
              <a:rPr lang="en-US" b="1" dirty="0">
                <a:ea typeface="ＭＳ Ｐゴシック" charset="0"/>
                <a:cs typeface="ＭＳ Ｐゴシック" charset="0"/>
              </a:rPr>
              <a:t>Ethnocentric Orientation</a:t>
            </a:r>
          </a:p>
          <a:p>
            <a:pPr lvl="1">
              <a:defRPr/>
            </a:pPr>
            <a:r>
              <a:rPr lang="en-US" dirty="0">
                <a:ea typeface="ＭＳ Ｐゴシック" charset="0"/>
              </a:rPr>
              <a:t>Home country is superior to others</a:t>
            </a:r>
          </a:p>
          <a:p>
            <a:pPr lvl="1">
              <a:defRPr/>
            </a:pPr>
            <a:r>
              <a:rPr lang="en-US" dirty="0">
                <a:ea typeface="ＭＳ Ｐゴシック" charset="0"/>
              </a:rPr>
              <a:t>Sees only similarities in other countries</a:t>
            </a:r>
          </a:p>
          <a:p>
            <a:pPr lvl="1">
              <a:defRPr/>
            </a:pPr>
            <a:r>
              <a:rPr lang="en-US" dirty="0">
                <a:ea typeface="ＭＳ Ｐゴシック" charset="0"/>
              </a:rPr>
              <a:t>Assumes products and practices that succeed at home will be successful everywhere</a:t>
            </a:r>
          </a:p>
          <a:p>
            <a:pPr lvl="1">
              <a:defRPr/>
            </a:pPr>
            <a:r>
              <a:rPr lang="en-US" dirty="0">
                <a:ea typeface="ＭＳ Ｐゴシック" charset="0"/>
              </a:rPr>
              <a:t>Leads to a </a:t>
            </a:r>
            <a:r>
              <a:rPr lang="en-US" b="1" dirty="0">
                <a:ea typeface="ＭＳ Ｐゴシック" charset="0"/>
              </a:rPr>
              <a:t>standardized</a:t>
            </a:r>
            <a:r>
              <a:rPr lang="en-US" dirty="0">
                <a:ea typeface="ＭＳ Ｐゴシック" charset="0"/>
              </a:rPr>
              <a:t> or </a:t>
            </a:r>
            <a:r>
              <a:rPr lang="en-US" b="1" dirty="0">
                <a:ea typeface="ＭＳ Ｐゴシック" charset="0"/>
              </a:rPr>
              <a:t>extension approach</a:t>
            </a:r>
            <a:endParaRPr lang="en-US" dirty="0">
              <a:ea typeface="ＭＳ Ｐゴシック" charset="0"/>
            </a:endParaRPr>
          </a:p>
        </p:txBody>
      </p:sp>
    </p:spTree>
    <p:extLst>
      <p:ext uri="{BB962C8B-B14F-4D97-AF65-F5344CB8AC3E}">
        <p14:creationId xmlns:p14="http://schemas.microsoft.com/office/powerpoint/2010/main" val="2135824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Orientations </a:t>
            </a:r>
            <a:r>
              <a:rPr lang="en-US" sz="2000" b="0" dirty="0"/>
              <a:t>(2 of 4)</a:t>
            </a:r>
            <a:endParaRPr lang="en-IN" dirty="0"/>
          </a:p>
        </p:txBody>
      </p:sp>
      <p:sp>
        <p:nvSpPr>
          <p:cNvPr id="3" name="Content Placeholder 2"/>
          <p:cNvSpPr>
            <a:spLocks noGrp="1"/>
          </p:cNvSpPr>
          <p:nvPr>
            <p:ph sz="quarter" idx="13"/>
          </p:nvPr>
        </p:nvSpPr>
        <p:spPr/>
        <p:txBody>
          <a:bodyPr/>
          <a:lstStyle/>
          <a:p>
            <a:pPr>
              <a:defRPr/>
            </a:pPr>
            <a:r>
              <a:rPr lang="en-US" b="1" dirty="0">
                <a:ea typeface="ＭＳ Ｐゴシック" pitchFamily="34" charset="-128"/>
              </a:rPr>
              <a:t>Polycentric Orientation</a:t>
            </a:r>
          </a:p>
          <a:p>
            <a:pPr lvl="1">
              <a:defRPr/>
            </a:pPr>
            <a:r>
              <a:rPr lang="en-US" dirty="0">
                <a:ea typeface="ＭＳ Ｐゴシック" pitchFamily="34" charset="-128"/>
              </a:rPr>
              <a:t>Each country is unique</a:t>
            </a:r>
          </a:p>
          <a:p>
            <a:pPr lvl="1">
              <a:defRPr/>
            </a:pPr>
            <a:r>
              <a:rPr lang="en-US" dirty="0">
                <a:ea typeface="ＭＳ Ｐゴシック" pitchFamily="34" charset="-128"/>
              </a:rPr>
              <a:t>Each subsidiary develops its own unique business and marketing strategies</a:t>
            </a:r>
          </a:p>
          <a:p>
            <a:pPr lvl="1">
              <a:defRPr/>
            </a:pPr>
            <a:r>
              <a:rPr lang="en-US" dirty="0">
                <a:ea typeface="ＭＳ Ｐゴシック" pitchFamily="34" charset="-128"/>
              </a:rPr>
              <a:t>Often referred to as </a:t>
            </a:r>
            <a:r>
              <a:rPr lang="en-US" b="1" dirty="0">
                <a:ea typeface="ＭＳ Ｐゴシック" pitchFamily="34" charset="-128"/>
              </a:rPr>
              <a:t>multinational</a:t>
            </a:r>
          </a:p>
          <a:p>
            <a:pPr lvl="1">
              <a:defRPr/>
            </a:pPr>
            <a:r>
              <a:rPr lang="en-US" dirty="0">
                <a:ea typeface="ＭＳ Ｐゴシック" pitchFamily="34" charset="-128"/>
              </a:rPr>
              <a:t>Leads to a </a:t>
            </a:r>
            <a:r>
              <a:rPr lang="en-US" b="1" dirty="0">
                <a:ea typeface="ＭＳ Ｐゴシック" pitchFamily="34" charset="-128"/>
              </a:rPr>
              <a:t>localized or adaptation approach</a:t>
            </a:r>
            <a:r>
              <a:rPr lang="en-US" i="1" dirty="0">
                <a:ea typeface="ＭＳ Ｐゴシック" pitchFamily="34" charset="-128"/>
              </a:rPr>
              <a:t> </a:t>
            </a:r>
            <a:r>
              <a:rPr lang="en-US" dirty="0">
                <a:ea typeface="ＭＳ Ｐゴシック" pitchFamily="34" charset="-128"/>
              </a:rPr>
              <a:t>that assumes products must be adapted to local market conditions</a:t>
            </a:r>
            <a:endParaRPr lang="en-US" i="1" dirty="0">
              <a:ea typeface="ＭＳ Ｐゴシック" pitchFamily="34" charset="-128"/>
            </a:endParaRPr>
          </a:p>
        </p:txBody>
      </p:sp>
    </p:spTree>
    <p:extLst>
      <p:ext uri="{BB962C8B-B14F-4D97-AF65-F5344CB8AC3E}">
        <p14:creationId xmlns:p14="http://schemas.microsoft.com/office/powerpoint/2010/main" val="2260763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Orientations </a:t>
            </a:r>
            <a:r>
              <a:rPr lang="en-US" sz="2000" b="0" dirty="0"/>
              <a:t>(3 of 4)</a:t>
            </a:r>
            <a:endParaRPr lang="en-IN" dirty="0"/>
          </a:p>
        </p:txBody>
      </p:sp>
      <p:sp>
        <p:nvSpPr>
          <p:cNvPr id="3" name="Content Placeholder 2"/>
          <p:cNvSpPr>
            <a:spLocks noGrp="1"/>
          </p:cNvSpPr>
          <p:nvPr>
            <p:ph sz="quarter" idx="13"/>
          </p:nvPr>
        </p:nvSpPr>
        <p:spPr/>
        <p:txBody>
          <a:bodyPr/>
          <a:lstStyle/>
          <a:p>
            <a:pPr>
              <a:defRPr/>
            </a:pPr>
            <a:r>
              <a:rPr lang="en-US" b="1" dirty="0">
                <a:ea typeface="ＭＳ Ｐゴシック" charset="0"/>
                <a:cs typeface="ＭＳ Ｐゴシック" charset="0"/>
              </a:rPr>
              <a:t>Regiocentric Orientation</a:t>
            </a:r>
            <a:endParaRPr lang="en-US" dirty="0">
              <a:ea typeface="ＭＳ Ｐゴシック" charset="0"/>
            </a:endParaRPr>
          </a:p>
          <a:p>
            <a:pPr lvl="1">
              <a:defRPr/>
            </a:pPr>
            <a:r>
              <a:rPr lang="en-US" dirty="0">
                <a:ea typeface="ＭＳ Ｐゴシック" charset="0"/>
              </a:rPr>
              <a:t>A region is the relevant geographic unit</a:t>
            </a:r>
          </a:p>
          <a:p>
            <a:pPr lvl="2">
              <a:defRPr/>
            </a:pPr>
            <a:r>
              <a:rPr lang="en-US" dirty="0">
                <a:ea typeface="ＭＳ Ｐゴシック" charset="0"/>
              </a:rPr>
              <a:t>Ex: The N</a:t>
            </a:r>
            <a:r>
              <a:rPr lang="en-US" sz="100" dirty="0">
                <a:ea typeface="ＭＳ Ｐゴシック" charset="0"/>
              </a:rPr>
              <a:t> </a:t>
            </a:r>
            <a:r>
              <a:rPr lang="en-US" dirty="0">
                <a:ea typeface="ＭＳ Ｐゴシック" charset="0"/>
              </a:rPr>
              <a:t>A</a:t>
            </a:r>
            <a:r>
              <a:rPr lang="en-US" sz="100" dirty="0">
                <a:ea typeface="ＭＳ Ｐゴシック" charset="0"/>
              </a:rPr>
              <a:t> </a:t>
            </a:r>
            <a:r>
              <a:rPr lang="en-US" dirty="0">
                <a:ea typeface="ＭＳ Ｐゴシック" charset="0"/>
              </a:rPr>
              <a:t>F</a:t>
            </a:r>
            <a:r>
              <a:rPr lang="en-US" sz="100" dirty="0">
                <a:ea typeface="ＭＳ Ｐゴシック" charset="0"/>
              </a:rPr>
              <a:t> </a:t>
            </a:r>
            <a:r>
              <a:rPr lang="en-US" dirty="0">
                <a:ea typeface="ＭＳ Ｐゴシック" charset="0"/>
              </a:rPr>
              <a:t>T</a:t>
            </a:r>
            <a:r>
              <a:rPr lang="en-US" sz="100" dirty="0">
                <a:ea typeface="ＭＳ Ｐゴシック" charset="0"/>
              </a:rPr>
              <a:t> </a:t>
            </a:r>
            <a:r>
              <a:rPr lang="en-US" dirty="0">
                <a:ea typeface="ＭＳ Ｐゴシック" charset="0"/>
              </a:rPr>
              <a:t>A or European Union market</a:t>
            </a:r>
          </a:p>
          <a:p>
            <a:pPr lvl="1">
              <a:defRPr/>
            </a:pPr>
            <a:r>
              <a:rPr lang="en-US" dirty="0">
                <a:ea typeface="ＭＳ Ｐゴシック" charset="0"/>
              </a:rPr>
              <a:t>Some companies serve markets throughout the world but on a regional basis</a:t>
            </a:r>
          </a:p>
          <a:p>
            <a:pPr lvl="2">
              <a:defRPr/>
            </a:pPr>
            <a:r>
              <a:rPr lang="en-US" dirty="0">
                <a:ea typeface="ＭＳ Ｐゴシック" charset="0"/>
              </a:rPr>
              <a:t>Ex: General Motors had four regions for decades</a:t>
            </a:r>
            <a:endParaRPr lang="en-US" dirty="0"/>
          </a:p>
        </p:txBody>
      </p:sp>
    </p:spTree>
    <p:extLst>
      <p:ext uri="{BB962C8B-B14F-4D97-AF65-F5344CB8AC3E}">
        <p14:creationId xmlns:p14="http://schemas.microsoft.com/office/powerpoint/2010/main" val="2320072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Orientations </a:t>
            </a:r>
            <a:r>
              <a:rPr lang="en-US" sz="2000" b="0" dirty="0"/>
              <a:t>(4 of 4)</a:t>
            </a:r>
            <a:endParaRPr lang="en-IN" dirty="0"/>
          </a:p>
        </p:txBody>
      </p:sp>
      <p:sp>
        <p:nvSpPr>
          <p:cNvPr id="3" name="Content Placeholder 2"/>
          <p:cNvSpPr>
            <a:spLocks noGrp="1"/>
          </p:cNvSpPr>
          <p:nvPr>
            <p:ph sz="quarter" idx="13"/>
          </p:nvPr>
        </p:nvSpPr>
        <p:spPr/>
        <p:txBody>
          <a:bodyPr/>
          <a:lstStyle/>
          <a:p>
            <a:r>
              <a:rPr lang="en-US" b="1" dirty="0">
                <a:ea typeface="ＭＳ Ｐゴシック" pitchFamily="34" charset="-128"/>
              </a:rPr>
              <a:t>Geocentric Orientation</a:t>
            </a:r>
          </a:p>
          <a:p>
            <a:pPr lvl="1"/>
            <a:r>
              <a:rPr lang="en-US" dirty="0">
                <a:ea typeface="ＭＳ Ｐゴシック" pitchFamily="34" charset="-128"/>
              </a:rPr>
              <a:t>Entire world is a potential market</a:t>
            </a:r>
          </a:p>
          <a:p>
            <a:pPr lvl="1"/>
            <a:r>
              <a:rPr lang="en-US" dirty="0">
                <a:ea typeface="ＭＳ Ｐゴシック" pitchFamily="34" charset="-128"/>
              </a:rPr>
              <a:t>Strives for integrated global strategies</a:t>
            </a:r>
          </a:p>
          <a:p>
            <a:pPr lvl="1"/>
            <a:r>
              <a:rPr lang="en-US" dirty="0">
                <a:ea typeface="ＭＳ Ｐゴシック" pitchFamily="34" charset="-128"/>
              </a:rPr>
              <a:t>Also known as a </a:t>
            </a:r>
            <a:r>
              <a:rPr lang="en-US" b="1" dirty="0">
                <a:ea typeface="ＭＳ Ｐゴシック" pitchFamily="34" charset="-128"/>
              </a:rPr>
              <a:t>global or transnational company</a:t>
            </a:r>
          </a:p>
          <a:p>
            <a:pPr lvl="1"/>
            <a:r>
              <a:rPr lang="en-US" dirty="0">
                <a:ea typeface="ＭＳ Ｐゴシック" pitchFamily="34" charset="-128"/>
              </a:rPr>
              <a:t>Retains an association with the headquarters country</a:t>
            </a:r>
          </a:p>
          <a:p>
            <a:pPr lvl="1"/>
            <a:r>
              <a:rPr lang="en-US" dirty="0">
                <a:ea typeface="ＭＳ Ｐゴシック" pitchFamily="34" charset="-128"/>
              </a:rPr>
              <a:t>Pursues serving world markets from a single country or sources globally to focus on select country markets</a:t>
            </a:r>
          </a:p>
          <a:p>
            <a:pPr lvl="1"/>
            <a:r>
              <a:rPr lang="en-US" dirty="0">
                <a:ea typeface="ＭＳ Ｐゴシック" pitchFamily="34" charset="-128"/>
              </a:rPr>
              <a:t>Leads to a combination of </a:t>
            </a:r>
            <a:r>
              <a:rPr lang="en-US" b="1" dirty="0">
                <a:ea typeface="ＭＳ Ｐゴシック" pitchFamily="34" charset="-128"/>
              </a:rPr>
              <a:t>extension and adaptation elements</a:t>
            </a:r>
          </a:p>
        </p:txBody>
      </p:sp>
    </p:spTree>
    <p:extLst>
      <p:ext uri="{BB962C8B-B14F-4D97-AF65-F5344CB8AC3E}">
        <p14:creationId xmlns:p14="http://schemas.microsoft.com/office/powerpoint/2010/main" val="33006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endParaRPr lang="en-IN" dirty="0"/>
          </a:p>
        </p:txBody>
      </p:sp>
      <p:sp>
        <p:nvSpPr>
          <p:cNvPr id="3" name="Content Placeholder 2"/>
          <p:cNvSpPr>
            <a:spLocks noGrp="1"/>
          </p:cNvSpPr>
          <p:nvPr>
            <p:ph sz="quarter" idx="13"/>
          </p:nvPr>
        </p:nvSpPr>
        <p:spPr>
          <a:xfrm>
            <a:off x="457199" y="1556328"/>
            <a:ext cx="8391525" cy="761181"/>
          </a:xfrm>
        </p:spPr>
        <p:txBody>
          <a:bodyPr/>
          <a:lstStyle/>
          <a:p>
            <a:r>
              <a:rPr lang="en-US" dirty="0"/>
              <a:t>International trade flourished from mid-1800s until 1920s. Great Britain dominated the world economy but that ended</a:t>
            </a:r>
          </a:p>
        </p:txBody>
      </p:sp>
      <p:graphicFrame>
        <p:nvGraphicFramePr>
          <p:cNvPr id="10" name="Object 9" descr="with World War one,"/>
          <p:cNvGraphicFramePr>
            <a:graphicFrameLocks noChangeAspect="1"/>
          </p:cNvGraphicFramePr>
          <p:nvPr>
            <p:extLst>
              <p:ext uri="{D42A27DB-BD31-4B8C-83A1-F6EECF244321}">
                <p14:modId xmlns:p14="http://schemas.microsoft.com/office/powerpoint/2010/main" val="165792336"/>
              </p:ext>
            </p:extLst>
          </p:nvPr>
        </p:nvGraphicFramePr>
        <p:xfrm>
          <a:off x="681568" y="2350343"/>
          <a:ext cx="1367364" cy="374553"/>
        </p:xfrm>
        <a:graphic>
          <a:graphicData uri="http://schemas.openxmlformats.org/presentationml/2006/ole">
            <mc:AlternateContent xmlns:mc="http://schemas.openxmlformats.org/markup-compatibility/2006">
              <mc:Choice xmlns:v="urn:schemas-microsoft-com:vml" Requires="v">
                <p:oleObj spid="_x0000_s3094" name="Equation" r:id="rId3" imgW="787320" imgH="215640" progId="Equation.DSMT4">
                  <p:embed/>
                </p:oleObj>
              </mc:Choice>
              <mc:Fallback>
                <p:oleObj name="Equation" r:id="rId3" imgW="787320" imgH="215640" progId="Equation.DSMT4">
                  <p:embed/>
                  <p:pic>
                    <p:nvPicPr>
                      <p:cNvPr id="0" name=""/>
                      <p:cNvPicPr/>
                      <p:nvPr/>
                    </p:nvPicPr>
                    <p:blipFill>
                      <a:blip r:embed="rId4"/>
                      <a:stretch>
                        <a:fillRect/>
                      </a:stretch>
                    </p:blipFill>
                    <p:spPr>
                      <a:xfrm>
                        <a:off x="681568" y="2350343"/>
                        <a:ext cx="1367364" cy="374553"/>
                      </a:xfrm>
                      <a:prstGeom prst="rect">
                        <a:avLst/>
                      </a:prstGeom>
                    </p:spPr>
                  </p:pic>
                </p:oleObj>
              </mc:Fallback>
            </mc:AlternateContent>
          </a:graphicData>
        </a:graphic>
      </p:graphicFrame>
      <p:sp>
        <p:nvSpPr>
          <p:cNvPr id="4" name="Content Placeholder 3"/>
          <p:cNvSpPr>
            <a:spLocks noGrp="1"/>
          </p:cNvSpPr>
          <p:nvPr>
            <p:ph sz="quarter" idx="14"/>
          </p:nvPr>
        </p:nvSpPr>
        <p:spPr>
          <a:xfrm>
            <a:off x="2225620" y="2346418"/>
            <a:ext cx="5589917" cy="404293"/>
          </a:xfrm>
        </p:spPr>
        <p:txBody>
          <a:bodyPr/>
          <a:lstStyle/>
          <a:p>
            <a:pPr marL="432" indent="0">
              <a:buNone/>
            </a:pPr>
            <a:r>
              <a:rPr lang="en-US" dirty="0"/>
              <a:t>the Great Depression and the Bolshevik</a:t>
            </a:r>
            <a:endParaRPr lang="en-IN" dirty="0"/>
          </a:p>
        </p:txBody>
      </p:sp>
      <p:sp>
        <p:nvSpPr>
          <p:cNvPr id="5" name="Content Placeholder 4"/>
          <p:cNvSpPr>
            <a:spLocks noGrp="1"/>
          </p:cNvSpPr>
          <p:nvPr>
            <p:ph sz="quarter" idx="15"/>
          </p:nvPr>
        </p:nvSpPr>
        <p:spPr>
          <a:xfrm>
            <a:off x="724619" y="2803953"/>
            <a:ext cx="1595887" cy="362037"/>
          </a:xfrm>
        </p:spPr>
        <p:txBody>
          <a:bodyPr/>
          <a:lstStyle/>
          <a:p>
            <a:pPr marL="432" indent="0">
              <a:buNone/>
            </a:pPr>
            <a:r>
              <a:rPr lang="en-US" dirty="0"/>
              <a:t>Revolution.</a:t>
            </a:r>
          </a:p>
        </p:txBody>
      </p:sp>
      <p:sp>
        <p:nvSpPr>
          <p:cNvPr id="6" name="Content Placeholder 5"/>
          <p:cNvSpPr>
            <a:spLocks noGrp="1"/>
          </p:cNvSpPr>
          <p:nvPr>
            <p:ph sz="quarter" idx="16"/>
          </p:nvPr>
        </p:nvSpPr>
        <p:spPr>
          <a:xfrm>
            <a:off x="454025" y="3243443"/>
            <a:ext cx="1555749" cy="420507"/>
          </a:xfrm>
        </p:spPr>
        <p:txBody>
          <a:bodyPr/>
          <a:lstStyle/>
          <a:p>
            <a:r>
              <a:rPr lang="en-US" dirty="0"/>
              <a:t>The post</a:t>
            </a:r>
            <a:endParaRPr lang="en-IN" dirty="0"/>
          </a:p>
        </p:txBody>
      </p:sp>
      <p:graphicFrame>
        <p:nvGraphicFramePr>
          <p:cNvPr id="11" name="Object 10" descr="World War two"/>
          <p:cNvGraphicFramePr>
            <a:graphicFrameLocks noChangeAspect="1"/>
          </p:cNvGraphicFramePr>
          <p:nvPr>
            <p:extLst>
              <p:ext uri="{D42A27DB-BD31-4B8C-83A1-F6EECF244321}">
                <p14:modId xmlns:p14="http://schemas.microsoft.com/office/powerpoint/2010/main" val="2087632588"/>
              </p:ext>
            </p:extLst>
          </p:nvPr>
        </p:nvGraphicFramePr>
        <p:xfrm>
          <a:off x="2045810" y="3309731"/>
          <a:ext cx="728662" cy="277812"/>
        </p:xfrm>
        <a:graphic>
          <a:graphicData uri="http://schemas.openxmlformats.org/presentationml/2006/ole">
            <mc:AlternateContent xmlns:mc="http://schemas.openxmlformats.org/markup-compatibility/2006">
              <mc:Choice xmlns:v="urn:schemas-microsoft-com:vml" Requires="v">
                <p:oleObj spid="_x0000_s3095" name="Equation" r:id="rId5" imgW="431640" imgH="164880" progId="Equation.DSMT4">
                  <p:embed/>
                </p:oleObj>
              </mc:Choice>
              <mc:Fallback>
                <p:oleObj name="Equation" r:id="rId5" imgW="431640" imgH="164880" progId="Equation.DSMT4">
                  <p:embed/>
                  <p:pic>
                    <p:nvPicPr>
                      <p:cNvPr id="10" name="Object 9"/>
                      <p:cNvPicPr/>
                      <p:nvPr/>
                    </p:nvPicPr>
                    <p:blipFill>
                      <a:blip r:embed="rId6"/>
                      <a:stretch>
                        <a:fillRect/>
                      </a:stretch>
                    </p:blipFill>
                    <p:spPr>
                      <a:xfrm>
                        <a:off x="2045810" y="3309731"/>
                        <a:ext cx="728662" cy="277812"/>
                      </a:xfrm>
                      <a:prstGeom prst="rect">
                        <a:avLst/>
                      </a:prstGeom>
                    </p:spPr>
                  </p:pic>
                </p:oleObj>
              </mc:Fallback>
            </mc:AlternateContent>
          </a:graphicData>
        </a:graphic>
      </p:graphicFrame>
      <p:sp>
        <p:nvSpPr>
          <p:cNvPr id="7" name="Content Placeholder 6"/>
          <p:cNvSpPr>
            <a:spLocks noGrp="1"/>
          </p:cNvSpPr>
          <p:nvPr>
            <p:ph sz="quarter" idx="17"/>
          </p:nvPr>
        </p:nvSpPr>
        <p:spPr>
          <a:xfrm>
            <a:off x="2886255" y="3256945"/>
            <a:ext cx="5667555" cy="378590"/>
          </a:xfrm>
        </p:spPr>
        <p:txBody>
          <a:bodyPr/>
          <a:lstStyle/>
          <a:p>
            <a:pPr marL="432" indent="0">
              <a:buNone/>
            </a:pPr>
            <a:r>
              <a:rPr lang="en-US" dirty="0"/>
              <a:t>era brought unparalleled expansion by</a:t>
            </a:r>
            <a:endParaRPr lang="en-IN" dirty="0"/>
          </a:p>
        </p:txBody>
      </p:sp>
      <p:sp>
        <p:nvSpPr>
          <p:cNvPr id="8" name="Content Placeholder 7"/>
          <p:cNvSpPr>
            <a:spLocks noGrp="1"/>
          </p:cNvSpPr>
          <p:nvPr>
            <p:ph sz="quarter" idx="18"/>
          </p:nvPr>
        </p:nvSpPr>
        <p:spPr>
          <a:xfrm>
            <a:off x="724619" y="3719629"/>
            <a:ext cx="6305909" cy="426096"/>
          </a:xfrm>
        </p:spPr>
        <p:txBody>
          <a:bodyPr/>
          <a:lstStyle/>
          <a:p>
            <a:pPr marL="432" indent="0">
              <a:buNone/>
            </a:pPr>
            <a:r>
              <a:rPr lang="en-US" dirty="0"/>
              <a:t>companies going outside their home markets.</a:t>
            </a:r>
          </a:p>
        </p:txBody>
      </p:sp>
      <p:sp>
        <p:nvSpPr>
          <p:cNvPr id="9" name="Content Placeholder 8"/>
          <p:cNvSpPr>
            <a:spLocks noGrp="1"/>
          </p:cNvSpPr>
          <p:nvPr>
            <p:ph sz="quarter" idx="19"/>
          </p:nvPr>
        </p:nvSpPr>
        <p:spPr>
          <a:xfrm>
            <a:off x="454026" y="4262421"/>
            <a:ext cx="8229600" cy="2095247"/>
          </a:xfrm>
        </p:spPr>
        <p:txBody>
          <a:bodyPr/>
          <a:lstStyle/>
          <a:p>
            <a:r>
              <a:rPr lang="en-US" dirty="0"/>
              <a:t>Four decades ago the phrase </a:t>
            </a:r>
            <a:r>
              <a:rPr lang="en-US" b="1" dirty="0"/>
              <a:t>global marketing</a:t>
            </a:r>
            <a:r>
              <a:rPr lang="en-US" dirty="0"/>
              <a:t> did not exist.</a:t>
            </a:r>
          </a:p>
          <a:p>
            <a:r>
              <a:rPr lang="en-US" dirty="0"/>
              <a:t>Today companies go global </a:t>
            </a:r>
            <a:r>
              <a:rPr lang="en-US" b="1" dirty="0"/>
              <a:t>to survive</a:t>
            </a:r>
            <a:r>
              <a:rPr lang="en-US" dirty="0"/>
              <a:t> as competitors will enter the home market with lower costs, more experience and better products.</a:t>
            </a:r>
          </a:p>
        </p:txBody>
      </p:sp>
    </p:spTree>
    <p:extLst>
      <p:ext uri="{BB962C8B-B14F-4D97-AF65-F5344CB8AC3E}">
        <p14:creationId xmlns:p14="http://schemas.microsoft.com/office/powerpoint/2010/main" val="303067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Forces Affecting Global Integration</a:t>
            </a:r>
            <a:r>
              <a:rPr lang="en-US" sz="3400" baseline="0" dirty="0"/>
              <a:t> </a:t>
            </a:r>
            <a:r>
              <a:rPr lang="en-US" sz="3400" dirty="0"/>
              <a:t>&amp; Global Marketing</a:t>
            </a:r>
            <a:endParaRPr lang="en-IN" sz="3400" dirty="0"/>
          </a:p>
        </p:txBody>
      </p:sp>
      <p:sp>
        <p:nvSpPr>
          <p:cNvPr id="3" name="Content Placeholder 2"/>
          <p:cNvSpPr>
            <a:spLocks noGrp="1"/>
          </p:cNvSpPr>
          <p:nvPr>
            <p:ph sz="quarter" idx="13"/>
          </p:nvPr>
        </p:nvSpPr>
        <p:spPr/>
        <p:txBody>
          <a:bodyPr/>
          <a:lstStyle/>
          <a:p>
            <a:pPr>
              <a:defRPr/>
            </a:pPr>
            <a:r>
              <a:rPr lang="en-US" dirty="0">
                <a:ea typeface="ＭＳ Ｐゴシック" charset="0"/>
                <a:cs typeface="ＭＳ Ｐゴシック" charset="0"/>
              </a:rPr>
              <a:t>Multilateral trade agreements</a:t>
            </a:r>
          </a:p>
          <a:p>
            <a:pPr>
              <a:defRPr/>
            </a:pPr>
            <a:r>
              <a:rPr lang="en-US" dirty="0">
                <a:ea typeface="ＭＳ Ｐゴシック" charset="0"/>
                <a:cs typeface="ＭＳ Ｐゴシック" charset="0"/>
              </a:rPr>
              <a:t>Converging market needs and wants and the information revolution</a:t>
            </a:r>
          </a:p>
          <a:p>
            <a:pPr>
              <a:defRPr/>
            </a:pPr>
            <a:r>
              <a:rPr lang="en-US" dirty="0">
                <a:ea typeface="ＭＳ Ｐゴシック" charset="0"/>
                <a:cs typeface="ＭＳ Ｐゴシック" charset="0"/>
              </a:rPr>
              <a:t>Transportation and communication improvements</a:t>
            </a:r>
          </a:p>
          <a:p>
            <a:pPr>
              <a:defRPr/>
            </a:pPr>
            <a:r>
              <a:rPr lang="en-US" dirty="0">
                <a:ea typeface="ＭＳ Ｐゴシック" charset="0"/>
                <a:cs typeface="ＭＳ Ｐゴシック" charset="0"/>
              </a:rPr>
              <a:t>Product development costs</a:t>
            </a:r>
          </a:p>
          <a:p>
            <a:pPr>
              <a:defRPr/>
            </a:pPr>
            <a:r>
              <a:rPr lang="en-US" dirty="0">
                <a:ea typeface="ＭＳ Ｐゴシック" charset="0"/>
                <a:cs typeface="ＭＳ Ｐゴシック" charset="0"/>
              </a:rPr>
              <a:t>Quality</a:t>
            </a:r>
          </a:p>
        </p:txBody>
      </p:sp>
    </p:spTree>
    <p:extLst>
      <p:ext uri="{BB962C8B-B14F-4D97-AF65-F5344CB8AC3E}">
        <p14:creationId xmlns:p14="http://schemas.microsoft.com/office/powerpoint/2010/main" val="1279883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Driving Forces Affecting Global Integration and Global Marketing</a:t>
            </a:r>
            <a:endParaRPr lang="en-IN" sz="3400" dirty="0"/>
          </a:p>
        </p:txBody>
      </p:sp>
      <p:sp>
        <p:nvSpPr>
          <p:cNvPr id="3" name="Content Placeholder 2"/>
          <p:cNvSpPr>
            <a:spLocks noGrp="1"/>
          </p:cNvSpPr>
          <p:nvPr>
            <p:ph sz="quarter" idx="13"/>
          </p:nvPr>
        </p:nvSpPr>
        <p:spPr>
          <a:xfrm>
            <a:off x="457199" y="1556326"/>
            <a:ext cx="8425543" cy="4861727"/>
          </a:xfrm>
        </p:spPr>
        <p:txBody>
          <a:bodyPr/>
          <a:lstStyle/>
          <a:p>
            <a:pPr>
              <a:defRPr/>
            </a:pPr>
            <a:r>
              <a:rPr lang="en-US" sz="1800" b="1" dirty="0">
                <a:ea typeface="ＭＳ Ｐゴシック" charset="0"/>
                <a:cs typeface="ＭＳ Ｐゴシック" charset="0"/>
              </a:rPr>
              <a:t>World Economic Trends</a:t>
            </a:r>
          </a:p>
          <a:p>
            <a:pPr lvl="1">
              <a:defRPr/>
            </a:pPr>
            <a:r>
              <a:rPr lang="en-US" sz="1800" dirty="0">
                <a:ea typeface="ＭＳ Ｐゴシック" charset="0"/>
                <a:cs typeface="ＭＳ Ｐゴシック" charset="0"/>
              </a:rPr>
              <a:t>Prior to the global economic crisis in 2008, economic growth has been driven by:</a:t>
            </a:r>
          </a:p>
          <a:p>
            <a:pPr lvl="2">
              <a:defRPr/>
            </a:pPr>
            <a:r>
              <a:rPr lang="en-US" sz="1800" dirty="0">
                <a:ea typeface="ＭＳ Ｐゴシック" charset="0"/>
                <a:cs typeface="ＭＳ Ｐゴシック" charset="0"/>
              </a:rPr>
              <a:t>Economic growth in key developing countries provided incentive for investment. (Growing middle class in India, China have money to spend)</a:t>
            </a:r>
          </a:p>
          <a:p>
            <a:pPr lvl="2">
              <a:defRPr/>
            </a:pPr>
            <a:r>
              <a:rPr lang="en-US" sz="1800" dirty="0">
                <a:ea typeface="ＭＳ Ｐゴシック" charset="0"/>
                <a:cs typeface="ＭＳ Ｐゴシック" charset="0"/>
              </a:rPr>
              <a:t>Economic growth led policymakers to favor outsiders. (China saw that foreign firms would not threaten domestic firms.)</a:t>
            </a:r>
          </a:p>
          <a:p>
            <a:pPr lvl="2">
              <a:defRPr/>
            </a:pPr>
            <a:r>
              <a:rPr lang="en-US" sz="1800" dirty="0">
                <a:ea typeface="ＭＳ Ｐゴシック" charset="0"/>
                <a:cs typeface="ＭＳ Ｐゴシック" charset="0"/>
              </a:rPr>
              <a:t>The worldwide movement toward free markets, deregulation, and privatization</a:t>
            </a:r>
          </a:p>
          <a:p>
            <a:pPr>
              <a:spcBef>
                <a:spcPts val="900"/>
              </a:spcBef>
              <a:defRPr/>
            </a:pPr>
            <a:r>
              <a:rPr lang="en-US" sz="1800" b="1" dirty="0">
                <a:ea typeface="ＭＳ Ｐゴシック" charset="0"/>
                <a:cs typeface="ＭＳ Ｐゴシック" charset="0"/>
              </a:rPr>
              <a:t>Leverage</a:t>
            </a:r>
          </a:p>
          <a:p>
            <a:pPr lvl="1">
              <a:defRPr/>
            </a:pPr>
            <a:r>
              <a:rPr lang="en-US" sz="1800" dirty="0">
                <a:ea typeface="ＭＳ Ｐゴシック" charset="0"/>
                <a:cs typeface="ＭＳ Ｐゴシック" charset="0"/>
              </a:rPr>
              <a:t>Experience transfers</a:t>
            </a:r>
          </a:p>
          <a:p>
            <a:pPr lvl="1">
              <a:defRPr/>
            </a:pPr>
            <a:r>
              <a:rPr lang="en-US" sz="1800" dirty="0">
                <a:ea typeface="ＭＳ Ｐゴシック" charset="0"/>
                <a:cs typeface="ＭＳ Ｐゴシック" charset="0"/>
              </a:rPr>
              <a:t>Scale economies</a:t>
            </a:r>
          </a:p>
          <a:p>
            <a:pPr lvl="1">
              <a:defRPr/>
            </a:pPr>
            <a:r>
              <a:rPr lang="en-US" sz="1800" dirty="0">
                <a:ea typeface="ＭＳ Ｐゴシック" charset="0"/>
                <a:cs typeface="ＭＳ Ｐゴシック" charset="0"/>
              </a:rPr>
              <a:t>Resource utilization</a:t>
            </a:r>
          </a:p>
          <a:p>
            <a:pPr lvl="1">
              <a:defRPr/>
            </a:pPr>
            <a:r>
              <a:rPr lang="en-US" sz="1800" dirty="0">
                <a:ea typeface="ＭＳ Ｐゴシック" charset="0"/>
                <a:cs typeface="ＭＳ Ｐゴシック" charset="0"/>
              </a:rPr>
              <a:t>Global strategy</a:t>
            </a:r>
          </a:p>
        </p:txBody>
      </p:sp>
    </p:spTree>
    <p:extLst>
      <p:ext uri="{BB962C8B-B14F-4D97-AF65-F5344CB8AC3E}">
        <p14:creationId xmlns:p14="http://schemas.microsoft.com/office/powerpoint/2010/main" val="3261050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Restraining Forces Affecting Global Integration and Global Marketing</a:t>
            </a:r>
            <a:endParaRPr lang="en-IN" sz="3400" dirty="0"/>
          </a:p>
        </p:txBody>
      </p:sp>
      <p:sp>
        <p:nvSpPr>
          <p:cNvPr id="3" name="Content Placeholder 2"/>
          <p:cNvSpPr>
            <a:spLocks noGrp="1"/>
          </p:cNvSpPr>
          <p:nvPr>
            <p:ph sz="quarter" idx="13"/>
          </p:nvPr>
        </p:nvSpPr>
        <p:spPr/>
        <p:txBody>
          <a:bodyPr/>
          <a:lstStyle/>
          <a:p>
            <a:pPr marL="255600">
              <a:defRPr/>
            </a:pPr>
            <a:r>
              <a:rPr lang="en-US" dirty="0">
                <a:ea typeface="ＭＳ Ｐゴシック" charset="0"/>
                <a:cs typeface="ＭＳ Ｐゴシック" charset="0"/>
              </a:rPr>
              <a:t>Management myopia</a:t>
            </a:r>
          </a:p>
          <a:p>
            <a:pPr marL="255600">
              <a:defRPr/>
            </a:pPr>
            <a:r>
              <a:rPr lang="en-US" dirty="0">
                <a:ea typeface="ＭＳ Ｐゴシック" charset="0"/>
                <a:cs typeface="ＭＳ Ｐゴシック" charset="0"/>
              </a:rPr>
              <a:t>Organizational culture</a:t>
            </a:r>
          </a:p>
          <a:p>
            <a:pPr marL="255600">
              <a:defRPr/>
            </a:pPr>
            <a:r>
              <a:rPr lang="en-US" dirty="0">
                <a:ea typeface="ＭＳ Ｐゴシック" charset="0"/>
                <a:cs typeface="ＭＳ Ｐゴシック" charset="0"/>
              </a:rPr>
              <a:t>National controls</a:t>
            </a:r>
          </a:p>
          <a:p>
            <a:pPr marL="255600">
              <a:defRPr/>
            </a:pPr>
            <a:r>
              <a:rPr lang="en-US" dirty="0">
                <a:ea typeface="ＭＳ Ｐゴシック" charset="0"/>
                <a:cs typeface="ＭＳ Ｐゴシック" charset="0"/>
              </a:rPr>
              <a:t>Opposition to globalization</a:t>
            </a:r>
          </a:p>
        </p:txBody>
      </p:sp>
    </p:spTree>
    <p:extLst>
      <p:ext uri="{BB962C8B-B14F-4D97-AF65-F5344CB8AC3E}">
        <p14:creationId xmlns:p14="http://schemas.microsoft.com/office/powerpoint/2010/main" val="2232167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 Overview</a:t>
            </a:r>
            <a:endParaRPr lang="en-IN" dirty="0"/>
          </a:p>
        </p:txBody>
      </p:sp>
      <p:sp>
        <p:nvSpPr>
          <p:cNvPr id="3" name="Content Placeholder 2"/>
          <p:cNvSpPr>
            <a:spLocks noGrp="1"/>
          </p:cNvSpPr>
          <p:nvPr>
            <p:ph sz="quarter" idx="13"/>
          </p:nvPr>
        </p:nvSpPr>
        <p:spPr>
          <a:xfrm>
            <a:off x="457201" y="1556328"/>
            <a:ext cx="914400" cy="407853"/>
          </a:xfrm>
        </p:spPr>
        <p:txBody>
          <a:bodyPr/>
          <a:lstStyle/>
          <a:p>
            <a:pPr>
              <a:defRPr/>
            </a:pPr>
            <a:r>
              <a:rPr lang="en-US" dirty="0">
                <a:ea typeface="ＭＳ Ｐゴシック" charset="0"/>
                <a:cs typeface="ＭＳ Ｐゴシック" charset="0"/>
              </a:rPr>
              <a:t>Part</a:t>
            </a:r>
          </a:p>
        </p:txBody>
      </p:sp>
      <p:graphicFrame>
        <p:nvGraphicFramePr>
          <p:cNvPr id="4" name="Object 3" descr="one :"/>
          <p:cNvGraphicFramePr>
            <a:graphicFrameLocks noChangeAspect="1"/>
          </p:cNvGraphicFramePr>
          <p:nvPr>
            <p:extLst>
              <p:ext uri="{D42A27DB-BD31-4B8C-83A1-F6EECF244321}">
                <p14:modId xmlns:p14="http://schemas.microsoft.com/office/powerpoint/2010/main" val="152425948"/>
              </p:ext>
            </p:extLst>
          </p:nvPr>
        </p:nvGraphicFramePr>
        <p:xfrm>
          <a:off x="1439798" y="1584527"/>
          <a:ext cx="234376" cy="319596"/>
        </p:xfrm>
        <a:graphic>
          <a:graphicData uri="http://schemas.openxmlformats.org/presentationml/2006/ole">
            <mc:AlternateContent xmlns:mc="http://schemas.openxmlformats.org/markup-compatibility/2006">
              <mc:Choice xmlns:v="urn:schemas-microsoft-com:vml" Requires="v">
                <p:oleObj spid="_x0000_s2145" name="Equation" r:id="rId3" imgW="139680" imgH="190440" progId="Equation.DSMT4">
                  <p:embed/>
                </p:oleObj>
              </mc:Choice>
              <mc:Fallback>
                <p:oleObj name="Equation" r:id="rId3" imgW="139680" imgH="190440" progId="Equation.DSMT4">
                  <p:embed/>
                  <p:pic>
                    <p:nvPicPr>
                      <p:cNvPr id="0" name=""/>
                      <p:cNvPicPr/>
                      <p:nvPr/>
                    </p:nvPicPr>
                    <p:blipFill>
                      <a:blip r:embed="rId4"/>
                      <a:stretch>
                        <a:fillRect/>
                      </a:stretch>
                    </p:blipFill>
                    <p:spPr>
                      <a:xfrm>
                        <a:off x="1439798" y="1584527"/>
                        <a:ext cx="234376" cy="319596"/>
                      </a:xfrm>
                      <a:prstGeom prst="rect">
                        <a:avLst/>
                      </a:prstGeom>
                    </p:spPr>
                  </p:pic>
                </p:oleObj>
              </mc:Fallback>
            </mc:AlternateContent>
          </a:graphicData>
        </a:graphic>
      </p:graphicFrame>
      <p:sp>
        <p:nvSpPr>
          <p:cNvPr id="25" name="Content Placeholder 24"/>
          <p:cNvSpPr>
            <a:spLocks noGrp="1"/>
          </p:cNvSpPr>
          <p:nvPr>
            <p:ph sz="quarter" idx="14"/>
          </p:nvPr>
        </p:nvSpPr>
        <p:spPr>
          <a:xfrm>
            <a:off x="1936382" y="1561895"/>
            <a:ext cx="4249270" cy="412568"/>
          </a:xfrm>
        </p:spPr>
        <p:txBody>
          <a:bodyPr/>
          <a:lstStyle/>
          <a:p>
            <a:pPr marL="432" indent="0">
              <a:buNone/>
            </a:pPr>
            <a:r>
              <a:rPr lang="en-US" dirty="0">
                <a:ea typeface="ＭＳ Ｐゴシック" charset="0"/>
                <a:cs typeface="ＭＳ Ｐゴシック" charset="0"/>
              </a:rPr>
              <a:t>Overview of Global Marketing</a:t>
            </a:r>
            <a:endParaRPr lang="en-IN" dirty="0"/>
          </a:p>
        </p:txBody>
      </p:sp>
      <p:sp>
        <p:nvSpPr>
          <p:cNvPr id="26" name="Content Placeholder 25"/>
          <p:cNvSpPr>
            <a:spLocks noGrp="1"/>
          </p:cNvSpPr>
          <p:nvPr>
            <p:ph sz="quarter" idx="15"/>
          </p:nvPr>
        </p:nvSpPr>
        <p:spPr>
          <a:xfrm>
            <a:off x="439271" y="2120477"/>
            <a:ext cx="943262" cy="433357"/>
          </a:xfrm>
        </p:spPr>
        <p:txBody>
          <a:bodyPr/>
          <a:lstStyle/>
          <a:p>
            <a:r>
              <a:rPr lang="en-US" dirty="0">
                <a:ea typeface="ＭＳ Ｐゴシック" charset="0"/>
                <a:cs typeface="ＭＳ Ｐゴシック" charset="0"/>
              </a:rPr>
              <a:t>Part</a:t>
            </a:r>
            <a:endParaRPr lang="en-IN" dirty="0"/>
          </a:p>
        </p:txBody>
      </p:sp>
      <p:graphicFrame>
        <p:nvGraphicFramePr>
          <p:cNvPr id="20" name="Object 19" descr="two :"/>
          <p:cNvGraphicFramePr>
            <a:graphicFrameLocks noChangeAspect="1"/>
          </p:cNvGraphicFramePr>
          <p:nvPr>
            <p:extLst>
              <p:ext uri="{D42A27DB-BD31-4B8C-83A1-F6EECF244321}">
                <p14:modId xmlns:p14="http://schemas.microsoft.com/office/powerpoint/2010/main" val="2238941978"/>
              </p:ext>
            </p:extLst>
          </p:nvPr>
        </p:nvGraphicFramePr>
        <p:xfrm>
          <a:off x="1430020" y="2149094"/>
          <a:ext cx="320675" cy="319088"/>
        </p:xfrm>
        <a:graphic>
          <a:graphicData uri="http://schemas.openxmlformats.org/presentationml/2006/ole">
            <mc:AlternateContent xmlns:mc="http://schemas.openxmlformats.org/markup-compatibility/2006">
              <mc:Choice xmlns:v="urn:schemas-microsoft-com:vml" Requires="v">
                <p:oleObj spid="_x0000_s2146" name="Equation" r:id="rId5" imgW="190440" imgH="190440" progId="Equation.DSMT4">
                  <p:embed/>
                </p:oleObj>
              </mc:Choice>
              <mc:Fallback>
                <p:oleObj name="Equation" r:id="rId5" imgW="190440" imgH="190440" progId="Equation.DSMT4">
                  <p:embed/>
                  <p:pic>
                    <p:nvPicPr>
                      <p:cNvPr id="4" name="Object 3"/>
                      <p:cNvPicPr/>
                      <p:nvPr/>
                    </p:nvPicPr>
                    <p:blipFill>
                      <a:blip r:embed="rId6"/>
                      <a:stretch>
                        <a:fillRect/>
                      </a:stretch>
                    </p:blipFill>
                    <p:spPr>
                      <a:xfrm>
                        <a:off x="1430020" y="2149094"/>
                        <a:ext cx="320675" cy="319088"/>
                      </a:xfrm>
                      <a:prstGeom prst="rect">
                        <a:avLst/>
                      </a:prstGeom>
                    </p:spPr>
                  </p:pic>
                </p:oleObj>
              </mc:Fallback>
            </mc:AlternateContent>
          </a:graphicData>
        </a:graphic>
      </p:graphicFrame>
      <p:sp>
        <p:nvSpPr>
          <p:cNvPr id="27" name="Content Placeholder 26"/>
          <p:cNvSpPr>
            <a:spLocks noGrp="1"/>
          </p:cNvSpPr>
          <p:nvPr>
            <p:ph sz="quarter" idx="16"/>
          </p:nvPr>
        </p:nvSpPr>
        <p:spPr>
          <a:xfrm>
            <a:off x="1864665" y="2128367"/>
            <a:ext cx="4796118" cy="385535"/>
          </a:xfrm>
        </p:spPr>
        <p:txBody>
          <a:bodyPr/>
          <a:lstStyle/>
          <a:p>
            <a:pPr marL="432" indent="0">
              <a:buNone/>
            </a:pPr>
            <a:r>
              <a:rPr lang="en-US" dirty="0">
                <a:ea typeface="ＭＳ Ｐゴシック" charset="0"/>
                <a:cs typeface="ＭＳ Ｐゴシック" charset="0"/>
              </a:rPr>
              <a:t>Environments of Global Marketing</a:t>
            </a:r>
            <a:endParaRPr lang="en-IN" dirty="0"/>
          </a:p>
        </p:txBody>
      </p:sp>
      <p:sp>
        <p:nvSpPr>
          <p:cNvPr id="28" name="Content Placeholder 27"/>
          <p:cNvSpPr>
            <a:spLocks noGrp="1"/>
          </p:cNvSpPr>
          <p:nvPr>
            <p:ph sz="quarter" idx="17"/>
          </p:nvPr>
        </p:nvSpPr>
        <p:spPr>
          <a:xfrm>
            <a:off x="457200" y="2673510"/>
            <a:ext cx="925333" cy="378050"/>
          </a:xfrm>
        </p:spPr>
        <p:txBody>
          <a:bodyPr/>
          <a:lstStyle/>
          <a:p>
            <a:r>
              <a:rPr lang="en-US" dirty="0">
                <a:ea typeface="ＭＳ Ｐゴシック" charset="0"/>
                <a:cs typeface="ＭＳ Ｐゴシック" charset="0"/>
              </a:rPr>
              <a:t>Part</a:t>
            </a:r>
            <a:endParaRPr lang="en-IN" dirty="0"/>
          </a:p>
        </p:txBody>
      </p:sp>
      <p:graphicFrame>
        <p:nvGraphicFramePr>
          <p:cNvPr id="21" name="Object 20" descr="three :"/>
          <p:cNvGraphicFramePr>
            <a:graphicFrameLocks noChangeAspect="1"/>
          </p:cNvGraphicFramePr>
          <p:nvPr>
            <p:extLst>
              <p:ext uri="{D42A27DB-BD31-4B8C-83A1-F6EECF244321}">
                <p14:modId xmlns:p14="http://schemas.microsoft.com/office/powerpoint/2010/main" val="2118232623"/>
              </p:ext>
            </p:extLst>
          </p:nvPr>
        </p:nvGraphicFramePr>
        <p:xfrm>
          <a:off x="1411732" y="2693988"/>
          <a:ext cx="406400" cy="319087"/>
        </p:xfrm>
        <a:graphic>
          <a:graphicData uri="http://schemas.openxmlformats.org/presentationml/2006/ole">
            <mc:AlternateContent xmlns:mc="http://schemas.openxmlformats.org/markup-compatibility/2006">
              <mc:Choice xmlns:v="urn:schemas-microsoft-com:vml" Requires="v">
                <p:oleObj spid="_x0000_s2147" name="Equation" r:id="rId7" imgW="241200" imgH="190440" progId="Equation.DSMT4">
                  <p:embed/>
                </p:oleObj>
              </mc:Choice>
              <mc:Fallback>
                <p:oleObj name="Equation" r:id="rId7" imgW="241200" imgH="190440" progId="Equation.DSMT4">
                  <p:embed/>
                  <p:pic>
                    <p:nvPicPr>
                      <p:cNvPr id="20" name="Object 19"/>
                      <p:cNvPicPr/>
                      <p:nvPr/>
                    </p:nvPicPr>
                    <p:blipFill>
                      <a:blip r:embed="rId8"/>
                      <a:stretch>
                        <a:fillRect/>
                      </a:stretch>
                    </p:blipFill>
                    <p:spPr>
                      <a:xfrm>
                        <a:off x="1411732" y="2693988"/>
                        <a:ext cx="406400" cy="319087"/>
                      </a:xfrm>
                      <a:prstGeom prst="rect">
                        <a:avLst/>
                      </a:prstGeom>
                    </p:spPr>
                  </p:pic>
                </p:oleObj>
              </mc:Fallback>
            </mc:AlternateContent>
          </a:graphicData>
        </a:graphic>
      </p:graphicFrame>
      <p:sp>
        <p:nvSpPr>
          <p:cNvPr id="29" name="Content Placeholder 28"/>
          <p:cNvSpPr>
            <a:spLocks noGrp="1"/>
          </p:cNvSpPr>
          <p:nvPr>
            <p:ph sz="quarter" idx="18"/>
          </p:nvPr>
        </p:nvSpPr>
        <p:spPr>
          <a:xfrm>
            <a:off x="1936382" y="2677498"/>
            <a:ext cx="2599765" cy="384225"/>
          </a:xfrm>
        </p:spPr>
        <p:txBody>
          <a:bodyPr/>
          <a:lstStyle/>
          <a:p>
            <a:pPr marL="432" indent="0">
              <a:buNone/>
            </a:pPr>
            <a:r>
              <a:rPr lang="en-US" dirty="0">
                <a:ea typeface="ＭＳ Ｐゴシック" charset="0"/>
                <a:cs typeface="ＭＳ Ｐゴシック" charset="0"/>
              </a:rPr>
              <a:t>Global Strategy</a:t>
            </a:r>
          </a:p>
        </p:txBody>
      </p:sp>
      <p:sp>
        <p:nvSpPr>
          <p:cNvPr id="30" name="Content Placeholder 29"/>
          <p:cNvSpPr>
            <a:spLocks noGrp="1"/>
          </p:cNvSpPr>
          <p:nvPr>
            <p:ph sz="quarter" idx="19"/>
          </p:nvPr>
        </p:nvSpPr>
        <p:spPr>
          <a:xfrm>
            <a:off x="457200" y="3235611"/>
            <a:ext cx="925333" cy="451321"/>
          </a:xfrm>
        </p:spPr>
        <p:txBody>
          <a:bodyPr/>
          <a:lstStyle/>
          <a:p>
            <a:r>
              <a:rPr lang="en-US" dirty="0">
                <a:ea typeface="ＭＳ Ｐゴシック" charset="0"/>
                <a:cs typeface="ＭＳ Ｐゴシック" charset="0"/>
              </a:rPr>
              <a:t>Part</a:t>
            </a:r>
            <a:endParaRPr lang="en-IN" dirty="0"/>
          </a:p>
        </p:txBody>
      </p:sp>
      <p:graphicFrame>
        <p:nvGraphicFramePr>
          <p:cNvPr id="22" name="Object 21" descr="four :"/>
          <p:cNvGraphicFramePr>
            <a:graphicFrameLocks noChangeAspect="1"/>
          </p:cNvGraphicFramePr>
          <p:nvPr>
            <p:extLst>
              <p:ext uri="{D42A27DB-BD31-4B8C-83A1-F6EECF244321}">
                <p14:modId xmlns:p14="http://schemas.microsoft.com/office/powerpoint/2010/main" val="3661923620"/>
              </p:ext>
            </p:extLst>
          </p:nvPr>
        </p:nvGraphicFramePr>
        <p:xfrm>
          <a:off x="1413320" y="3276600"/>
          <a:ext cx="469900" cy="319088"/>
        </p:xfrm>
        <a:graphic>
          <a:graphicData uri="http://schemas.openxmlformats.org/presentationml/2006/ole">
            <mc:AlternateContent xmlns:mc="http://schemas.openxmlformats.org/markup-compatibility/2006">
              <mc:Choice xmlns:v="urn:schemas-microsoft-com:vml" Requires="v">
                <p:oleObj spid="_x0000_s2148" name="Equation" r:id="rId9" imgW="279360" imgH="190440" progId="Equation.DSMT4">
                  <p:embed/>
                </p:oleObj>
              </mc:Choice>
              <mc:Fallback>
                <p:oleObj name="Equation" r:id="rId9" imgW="279360" imgH="190440" progId="Equation.DSMT4">
                  <p:embed/>
                  <p:pic>
                    <p:nvPicPr>
                      <p:cNvPr id="21" name="Object 20"/>
                      <p:cNvPicPr/>
                      <p:nvPr/>
                    </p:nvPicPr>
                    <p:blipFill>
                      <a:blip r:embed="rId10"/>
                      <a:stretch>
                        <a:fillRect/>
                      </a:stretch>
                    </p:blipFill>
                    <p:spPr>
                      <a:xfrm>
                        <a:off x="1413320" y="3276600"/>
                        <a:ext cx="469900" cy="319088"/>
                      </a:xfrm>
                      <a:prstGeom prst="rect">
                        <a:avLst/>
                      </a:prstGeom>
                    </p:spPr>
                  </p:pic>
                </p:oleObj>
              </mc:Fallback>
            </mc:AlternateContent>
          </a:graphicData>
        </a:graphic>
      </p:graphicFrame>
      <p:sp>
        <p:nvSpPr>
          <p:cNvPr id="31" name="Content Placeholder 30"/>
          <p:cNvSpPr>
            <a:spLocks noGrp="1"/>
          </p:cNvSpPr>
          <p:nvPr>
            <p:ph sz="quarter" idx="20"/>
          </p:nvPr>
        </p:nvSpPr>
        <p:spPr>
          <a:xfrm>
            <a:off x="1963277" y="3239021"/>
            <a:ext cx="6042213" cy="444500"/>
          </a:xfrm>
        </p:spPr>
        <p:txBody>
          <a:bodyPr/>
          <a:lstStyle/>
          <a:p>
            <a:pPr marL="432" indent="0">
              <a:buNone/>
            </a:pPr>
            <a:r>
              <a:rPr lang="en-US" dirty="0">
                <a:ea typeface="ＭＳ Ｐゴシック" charset="0"/>
                <a:cs typeface="ＭＳ Ｐゴシック" charset="0"/>
              </a:rPr>
              <a:t>Global Considerations of the Marketing Mix</a:t>
            </a:r>
          </a:p>
        </p:txBody>
      </p:sp>
      <p:sp>
        <p:nvSpPr>
          <p:cNvPr id="32" name="Content Placeholder 31"/>
          <p:cNvSpPr>
            <a:spLocks noGrp="1"/>
          </p:cNvSpPr>
          <p:nvPr>
            <p:ph sz="quarter" idx="21"/>
          </p:nvPr>
        </p:nvSpPr>
        <p:spPr>
          <a:xfrm>
            <a:off x="457200" y="3786763"/>
            <a:ext cx="939153" cy="425866"/>
          </a:xfrm>
        </p:spPr>
        <p:txBody>
          <a:bodyPr lIns="0" tIns="0" rIns="0" bIns="0"/>
          <a:lstStyle/>
          <a:p>
            <a:pPr marL="255588" indent="-255588"/>
            <a:r>
              <a:rPr lang="en-US" sz="2400" dirty="0">
                <a:latin typeface="+mn-lt"/>
                <a:ea typeface="ＭＳ Ｐゴシック" charset="0"/>
                <a:cs typeface="ＭＳ Ｐゴシック" charset="0"/>
              </a:rPr>
              <a:t>Part</a:t>
            </a:r>
            <a:endParaRPr lang="en-IN" sz="2400" dirty="0">
              <a:latin typeface="+mn-lt"/>
            </a:endParaRPr>
          </a:p>
        </p:txBody>
      </p:sp>
      <p:graphicFrame>
        <p:nvGraphicFramePr>
          <p:cNvPr id="23" name="Object 22" descr="five :"/>
          <p:cNvGraphicFramePr>
            <a:graphicFrameLocks noChangeAspect="1"/>
          </p:cNvGraphicFramePr>
          <p:nvPr>
            <p:extLst>
              <p:ext uri="{D42A27DB-BD31-4B8C-83A1-F6EECF244321}">
                <p14:modId xmlns:p14="http://schemas.microsoft.com/office/powerpoint/2010/main" val="1384830686"/>
              </p:ext>
            </p:extLst>
          </p:nvPr>
        </p:nvGraphicFramePr>
        <p:xfrm>
          <a:off x="1417229" y="3806055"/>
          <a:ext cx="400804" cy="315928"/>
        </p:xfrm>
        <a:graphic>
          <a:graphicData uri="http://schemas.openxmlformats.org/presentationml/2006/ole">
            <mc:AlternateContent xmlns:mc="http://schemas.openxmlformats.org/markup-compatibility/2006">
              <mc:Choice xmlns:v="urn:schemas-microsoft-com:vml" Requires="v">
                <p:oleObj spid="_x0000_s2149" name="Equation" r:id="rId11" imgW="241200" imgH="190440" progId="Equation.DSMT4">
                  <p:embed/>
                </p:oleObj>
              </mc:Choice>
              <mc:Fallback>
                <p:oleObj name="Equation" r:id="rId11" imgW="241200" imgH="190440" progId="Equation.DSMT4">
                  <p:embed/>
                  <p:pic>
                    <p:nvPicPr>
                      <p:cNvPr id="22" name="Object 21"/>
                      <p:cNvPicPr/>
                      <p:nvPr/>
                    </p:nvPicPr>
                    <p:blipFill>
                      <a:blip r:embed="rId12"/>
                      <a:stretch>
                        <a:fillRect/>
                      </a:stretch>
                    </p:blipFill>
                    <p:spPr>
                      <a:xfrm>
                        <a:off x="1417229" y="3806055"/>
                        <a:ext cx="400804" cy="315928"/>
                      </a:xfrm>
                      <a:prstGeom prst="rect">
                        <a:avLst/>
                      </a:prstGeom>
                    </p:spPr>
                  </p:pic>
                </p:oleObj>
              </mc:Fallback>
            </mc:AlternateContent>
          </a:graphicData>
        </a:graphic>
      </p:graphicFrame>
      <p:sp>
        <p:nvSpPr>
          <p:cNvPr id="33" name="Content Placeholder 32"/>
          <p:cNvSpPr>
            <a:spLocks noGrp="1"/>
          </p:cNvSpPr>
          <p:nvPr>
            <p:ph sz="quarter" idx="22"/>
          </p:nvPr>
        </p:nvSpPr>
        <p:spPr>
          <a:xfrm>
            <a:off x="1882595" y="3783352"/>
            <a:ext cx="6436659" cy="429277"/>
          </a:xfrm>
        </p:spPr>
        <p:txBody>
          <a:bodyPr lIns="0" tIns="0" rIns="0" bIns="0"/>
          <a:lstStyle/>
          <a:p>
            <a:pPr marL="0" indent="0">
              <a:buNone/>
            </a:pPr>
            <a:r>
              <a:rPr lang="en-US" sz="2400" dirty="0">
                <a:ea typeface="ＭＳ Ｐゴシック" charset="0"/>
                <a:cs typeface="ＭＳ Ｐゴシック" charset="0"/>
              </a:rPr>
              <a:t>Integrating the Dimensions of Global Marketing</a:t>
            </a:r>
            <a:endParaRPr lang="en-IN" sz="2400" dirty="0"/>
          </a:p>
        </p:txBody>
      </p:sp>
    </p:spTree>
    <p:extLst>
      <p:ext uri="{BB962C8B-B14F-4D97-AF65-F5344CB8AC3E}">
        <p14:creationId xmlns:p14="http://schemas.microsoft.com/office/powerpoint/2010/main" val="4093192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Marketing &amp; Global Marketing Defined</a:t>
            </a:r>
            <a:endParaRPr lang="en-IN" sz="3400" dirty="0"/>
          </a:p>
        </p:txBody>
      </p:sp>
      <p:sp>
        <p:nvSpPr>
          <p:cNvPr id="3" name="Content Placeholder 2"/>
          <p:cNvSpPr>
            <a:spLocks noGrp="1"/>
          </p:cNvSpPr>
          <p:nvPr>
            <p:ph sz="quarter" idx="13"/>
          </p:nvPr>
        </p:nvSpPr>
        <p:spPr>
          <a:xfrm>
            <a:off x="457200" y="1556326"/>
            <a:ext cx="8074325" cy="4434275"/>
          </a:xfrm>
        </p:spPr>
        <p:txBody>
          <a:bodyPr/>
          <a:lstStyle/>
          <a:p>
            <a:r>
              <a:rPr lang="en-US" dirty="0"/>
              <a:t>Marketing: “the activity, set of institutions, and processes for creating, communicating, delivering, and exchanging offerings that have value for customers, clients, partners, and society at large”</a:t>
            </a:r>
          </a:p>
          <a:p>
            <a:r>
              <a:rPr lang="en-US" dirty="0"/>
              <a:t>Marketing Mix: The 4 Ps</a:t>
            </a:r>
          </a:p>
          <a:p>
            <a:r>
              <a:rPr lang="en-US" dirty="0"/>
              <a:t>Global Marketing: The scope of activities outside the home market</a:t>
            </a:r>
          </a:p>
        </p:txBody>
      </p:sp>
    </p:spTree>
    <p:extLst>
      <p:ext uri="{BB962C8B-B14F-4D97-AF65-F5344CB8AC3E}">
        <p14:creationId xmlns:p14="http://schemas.microsoft.com/office/powerpoint/2010/main" val="80839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Global Marketing?</a:t>
            </a:r>
            <a:endParaRPr lang="en-IN" dirty="0"/>
          </a:p>
        </p:txBody>
      </p:sp>
      <p:sp>
        <p:nvSpPr>
          <p:cNvPr id="4" name="Content Placeholder 3"/>
          <p:cNvSpPr>
            <a:spLocks noGrp="1"/>
          </p:cNvSpPr>
          <p:nvPr>
            <p:ph sz="quarter" idx="13"/>
          </p:nvPr>
        </p:nvSpPr>
        <p:spPr>
          <a:xfrm>
            <a:off x="457200" y="1556327"/>
            <a:ext cx="8229600" cy="1212752"/>
          </a:xfrm>
        </p:spPr>
        <p:txBody>
          <a:bodyPr/>
          <a:lstStyle/>
          <a:p>
            <a:pPr marL="255600">
              <a:buClr>
                <a:schemeClr val="tx2"/>
              </a:buClr>
            </a:pPr>
            <a:r>
              <a:rPr lang="en-US" dirty="0">
                <a:ea typeface="ＭＳ Ｐゴシック" charset="0"/>
                <a:cs typeface="ＭＳ Ｐゴシック" charset="0"/>
              </a:rPr>
              <a:t>Global v</a:t>
            </a:r>
            <a:r>
              <a:rPr lang="en-US" sz="100" dirty="0">
                <a:solidFill>
                  <a:schemeClr val="bg1"/>
                </a:solidFill>
                <a:ea typeface="ＭＳ Ｐゴシック" charset="0"/>
                <a:cs typeface="ＭＳ Ｐゴシック" charset="0"/>
              </a:rPr>
              <a:t>ersu</a:t>
            </a:r>
            <a:r>
              <a:rPr lang="en-US" dirty="0">
                <a:ea typeface="ＭＳ Ｐゴシック" charset="0"/>
                <a:cs typeface="ＭＳ Ｐゴシック" charset="0"/>
              </a:rPr>
              <a:t>s </a:t>
            </a:r>
            <a:r>
              <a:rPr lang="ja-JP" altLang="en-US" dirty="0">
                <a:cs typeface="ＭＳ Ｐゴシック" charset="0"/>
              </a:rPr>
              <a:t>“</a:t>
            </a:r>
            <a:r>
              <a:rPr lang="en-US" dirty="0">
                <a:ea typeface="ＭＳ Ｐゴシック" charset="0"/>
                <a:cs typeface="ＭＳ Ｐゴシック" charset="0"/>
              </a:rPr>
              <a:t>Regular</a:t>
            </a:r>
            <a:r>
              <a:rPr lang="ja-JP" altLang="en-US" dirty="0">
                <a:cs typeface="ＭＳ Ｐゴシック" charset="0"/>
              </a:rPr>
              <a:t>”</a:t>
            </a:r>
            <a:r>
              <a:rPr lang="en-US" dirty="0">
                <a:ea typeface="ＭＳ Ｐゴシック" charset="0"/>
                <a:cs typeface="ＭＳ Ｐゴシック" charset="0"/>
              </a:rPr>
              <a:t> Marketing</a:t>
            </a:r>
          </a:p>
          <a:p>
            <a:pPr marL="741600" lvl="1"/>
            <a:r>
              <a:rPr lang="en-US" dirty="0">
                <a:ea typeface="ＭＳ Ｐゴシック" charset="0"/>
                <a:cs typeface="ＭＳ Ｐゴシック" charset="0"/>
              </a:rPr>
              <a:t>Scope of activities are outside the home-country market</a:t>
            </a:r>
          </a:p>
        </p:txBody>
      </p:sp>
      <p:sp>
        <p:nvSpPr>
          <p:cNvPr id="5" name="Content Placeholder 4"/>
          <p:cNvSpPr>
            <a:spLocks noGrp="1"/>
          </p:cNvSpPr>
          <p:nvPr>
            <p:ph sz="quarter" idx="14"/>
          </p:nvPr>
        </p:nvSpPr>
        <p:spPr>
          <a:xfrm>
            <a:off x="457200" y="2942086"/>
            <a:ext cx="8229600" cy="413589"/>
          </a:xfrm>
        </p:spPr>
        <p:txBody>
          <a:bodyPr/>
          <a:lstStyle/>
          <a:p>
            <a:pPr marL="432" indent="0">
              <a:buNone/>
            </a:pPr>
            <a:r>
              <a:rPr lang="en-US" b="1" dirty="0"/>
              <a:t>Table 1-1 Product/Market Growth Matrix</a:t>
            </a:r>
          </a:p>
        </p:txBody>
      </p:sp>
      <p:graphicFrame>
        <p:nvGraphicFramePr>
          <p:cNvPr id="3" name="Table 2"/>
          <p:cNvGraphicFramePr>
            <a:graphicFrameLocks noGrp="1"/>
          </p:cNvGraphicFramePr>
          <p:nvPr>
            <p:extLst>
              <p:ext uri="{D42A27DB-BD31-4B8C-83A1-F6EECF244321}">
                <p14:modId xmlns:p14="http://schemas.microsoft.com/office/powerpoint/2010/main" val="589256428"/>
              </p:ext>
            </p:extLst>
          </p:nvPr>
        </p:nvGraphicFramePr>
        <p:xfrm>
          <a:off x="457198" y="3721561"/>
          <a:ext cx="7901800" cy="1554480"/>
        </p:xfrm>
        <a:graphic>
          <a:graphicData uri="http://schemas.openxmlformats.org/drawingml/2006/table">
            <a:tbl>
              <a:tblPr firstRow="1" bandRow="1">
                <a:tableStyleId>{2D5ABB26-0587-4C30-8999-92F81FD0307C}</a:tableStyleId>
              </a:tblPr>
              <a:tblGrid>
                <a:gridCol w="1748120">
                  <a:extLst>
                    <a:ext uri="{9D8B030D-6E8A-4147-A177-3AD203B41FA5}">
                      <a16:colId xmlns:a16="http://schemas.microsoft.com/office/drawing/2014/main" val="1081224786"/>
                    </a:ext>
                  </a:extLst>
                </a:gridCol>
                <a:gridCol w="1766047">
                  <a:extLst>
                    <a:ext uri="{9D8B030D-6E8A-4147-A177-3AD203B41FA5}">
                      <a16:colId xmlns:a16="http://schemas.microsoft.com/office/drawing/2014/main" val="3392903037"/>
                    </a:ext>
                  </a:extLst>
                </a:gridCol>
                <a:gridCol w="2412183">
                  <a:extLst>
                    <a:ext uri="{9D8B030D-6E8A-4147-A177-3AD203B41FA5}">
                      <a16:colId xmlns:a16="http://schemas.microsoft.com/office/drawing/2014/main" val="1878010918"/>
                    </a:ext>
                  </a:extLst>
                </a:gridCol>
                <a:gridCol w="1975450">
                  <a:extLst>
                    <a:ext uri="{9D8B030D-6E8A-4147-A177-3AD203B41FA5}">
                      <a16:colId xmlns:a16="http://schemas.microsoft.com/office/drawing/2014/main" val="3716402126"/>
                    </a:ext>
                  </a:extLst>
                </a:gridCol>
              </a:tblGrid>
              <a:tr h="370840">
                <a:tc>
                  <a:txBody>
                    <a:bodyPr/>
                    <a:lstStyle/>
                    <a:p>
                      <a:r>
                        <a:rPr lang="en-US" sz="1400" dirty="0">
                          <a:solidFill>
                            <a:schemeClr val="bg1"/>
                          </a:solidFill>
                        </a:rPr>
                        <a:t>Blank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bg1"/>
                          </a:solidFill>
                        </a:rPr>
                        <a:t>Blank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7663" indent="0" algn="ctr"/>
                      <a:r>
                        <a:rPr lang="en-US" sz="1400" dirty="0"/>
                        <a:t>Product</a:t>
                      </a:r>
                      <a:r>
                        <a:rPr lang="en-US" sz="1400" baseline="0" dirty="0"/>
                        <a:t> Orientation </a:t>
                      </a:r>
                      <a:r>
                        <a:rPr lang="en-US" sz="1400" b="0" i="0" u="none" strike="noStrike" cap="none" baseline="0" dirty="0">
                          <a:solidFill>
                            <a:schemeClr val="tx1"/>
                          </a:solidFill>
                          <a:latin typeface="+mn-lt"/>
                          <a:ea typeface="+mn-ea"/>
                          <a:cs typeface="+mn-cs"/>
                          <a:sym typeface="Arial"/>
                        </a:rPr>
                        <a:t>Existing Products</a:t>
                      </a:r>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31775" indent="0" algn="ctr"/>
                      <a:r>
                        <a:rPr lang="en-US" sz="1400" dirty="0"/>
                        <a:t>Product</a:t>
                      </a:r>
                      <a:r>
                        <a:rPr lang="en-US" sz="1400" baseline="0" dirty="0"/>
                        <a:t> Orientation</a:t>
                      </a:r>
                    </a:p>
                    <a:p>
                      <a:pPr marL="231775" indent="0" algn="ctr"/>
                      <a:r>
                        <a:rPr lang="en-US" sz="1400" b="0" i="0" u="none" strike="noStrike" cap="none" baseline="0" dirty="0">
                          <a:solidFill>
                            <a:schemeClr val="tx1"/>
                          </a:solidFill>
                          <a:latin typeface="+mn-lt"/>
                          <a:ea typeface="+mn-ea"/>
                          <a:cs typeface="+mn-cs"/>
                          <a:sym typeface="Arial"/>
                        </a:rPr>
                        <a:t>New Products</a:t>
                      </a:r>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5892703"/>
                  </a:ext>
                </a:extLst>
              </a:tr>
              <a:tr h="370840">
                <a:tc>
                  <a:txBody>
                    <a:bodyPr/>
                    <a:lstStyle/>
                    <a:p>
                      <a:r>
                        <a:rPr lang="en-US" sz="1400" dirty="0"/>
                        <a:t>Market Orientation</a:t>
                      </a:r>
                      <a:endParaRPr lang="en-US"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dirty="0"/>
                        <a:t>Existing markets</a:t>
                      </a:r>
                      <a:endParaRPr lang="en-US"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indent="0" algn="l"/>
                      <a:r>
                        <a:rPr lang="en-US" sz="1400" dirty="0"/>
                        <a:t>Market</a:t>
                      </a:r>
                      <a:r>
                        <a:rPr lang="en-US" sz="1400" baseline="0" dirty="0"/>
                        <a:t> penetration </a:t>
                      </a:r>
                    </a:p>
                    <a:p>
                      <a:pPr marL="0" indent="0" algn="l"/>
                      <a:r>
                        <a:rPr lang="en-US" sz="1400" baseline="0" dirty="0"/>
                        <a:t>Strategy</a:t>
                      </a:r>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1400" dirty="0"/>
                        <a:t>Product</a:t>
                      </a:r>
                      <a:r>
                        <a:rPr lang="en-US" sz="1400" baseline="0" dirty="0"/>
                        <a:t> development strategy</a:t>
                      </a:r>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2506267"/>
                  </a:ext>
                </a:extLst>
              </a:tr>
              <a:tr h="370840">
                <a:tc>
                  <a:txBody>
                    <a:bodyPr/>
                    <a:lstStyle/>
                    <a:p>
                      <a:r>
                        <a:rPr lang="en-US" sz="1400" dirty="0">
                          <a:solidFill>
                            <a:schemeClr val="bg1"/>
                          </a:solidFill>
                        </a:rPr>
                        <a:t>Blank</a:t>
                      </a:r>
                      <a:endParaRPr lang="en-US" sz="140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New markets</a:t>
                      </a:r>
                      <a:endParaRPr lang="en-US"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Market</a:t>
                      </a:r>
                      <a:r>
                        <a:rPr lang="en-US" sz="1400" baseline="0" dirty="0"/>
                        <a:t> development </a:t>
                      </a:r>
                    </a:p>
                    <a:p>
                      <a:pPr algn="l"/>
                      <a:r>
                        <a:rPr lang="en-US" sz="1400" baseline="0" dirty="0"/>
                        <a:t>strategy</a:t>
                      </a:r>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Diversification </a:t>
                      </a:r>
                    </a:p>
                    <a:p>
                      <a:pPr algn="l"/>
                      <a:r>
                        <a:rPr lang="en-US" sz="1400" dirty="0"/>
                        <a:t>strategy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0384935"/>
                  </a:ext>
                </a:extLst>
              </a:tr>
            </a:tbl>
          </a:graphicData>
        </a:graphic>
      </p:graphicFrame>
    </p:spTree>
    <p:extLst>
      <p:ext uri="{BB962C8B-B14F-4D97-AF65-F5344CB8AC3E}">
        <p14:creationId xmlns:p14="http://schemas.microsoft.com/office/powerpoint/2010/main" val="1542018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for Marketers</a:t>
            </a:r>
            <a:endParaRPr lang="en-IN" dirty="0"/>
          </a:p>
        </p:txBody>
      </p:sp>
      <p:sp>
        <p:nvSpPr>
          <p:cNvPr id="6" name="Content Placeholder 5"/>
          <p:cNvSpPr>
            <a:spLocks noGrp="1"/>
          </p:cNvSpPr>
          <p:nvPr>
            <p:ph sz="quarter" idx="13"/>
          </p:nvPr>
        </p:nvSpPr>
        <p:spPr>
          <a:xfrm>
            <a:off x="457199" y="1556326"/>
            <a:ext cx="8376249" cy="2659413"/>
          </a:xfrm>
        </p:spPr>
        <p:txBody>
          <a:bodyPr/>
          <a:lstStyle/>
          <a:p>
            <a:r>
              <a:rPr lang="en-US" dirty="0"/>
              <a:t>Marketers encounter unique or unfamiliar features in countries or regions</a:t>
            </a:r>
          </a:p>
          <a:p>
            <a:pPr lvl="1"/>
            <a:r>
              <a:rPr lang="en-US" dirty="0"/>
              <a:t>counterfeiting and piracy in China</a:t>
            </a:r>
          </a:p>
          <a:p>
            <a:pPr lvl="1"/>
            <a:r>
              <a:rPr lang="en-US" dirty="0"/>
              <a:t>Bribery and corruption</a:t>
            </a:r>
          </a:p>
          <a:p>
            <a:r>
              <a:rPr lang="en-US" dirty="0"/>
              <a:t>Managers at global companies understand the importance of local excellence.</a:t>
            </a:r>
          </a:p>
        </p:txBody>
      </p:sp>
      <p:sp>
        <p:nvSpPr>
          <p:cNvPr id="7" name="Content Placeholder 6"/>
          <p:cNvSpPr>
            <a:spLocks noGrp="1"/>
          </p:cNvSpPr>
          <p:nvPr>
            <p:ph sz="quarter" idx="14"/>
          </p:nvPr>
        </p:nvSpPr>
        <p:spPr>
          <a:xfrm>
            <a:off x="1276709" y="4322707"/>
            <a:ext cx="7556740" cy="510550"/>
          </a:xfrm>
        </p:spPr>
        <p:txBody>
          <a:bodyPr/>
          <a:lstStyle/>
          <a:p>
            <a:pPr marL="432" indent="0">
              <a:buNone/>
            </a:pPr>
            <a:r>
              <a:rPr lang="en-US" dirty="0"/>
              <a:t>“The best global brands are also the best local brands.”</a:t>
            </a:r>
          </a:p>
        </p:txBody>
      </p:sp>
      <p:sp>
        <p:nvSpPr>
          <p:cNvPr id="8" name="Content Placeholder 7"/>
          <p:cNvSpPr>
            <a:spLocks noGrp="1"/>
          </p:cNvSpPr>
          <p:nvPr>
            <p:ph sz="quarter" idx="15"/>
          </p:nvPr>
        </p:nvSpPr>
        <p:spPr>
          <a:xfrm>
            <a:off x="4580625" y="4995356"/>
            <a:ext cx="4252824" cy="526669"/>
          </a:xfrm>
        </p:spPr>
        <p:txBody>
          <a:bodyPr/>
          <a:lstStyle/>
          <a:p>
            <a:pPr marL="432" indent="0">
              <a:buNone/>
            </a:pPr>
            <a:r>
              <a:rPr lang="en-US" dirty="0"/>
              <a:t>John </a:t>
            </a:r>
            <a:r>
              <a:rPr lang="en-US" dirty="0" err="1"/>
              <a:t>Quelch</a:t>
            </a:r>
            <a:r>
              <a:rPr lang="en-US" dirty="0"/>
              <a:t> &amp; Katherine </a:t>
            </a:r>
            <a:r>
              <a:rPr lang="en-US" dirty="0" err="1"/>
              <a:t>Jocz</a:t>
            </a:r>
            <a:endParaRPr lang="en-US" dirty="0"/>
          </a:p>
        </p:txBody>
      </p:sp>
    </p:spTree>
    <p:extLst>
      <p:ext uri="{BB962C8B-B14F-4D97-AF65-F5344CB8AC3E}">
        <p14:creationId xmlns:p14="http://schemas.microsoft.com/office/powerpoint/2010/main" val="3249376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Perceived Value</a:t>
            </a:r>
            <a:endParaRPr lang="en-IN" dirty="0"/>
          </a:p>
        </p:txBody>
      </p:sp>
      <p:sp>
        <p:nvSpPr>
          <p:cNvPr id="3" name="Content Placeholder 2"/>
          <p:cNvSpPr>
            <a:spLocks noGrp="1"/>
          </p:cNvSpPr>
          <p:nvPr>
            <p:ph sz="quarter" idx="13"/>
          </p:nvPr>
        </p:nvSpPr>
        <p:spPr>
          <a:xfrm>
            <a:off x="457200" y="1556326"/>
            <a:ext cx="8229600" cy="4401561"/>
          </a:xfrm>
        </p:spPr>
        <p:txBody>
          <a:bodyPr/>
          <a:lstStyle/>
          <a:p>
            <a:pPr>
              <a:defRPr/>
            </a:pPr>
            <a:r>
              <a:rPr lang="en-US" b="1" dirty="0">
                <a:ea typeface="ＭＳ Ｐゴシック" charset="0"/>
                <a:cs typeface="ＭＳ Ｐゴシック" charset="0"/>
              </a:rPr>
              <a:t>The Value Chain </a:t>
            </a:r>
            <a:r>
              <a:rPr lang="en-US" dirty="0">
                <a:ea typeface="ＭＳ Ｐゴシック" charset="0"/>
                <a:cs typeface="ＭＳ Ｐゴシック" charset="0"/>
              </a:rPr>
              <a:t>is composed of marketing, product design, manufacturing, and transportation logistics.</a:t>
            </a:r>
          </a:p>
          <a:p>
            <a:pPr>
              <a:defRPr/>
            </a:pPr>
            <a:r>
              <a:rPr lang="en-US" dirty="0">
                <a:ea typeface="ＭＳ Ｐゴシック" charset="0"/>
                <a:cs typeface="ＭＳ Ｐゴシック" charset="0"/>
              </a:rPr>
              <a:t>The essence of marketing is to provide a superior </a:t>
            </a:r>
            <a:r>
              <a:rPr lang="en-US" b="1" dirty="0">
                <a:ea typeface="ＭＳ Ｐゴシック" charset="0"/>
                <a:cs typeface="ＭＳ Ｐゴシック" charset="0"/>
              </a:rPr>
              <a:t>value proposition</a:t>
            </a:r>
            <a:r>
              <a:rPr lang="en-US" dirty="0">
                <a:ea typeface="ＭＳ Ｐゴシック" charset="0"/>
                <a:cs typeface="ＭＳ Ｐゴシック" charset="0"/>
              </a:rPr>
              <a:t> to surpass the competition.</a:t>
            </a:r>
          </a:p>
          <a:p>
            <a:pPr>
              <a:defRPr/>
            </a:pPr>
            <a:r>
              <a:rPr lang="en-US" dirty="0">
                <a:ea typeface="ＭＳ Ｐゴシック" charset="0"/>
                <a:cs typeface="ＭＳ Ｐゴシック" charset="0"/>
              </a:rPr>
              <a:t>Create value for customers by improving benefits or reducing price</a:t>
            </a:r>
          </a:p>
          <a:p>
            <a:pPr lvl="1">
              <a:defRPr/>
            </a:pPr>
            <a:r>
              <a:rPr lang="en-US" dirty="0">
                <a:ea typeface="ＭＳ Ｐゴシック" charset="0"/>
              </a:rPr>
              <a:t>Improve the product</a:t>
            </a:r>
          </a:p>
          <a:p>
            <a:pPr lvl="1">
              <a:defRPr/>
            </a:pPr>
            <a:r>
              <a:rPr lang="en-US" dirty="0">
                <a:ea typeface="ＭＳ Ｐゴシック" charset="0"/>
              </a:rPr>
              <a:t>Find new distribution channels</a:t>
            </a:r>
          </a:p>
          <a:p>
            <a:pPr lvl="1">
              <a:defRPr/>
            </a:pPr>
            <a:r>
              <a:rPr lang="en-US" dirty="0">
                <a:ea typeface="ＭＳ Ｐゴシック" charset="0"/>
              </a:rPr>
              <a:t>Create better communications</a:t>
            </a:r>
          </a:p>
          <a:p>
            <a:pPr lvl="1">
              <a:defRPr/>
            </a:pPr>
            <a:r>
              <a:rPr lang="en-US" dirty="0">
                <a:ea typeface="ＭＳ Ｐゴシック" charset="0"/>
              </a:rPr>
              <a:t>Cut monetary and non-monetary costs and prices</a:t>
            </a:r>
          </a:p>
        </p:txBody>
      </p:sp>
      <p:graphicFrame>
        <p:nvGraphicFramePr>
          <p:cNvPr id="5" name="Object 4" descr="Value =  benefits over price"/>
          <p:cNvGraphicFramePr>
            <a:graphicFrameLocks noChangeAspect="1"/>
          </p:cNvGraphicFramePr>
          <p:nvPr>
            <p:extLst>
              <p:ext uri="{D42A27DB-BD31-4B8C-83A1-F6EECF244321}">
                <p14:modId xmlns:p14="http://schemas.microsoft.com/office/powerpoint/2010/main" val="1121298715"/>
              </p:ext>
            </p:extLst>
          </p:nvPr>
        </p:nvGraphicFramePr>
        <p:xfrm>
          <a:off x="2778970" y="6073985"/>
          <a:ext cx="2923351" cy="298301"/>
        </p:xfrm>
        <a:graphic>
          <a:graphicData uri="http://schemas.openxmlformats.org/presentationml/2006/ole">
            <mc:AlternateContent xmlns:mc="http://schemas.openxmlformats.org/markup-compatibility/2006">
              <mc:Choice xmlns:v="urn:schemas-microsoft-com:vml" Requires="v">
                <p:oleObj spid="_x0000_s1095" name="Equation" r:id="rId4" imgW="2489040" imgH="253800" progId="Equation.DSMT4">
                  <p:embed/>
                </p:oleObj>
              </mc:Choice>
              <mc:Fallback>
                <p:oleObj name="Equation" r:id="rId4" imgW="2489040" imgH="253800" progId="Equation.DSMT4">
                  <p:embed/>
                  <p:pic>
                    <p:nvPicPr>
                      <p:cNvPr id="0" name=""/>
                      <p:cNvPicPr/>
                      <p:nvPr/>
                    </p:nvPicPr>
                    <p:blipFill>
                      <a:blip r:embed="rId5"/>
                      <a:stretch>
                        <a:fillRect/>
                      </a:stretch>
                    </p:blipFill>
                    <p:spPr>
                      <a:xfrm>
                        <a:off x="2778970" y="6073985"/>
                        <a:ext cx="2923351" cy="298301"/>
                      </a:xfrm>
                      <a:prstGeom prst="rect">
                        <a:avLst/>
                      </a:prstGeom>
                    </p:spPr>
                  </p:pic>
                </p:oleObj>
              </mc:Fallback>
            </mc:AlternateContent>
          </a:graphicData>
        </a:graphic>
      </p:graphicFrame>
    </p:spTree>
    <p:extLst>
      <p:ext uri="{BB962C8B-B14F-4D97-AF65-F5344CB8AC3E}">
        <p14:creationId xmlns:p14="http://schemas.microsoft.com/office/powerpoint/2010/main" val="2892230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Markets &amp; Value Proposition</a:t>
            </a:r>
            <a:endParaRPr lang="en-IN" dirty="0"/>
          </a:p>
        </p:txBody>
      </p:sp>
      <p:sp>
        <p:nvSpPr>
          <p:cNvPr id="4" name="Content Placeholder 3"/>
          <p:cNvSpPr>
            <a:spLocks noGrp="1"/>
          </p:cNvSpPr>
          <p:nvPr>
            <p:ph sz="quarter" idx="13"/>
          </p:nvPr>
        </p:nvSpPr>
        <p:spPr>
          <a:xfrm>
            <a:off x="457199" y="1556327"/>
            <a:ext cx="4028535" cy="3576390"/>
          </a:xfrm>
        </p:spPr>
        <p:txBody>
          <a:bodyPr/>
          <a:lstStyle/>
          <a:p>
            <a:r>
              <a:rPr lang="en-US" sz="2200" b="1" dirty="0"/>
              <a:t>Market</a:t>
            </a:r>
          </a:p>
          <a:p>
            <a:pPr lvl="1">
              <a:buSzPct val="90000"/>
            </a:pPr>
            <a:r>
              <a:rPr lang="en-US" sz="2200" dirty="0"/>
              <a:t>People or organizations that are both able and willing to buy</a:t>
            </a:r>
          </a:p>
          <a:p>
            <a:r>
              <a:rPr lang="en-US" sz="2200" b="1" dirty="0"/>
              <a:t>Value Proposition</a:t>
            </a:r>
          </a:p>
          <a:p>
            <a:pPr lvl="1"/>
            <a:r>
              <a:rPr lang="en-US" sz="2200" dirty="0"/>
              <a:t>Perceived value to the customer</a:t>
            </a:r>
          </a:p>
          <a:p>
            <a:pPr lvl="1"/>
            <a:r>
              <a:rPr lang="en-US" sz="2200" dirty="0"/>
              <a:t>The firm’s promise to the customer</a:t>
            </a:r>
          </a:p>
        </p:txBody>
      </p:sp>
      <p:sp>
        <p:nvSpPr>
          <p:cNvPr id="5" name="Content Placeholder 4"/>
          <p:cNvSpPr>
            <a:spLocks noGrp="1"/>
          </p:cNvSpPr>
          <p:nvPr>
            <p:ph sz="quarter" idx="14"/>
          </p:nvPr>
        </p:nvSpPr>
        <p:spPr>
          <a:xfrm>
            <a:off x="4604485" y="1556327"/>
            <a:ext cx="4230757" cy="4628813"/>
          </a:xfrm>
        </p:spPr>
        <p:txBody>
          <a:bodyPr/>
          <a:lstStyle/>
          <a:p>
            <a:r>
              <a:rPr lang="en-US" sz="2200" dirty="0"/>
              <a:t>Japanese auto makers gained U.S. market share in the 1980s by creating a superior </a:t>
            </a:r>
            <a:r>
              <a:rPr lang="en-US" sz="2200" b="1" dirty="0"/>
              <a:t>value proposition: </a:t>
            </a:r>
            <a:r>
              <a:rPr lang="en-US" sz="2200" dirty="0"/>
              <a:t>Cars with higher quality, better mileage, and lower prices that those of U.S. makers.</a:t>
            </a:r>
          </a:p>
          <a:p>
            <a:r>
              <a:rPr lang="en-US" sz="2200" dirty="0"/>
              <a:t>Today’s new </a:t>
            </a:r>
            <a:r>
              <a:rPr lang="en-US" sz="2200" b="1" dirty="0"/>
              <a:t>value proposition: </a:t>
            </a:r>
            <a:r>
              <a:rPr lang="en-US" sz="2200" dirty="0"/>
              <a:t>high quality vehicles for less than $10K or less for Indian and African markets.</a:t>
            </a:r>
          </a:p>
        </p:txBody>
      </p:sp>
    </p:spTree>
    <p:extLst>
      <p:ext uri="{BB962C8B-B14F-4D97-AF65-F5344CB8AC3E}">
        <p14:creationId xmlns:p14="http://schemas.microsoft.com/office/powerpoint/2010/main" val="2042163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Competitive Advantage</a:t>
            </a:r>
            <a:endParaRPr lang="en-IN" dirty="0"/>
          </a:p>
        </p:txBody>
      </p:sp>
      <p:sp>
        <p:nvSpPr>
          <p:cNvPr id="3" name="Content Placeholder 2"/>
          <p:cNvSpPr>
            <a:spLocks noGrp="1"/>
          </p:cNvSpPr>
          <p:nvPr>
            <p:ph sz="quarter" idx="13"/>
          </p:nvPr>
        </p:nvSpPr>
        <p:spPr/>
        <p:txBody>
          <a:bodyPr/>
          <a:lstStyle/>
          <a:p>
            <a:r>
              <a:rPr lang="en-US" dirty="0"/>
              <a:t>When a company succeeds in creating more value for customers than its competitors do it creates </a:t>
            </a:r>
            <a:r>
              <a:rPr lang="en-US" b="1" dirty="0"/>
              <a:t>Competitive Advantage</a:t>
            </a:r>
            <a:r>
              <a:rPr lang="en-US" dirty="0"/>
              <a:t>.</a:t>
            </a:r>
          </a:p>
          <a:p>
            <a:r>
              <a:rPr lang="en-US" dirty="0"/>
              <a:t>Measured relative to industry rivals</a:t>
            </a:r>
          </a:p>
          <a:p>
            <a:r>
              <a:rPr lang="en-US" dirty="0"/>
              <a:t>“Created when a firm has value-creating strategy not simultaneously being implemented by any current or potential competitors.” ~ Jay Barney</a:t>
            </a:r>
          </a:p>
        </p:txBody>
      </p:sp>
    </p:spTree>
    <p:extLst>
      <p:ext uri="{BB962C8B-B14F-4D97-AF65-F5344CB8AC3E}">
        <p14:creationId xmlns:p14="http://schemas.microsoft.com/office/powerpoint/2010/main" val="3055836208"/>
      </p:ext>
    </p:extLst>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10581</TotalTime>
  <Words>5679</Words>
  <Application>Microsoft Office PowerPoint</Application>
  <PresentationFormat>On-screen Show (4:3)</PresentationFormat>
  <Paragraphs>389</Paragraphs>
  <Slides>33</Slides>
  <Notes>24</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0" baseType="lpstr">
      <vt:lpstr>Arial</vt:lpstr>
      <vt:lpstr>Noto Sans Symbols</vt:lpstr>
      <vt:lpstr>Times New Roman</vt:lpstr>
      <vt:lpstr>Verdana</vt:lpstr>
      <vt:lpstr>508 Lecture</vt:lpstr>
      <vt:lpstr>1_508 Lecture</vt:lpstr>
      <vt:lpstr>Equation</vt:lpstr>
      <vt:lpstr>Global Marketing</vt:lpstr>
      <vt:lpstr>Learning Objectives</vt:lpstr>
      <vt:lpstr>Overview</vt:lpstr>
      <vt:lpstr>Marketing &amp; Global Marketing Defined</vt:lpstr>
      <vt:lpstr>What is Global Marketing?</vt:lpstr>
      <vt:lpstr>Challenges for Marketers</vt:lpstr>
      <vt:lpstr>Customer Perceived Value</vt:lpstr>
      <vt:lpstr>Markets &amp; Value Proposition</vt:lpstr>
      <vt:lpstr>Competitive Advantage</vt:lpstr>
      <vt:lpstr>Globalization</vt:lpstr>
      <vt:lpstr>Global Industries</vt:lpstr>
      <vt:lpstr>Globalization of Pro Sports</vt:lpstr>
      <vt:lpstr>Competitive Advantage, Globalization &amp; Global Industries</vt:lpstr>
      <vt:lpstr>Value, Competitive Advantage, &amp; Focus</vt:lpstr>
      <vt:lpstr>Table 1-2 Strategic Focus</vt:lpstr>
      <vt:lpstr>Pros and Cons of Globalization</vt:lpstr>
      <vt:lpstr>Standardization versus Adaptation</vt:lpstr>
      <vt:lpstr>Global Marketing: What It Is &amp; What It Isn’t</vt:lpstr>
      <vt:lpstr>Additional Dimensions</vt:lpstr>
      <vt:lpstr>Markets with Great Potential</vt:lpstr>
      <vt:lpstr>40 Years of Punk Rock, 1976-2016</vt:lpstr>
      <vt:lpstr>Burberry’s G M S</vt:lpstr>
      <vt:lpstr>Global Localization</vt:lpstr>
      <vt:lpstr>Table 1-5 Examples of Effective Global Marketing: McDonald’s</vt:lpstr>
      <vt:lpstr>The Importance of Global Marketing</vt:lpstr>
      <vt:lpstr>Management Orientations (1 of 4)</vt:lpstr>
      <vt:lpstr>Management Orientations (2 of 4)</vt:lpstr>
      <vt:lpstr>Management Orientations (3 of 4)</vt:lpstr>
      <vt:lpstr>Management Orientations (4 of 4)</vt:lpstr>
      <vt:lpstr>Forces Affecting Global Integration &amp; Global Marketing</vt:lpstr>
      <vt:lpstr>Driving Forces Affecting Global Integration and Global Marketing</vt:lpstr>
      <vt:lpstr>Restraining Forces Affecting Global Integration and Global Marketing</vt:lpstr>
      <vt:lpstr>Book Overview</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Marketing, Tenth Edition, Chapter 1, Introduction to Global Marketing</dc:title>
  <dc:subject>Marketing</dc:subject>
  <dc:creator>Green/Keegan</dc:creator>
  <cp:keywords>Global Marketing</cp:keywords>
  <cp:lastModifiedBy>Rakshit, Nikhil</cp:lastModifiedBy>
  <cp:revision>1331</cp:revision>
  <dcterms:modified xsi:type="dcterms:W3CDTF">2019-10-22T09:28:33Z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