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4"/>
  </p:notesMasterIdLst>
  <p:handoutMasterIdLst>
    <p:handoutMasterId r:id="rId45"/>
  </p:handoutMasterIdLst>
  <p:sldIdLst>
    <p:sldId id="353" r:id="rId3"/>
    <p:sldId id="352"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56" userDrawn="1">
          <p15:clr>
            <a:srgbClr val="A4A3A4"/>
          </p15:clr>
        </p15:guide>
        <p15:guide id="2" pos="2449" userDrawn="1">
          <p15:clr>
            <a:srgbClr val="A4A3A4"/>
          </p15:clr>
        </p15:guide>
        <p15:guide id="3" orient="horz" pos="39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2674" autoAdjust="0"/>
  </p:normalViewPr>
  <p:slideViewPr>
    <p:cSldViewPr snapToGrid="0" snapToObjects="1">
      <p:cViewPr varScale="1">
        <p:scale>
          <a:sx n="106" d="100"/>
          <a:sy n="106" d="100"/>
        </p:scale>
        <p:origin x="1686" y="96"/>
      </p:cViewPr>
      <p:guideLst>
        <p:guide orient="horz" pos="4156"/>
        <p:guide pos="2449"/>
        <p:guide orient="horz" pos="3974"/>
      </p:guideLst>
    </p:cSldViewPr>
  </p:slideViewPr>
  <p:outlineViewPr>
    <p:cViewPr>
      <p:scale>
        <a:sx n="33" d="100"/>
        <a:sy n="33" d="100"/>
      </p:scale>
      <p:origin x="0" y="-2112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latin typeface="Arial"/>
                <a:ea typeface="Arial"/>
                <a:cs typeface="Arial"/>
                <a:sym typeface="Arial"/>
              </a:rPr>
              <a:t>Music provides an interesting example of the “think globally, act locally” theme of this book. Musicians in different countries draw from, absorb, adapt, and synthesize transcultural music influences, as well as country-specific ones, as they create hybrid styles such as Polish reggae or Italian hip-hop. </a:t>
            </a:r>
            <a:r>
              <a:rPr lang="en-US" sz="1200" b="0" i="0" u="none" strike="noStrike" kern="1200" cap="none" dirty="0" err="1">
                <a:solidFill>
                  <a:schemeClr val="tx1"/>
                </a:solidFill>
                <a:latin typeface="Arial"/>
                <a:ea typeface="Arial"/>
                <a:cs typeface="Arial"/>
                <a:sym typeface="Arial"/>
              </a:rPr>
              <a:t>Motti</a:t>
            </a:r>
            <a:r>
              <a:rPr lang="en-US" sz="1200" b="0" i="0" u="none" strike="noStrike" kern="1200" cap="none" dirty="0">
                <a:solidFill>
                  <a:schemeClr val="tx1"/>
                </a:solidFill>
                <a:latin typeface="Arial"/>
                <a:ea typeface="Arial"/>
                <a:cs typeface="Arial"/>
                <a:sym typeface="Arial"/>
              </a:rPr>
              <a:t> </a:t>
            </a:r>
            <a:r>
              <a:rPr lang="en-US" sz="1200" b="0" i="0" u="none" strike="noStrike" kern="1200" cap="none" dirty="0" err="1">
                <a:solidFill>
                  <a:schemeClr val="tx1"/>
                </a:solidFill>
                <a:latin typeface="Arial"/>
                <a:ea typeface="Arial"/>
                <a:cs typeface="Arial"/>
                <a:sym typeface="Arial"/>
              </a:rPr>
              <a:t>Regev</a:t>
            </a:r>
            <a:r>
              <a:rPr lang="en-US" sz="1200" b="0" i="0" u="none" strike="noStrike" kern="1200" cap="none" dirty="0">
                <a:solidFill>
                  <a:schemeClr val="tx1"/>
                </a:solidFill>
                <a:latin typeface="Arial"/>
                <a:ea typeface="Arial"/>
                <a:cs typeface="Arial"/>
                <a:sym typeface="Arial"/>
              </a:rPr>
              <a:t> describes this paradox as follows:</a:t>
            </a:r>
          </a:p>
          <a:p>
            <a:endParaRPr lang="en-US" sz="1200" b="0" i="0" u="none" strike="noStrike" kern="1200" cap="none" dirty="0">
              <a:solidFill>
                <a:schemeClr val="tx1"/>
              </a:solidFill>
              <a:latin typeface="Arial"/>
              <a:ea typeface="Arial"/>
              <a:cs typeface="Arial"/>
              <a:sym typeface="Arial"/>
            </a:endParaRPr>
          </a:p>
          <a:p>
            <a:r>
              <a:rPr lang="en-IN" sz="1200" b="0" i="0" u="none" strike="noStrike" kern="1200" cap="none" dirty="0">
                <a:solidFill>
                  <a:schemeClr val="tx1"/>
                </a:solidFill>
                <a:latin typeface="Arial"/>
                <a:ea typeface="Arial"/>
                <a:cs typeface="Arial"/>
                <a:sym typeface="Arial"/>
              </a:rPr>
              <a:t>Producers of and listeners to these types of music feel, at one and the same time, participants in a specific contemporary, global-universal form of expression </a:t>
            </a:r>
            <a:r>
              <a:rPr lang="en-IN" sz="1200" b="0" i="1" u="none" strike="noStrike" kern="1200" cap="none" dirty="0">
                <a:solidFill>
                  <a:schemeClr val="tx1"/>
                </a:solidFill>
                <a:latin typeface="Arial"/>
                <a:ea typeface="Arial"/>
                <a:cs typeface="Arial"/>
                <a:sym typeface="Arial"/>
              </a:rPr>
              <a:t>and</a:t>
            </a:r>
            <a:r>
              <a:rPr lang="en-IN" sz="1200" b="0" i="0" u="none" strike="noStrike" kern="1200" cap="none" dirty="0">
                <a:solidFill>
                  <a:schemeClr val="tx1"/>
                </a:solidFill>
                <a:latin typeface="Arial"/>
                <a:ea typeface="Arial"/>
                <a:cs typeface="Arial"/>
                <a:sym typeface="Arial"/>
              </a:rPr>
              <a:t> innovators of local, national, ethnic, and other identities. A cultural form associated with American culture and with the powerful commercial interests of the international music industry is being used in order to construct a sense of local difference and authenticity.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9890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Despite local preferences, there is evidence that global dietary preferences are converging. When time-pressed families do not have time to prepare meals, fast food becomes more popular. Young people experiment with different foods. Global tourism has exposed people to pizza, pasta, and other ethnic foods. Shorter work hours and tighter budgets are forcing workers to find a place to grab a quick, cheap bite before returning to work.</a:t>
            </a:r>
          </a:p>
          <a:p>
            <a:pPr fontAlgn="auto">
              <a:spcBef>
                <a:spcPts val="0"/>
              </a:spcBef>
              <a:spcAft>
                <a:spcPts val="0"/>
              </a:spcAft>
              <a:defRPr/>
            </a:pPr>
            <a:r>
              <a:rPr lang="en-US" dirty="0"/>
              <a:t> </a:t>
            </a:r>
          </a:p>
          <a:p>
            <a:pPr fontAlgn="auto">
              <a:spcBef>
                <a:spcPts val="0"/>
              </a:spcBef>
              <a:spcAft>
                <a:spcPts val="0"/>
              </a:spcAft>
              <a:defRPr/>
            </a:pPr>
            <a:r>
              <a:rPr lang="en-US" dirty="0"/>
              <a:t>Due to the backlash to fast food in France, especially </a:t>
            </a:r>
            <a:r>
              <a:rPr lang="en-US" i="1" dirty="0"/>
              <a:t>le Big Mac</a:t>
            </a:r>
            <a:r>
              <a:rPr lang="en-US" dirty="0"/>
              <a:t>, the French National Council of Culinary Arts designed a course on French cuisine and </a:t>
            </a:r>
            <a:r>
              <a:rPr lang="ja-JP" altLang="en-US" dirty="0"/>
              <a:t>“</a:t>
            </a:r>
            <a:r>
              <a:rPr lang="en-US" dirty="0"/>
              <a:t>good taste</a:t>
            </a:r>
            <a:r>
              <a:rPr lang="ja-JP" altLang="en-US" dirty="0"/>
              <a:t>”</a:t>
            </a:r>
            <a:r>
              <a:rPr lang="en-US" dirty="0"/>
              <a:t> for elementary students. The director of the council, Alexandre </a:t>
            </a:r>
            <a:r>
              <a:rPr lang="en-US" dirty="0" err="1"/>
              <a:t>Lazareff</a:t>
            </a:r>
            <a:r>
              <a:rPr lang="en-US" dirty="0"/>
              <a:t>, warns that France</a:t>
            </a:r>
            <a:r>
              <a:rPr lang="ja-JP" altLang="en-US" dirty="0"/>
              <a:t>’</a:t>
            </a:r>
            <a:r>
              <a:rPr lang="en-US" dirty="0"/>
              <a:t>s </a:t>
            </a:r>
            <a:r>
              <a:rPr lang="en-US" i="1" dirty="0"/>
              <a:t>haute cuisine</a:t>
            </a:r>
            <a:r>
              <a:rPr lang="en-US" dirty="0"/>
              <a:t> is under attack by globalization of taste. The French have a new buzzword, </a:t>
            </a:r>
            <a:r>
              <a:rPr lang="en-US" i="1" dirty="0"/>
              <a:t>le </a:t>
            </a:r>
            <a:r>
              <a:rPr lang="en-US" i="1" dirty="0" err="1"/>
              <a:t>fooding</a:t>
            </a:r>
            <a:r>
              <a:rPr lang="en-US" i="1" dirty="0"/>
              <a:t>, </a:t>
            </a:r>
            <a:r>
              <a:rPr lang="en-US" dirty="0"/>
              <a:t>to express the notion that the nation</a:t>
            </a:r>
            <a:r>
              <a:rPr lang="ja-JP" altLang="en-US" dirty="0"/>
              <a:t>’</a:t>
            </a:r>
            <a:r>
              <a:rPr lang="en-US" dirty="0"/>
              <a:t>s passion for food goes beyond mere gastronomy:</a:t>
            </a:r>
          </a:p>
          <a:p>
            <a:pPr marL="457200" fontAlgn="auto">
              <a:spcBef>
                <a:spcPts val="0"/>
              </a:spcBef>
              <a:spcAft>
                <a:spcPts val="0"/>
              </a:spcAft>
              <a:defRPr/>
            </a:pPr>
            <a:r>
              <a:rPr lang="en-US" dirty="0"/>
              <a:t>“To eat with feeling in France is to eat with your head and your spirit, with your nose, your eyes, and your ears, not simply your palate. </a:t>
            </a:r>
            <a:r>
              <a:rPr lang="en-US" i="1" dirty="0"/>
              <a:t>Le </a:t>
            </a:r>
            <a:r>
              <a:rPr lang="en-US" i="1" dirty="0" err="1"/>
              <a:t>fooding</a:t>
            </a:r>
            <a:r>
              <a:rPr lang="en-US" dirty="0"/>
              <a:t> seeks to give witness to the modernity and new reality of drinking and eating in the 21</a:t>
            </a:r>
            <a:r>
              <a:rPr lang="en-US" baseline="30000" dirty="0"/>
              <a:t>st</a:t>
            </a:r>
            <a:r>
              <a:rPr lang="en-US" dirty="0"/>
              <a:t> century. Everything is </a:t>
            </a:r>
            <a:r>
              <a:rPr lang="en-US" i="1" dirty="0" err="1"/>
              <a:t>fooding</a:t>
            </a:r>
            <a:r>
              <a:rPr lang="en-US" dirty="0"/>
              <a:t> so long as audacity, sense, and the senses mix.”</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55048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latin typeface="Arial"/>
                <a:ea typeface="Arial"/>
                <a:cs typeface="Arial"/>
                <a:sym typeface="Arial"/>
              </a:rPr>
              <a:t>The diversity of cultures around the world is also reflected in language. A person can learn a great deal about another culture without leaving home by studying its language and literature; such study is the next-best thing to actually living in another country. Linguists have divided the study of </a:t>
            </a:r>
            <a:r>
              <a:rPr lang="en-US" sz="1200" b="0" i="1" u="none" strike="noStrike" kern="1200" cap="none" dirty="0">
                <a:solidFill>
                  <a:schemeClr val="tx1"/>
                </a:solidFill>
                <a:latin typeface="Arial"/>
                <a:ea typeface="Arial"/>
                <a:cs typeface="Arial"/>
                <a:sym typeface="Arial"/>
              </a:rPr>
              <a:t>spoken</a:t>
            </a:r>
            <a:r>
              <a:rPr lang="en-US" sz="1200" b="0" i="0" u="none" strike="noStrike" kern="1200" cap="none" dirty="0">
                <a:solidFill>
                  <a:schemeClr val="tx1"/>
                </a:solidFill>
                <a:latin typeface="Arial"/>
                <a:ea typeface="Arial"/>
                <a:cs typeface="Arial"/>
                <a:sym typeface="Arial"/>
              </a:rPr>
              <a:t> or </a:t>
            </a:r>
            <a:r>
              <a:rPr lang="en-US" sz="1200" b="0" i="1" u="none" strike="noStrike" kern="1200" cap="none" dirty="0">
                <a:solidFill>
                  <a:schemeClr val="tx1"/>
                </a:solidFill>
                <a:latin typeface="Arial"/>
                <a:ea typeface="Arial"/>
                <a:cs typeface="Arial"/>
                <a:sym typeface="Arial"/>
              </a:rPr>
              <a:t>verbal</a:t>
            </a:r>
            <a:r>
              <a:rPr lang="en-US" sz="1200" b="0" i="0" u="none" strike="noStrike" kern="1200" cap="none" dirty="0">
                <a:solidFill>
                  <a:schemeClr val="tx1"/>
                </a:solidFill>
                <a:latin typeface="Arial"/>
                <a:ea typeface="Arial"/>
                <a:cs typeface="Arial"/>
                <a:sym typeface="Arial"/>
              </a:rPr>
              <a:t> language into four main areas: syntax (rules of sentence formation), semantics (system of meaning), phonology (system of sound patterns), and morphology (word formation). </a:t>
            </a:r>
            <a:r>
              <a:rPr lang="en-US" sz="1200" b="0" i="1" u="none" strike="noStrike" kern="1200" cap="none" dirty="0">
                <a:solidFill>
                  <a:schemeClr val="tx1"/>
                </a:solidFill>
                <a:latin typeface="Arial"/>
                <a:ea typeface="Arial"/>
                <a:cs typeface="Arial"/>
                <a:sym typeface="Arial"/>
              </a:rPr>
              <a:t>Unspoken</a:t>
            </a:r>
            <a:r>
              <a:rPr lang="en-US" sz="1200" b="0" i="0" u="none" strike="noStrike" kern="1200" cap="none" dirty="0">
                <a:solidFill>
                  <a:schemeClr val="tx1"/>
                </a:solidFill>
                <a:latin typeface="Arial"/>
                <a:ea typeface="Arial"/>
                <a:cs typeface="Arial"/>
                <a:sym typeface="Arial"/>
              </a:rPr>
              <a:t> or </a:t>
            </a:r>
            <a:r>
              <a:rPr lang="en-US" sz="1200" b="0" i="1" u="none" strike="noStrike" kern="1200" cap="none" dirty="0">
                <a:solidFill>
                  <a:schemeClr val="tx1"/>
                </a:solidFill>
                <a:latin typeface="Arial"/>
                <a:ea typeface="Arial"/>
                <a:cs typeface="Arial"/>
                <a:sym typeface="Arial"/>
              </a:rPr>
              <a:t>nonverbal</a:t>
            </a:r>
            <a:r>
              <a:rPr lang="en-US" sz="1200" b="0" i="0" u="none" strike="noStrike" kern="1200" cap="none" dirty="0">
                <a:solidFill>
                  <a:schemeClr val="tx1"/>
                </a:solidFill>
                <a:latin typeface="Arial"/>
                <a:ea typeface="Arial"/>
                <a:cs typeface="Arial"/>
                <a:sym typeface="Arial"/>
              </a:rPr>
              <a:t> communication includes gestures, touching, and other forms of body language that supplement spoken communication. (Nonverbal communication is sometimes called the silent language.) Both the spoken and unspoken aspects of language are included in the broader linguistic field of </a:t>
            </a:r>
            <a:r>
              <a:rPr lang="en-US" sz="1200" b="0" i="1" u="none" strike="noStrike" kern="1200" cap="none" dirty="0">
                <a:solidFill>
                  <a:schemeClr val="tx1"/>
                </a:solidFill>
                <a:latin typeface="Arial"/>
                <a:ea typeface="Arial"/>
                <a:cs typeface="Arial"/>
                <a:sym typeface="Arial"/>
              </a:rPr>
              <a:t>semiotics</a:t>
            </a:r>
            <a:r>
              <a:rPr lang="en-US" sz="1200" b="0" i="0" u="none" strike="noStrike" kern="1200" cap="none" dirty="0">
                <a:solidFill>
                  <a:schemeClr val="tx1"/>
                </a:solidFill>
                <a:latin typeface="Arial"/>
                <a:ea typeface="Arial"/>
                <a:cs typeface="Arial"/>
                <a:sym typeface="Arial"/>
              </a:rPr>
              <a:t>, which is the study of signs and their meanings.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36994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American and British English have different meanings. British firm BAA </a:t>
            </a:r>
            <a:r>
              <a:rPr lang="en-US" dirty="0" err="1"/>
              <a:t>McArthurGlen</a:t>
            </a:r>
            <a:r>
              <a:rPr lang="en-US" dirty="0"/>
              <a:t> set up a factory outlet-style store in Austria only to have local officials ask, </a:t>
            </a:r>
            <a:r>
              <a:rPr lang="ja-JP" altLang="en-US" dirty="0"/>
              <a:t>“</a:t>
            </a:r>
            <a:r>
              <a:rPr lang="en-US" dirty="0"/>
              <a:t>Where</a:t>
            </a:r>
            <a:r>
              <a:rPr lang="ja-JP" altLang="en-US" dirty="0"/>
              <a:t>’</a:t>
            </a:r>
            <a:r>
              <a:rPr lang="en-US" dirty="0"/>
              <a:t>s the factory?</a:t>
            </a:r>
            <a:r>
              <a:rPr lang="ja-JP" altLang="en-US" dirty="0"/>
              <a:t>”</a:t>
            </a:r>
            <a:r>
              <a:rPr lang="en-US" dirty="0"/>
              <a:t> The firm had to rename it a </a:t>
            </a:r>
            <a:r>
              <a:rPr lang="ja-JP" altLang="en-US" dirty="0"/>
              <a:t>“</a:t>
            </a:r>
            <a:r>
              <a:rPr lang="en-US" dirty="0"/>
              <a:t>designer outlet center.</a:t>
            </a:r>
            <a:r>
              <a:rPr lang="ja-JP" altLang="en-US" dirty="0"/>
              <a:t>” “</a:t>
            </a:r>
            <a:r>
              <a:rPr lang="en-US" dirty="0"/>
              <a:t>Light beer</a:t>
            </a:r>
            <a:r>
              <a:rPr lang="ja-JP" altLang="en-US" dirty="0"/>
              <a:t>”</a:t>
            </a:r>
            <a:r>
              <a:rPr lang="en-US" dirty="0"/>
              <a:t> failed for both Miller and Anheuser-Busch in the U.K. because it was perceived as light in alcohol. In the European market, Miller Lite is now Miller Pilsner.</a:t>
            </a:r>
          </a:p>
          <a:p>
            <a:pPr>
              <a:spcBef>
                <a:spcPct val="0"/>
              </a:spcBef>
            </a:pPr>
            <a:endParaRPr lang="en-US" dirty="0"/>
          </a:p>
          <a:p>
            <a:pPr>
              <a:spcBef>
                <a:spcPct val="0"/>
              </a:spcBef>
            </a:pPr>
            <a:r>
              <a:rPr lang="en-IN" sz="1200" b="0" i="0" u="none" strike="noStrike" kern="1200" cap="none" dirty="0">
                <a:solidFill>
                  <a:schemeClr val="tx1"/>
                </a:solidFill>
                <a:latin typeface="Arial"/>
                <a:ea typeface="Arial"/>
                <a:cs typeface="Arial"/>
                <a:sym typeface="Arial"/>
              </a:rPr>
              <a:t>When the British/American retail-development firm BAA </a:t>
            </a:r>
            <a:r>
              <a:rPr lang="en-IN" sz="1200" b="0" i="0" u="none" strike="noStrike" kern="1200" cap="none" dirty="0" err="1">
                <a:solidFill>
                  <a:schemeClr val="tx1"/>
                </a:solidFill>
                <a:latin typeface="Arial"/>
                <a:ea typeface="Arial"/>
                <a:cs typeface="Arial"/>
                <a:sym typeface="Arial"/>
              </a:rPr>
              <a:t>McArthurGlen</a:t>
            </a:r>
            <a:r>
              <a:rPr lang="en-IN" sz="1200" b="0" i="0" u="none" strike="noStrike" kern="1200" cap="none" dirty="0">
                <a:solidFill>
                  <a:schemeClr val="tx1"/>
                </a:solidFill>
                <a:latin typeface="Arial"/>
                <a:ea typeface="Arial"/>
                <a:cs typeface="Arial"/>
                <a:sym typeface="Arial"/>
              </a:rPr>
              <a:t> sought approval for a U.S.-style factory outlet mall in Austria, local officials wanted to know, “Where’s the factory?” To win approval for the project, </a:t>
            </a:r>
            <a:r>
              <a:rPr lang="en-IN" sz="1200" b="0" i="0" u="none" strike="noStrike" kern="1200" cap="none" dirty="0" err="1">
                <a:solidFill>
                  <a:schemeClr val="tx1"/>
                </a:solidFill>
                <a:latin typeface="Arial"/>
                <a:ea typeface="Arial"/>
                <a:cs typeface="Arial"/>
                <a:sym typeface="Arial"/>
              </a:rPr>
              <a:t>McArthurGlen</a:t>
            </a:r>
            <a:r>
              <a:rPr lang="en-IN" sz="1200" b="0" i="0" u="none" strike="noStrike" kern="1200" cap="none" dirty="0">
                <a:solidFill>
                  <a:schemeClr val="tx1"/>
                </a:solidFill>
                <a:latin typeface="Arial"/>
                <a:ea typeface="Arial"/>
                <a:cs typeface="Arial"/>
                <a:sym typeface="Arial"/>
              </a:rPr>
              <a:t> was forced to call its development a “designer outlet </a:t>
            </a:r>
            <a:r>
              <a:rPr lang="en-IN" sz="1200" b="0" i="0" u="none" strike="noStrike" kern="1200" cap="none" dirty="0" err="1">
                <a:solidFill>
                  <a:schemeClr val="tx1"/>
                </a:solidFill>
                <a:latin typeface="Arial"/>
                <a:ea typeface="Arial"/>
                <a:cs typeface="Arial"/>
                <a:sym typeface="Arial"/>
              </a:rPr>
              <a:t>center</a:t>
            </a:r>
            <a:r>
              <a:rPr lang="en-IN" sz="1200" b="0" i="0" u="none" strike="noStrike" kern="1200" cap="none" dirty="0">
                <a:solidFill>
                  <a:schemeClr val="tx1"/>
                </a:solidFill>
                <a:latin typeface="Arial"/>
                <a:ea typeface="Arial"/>
                <a:cs typeface="Arial"/>
                <a:sym typeface="Arial"/>
              </a:rPr>
              <a:t>.” Another linguistic issue: The American making the marketing pitch incorrectly rendered the name “Nike”—a prospective anchor tenant at the proposed outlet </a:t>
            </a:r>
            <a:r>
              <a:rPr lang="en-IN" sz="1200" b="0" i="0" u="none" strike="noStrike" kern="1200" cap="none" dirty="0" err="1">
                <a:solidFill>
                  <a:schemeClr val="tx1"/>
                </a:solidFill>
                <a:latin typeface="Arial"/>
                <a:ea typeface="Arial"/>
                <a:cs typeface="Arial"/>
                <a:sym typeface="Arial"/>
              </a:rPr>
              <a:t>center</a:t>
            </a:r>
            <a:r>
              <a:rPr lang="en-IN" sz="1200" b="0" i="0" u="none" strike="noStrike" kern="1200" cap="none" dirty="0">
                <a:solidFill>
                  <a:schemeClr val="tx1"/>
                </a:solidFill>
                <a:latin typeface="Arial"/>
                <a:ea typeface="Arial"/>
                <a:cs typeface="Arial"/>
                <a:sym typeface="Arial"/>
              </a:rPr>
              <a:t>—when speaking to French audiences. Summoning his rudimentary language skills, the American assumed that the shoemaker’s name would be pronounced “NEEK” in French. Imagine his dismay when a sympathetic colleague took him aside and told him that the correct pronunciation was “</a:t>
            </a:r>
            <a:r>
              <a:rPr lang="en-IN" sz="1200" b="0" i="0" u="none" strike="noStrike" kern="1200" cap="none" dirty="0" err="1">
                <a:solidFill>
                  <a:schemeClr val="tx1"/>
                </a:solidFill>
                <a:latin typeface="Arial"/>
                <a:ea typeface="Arial"/>
                <a:cs typeface="Arial"/>
                <a:sym typeface="Arial"/>
              </a:rPr>
              <a:t>NIk</a:t>
            </a:r>
            <a:r>
              <a:rPr lang="en-IN" sz="1200" b="0" i="0" u="none" strike="noStrike" kern="1200" cap="none" dirty="0">
                <a:solidFill>
                  <a:schemeClr val="tx1"/>
                </a:solidFill>
                <a:latin typeface="Arial"/>
                <a:ea typeface="Arial"/>
                <a:cs typeface="Arial"/>
                <a:sym typeface="Arial"/>
              </a:rPr>
              <a:t>” (rhymes with “bike”). It turns out that “NEEK” is not just the “F-word”; it is the “F-word” in the sense of “fornicating with animals”!</a:t>
            </a:r>
            <a:endParaRPr lang="en-US" dirty="0"/>
          </a:p>
          <a:p>
            <a:pPr>
              <a:spcBef>
                <a:spcPct val="0"/>
              </a:spcBef>
            </a:pPr>
            <a:r>
              <a:rPr lang="en-US" dirty="0"/>
              <a:t> </a:t>
            </a:r>
          </a:p>
          <a:p>
            <a:pPr>
              <a:spcBef>
                <a:spcPct val="0"/>
              </a:spcBef>
            </a:pPr>
            <a:r>
              <a:rPr lang="en-US" i="1" dirty="0"/>
              <a:t>Good Housekeeping </a:t>
            </a:r>
            <a:r>
              <a:rPr lang="en-US" dirty="0"/>
              <a:t>magazine had to adapt for the Japanese market. </a:t>
            </a:r>
            <a:r>
              <a:rPr lang="ja-JP" altLang="en-US" dirty="0"/>
              <a:t>“</a:t>
            </a:r>
            <a:r>
              <a:rPr lang="en-US" dirty="0"/>
              <a:t>Housekeeping</a:t>
            </a:r>
            <a:r>
              <a:rPr lang="ja-JP" altLang="en-US" dirty="0"/>
              <a:t>”</a:t>
            </a:r>
            <a:r>
              <a:rPr lang="en-US" dirty="0"/>
              <a:t> is most closely translated as </a:t>
            </a:r>
            <a:r>
              <a:rPr lang="ja-JP" altLang="en-US" dirty="0"/>
              <a:t>“</a:t>
            </a:r>
            <a:r>
              <a:rPr lang="en-US" dirty="0"/>
              <a:t>domestic duties,</a:t>
            </a:r>
            <a:r>
              <a:rPr lang="ja-JP" altLang="en-US" dirty="0"/>
              <a:t>”</a:t>
            </a:r>
            <a:r>
              <a:rPr lang="en-US" dirty="0"/>
              <a:t> which may be tasks performed by servants. The magazine retained the name but the word </a:t>
            </a:r>
            <a:r>
              <a:rPr lang="ja-JP" altLang="en-US" dirty="0"/>
              <a:t>“</a:t>
            </a:r>
            <a:r>
              <a:rPr lang="en-US" dirty="0"/>
              <a:t>Good</a:t>
            </a:r>
            <a:r>
              <a:rPr lang="ja-JP" altLang="en-US" dirty="0"/>
              <a:t>”</a:t>
            </a:r>
            <a:r>
              <a:rPr lang="en-US" dirty="0"/>
              <a:t> is much larger than </a:t>
            </a:r>
            <a:r>
              <a:rPr lang="ja-JP" altLang="en-US" dirty="0"/>
              <a:t>“</a:t>
            </a:r>
            <a:r>
              <a:rPr lang="en-US" dirty="0"/>
              <a:t>Housekeeping</a:t>
            </a:r>
            <a:r>
              <a:rPr lang="ja-JP" altLang="en-US" dirty="0"/>
              <a:t>”</a:t>
            </a:r>
            <a:r>
              <a:rPr lang="en-US" dirty="0"/>
              <a:t> on the cover. The famous Good Housekeeping Seal was eliminated as it caused confusion among readers.</a:t>
            </a:r>
          </a:p>
          <a:p>
            <a:pPr>
              <a:spcBef>
                <a:spcPct val="0"/>
              </a:spcBef>
            </a:pPr>
            <a:r>
              <a:rPr lang="en-US" dirty="0"/>
              <a:t> </a:t>
            </a:r>
          </a:p>
          <a:p>
            <a:pPr>
              <a:spcBef>
                <a:spcPct val="0"/>
              </a:spcBef>
            </a:pPr>
            <a:r>
              <a:rPr lang="en-US" dirty="0"/>
              <a:t>In China, Dell had to find another way to express </a:t>
            </a:r>
            <a:r>
              <a:rPr lang="ja-JP" altLang="en-US" dirty="0"/>
              <a:t>“</a:t>
            </a:r>
            <a:r>
              <a:rPr lang="en-US" dirty="0"/>
              <a:t>direct sales</a:t>
            </a:r>
            <a:r>
              <a:rPr lang="ja-JP" altLang="en-US" dirty="0"/>
              <a:t>”</a:t>
            </a:r>
            <a:r>
              <a:rPr lang="en-US" dirty="0"/>
              <a:t> since the literal translation meant an illegal pyramid marketing scheme. Sales reps now use a phrase that translates as </a:t>
            </a:r>
            <a:r>
              <a:rPr lang="ja-JP" altLang="en-US" dirty="0"/>
              <a:t>“</a:t>
            </a:r>
            <a:r>
              <a:rPr lang="en-US" dirty="0"/>
              <a:t>direct orders.</a:t>
            </a:r>
            <a:r>
              <a:rPr lang="ja-JP" altLang="en-US" dirty="0"/>
              <a:t>”</a:t>
            </a:r>
            <a:endParaRPr lang="en-US" dirty="0"/>
          </a:p>
          <a:p>
            <a:pPr>
              <a:spcBef>
                <a:spcPct val="0"/>
              </a:spcBef>
            </a:pPr>
            <a:r>
              <a:rPr lang="en-US" dirty="0"/>
              <a:t> </a:t>
            </a:r>
          </a:p>
          <a:p>
            <a:pPr>
              <a:spcBef>
                <a:spcPct val="0"/>
              </a:spcBef>
            </a:pPr>
            <a:r>
              <a:rPr lang="en-US" dirty="0"/>
              <a:t>Phonology: In Spanish, Colgate means </a:t>
            </a:r>
            <a:r>
              <a:rPr lang="ja-JP" altLang="en-US" dirty="0"/>
              <a:t>“</a:t>
            </a:r>
            <a:r>
              <a:rPr lang="en-US" dirty="0"/>
              <a:t>go hang yourself;</a:t>
            </a:r>
            <a:r>
              <a:rPr lang="ja-JP" altLang="en-US" dirty="0"/>
              <a:t>”</a:t>
            </a:r>
            <a:r>
              <a:rPr lang="en-US" dirty="0"/>
              <a:t> Whirlpool advertised extensively in Europe only to find that Italians, French, and Germans had trouble pronouncing the brand</a:t>
            </a:r>
            <a:r>
              <a:rPr lang="ja-JP" altLang="en-US" dirty="0"/>
              <a:t>’</a:t>
            </a:r>
            <a:r>
              <a:rPr lang="en-US" dirty="0"/>
              <a:t>s name. </a:t>
            </a:r>
            <a:r>
              <a:rPr lang="ja-JP" altLang="en-US" dirty="0"/>
              <a:t>“</a:t>
            </a:r>
            <a:r>
              <a:rPr lang="en-US" dirty="0"/>
              <a:t>Diesel</a:t>
            </a:r>
            <a:r>
              <a:rPr lang="ja-JP" altLang="en-US" dirty="0"/>
              <a:t>”</a:t>
            </a:r>
            <a:r>
              <a:rPr lang="en-US" dirty="0"/>
              <a:t> was chosen for the jeans brand because it is pronounced the same in every language.</a:t>
            </a:r>
          </a:p>
          <a:p>
            <a:pPr>
              <a:spcBef>
                <a:spcPct val="0"/>
              </a:spcBef>
            </a:pPr>
            <a:r>
              <a:rPr lang="en-US" dirty="0"/>
              <a:t> </a:t>
            </a:r>
          </a:p>
          <a:p>
            <a:pPr>
              <a:spcBef>
                <a:spcPct val="0"/>
              </a:spcBef>
            </a:pPr>
            <a:r>
              <a:rPr lang="en-US" dirty="0"/>
              <a:t>Technology is providing opportunities to exploit linguistics. Cell phone text messaging of certain number combinations takes on special meaning. In Korea, 8282 means </a:t>
            </a:r>
            <a:r>
              <a:rPr lang="ja-JP" altLang="en-US" dirty="0"/>
              <a:t>“</a:t>
            </a:r>
            <a:r>
              <a:rPr lang="en-US" dirty="0"/>
              <a:t>hurry up</a:t>
            </a:r>
            <a:r>
              <a:rPr lang="ja-JP" altLang="en-US" dirty="0"/>
              <a:t>”</a:t>
            </a:r>
            <a:r>
              <a:rPr lang="en-US" dirty="0"/>
              <a:t>, 7170 sounds like </a:t>
            </a:r>
            <a:r>
              <a:rPr lang="ja-JP" altLang="en-US" dirty="0"/>
              <a:t>“</a:t>
            </a:r>
            <a:r>
              <a:rPr lang="en-US" dirty="0"/>
              <a:t>close friend</a:t>
            </a:r>
            <a:r>
              <a:rPr lang="ja-JP" altLang="en-US" dirty="0"/>
              <a:t>”</a:t>
            </a:r>
            <a:r>
              <a:rPr lang="en-US" dirty="0"/>
              <a:t> and 4 5683 968 may be interpreted as </a:t>
            </a:r>
            <a:r>
              <a:rPr lang="ja-JP" altLang="en-US" dirty="0"/>
              <a:t>“</a:t>
            </a:r>
            <a:r>
              <a:rPr lang="en-US" dirty="0"/>
              <a:t>I love you.</a:t>
            </a:r>
            <a:r>
              <a:rPr lang="ja-JP" altLang="en-US" dirty="0"/>
              <a:t>”</a:t>
            </a:r>
            <a:endParaRPr lang="en-US" dirty="0"/>
          </a:p>
          <a:p>
            <a:pPr>
              <a:spcBef>
                <a:spcPct val="0"/>
              </a:spcBef>
            </a:pPr>
            <a:r>
              <a:rPr lang="en-US" dirty="0"/>
              <a:t> </a:t>
            </a:r>
          </a:p>
          <a:p>
            <a:pPr>
              <a:spcBef>
                <a:spcPct val="0"/>
              </a:spcBef>
            </a:pPr>
            <a:r>
              <a:rPr lang="en-US" dirty="0"/>
              <a:t>After eBay acquired </a:t>
            </a:r>
            <a:r>
              <a:rPr lang="en-US" dirty="0" err="1"/>
              <a:t>EachNet</a:t>
            </a:r>
            <a:r>
              <a:rPr lang="en-US" dirty="0"/>
              <a:t> auction site in China, it used rebates and other promotions to attract visitors. It offered credits of 68 yuan on purchases of 168 or more. In Chinese, the word </a:t>
            </a:r>
            <a:r>
              <a:rPr lang="ja-JP" altLang="en-US" dirty="0"/>
              <a:t>“</a:t>
            </a:r>
            <a:r>
              <a:rPr lang="en-US" dirty="0"/>
              <a:t>six</a:t>
            </a:r>
            <a:r>
              <a:rPr lang="ja-JP" altLang="en-US" dirty="0"/>
              <a:t>”</a:t>
            </a:r>
            <a:r>
              <a:rPr lang="en-US" dirty="0"/>
              <a:t> is pronounced the same as </a:t>
            </a:r>
            <a:r>
              <a:rPr lang="ja-JP" altLang="en-US" dirty="0"/>
              <a:t>“</a:t>
            </a:r>
            <a:r>
              <a:rPr lang="en-US" dirty="0"/>
              <a:t>safe</a:t>
            </a:r>
            <a:r>
              <a:rPr lang="ja-JP" altLang="en-US" dirty="0"/>
              <a:t>”</a:t>
            </a:r>
            <a:r>
              <a:rPr lang="en-US" dirty="0"/>
              <a:t> and </a:t>
            </a:r>
            <a:r>
              <a:rPr lang="ja-JP" altLang="en-US" dirty="0"/>
              <a:t>“</a:t>
            </a:r>
            <a:r>
              <a:rPr lang="en-US" dirty="0"/>
              <a:t>eight</a:t>
            </a:r>
            <a:r>
              <a:rPr lang="ja-JP" altLang="en-US" dirty="0"/>
              <a:t>”</a:t>
            </a:r>
            <a:r>
              <a:rPr lang="en-US" dirty="0"/>
              <a:t> is pronounced the same as </a:t>
            </a:r>
            <a:r>
              <a:rPr lang="ja-JP" altLang="en-US" dirty="0"/>
              <a:t>“</a:t>
            </a:r>
            <a:r>
              <a:rPr lang="en-US" dirty="0"/>
              <a:t>prosperity.</a:t>
            </a:r>
            <a:r>
              <a:rPr lang="ja-JP" altLang="en-US" dirty="0"/>
              <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4119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Westerners must pay close attention not only to what they hear but also what they see when conducting business in other countries.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5422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cs typeface="Times New Roman" pitchFamily="18" charset="0"/>
              </a:rPr>
              <a:t>The astute global marketer often discovers that much of the apparent cultural diversity in the world turns out to be different ways of accomplishing the same thing. Widespread shared preference for convenience foods, disposable products, popular music, and movies in the United States, Europe, and Asia suggests that many consumer products have broad, even universal, appeal. The cultural change and the globalization of culture have been capitalized upon, and even significantly accelerated, by companies that have seized opportunities to find customers around the world.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34896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Americans typically want to “go it alone.” As a result, they may be outnumbered in a negotiation situation.</a:t>
            </a:r>
          </a:p>
          <a:p>
            <a:r>
              <a:rPr lang="en-US" sz="1200" b="0" i="0" u="none" strike="noStrike" kern="1200" cap="none" dirty="0">
                <a:solidFill>
                  <a:schemeClr val="tx1"/>
                </a:solidFill>
                <a:effectLst/>
                <a:latin typeface="Arial"/>
                <a:ea typeface="Arial"/>
                <a:cs typeface="Arial"/>
                <a:sym typeface="Arial"/>
              </a:rPr>
              <a:t>Many Americans like to “lay their cards on the table.” However, in some contexts, it is important to build rapport and </a:t>
            </a:r>
            <a:r>
              <a:rPr lang="en-US" sz="1200" b="0" i="1" u="none" strike="noStrike" kern="1200" cap="none" dirty="0">
                <a:solidFill>
                  <a:schemeClr val="tx1"/>
                </a:solidFill>
                <a:effectLst/>
                <a:latin typeface="Arial"/>
                <a:ea typeface="Arial"/>
                <a:cs typeface="Arial"/>
                <a:sym typeface="Arial"/>
              </a:rPr>
              <a:t>not </a:t>
            </a:r>
            <a:r>
              <a:rPr lang="en-US" sz="1200" b="0" i="0" u="none" strike="noStrike" kern="1200" cap="none" dirty="0">
                <a:solidFill>
                  <a:schemeClr val="tx1"/>
                </a:solidFill>
                <a:effectLst/>
                <a:latin typeface="Arial"/>
                <a:ea typeface="Arial"/>
                <a:cs typeface="Arial"/>
                <a:sym typeface="Arial"/>
              </a:rPr>
              <a:t>“get to the point” immediately.</a:t>
            </a:r>
          </a:p>
          <a:p>
            <a:r>
              <a:rPr lang="en-US" sz="1200" b="0" i="0" u="none" strike="noStrike" kern="1200" cap="none" dirty="0">
                <a:solidFill>
                  <a:schemeClr val="tx1"/>
                </a:solidFill>
                <a:effectLst/>
                <a:latin typeface="Arial"/>
                <a:ea typeface="Arial"/>
                <a:cs typeface="Arial"/>
                <a:sym typeface="Arial"/>
              </a:rPr>
              <a:t>Americans tend to talk too much and to talk when they should be listening and observing. In some cultures, long silences are valued. Nonverbal communication cues can be just as important as words.</a:t>
            </a:r>
          </a:p>
          <a:p>
            <a:r>
              <a:rPr lang="en-US" sz="1200" b="0" i="0" u="none" strike="noStrike" kern="1200" cap="none" dirty="0">
                <a:solidFill>
                  <a:schemeClr val="tx1"/>
                </a:solidFill>
                <a:effectLst/>
                <a:latin typeface="Arial"/>
                <a:ea typeface="Arial"/>
                <a:cs typeface="Arial"/>
                <a:sym typeface="Arial"/>
              </a:rPr>
              <a:t> </a:t>
            </a:r>
          </a:p>
          <a:p>
            <a:r>
              <a:rPr lang="en-US" sz="1200" b="0" i="0" u="none" strike="noStrike" kern="1200" cap="none" dirty="0">
                <a:solidFill>
                  <a:schemeClr val="tx1"/>
                </a:solidFill>
                <a:effectLst/>
                <a:latin typeface="Arial"/>
                <a:ea typeface="Arial"/>
                <a:cs typeface="Arial"/>
                <a:sym typeface="Arial"/>
              </a:rPr>
              <a:t>Such “unwritten rules” of communication are found in other cultures as well. In the United Kingdom, for example, sociologist Kate Fox has identified the “polite procrastination rule” governing workplace encounters and meetings. Rather than getting down to business right away, meetings often begin with small talk about mundane topics such as traffic and weather. Fox recounts interviewing a Canadian businessman on assignment in Great Britain who noted the following:</a:t>
            </a:r>
          </a:p>
          <a:p>
            <a:r>
              <a:rPr lang="en-US" sz="1200" b="0" i="0" u="none" strike="noStrike" kern="1200" cap="none" dirty="0">
                <a:solidFill>
                  <a:schemeClr val="tx1"/>
                </a:solidFill>
                <a:effectLst/>
                <a:latin typeface="Arial"/>
                <a:ea typeface="Arial"/>
                <a:cs typeface="Arial"/>
                <a:sym typeface="Arial"/>
              </a:rPr>
              <a:t> </a:t>
            </a:r>
          </a:p>
          <a:p>
            <a:r>
              <a:rPr lang="en-US" sz="1200" b="0" i="0" u="none" strike="noStrike" kern="1200" cap="none" dirty="0">
                <a:solidFill>
                  <a:schemeClr val="tx1"/>
                </a:solidFill>
                <a:effectLst/>
                <a:latin typeface="Arial"/>
                <a:ea typeface="Arial"/>
                <a:cs typeface="Arial"/>
                <a:sym typeface="Arial"/>
              </a:rPr>
              <a:t>I wish someone had warned me about this earlier. I had a meeting the other day and they’d all been dithering and talking about the weather and making jokes about the M25 for what seemed like half an hour, so I suggested maybe we could get started on the contract and they all looked at me like I’d farted or something! Like, how could I be so crass?</a:t>
            </a:r>
          </a:p>
          <a:p>
            <a:r>
              <a:rPr lang="en-US" sz="1200" b="0" i="0" u="none" strike="noStrike" kern="1200" cap="none" dirty="0">
                <a:solidFill>
                  <a:schemeClr val="tx1"/>
                </a:solidFill>
                <a:effectLst/>
                <a:latin typeface="Arial"/>
                <a:ea typeface="Arial"/>
                <a:cs typeface="Arial"/>
                <a:sym typeface="Arial"/>
              </a:rPr>
              <a:t> </a:t>
            </a:r>
          </a:p>
          <a:p>
            <a:r>
              <a:rPr lang="en-US" sz="1200" b="0" i="0" u="none" strike="noStrike" kern="1200" cap="none" dirty="0">
                <a:solidFill>
                  <a:schemeClr val="tx1"/>
                </a:solidFill>
                <a:effectLst/>
                <a:latin typeface="Arial"/>
                <a:ea typeface="Arial"/>
                <a:cs typeface="Arial"/>
                <a:sym typeface="Arial"/>
              </a:rPr>
              <a:t>It turns out that the English predilection for “weather-speak” is characterized by several unwritten “grammar” rules. For example, native speakers of British English intuitively comply with, and demonstrate competence with, the “reciprocity rule” (e.g., when someone comments on the weather, one must reply) and the “agreement rule” (e.g., if someone says “</a:t>
            </a:r>
            <a:r>
              <a:rPr lang="en-US" sz="1200" b="0" i="0" u="none" strike="noStrike" kern="1200" cap="none" dirty="0" err="1">
                <a:solidFill>
                  <a:schemeClr val="tx1"/>
                </a:solidFill>
                <a:effectLst/>
                <a:latin typeface="Arial"/>
                <a:ea typeface="Arial"/>
                <a:cs typeface="Arial"/>
                <a:sym typeface="Arial"/>
              </a:rPr>
              <a:t>Oooh</a:t>
            </a:r>
            <a:r>
              <a:rPr lang="en-US" sz="1200" b="0" i="0" u="none" strike="noStrike" kern="1200" cap="none" dirty="0">
                <a:solidFill>
                  <a:schemeClr val="tx1"/>
                </a:solidFill>
                <a:effectLst/>
                <a:latin typeface="Arial"/>
                <a:ea typeface="Arial"/>
                <a:cs typeface="Arial"/>
                <a:sym typeface="Arial"/>
              </a:rPr>
              <a:t>, it’s cold,” one must concur), among others. This observation, Fox points out,</a:t>
            </a:r>
            <a:r>
              <a:rPr lang="en-US" sz="1200" b="0" i="0" u="none" strike="noStrike" kern="1200" cap="none" baseline="0" dirty="0">
                <a:solidFill>
                  <a:schemeClr val="tx1"/>
                </a:solidFill>
                <a:effectLst/>
                <a:latin typeface="Arial"/>
                <a:ea typeface="Arial"/>
                <a:cs typeface="Arial"/>
                <a:sym typeface="Arial"/>
              </a:rPr>
              <a:t> “</a:t>
            </a:r>
            <a:r>
              <a:rPr lang="en-US" sz="1200" b="0" i="0" u="none" strike="noStrike" kern="1200" cap="none" dirty="0">
                <a:solidFill>
                  <a:schemeClr val="tx1"/>
                </a:solidFill>
                <a:effectLst/>
                <a:latin typeface="Arial"/>
                <a:ea typeface="Arial"/>
                <a:cs typeface="Arial"/>
                <a:sym typeface="Arial"/>
              </a:rPr>
              <a:t>tells us quite a lot about Englishness.”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22231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0" i="0" u="none" strike="noStrike" kern="1200" cap="none" dirty="0">
                <a:solidFill>
                  <a:schemeClr val="tx1"/>
                </a:solidFill>
                <a:latin typeface="Arial"/>
                <a:ea typeface="Arial"/>
                <a:cs typeface="Arial"/>
                <a:sym typeface="Arial"/>
              </a:rPr>
              <a:t>Fabien </a:t>
            </a:r>
            <a:r>
              <a:rPr lang="en-IN" sz="1200" b="0" i="0" u="none" strike="noStrike" kern="1200" cap="none" dirty="0" err="1">
                <a:solidFill>
                  <a:schemeClr val="tx1"/>
                </a:solidFill>
                <a:latin typeface="Arial"/>
                <a:ea typeface="Arial"/>
                <a:cs typeface="Arial"/>
                <a:sym typeface="Arial"/>
              </a:rPr>
              <a:t>Ouaki</a:t>
            </a:r>
            <a:r>
              <a:rPr lang="en-IN" sz="1200" b="0" i="0" u="none" strike="noStrike" kern="1200" cap="none" dirty="0">
                <a:solidFill>
                  <a:schemeClr val="tx1"/>
                </a:solidFill>
                <a:latin typeface="Arial"/>
                <a:ea typeface="Arial"/>
                <a:cs typeface="Arial"/>
                <a:sym typeface="Arial"/>
              </a:rPr>
              <a:t> is living proof that persons outside of academia and government have also joined the battle against McDonaldization. </a:t>
            </a:r>
            <a:r>
              <a:rPr lang="en-IN" sz="1200" b="0" i="0" u="none" strike="noStrike" kern="1200" cap="none" dirty="0" err="1">
                <a:solidFill>
                  <a:schemeClr val="tx1"/>
                </a:solidFill>
                <a:latin typeface="Arial"/>
                <a:ea typeface="Arial"/>
                <a:cs typeface="Arial"/>
                <a:sym typeface="Arial"/>
              </a:rPr>
              <a:t>Ouaki</a:t>
            </a:r>
            <a:r>
              <a:rPr lang="en-IN" sz="1200" b="0" i="0" u="none" strike="noStrike" kern="1200" cap="none" dirty="0">
                <a:solidFill>
                  <a:schemeClr val="tx1"/>
                </a:solidFill>
                <a:latin typeface="Arial"/>
                <a:ea typeface="Arial"/>
                <a:cs typeface="Arial"/>
                <a:sym typeface="Arial"/>
              </a:rPr>
              <a:t> is the managing director of Tati, a discount retailer based in France. </a:t>
            </a:r>
            <a:r>
              <a:rPr lang="en-IN" sz="1200" b="0" i="0" u="none" strike="noStrike" kern="1200" cap="none" dirty="0" err="1">
                <a:solidFill>
                  <a:schemeClr val="tx1"/>
                </a:solidFill>
                <a:latin typeface="Arial"/>
                <a:ea typeface="Arial"/>
                <a:cs typeface="Arial"/>
                <a:sym typeface="Arial"/>
              </a:rPr>
              <a:t>Ouaki</a:t>
            </a:r>
            <a:r>
              <a:rPr lang="en-IN" sz="1200" b="0" i="0" u="none" strike="noStrike" kern="1200" cap="none" dirty="0">
                <a:solidFill>
                  <a:schemeClr val="tx1"/>
                </a:solidFill>
                <a:latin typeface="Arial"/>
                <a:ea typeface="Arial"/>
                <a:cs typeface="Arial"/>
                <a:sym typeface="Arial"/>
              </a:rPr>
              <a:t> is opening new stores in select countries, including the United States. </a:t>
            </a:r>
            <a:r>
              <a:rPr lang="en-IN" sz="1200" b="0" i="0" u="none" strike="noStrike" kern="1200" cap="none" dirty="0" err="1">
                <a:solidFill>
                  <a:schemeClr val="tx1"/>
                </a:solidFill>
                <a:latin typeface="Arial"/>
                <a:ea typeface="Arial"/>
                <a:cs typeface="Arial"/>
                <a:sym typeface="Arial"/>
              </a:rPr>
              <a:t>Ouaki</a:t>
            </a:r>
            <a:r>
              <a:rPr lang="en-IN" sz="1200" b="0" i="0" u="none" strike="noStrike" kern="1200" cap="none" dirty="0">
                <a:solidFill>
                  <a:schemeClr val="tx1"/>
                </a:solidFill>
                <a:latin typeface="Arial"/>
                <a:ea typeface="Arial"/>
                <a:cs typeface="Arial"/>
                <a:sym typeface="Arial"/>
              </a:rPr>
              <a:t> claims that “personal revenge” is one motivation for entering the U.S. market. “As a Frenchman, it makes me sick to see kids crying to go see ‘Titanic,’ eat at McDonald’s, or drink Coke. I want to see New Yorkers crying to have a Tati wedding dress,” he said. Similarly, the international Slow Food movement boasts 70,000 members in dozens of countries. Slow Food grew out of a 1986 protest over the opening of a McDonald’s on a popular plaza in Rome; every two years, Slow Food stages a </a:t>
            </a:r>
            <a:r>
              <a:rPr lang="en-IN" sz="1200" b="0" i="0" u="none" strike="noStrike" kern="1200" cap="none" dirty="0" err="1">
                <a:solidFill>
                  <a:schemeClr val="tx1"/>
                </a:solidFill>
                <a:latin typeface="Arial"/>
                <a:ea typeface="Arial"/>
                <a:cs typeface="Arial"/>
                <a:sym typeface="Arial"/>
              </a:rPr>
              <a:t>Salone</a:t>
            </a:r>
            <a:r>
              <a:rPr lang="en-IN" sz="1200" b="0" i="0" u="none" strike="noStrike" kern="1200" cap="none" dirty="0">
                <a:solidFill>
                  <a:schemeClr val="tx1"/>
                </a:solidFill>
                <a:latin typeface="Arial"/>
                <a:ea typeface="Arial"/>
                <a:cs typeface="Arial"/>
                <a:sym typeface="Arial"/>
              </a:rPr>
              <a:t> del Gusto in Italy that showcases traditional food preparation. As a spokesperson said, “Slow Food is about the idea that things should not taste the same everywhere.” In 2008, Slow Food U.S.A. attracted 60,000 people to an event in San Francisco that featured a farmers’ market and a speakers’ series called “Food for Thought.”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28998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Japan, Saudi Arabia, and other high-context cultures place a great deal of emphasis on a person’s values and position or place in society. In such cultures, a business loan is more likely to be based on </a:t>
            </a:r>
            <a:r>
              <a:rPr lang="ja-JP" altLang="en-US" dirty="0"/>
              <a:t>“</a:t>
            </a:r>
            <a:r>
              <a:rPr lang="en-US" dirty="0"/>
              <a:t>who you are</a:t>
            </a:r>
            <a:r>
              <a:rPr lang="ja-JP" altLang="en-US" dirty="0"/>
              <a:t>”</a:t>
            </a:r>
            <a:r>
              <a:rPr lang="en-US" dirty="0"/>
              <a:t> than on formal analysis of pro forma financial documents. In a low-context culture such as the United States, Switzerland, or Germany, deals are made with much less information about the character, background, and values of the participants. Much more reliance is placed upon the words and numbers in the loan application. Similarly, Japanese companies such as Sony traditionally paid a great deal of attention to the university background of a new hire; preference would be given to graduates of Tokyo University. Specific elements on a resume were less important. </a:t>
            </a:r>
          </a:p>
          <a:p>
            <a:pPr>
              <a:spcBef>
                <a:spcPct val="0"/>
              </a:spcBef>
            </a:pPr>
            <a:r>
              <a:rPr lang="en-US" dirty="0"/>
              <a:t> </a:t>
            </a:r>
          </a:p>
          <a:p>
            <a:pPr>
              <a:spcBef>
                <a:spcPct val="0"/>
              </a:spcBef>
            </a:pPr>
            <a:r>
              <a:rPr lang="en-US" dirty="0"/>
              <a:t>Insisting on competitive bidding can cause complications in low-context cultures. In a high-context culture, the job is given to the person who will do the best work and whom you can trust and control. In a low-context culture, one tries to make the specifications so precise that a builder is forced by the threat of legal sanction to do a good job.</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2746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latin typeface="Arial"/>
                <a:ea typeface="Arial"/>
                <a:cs typeface="Arial"/>
                <a:sym typeface="Arial"/>
              </a:rPr>
              <a:t>In a high-context culture, a person’s word is his or her bond. There is less need to anticipate contingencies and provide for external legal sanctions because the culture emphasizes obligations and trust as important values. In these cultures, shared feelings of obligation and honor take the place of impersonal legal sanctions. This helps explain the importance of long and protracted negotiations that never seem to get to the point. Part of the purpose of negotiating, for a person from a high-context culture, is to get to know the potential partner.</a:t>
            </a:r>
          </a:p>
          <a:p>
            <a:r>
              <a:rPr lang="en-US" sz="1200" b="0" i="0" u="none" strike="noStrike" kern="1200" cap="none" dirty="0">
                <a:solidFill>
                  <a:schemeClr val="tx1"/>
                </a:solidFill>
                <a:latin typeface="Arial"/>
                <a:ea typeface="Arial"/>
                <a:cs typeface="Arial"/>
                <a:sym typeface="Arial"/>
              </a:rPr>
              <a:t>For example, insisting on competitive bidding can cause complications in low-context cultures. In a high-context culture, the job is given to the person who will do the best work and whom one can trust and control. In a low-context culture, one tries to make the specifications so precise that the threat of legal sanction forces a builder, for example, to do a good job. As Hall has noted, a builder in Japan is likely to say, “What has that piece of paper got to do with the situation? If we can’t trust each other enough to go ahead without it, why bother?”</a:t>
            </a:r>
          </a:p>
          <a:p>
            <a:r>
              <a:rPr lang="en-IN" sz="1200" b="0" i="0" u="none" strike="noStrike" kern="1200" cap="none" dirty="0">
                <a:solidFill>
                  <a:schemeClr val="tx1"/>
                </a:solidFill>
                <a:latin typeface="Arial"/>
                <a:ea typeface="Arial"/>
                <a:cs typeface="Arial"/>
                <a:sym typeface="Arial"/>
              </a:rPr>
              <a:t>Although countries can be classified as high or low context in their overall tendency, there are exceptions to the general tendency. These exceptions are found in subcultures. The United States is a low-context culture with subcultures that operate in the high-context mode. The world of the central banker, for example, is a “gentleman’s” world; that is, a high-context culture. Even during the most hectic day of trading in the foreign exchange markets, a central banker’s word is sufficient for him or her to borrow millions of dollars. In a high-context culture there is trust, a sense of fair play, and a widespread acceptance of the rules of the game as it is played.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4734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Having an understanding of the culture can actually become a firm</a:t>
            </a:r>
            <a:r>
              <a:rPr lang="ja-JP" altLang="en-US" dirty="0"/>
              <a:t>’</a:t>
            </a:r>
            <a:r>
              <a:rPr lang="en-US" dirty="0"/>
              <a:t>s competitive advantage. To do this we must overcome our prejudices that are a natural result of the human tendency toward ethnocentricity. Cultural factors challenge global marketers because many are hidden from view. In order to do this, the chapter will look at culture from several different conceptual frameworks that include Edward T. Hall</a:t>
            </a:r>
            <a:r>
              <a:rPr lang="ja-JP" altLang="en-US" dirty="0"/>
              <a:t>’</a:t>
            </a:r>
            <a:r>
              <a:rPr lang="en-US" dirty="0"/>
              <a:t>s notion of high- and low-context cultures, Hofstede</a:t>
            </a:r>
            <a:r>
              <a:rPr lang="ja-JP" altLang="en-US" dirty="0"/>
              <a:t>’</a:t>
            </a:r>
            <a:r>
              <a:rPr lang="en-US" dirty="0"/>
              <a:t>s cultural typology, the self-reference criterion, Maslow</a:t>
            </a:r>
            <a:r>
              <a:rPr lang="ja-JP" altLang="en-US" dirty="0"/>
              <a:t>’</a:t>
            </a:r>
            <a:r>
              <a:rPr lang="en-US" dirty="0"/>
              <a:t>s hierarchy and diffusion theory.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31592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Hofstede is well-known for research studies of social values suggesting that the cultures of different nations can be compared in terms of five dimensions. Hofstede notes that three of the dimensions refer to expected social behavior, the fourth dimension is concerned with </a:t>
            </a:r>
            <a:r>
              <a:rPr lang="ja-JP" altLang="en-US" dirty="0"/>
              <a:t>“</a:t>
            </a:r>
            <a:r>
              <a:rPr lang="en-US" dirty="0"/>
              <a:t>man</a:t>
            </a:r>
            <a:r>
              <a:rPr lang="ja-JP" altLang="en-US" dirty="0"/>
              <a:t>’</a:t>
            </a:r>
            <a:r>
              <a:rPr lang="en-US" dirty="0"/>
              <a:t>s search for truth,</a:t>
            </a:r>
            <a:r>
              <a:rPr lang="ja-JP" altLang="en-US" dirty="0"/>
              <a:t>”</a:t>
            </a:r>
            <a:r>
              <a:rPr lang="en-US" dirty="0"/>
              <a:t> and a fifth reflects the importance of time.</a:t>
            </a:r>
          </a:p>
          <a:p>
            <a:pPr>
              <a:spcBef>
                <a:spcPct val="0"/>
              </a:spcBef>
            </a:pPr>
            <a:r>
              <a:rPr lang="en-US" dirty="0"/>
              <a:t> </a:t>
            </a:r>
          </a:p>
          <a:p>
            <a:pPr>
              <a:spcBef>
                <a:spcPct val="0"/>
              </a:spcBef>
            </a:pPr>
            <a:r>
              <a:rPr lang="en-US" dirty="0"/>
              <a:t>The first dimension is a reflection of the degree to which individuals in a society are integrated into groups. In </a:t>
            </a:r>
            <a:r>
              <a:rPr lang="en-US" b="1" dirty="0"/>
              <a:t>individualist cultures</a:t>
            </a:r>
            <a:r>
              <a:rPr lang="en-US" dirty="0"/>
              <a:t>, each member of society is primarily concerned with his or her own interest and those of the immediate family. In </a:t>
            </a:r>
            <a:r>
              <a:rPr lang="en-US" b="1" dirty="0"/>
              <a:t>collectivist cultures</a:t>
            </a:r>
            <a:r>
              <a:rPr lang="en-US" dirty="0"/>
              <a:t>, all of society</a:t>
            </a:r>
            <a:r>
              <a:rPr lang="ja-JP" altLang="en-US" dirty="0"/>
              <a:t>’</a:t>
            </a:r>
            <a:r>
              <a:rPr lang="en-US" dirty="0"/>
              <a:t>s members are integrated into cohesive in-groups.</a:t>
            </a:r>
          </a:p>
          <a:p>
            <a:pPr>
              <a:spcBef>
                <a:spcPct val="0"/>
              </a:spcBef>
            </a:pPr>
            <a:r>
              <a:rPr lang="en-US" dirty="0"/>
              <a:t> </a:t>
            </a:r>
          </a:p>
          <a:p>
            <a:pPr>
              <a:spcBef>
                <a:spcPct val="0"/>
              </a:spcBef>
            </a:pPr>
            <a:r>
              <a:rPr lang="en-US" dirty="0"/>
              <a:t>The second dimension, </a:t>
            </a:r>
            <a:r>
              <a:rPr lang="en-US" b="1" dirty="0"/>
              <a:t>power distance</a:t>
            </a:r>
            <a:r>
              <a:rPr lang="en-US" dirty="0"/>
              <a:t>, is the extent to which the less powerful members of a society accept—even expect—power to be distributed unequally. </a:t>
            </a:r>
          </a:p>
          <a:p>
            <a:pPr>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en-US" b="1" dirty="0"/>
              <a:t> Uncertainty avoidance </a:t>
            </a:r>
            <a:r>
              <a:rPr lang="en-US" dirty="0"/>
              <a:t>is the extent to which the members of a society are uncomfortable with unclear, ambiguous, or unstructured situations.</a:t>
            </a:r>
          </a:p>
          <a:p>
            <a:pPr>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en-IN" sz="1200" b="1" i="0" u="none" strike="noStrike" kern="1200" cap="none" dirty="0">
                <a:solidFill>
                  <a:schemeClr val="tx1"/>
                </a:solidFill>
                <a:latin typeface="Arial"/>
                <a:ea typeface="Arial"/>
                <a:cs typeface="Arial"/>
                <a:sym typeface="Arial"/>
              </a:rPr>
              <a:t>Achievement</a:t>
            </a:r>
            <a:r>
              <a:rPr lang="en-IN" sz="1200" b="0" i="0" u="none" strike="noStrike" kern="1200" cap="none" dirty="0">
                <a:solidFill>
                  <a:schemeClr val="tx1"/>
                </a:solidFill>
                <a:latin typeface="Arial"/>
                <a:ea typeface="Arial"/>
                <a:cs typeface="Arial"/>
                <a:sym typeface="Arial"/>
              </a:rPr>
              <a:t>, the fourth dimension, describes a society in which men are expected to be assertive, competitive, and concerned with material success and women </a:t>
            </a:r>
            <a:r>
              <a:rPr lang="en-IN" sz="1200" b="0" i="0" u="none" strike="noStrike" kern="1200" cap="none" dirty="0" err="1">
                <a:solidFill>
                  <a:schemeClr val="tx1"/>
                </a:solidFill>
                <a:latin typeface="Arial"/>
                <a:ea typeface="Arial"/>
                <a:cs typeface="Arial"/>
                <a:sym typeface="Arial"/>
              </a:rPr>
              <a:t>fulfill</a:t>
            </a:r>
            <a:r>
              <a:rPr lang="en-IN" sz="1200" b="0" i="0" u="none" strike="noStrike" kern="1200" cap="none" dirty="0">
                <a:solidFill>
                  <a:schemeClr val="tx1"/>
                </a:solidFill>
                <a:latin typeface="Arial"/>
                <a:ea typeface="Arial"/>
                <a:cs typeface="Arial"/>
                <a:sym typeface="Arial"/>
              </a:rPr>
              <a:t> the role of nurturer and are concerned with issues such as the welfare of children. </a:t>
            </a:r>
            <a:r>
              <a:rPr lang="en-US" sz="1200" b="1" i="0" u="none" strike="noStrike" kern="1200" cap="none" dirty="0">
                <a:solidFill>
                  <a:schemeClr val="tx1"/>
                </a:solidFill>
                <a:latin typeface="Arial"/>
                <a:ea typeface="Arial"/>
                <a:cs typeface="Arial"/>
                <a:sym typeface="Arial"/>
              </a:rPr>
              <a:t>Nurturing</a:t>
            </a:r>
            <a:r>
              <a:rPr lang="en-US" sz="1200" b="0" i="0" u="none" strike="noStrike" kern="1200" cap="none" dirty="0">
                <a:solidFill>
                  <a:schemeClr val="tx1"/>
                </a:solidFill>
                <a:latin typeface="Arial"/>
                <a:ea typeface="Arial"/>
                <a:cs typeface="Arial"/>
                <a:sym typeface="Arial"/>
              </a:rPr>
              <a:t>,</a:t>
            </a:r>
            <a:r>
              <a:rPr lang="en-US" sz="1200" b="1" i="0" u="none" strike="noStrike" kern="1200" cap="none" dirty="0">
                <a:solidFill>
                  <a:schemeClr val="tx1"/>
                </a:solidFill>
                <a:latin typeface="Arial"/>
                <a:ea typeface="Arial"/>
                <a:cs typeface="Arial"/>
                <a:sym typeface="Arial"/>
              </a:rPr>
              <a:t> </a:t>
            </a:r>
            <a:r>
              <a:rPr lang="en-US" sz="1200" b="0" i="0" u="none" strike="noStrike" kern="1200" cap="none" dirty="0">
                <a:solidFill>
                  <a:schemeClr val="tx1"/>
                </a:solidFill>
                <a:latin typeface="Arial"/>
                <a:ea typeface="Arial"/>
                <a:cs typeface="Arial"/>
                <a:sym typeface="Arial"/>
              </a:rPr>
              <a:t>by contrast, describes a society in which the social roles of men and women overlap, with neither gender exhibiting overly ambitious or competitive behavior. Japan and Austria rank highest in masculinity; Spain, Taiwan, the Netherlands, and the Scandinavian countries are among the lowest.</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b="0" i="0" u="none" strike="noStrike" kern="1200" cap="none" dirty="0">
              <a:solidFill>
                <a:schemeClr val="tx1"/>
              </a:solidFill>
              <a:latin typeface="Arial"/>
              <a:ea typeface="Arial"/>
              <a:cs typeface="Arial"/>
              <a:sym typeface="Arial"/>
            </a:endParaRPr>
          </a:p>
          <a:p>
            <a:r>
              <a:rPr lang="en-US" sz="1200" b="1" i="0" u="none" strike="noStrike" kern="1200" cap="none" dirty="0">
                <a:solidFill>
                  <a:schemeClr val="tx1"/>
                </a:solidFill>
                <a:latin typeface="Arial"/>
                <a:ea typeface="Arial"/>
                <a:cs typeface="Arial"/>
                <a:sym typeface="Arial"/>
              </a:rPr>
              <a:t>Long-term orientation</a:t>
            </a:r>
            <a:r>
              <a:rPr lang="en-US" sz="1200" b="0" i="0" u="none" strike="noStrike" kern="1200" cap="none" dirty="0">
                <a:solidFill>
                  <a:schemeClr val="tx1"/>
                </a:solidFill>
                <a:latin typeface="Arial"/>
                <a:ea typeface="Arial"/>
                <a:cs typeface="Arial"/>
                <a:sym typeface="Arial"/>
              </a:rPr>
              <a:t>–People look to the future and value thrift and persistence</a:t>
            </a:r>
          </a:p>
          <a:p>
            <a:r>
              <a:rPr lang="en-US" sz="1200" b="1" i="0" u="none" strike="noStrike" kern="1200" cap="none" dirty="0">
                <a:solidFill>
                  <a:schemeClr val="tx1"/>
                </a:solidFill>
                <a:latin typeface="Arial"/>
                <a:ea typeface="Arial"/>
                <a:cs typeface="Arial"/>
                <a:sym typeface="Arial"/>
              </a:rPr>
              <a:t>Short-term orientation</a:t>
            </a:r>
            <a:r>
              <a:rPr lang="en-US" sz="1200" b="0" i="0" u="none" strike="noStrike" kern="1200" cap="none" dirty="0">
                <a:solidFill>
                  <a:schemeClr val="tx1"/>
                </a:solidFill>
                <a:latin typeface="Arial"/>
                <a:ea typeface="Arial"/>
                <a:cs typeface="Arial"/>
                <a:sym typeface="Arial"/>
              </a:rPr>
              <a:t>–People value tradition and the past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8548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The first dimension is a reflection of the degree to which individuals in a society are integrated into groups. In </a:t>
            </a:r>
            <a:r>
              <a:rPr lang="en-US" sz="1200" b="1" i="0" u="none" strike="noStrike" kern="1200" cap="none" dirty="0">
                <a:solidFill>
                  <a:schemeClr val="tx1"/>
                </a:solidFill>
                <a:effectLst/>
                <a:latin typeface="Arial"/>
                <a:ea typeface="Arial"/>
                <a:cs typeface="Arial"/>
                <a:sym typeface="Arial"/>
              </a:rPr>
              <a:t>individualistic cultures</a:t>
            </a:r>
            <a:r>
              <a:rPr lang="en-US" sz="1200" b="0" i="0" u="none" strike="noStrike" kern="1200" cap="none" dirty="0">
                <a:solidFill>
                  <a:schemeClr val="tx1"/>
                </a:solidFill>
                <a:effectLst/>
                <a:latin typeface="Arial"/>
                <a:ea typeface="Arial"/>
                <a:cs typeface="Arial"/>
                <a:sym typeface="Arial"/>
              </a:rPr>
              <a:t>, each member of society is primarily concerned with his or her own interests and those of his or her immediate family. In contrast, in </a:t>
            </a:r>
            <a:r>
              <a:rPr lang="en-US" sz="1200" b="1" i="0" u="none" strike="noStrike" kern="1200" cap="none" dirty="0">
                <a:solidFill>
                  <a:schemeClr val="tx1"/>
                </a:solidFill>
                <a:effectLst/>
                <a:latin typeface="Arial"/>
                <a:ea typeface="Arial"/>
                <a:cs typeface="Arial"/>
                <a:sym typeface="Arial"/>
              </a:rPr>
              <a:t>collectivistic cultures</a:t>
            </a:r>
            <a:r>
              <a:rPr lang="en-US" sz="1200" b="0" i="0" u="none" strike="noStrike" kern="1200" cap="none" dirty="0">
                <a:solidFill>
                  <a:schemeClr val="tx1"/>
                </a:solidFill>
                <a:effectLst/>
                <a:latin typeface="Arial"/>
                <a:ea typeface="Arial"/>
                <a:cs typeface="Arial"/>
                <a:sym typeface="Arial"/>
              </a:rPr>
              <a:t>, all of society’s members are integrated into cohesive in-groups. High individualism is a general aspect of culture in the United States and Europe; low individualism is characteristic of Japanese and other Asian cultural patterns.</a:t>
            </a:r>
          </a:p>
          <a:p>
            <a:r>
              <a:rPr lang="en-US" sz="1200" b="0" i="0" u="none" strike="noStrike" kern="1200" cap="none" dirty="0">
                <a:solidFill>
                  <a:schemeClr val="tx1"/>
                </a:solidFill>
                <a:effectLst/>
                <a:latin typeface="Arial"/>
                <a:ea typeface="Arial"/>
                <a:cs typeface="Arial"/>
                <a:sym typeface="Arial"/>
              </a:rPr>
              <a:t>The second dimension, </a:t>
            </a:r>
            <a:r>
              <a:rPr lang="en-US" sz="1200" b="1" i="0" u="none" strike="noStrike" kern="1200" cap="none" dirty="0">
                <a:solidFill>
                  <a:schemeClr val="tx1"/>
                </a:solidFill>
                <a:effectLst/>
                <a:latin typeface="Arial"/>
                <a:ea typeface="Arial"/>
                <a:cs typeface="Arial"/>
                <a:sym typeface="Arial"/>
              </a:rPr>
              <a:t>power distance</a:t>
            </a:r>
            <a:r>
              <a:rPr lang="en-US" sz="1200" b="0" i="0" u="none" strike="noStrike" kern="1200" cap="none" dirty="0">
                <a:solidFill>
                  <a:schemeClr val="tx1"/>
                </a:solidFill>
                <a:effectLst/>
                <a:latin typeface="Arial"/>
                <a:ea typeface="Arial"/>
                <a:cs typeface="Arial"/>
                <a:sym typeface="Arial"/>
              </a:rPr>
              <a:t>, is the extent to which the less powerful members of a society accept—even expect—power to be distributed unequally. Hong Kong and France are both high-power-distance cultures; low power distance characterizes Germany, Austria, the Netherlands, and Scandinavia.</a:t>
            </a:r>
          </a:p>
          <a:p>
            <a:r>
              <a:rPr lang="en-US" sz="1200" b="1" i="0" u="none" strike="noStrike" kern="1200" cap="none" dirty="0">
                <a:solidFill>
                  <a:schemeClr val="tx1"/>
                </a:solidFill>
                <a:effectLst/>
                <a:latin typeface="Arial"/>
                <a:ea typeface="Arial"/>
                <a:cs typeface="Arial"/>
                <a:sym typeface="Arial"/>
              </a:rPr>
              <a:t>Uncertainty avoidance</a:t>
            </a:r>
            <a:r>
              <a:rPr lang="en-US" sz="1200" b="0" i="0" u="none" strike="noStrike" kern="1200" cap="none" dirty="0">
                <a:solidFill>
                  <a:schemeClr val="tx1"/>
                </a:solidFill>
                <a:effectLst/>
                <a:latin typeface="Arial"/>
                <a:ea typeface="Arial"/>
                <a:cs typeface="Arial"/>
                <a:sym typeface="Arial"/>
              </a:rPr>
              <a:t>, the third dimension in Hofstede’s model, is the extent to which the members of a society are uncomfortable with unclear, ambiguous, or unstructured situations. Members of uncertainty-avoiding cultures may resort to aggressive, emotional, intolerant behavior; they are characterized by a belief in absolute truth. Members of uncertainty-accepting cultures (e.g., Denmark, Sweden, Ireland, and the United States) are more tolerant of persons whose opinions differ from their own.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6533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a:solidFill>
                  <a:schemeClr val="tx1"/>
                </a:solidFill>
                <a:effectLst/>
                <a:latin typeface="Arial"/>
                <a:ea typeface="Arial"/>
                <a:cs typeface="Arial"/>
                <a:sym typeface="Arial"/>
              </a:rPr>
              <a:t>Achievement</a:t>
            </a:r>
            <a:r>
              <a:rPr lang="en-US" sz="1200" b="0" i="0" u="none" strike="noStrike" kern="1200" cap="none" dirty="0">
                <a:solidFill>
                  <a:schemeClr val="tx1"/>
                </a:solidFill>
                <a:effectLst/>
                <a:latin typeface="Arial"/>
                <a:ea typeface="Arial"/>
                <a:cs typeface="Arial"/>
                <a:sym typeface="Arial"/>
              </a:rPr>
              <a:t>, the fourth dimension, describes a society in which men are expected to be assertive, competitive, and concerned with material success and women fulfill the role of nurturer and are concerned with issues such as the welfare of children. </a:t>
            </a:r>
            <a:r>
              <a:rPr lang="en-US" sz="1200" b="1" i="0" u="none" strike="noStrike" kern="1200" cap="none" dirty="0">
                <a:solidFill>
                  <a:schemeClr val="tx1"/>
                </a:solidFill>
                <a:effectLst/>
                <a:latin typeface="Arial"/>
                <a:ea typeface="Arial"/>
                <a:cs typeface="Arial"/>
                <a:sym typeface="Arial"/>
              </a:rPr>
              <a:t>Nurturing</a:t>
            </a:r>
            <a:r>
              <a:rPr lang="en-US" sz="1200" b="0" i="0" u="none" strike="noStrike" kern="1200" cap="none" dirty="0">
                <a:solidFill>
                  <a:schemeClr val="tx1"/>
                </a:solidFill>
                <a:effectLst/>
                <a:latin typeface="Arial"/>
                <a:ea typeface="Arial"/>
                <a:cs typeface="Arial"/>
                <a:sym typeface="Arial"/>
              </a:rPr>
              <a:t>, by contrast, describes a society in which the social roles of men and women overlap, with neither gender exhibiting overly ambitious or competitive behavior. Japan and Austria rank highest in masculinity; Spain, Taiwan, the Netherlands, and the Scandinavian countries have some of the lowest ratings on this dimension.</a:t>
            </a:r>
          </a:p>
          <a:p>
            <a:r>
              <a:rPr lang="en-US" sz="1200" b="0" i="0" u="none" strike="noStrike" kern="1200" cap="none" dirty="0">
                <a:solidFill>
                  <a:schemeClr val="tx1"/>
                </a:solidFill>
                <a:effectLst/>
                <a:latin typeface="Arial"/>
                <a:ea typeface="Arial"/>
                <a:cs typeface="Arial"/>
                <a:sym typeface="Arial"/>
              </a:rPr>
              <a:t>Hofstede’s research convinced him that, although these four dimensions yield interesting and useful interpretations, they do not provide sufficient insight into possible cultural bases for economic growth. Hofstede was also disturbed by the fact that </a:t>
            </a:r>
            <a:r>
              <a:rPr lang="en-US" sz="1200" b="0" i="1" u="none" strike="noStrike" kern="1200" cap="none" dirty="0">
                <a:solidFill>
                  <a:schemeClr val="tx1"/>
                </a:solidFill>
                <a:effectLst/>
                <a:latin typeface="Arial"/>
                <a:ea typeface="Arial"/>
                <a:cs typeface="Arial"/>
                <a:sym typeface="Arial"/>
              </a:rPr>
              <a:t>Western </a:t>
            </a:r>
            <a:r>
              <a:rPr lang="en-US" sz="1200" b="0" i="0" u="none" strike="noStrike" kern="1200" cap="none" dirty="0">
                <a:solidFill>
                  <a:schemeClr val="tx1"/>
                </a:solidFill>
                <a:effectLst/>
                <a:latin typeface="Arial"/>
                <a:ea typeface="Arial"/>
                <a:cs typeface="Arial"/>
                <a:sym typeface="Arial"/>
              </a:rPr>
              <a:t>social scientists had developed the surveys used in the research. Because many economists had failed to predict the explosive economic development of Japan and the “Asian tigers” (i.e., South Korea, Taiwan, Hong Kong, and Singapore), Hofstede surmised that some cultural dimensions in Asia were eluding the researchers. This methodological problem was remedied by a Chinese Value Survey (CVS) developed by Chinese social scientists in Hong Kong and Taiwan.</a:t>
            </a:r>
          </a:p>
          <a:p>
            <a:r>
              <a:rPr lang="en-US" sz="1200" b="0" i="0" u="none" strike="noStrike" kern="1200" cap="none" dirty="0">
                <a:solidFill>
                  <a:schemeClr val="tx1"/>
                </a:solidFill>
                <a:effectLst/>
                <a:latin typeface="Arial"/>
                <a:ea typeface="Arial"/>
                <a:cs typeface="Arial"/>
                <a:sym typeface="Arial"/>
              </a:rPr>
              <a:t>The CVS data supported the first three “social behavior” dimensions of culture: power distance, individualism/collectivism, and achievement/nurturing. Uncertainty avoidance, however, did not show up in the survey results. Instead, the CVS revealed a dimension, </a:t>
            </a:r>
            <a:r>
              <a:rPr lang="en-US" sz="1200" b="1" i="0" u="none" strike="noStrike" kern="1200" cap="none" dirty="0">
                <a:solidFill>
                  <a:schemeClr val="tx1"/>
                </a:solidFill>
                <a:effectLst/>
                <a:latin typeface="Arial"/>
                <a:ea typeface="Arial"/>
                <a:cs typeface="Arial"/>
                <a:sym typeface="Arial"/>
              </a:rPr>
              <a:t>long-term orientation (LTO) </a:t>
            </a:r>
            <a:r>
              <a:rPr lang="en-US" sz="1200" b="0" i="0" u="none" strike="noStrike" kern="1200" cap="none" dirty="0">
                <a:solidFill>
                  <a:schemeClr val="tx1"/>
                </a:solidFill>
                <a:effectLst/>
                <a:latin typeface="Arial"/>
                <a:ea typeface="Arial"/>
                <a:cs typeface="Arial"/>
                <a:sym typeface="Arial"/>
              </a:rPr>
              <a:t>versus </a:t>
            </a:r>
            <a:r>
              <a:rPr lang="en-US" sz="1200" b="1" i="0" u="none" strike="noStrike" kern="1200" cap="none" dirty="0">
                <a:solidFill>
                  <a:schemeClr val="tx1"/>
                </a:solidFill>
                <a:effectLst/>
                <a:latin typeface="Arial"/>
                <a:ea typeface="Arial"/>
                <a:cs typeface="Arial"/>
                <a:sym typeface="Arial"/>
              </a:rPr>
              <a:t>short-term orientation</a:t>
            </a:r>
            <a:r>
              <a:rPr lang="en-US" sz="1200" b="0" i="0" u="none" strike="noStrike" kern="1200" cap="none" dirty="0">
                <a:solidFill>
                  <a:schemeClr val="tx1"/>
                </a:solidFill>
                <a:effectLst/>
                <a:latin typeface="Arial"/>
                <a:ea typeface="Arial"/>
                <a:cs typeface="Arial"/>
                <a:sym typeface="Arial"/>
              </a:rPr>
              <a:t>, that had eluded Western researchers.</a:t>
            </a:r>
          </a:p>
          <a:p>
            <a:r>
              <a:rPr lang="en-US" sz="1200" b="0" i="0" u="none" strike="noStrike" kern="1200" cap="none" dirty="0">
                <a:solidFill>
                  <a:schemeClr val="tx1"/>
                </a:solidFill>
                <a:effectLst/>
                <a:latin typeface="Arial"/>
                <a:ea typeface="Arial"/>
                <a:cs typeface="Arial"/>
                <a:sym typeface="Arial"/>
              </a:rPr>
              <a:t>Hofstede interpreted this dimension as concerning “a society’s search for virtue,” rather than truth. The dimension assesses the sense of immediacy within a culture—that is, whether gratification should be immediate or deferred. Long-term values include </a:t>
            </a:r>
            <a:r>
              <a:rPr lang="en-US" sz="1200" b="0" i="1" u="none" strike="noStrike" kern="1200" cap="none" dirty="0">
                <a:solidFill>
                  <a:schemeClr val="tx1"/>
                </a:solidFill>
                <a:effectLst/>
                <a:latin typeface="Arial"/>
                <a:ea typeface="Arial"/>
                <a:cs typeface="Arial"/>
                <a:sym typeface="Arial"/>
              </a:rPr>
              <a:t>persistence </a:t>
            </a:r>
            <a:r>
              <a:rPr lang="en-US" sz="1200" b="0" i="0" u="none" strike="noStrike" kern="1200" cap="none" dirty="0">
                <a:solidFill>
                  <a:schemeClr val="tx1"/>
                </a:solidFill>
                <a:effectLst/>
                <a:latin typeface="Arial"/>
                <a:ea typeface="Arial"/>
                <a:cs typeface="Arial"/>
                <a:sym typeface="Arial"/>
              </a:rPr>
              <a:t>(perseverance), defined as a general tenacity in the pursuit of a goal. </a:t>
            </a:r>
            <a:r>
              <a:rPr lang="en-US" sz="1200" b="0" i="1" u="none" strike="noStrike" kern="1200" cap="none" dirty="0">
                <a:solidFill>
                  <a:schemeClr val="tx1"/>
                </a:solidFill>
                <a:effectLst/>
                <a:latin typeface="Arial"/>
                <a:ea typeface="Arial"/>
                <a:cs typeface="Arial"/>
                <a:sym typeface="Arial"/>
              </a:rPr>
              <a:t>Ordering relationships </a:t>
            </a:r>
            <a:r>
              <a:rPr lang="en-US" sz="1200" b="0" i="0" u="none" strike="noStrike" kern="1200" cap="none" dirty="0">
                <a:solidFill>
                  <a:schemeClr val="tx1"/>
                </a:solidFill>
                <a:effectLst/>
                <a:latin typeface="Arial"/>
                <a:ea typeface="Arial"/>
                <a:cs typeface="Arial"/>
                <a:sym typeface="Arial"/>
              </a:rPr>
              <a:t>by status reflects the presence of societal hierarchies, and </a:t>
            </a:r>
            <a:r>
              <a:rPr lang="en-US" sz="1200" b="0" i="1" u="none" strike="noStrike" kern="1200" cap="none" dirty="0">
                <a:solidFill>
                  <a:schemeClr val="tx1"/>
                </a:solidFill>
                <a:effectLst/>
                <a:latin typeface="Arial"/>
                <a:ea typeface="Arial"/>
                <a:cs typeface="Arial"/>
                <a:sym typeface="Arial"/>
              </a:rPr>
              <a:t>observing this order </a:t>
            </a:r>
            <a:r>
              <a:rPr lang="en-US" sz="1200" b="0" i="0" u="none" strike="noStrike" kern="1200" cap="none" dirty="0">
                <a:solidFill>
                  <a:schemeClr val="tx1"/>
                </a:solidFill>
                <a:effectLst/>
                <a:latin typeface="Arial"/>
                <a:ea typeface="Arial"/>
                <a:cs typeface="Arial"/>
                <a:sym typeface="Arial"/>
              </a:rPr>
              <a:t>indicates the acceptance of complementary relations. </a:t>
            </a:r>
            <a:r>
              <a:rPr lang="en-US" sz="1200" b="0" i="1" u="none" strike="noStrike" kern="1200" cap="none" dirty="0">
                <a:solidFill>
                  <a:schemeClr val="tx1"/>
                </a:solidFill>
                <a:effectLst/>
                <a:latin typeface="Arial"/>
                <a:ea typeface="Arial"/>
                <a:cs typeface="Arial"/>
                <a:sym typeface="Arial"/>
              </a:rPr>
              <a:t>Thrift </a:t>
            </a:r>
            <a:r>
              <a:rPr lang="en-US" sz="1200" b="0" i="0" u="none" strike="noStrike" kern="1200" cap="none" dirty="0">
                <a:solidFill>
                  <a:schemeClr val="tx1"/>
                </a:solidFill>
                <a:effectLst/>
                <a:latin typeface="Arial"/>
                <a:ea typeface="Arial"/>
                <a:cs typeface="Arial"/>
                <a:sym typeface="Arial"/>
              </a:rPr>
              <a:t>manifests itself in high savings rates. Finally, </a:t>
            </a:r>
            <a:r>
              <a:rPr lang="en-US" sz="1200" b="0" i="1" u="none" strike="noStrike" kern="1200" cap="none" dirty="0">
                <a:solidFill>
                  <a:schemeClr val="tx1"/>
                </a:solidFill>
                <a:effectLst/>
                <a:latin typeface="Arial"/>
                <a:ea typeface="Arial"/>
                <a:cs typeface="Arial"/>
                <a:sym typeface="Arial"/>
              </a:rPr>
              <a:t>a sense of shame </a:t>
            </a:r>
            <a:r>
              <a:rPr lang="en-US" sz="1200" b="0" i="0" u="none" strike="noStrike" kern="1200" cap="none" dirty="0">
                <a:solidFill>
                  <a:schemeClr val="tx1"/>
                </a:solidFill>
                <a:effectLst/>
                <a:latin typeface="Arial"/>
                <a:ea typeface="Arial"/>
                <a:cs typeface="Arial"/>
                <a:sym typeface="Arial"/>
              </a:rPr>
              <a:t>leads to sensitivity in social contacts.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51596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lesson that the SRC teaches is that a vital, critical skill of the global marketer is unbiased perception, the ability to see what is so in a culture. Although this skill is as valuable at home as it is abroad, it is critical to the global marketer because of the widespread tendency toward ethnocentrism and use of the self-reference criterion. The SRC can be a powerful negative force in global business, and forgetting to check for it can lead to misunderstanding and failure.</a:t>
            </a:r>
          </a:p>
          <a:p>
            <a:pPr>
              <a:spcBef>
                <a:spcPct val="0"/>
              </a:spcBef>
            </a:pPr>
            <a:r>
              <a:rPr lang="en-US" dirty="0"/>
              <a:t> </a:t>
            </a:r>
          </a:p>
          <a:p>
            <a:pPr>
              <a:spcBef>
                <a:spcPct val="0"/>
              </a:spcBef>
            </a:pPr>
            <a:r>
              <a:rPr lang="en-US" dirty="0"/>
              <a:t>How might the European Disneyland have been different if Disney executives had used the four-step approach?</a:t>
            </a:r>
          </a:p>
          <a:p>
            <a:pPr>
              <a:spcBef>
                <a:spcPct val="0"/>
              </a:spcBef>
            </a:pPr>
            <a:r>
              <a:rPr lang="en-US" dirty="0"/>
              <a:t> </a:t>
            </a:r>
          </a:p>
          <a:p>
            <a:pPr>
              <a:spcBef>
                <a:spcPct val="0"/>
              </a:spcBef>
            </a:pPr>
            <a:r>
              <a:rPr lang="en-US" dirty="0"/>
              <a:t>Step 1. Disney executives believe there is virtually unlimited demand for American cultural exports around the world. Evidence includes the success of McDonald’s, Coca-Cola, Hollywood movies, and American rock music. Disney has a stellar track record in exporting its American management system and business style. Tokyo Disneyland, a virtual carbon copy of the park in Anaheim, California, has been a runaway success. Disney policies prohibit sale or consumption of alcohol inside its theme parks.</a:t>
            </a:r>
          </a:p>
          <a:p>
            <a:pPr>
              <a:spcBef>
                <a:spcPct val="0"/>
              </a:spcBef>
            </a:pPr>
            <a:r>
              <a:rPr lang="en-US" dirty="0"/>
              <a:t> </a:t>
            </a:r>
          </a:p>
          <a:p>
            <a:pPr>
              <a:spcBef>
                <a:spcPct val="0"/>
              </a:spcBef>
            </a:pPr>
            <a:r>
              <a:rPr lang="en-US" dirty="0"/>
              <a:t>Step 2. Europeans in general, and the French in particular, are sensitive about American cultural imperialism. Consuming wine with the midday meal is a long-established custom. Europeans have their own real castles, and many popular Disney characters come from European folk tales.</a:t>
            </a:r>
          </a:p>
          <a:p>
            <a:pPr>
              <a:spcBef>
                <a:spcPct val="0"/>
              </a:spcBef>
            </a:pPr>
            <a:r>
              <a:rPr lang="en-US" dirty="0"/>
              <a:t> </a:t>
            </a:r>
          </a:p>
          <a:p>
            <a:pPr>
              <a:spcBef>
                <a:spcPct val="0"/>
              </a:spcBef>
            </a:pPr>
            <a:r>
              <a:rPr lang="en-US" dirty="0"/>
              <a:t>Step 3. The significant differences revealed by comparing the findings in steps 1 and 2 suggest strongly that the needs upon which the American and Japanese Disney theme parks were based did not exist in France. A modification of this design was needed for European success.</a:t>
            </a:r>
          </a:p>
          <a:p>
            <a:pPr>
              <a:spcBef>
                <a:spcPct val="0"/>
              </a:spcBef>
            </a:pPr>
            <a:r>
              <a:rPr lang="en-US" dirty="0"/>
              <a:t> </a:t>
            </a:r>
          </a:p>
          <a:p>
            <a:pPr>
              <a:spcBef>
                <a:spcPct val="0"/>
              </a:spcBef>
            </a:pPr>
            <a:r>
              <a:rPr lang="en-US" dirty="0"/>
              <a:t>Step 4. This would require the design of a theme park that is more in keeping with French and European cultural norms. Allow the French to put their own identity on the park.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82309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92243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In </a:t>
            </a:r>
            <a:r>
              <a:rPr lang="en-US" i="1" dirty="0"/>
              <a:t>Diffusion of Innovation </a:t>
            </a:r>
            <a:r>
              <a:rPr lang="en-US" i="0" dirty="0"/>
              <a:t>(1962) </a:t>
            </a:r>
            <a:r>
              <a:rPr lang="en-US" dirty="0"/>
              <a:t>Everett Rogers described three concepts that describe the process by which an individual adopts a new idea: the adoption process, characteristics of innovations, and adopter categories. </a:t>
            </a:r>
            <a:r>
              <a:rPr lang="ja-JP" altLang="en-US" dirty="0"/>
              <a:t>“</a:t>
            </a:r>
            <a:r>
              <a:rPr lang="en-US" dirty="0"/>
              <a:t>New</a:t>
            </a:r>
            <a:r>
              <a:rPr lang="ja-JP" altLang="en-US" dirty="0"/>
              <a:t>”</a:t>
            </a:r>
            <a:r>
              <a:rPr lang="en-US" dirty="0"/>
              <a:t> means different things. A product already introduced in one market may be an innovation in another one. Products may be innovations in one market yet mature or declining in others.</a:t>
            </a:r>
          </a:p>
          <a:p>
            <a:pPr>
              <a:spcBef>
                <a:spcPct val="0"/>
              </a:spcBef>
            </a:pPr>
            <a:r>
              <a:rPr lang="en-US" dirty="0"/>
              <a:t> </a:t>
            </a:r>
          </a:p>
          <a:p>
            <a:pPr>
              <a:spcBef>
                <a:spcPct val="0"/>
              </a:spcBef>
            </a:pPr>
            <a:r>
              <a:rPr lang="en-US" dirty="0"/>
              <a:t>1. Awareness. In the first stage the customer becomes aware for the first time of the product or innovation. An important early communication objective in global marketing is to create awareness of a new product through general exposure to advertising messages. Impersonal sources of information are most important at this stage.</a:t>
            </a:r>
          </a:p>
          <a:p>
            <a:pPr>
              <a:spcBef>
                <a:spcPct val="0"/>
              </a:spcBef>
            </a:pPr>
            <a:r>
              <a:rPr lang="en-US" dirty="0"/>
              <a:t> </a:t>
            </a:r>
          </a:p>
          <a:p>
            <a:pPr>
              <a:spcBef>
                <a:spcPct val="0"/>
              </a:spcBef>
            </a:pPr>
            <a:r>
              <a:rPr lang="en-US" dirty="0"/>
              <a:t>2. Interest. During this stage, the customer is interested enough to learn more. The customer has focused his or her attention on communications relating to the product and will engage in research activities and seek out additional information.</a:t>
            </a:r>
          </a:p>
          <a:p>
            <a:pPr>
              <a:spcBef>
                <a:spcPct val="0"/>
              </a:spcBef>
            </a:pPr>
            <a:r>
              <a:rPr lang="en-US" dirty="0"/>
              <a:t> </a:t>
            </a:r>
          </a:p>
          <a:p>
            <a:pPr>
              <a:spcBef>
                <a:spcPct val="0"/>
              </a:spcBef>
            </a:pPr>
            <a:r>
              <a:rPr lang="en-US" dirty="0"/>
              <a:t>3. Evaluation. In this stage the individual mentally assesses the product</a:t>
            </a:r>
            <a:r>
              <a:rPr lang="ja-JP" altLang="en-US" dirty="0"/>
              <a:t>’</a:t>
            </a:r>
            <a:r>
              <a:rPr lang="en-US" dirty="0"/>
              <a:t>s benefits in relation to present and anticipated future needs and, based on this judgment, decides whether or not to try it.</a:t>
            </a:r>
          </a:p>
          <a:p>
            <a:pPr>
              <a:spcBef>
                <a:spcPct val="0"/>
              </a:spcBef>
            </a:pPr>
            <a:r>
              <a:rPr lang="en-US" dirty="0"/>
              <a:t> </a:t>
            </a:r>
          </a:p>
          <a:p>
            <a:pPr>
              <a:spcBef>
                <a:spcPct val="0"/>
              </a:spcBef>
            </a:pPr>
            <a:r>
              <a:rPr lang="en-US" dirty="0"/>
              <a:t>4. Trial. Most customers will not purchase expensive products without the </a:t>
            </a:r>
            <a:r>
              <a:rPr lang="ja-JP" altLang="en-US" dirty="0"/>
              <a:t>“</a:t>
            </a:r>
            <a:r>
              <a:rPr lang="en-US" dirty="0"/>
              <a:t>hands-on</a:t>
            </a:r>
            <a:r>
              <a:rPr lang="ja-JP" altLang="en-US" dirty="0"/>
              <a:t>”</a:t>
            </a:r>
            <a:r>
              <a:rPr lang="en-US" dirty="0"/>
              <a:t> experience marketers call </a:t>
            </a:r>
            <a:r>
              <a:rPr lang="ja-JP" altLang="en-US" dirty="0"/>
              <a:t>“</a:t>
            </a:r>
            <a:r>
              <a:rPr lang="en-US" dirty="0"/>
              <a:t>trial.</a:t>
            </a:r>
            <a:r>
              <a:rPr lang="ja-JP" altLang="en-US" dirty="0"/>
              <a:t>”</a:t>
            </a:r>
            <a:r>
              <a:rPr lang="en-US" dirty="0"/>
              <a:t> A good example of a product trial that does not involve purchase is the automobile test drive. For inexpensive consumer packaged goods, trial often involves actual purchase or the distribution of free samples.</a:t>
            </a:r>
          </a:p>
          <a:p>
            <a:pPr>
              <a:spcBef>
                <a:spcPct val="0"/>
              </a:spcBef>
            </a:pPr>
            <a:r>
              <a:rPr lang="en-US" dirty="0"/>
              <a:t> </a:t>
            </a:r>
          </a:p>
          <a:p>
            <a:pPr>
              <a:spcBef>
                <a:spcPct val="0"/>
              </a:spcBef>
            </a:pPr>
            <a:r>
              <a:rPr lang="en-US" dirty="0"/>
              <a:t>5. Adoption. At this point, the individual either makes an initial purchase (in the case of the more expensive product) or continues to purchase—adopts and exhibits brand loyalty to—the less expensive product.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36608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1. </a:t>
            </a:r>
            <a:r>
              <a:rPr lang="en-US" i="1" dirty="0"/>
              <a:t>Relative advantage</a:t>
            </a:r>
            <a:r>
              <a:rPr lang="en-US" dirty="0"/>
              <a:t>: How a new product compares with existing products or methods in the eyes of customers. The perceived relative advantage of a new product versus existing products is a major influence on the rate of adoption. If a product has a substantial relative advantage vis-à-vis the competition, it is likely to gain quick acceptance. Ex: compact discs vs. vinyl records.</a:t>
            </a:r>
          </a:p>
          <a:p>
            <a:pPr>
              <a:spcBef>
                <a:spcPct val="0"/>
              </a:spcBef>
            </a:pPr>
            <a:r>
              <a:rPr lang="en-US" dirty="0"/>
              <a:t> </a:t>
            </a:r>
          </a:p>
          <a:p>
            <a:pPr>
              <a:spcBef>
                <a:spcPct val="0"/>
              </a:spcBef>
            </a:pPr>
            <a:r>
              <a:rPr lang="en-US" dirty="0"/>
              <a:t>2. </a:t>
            </a:r>
            <a:r>
              <a:rPr lang="en-US" i="1" dirty="0"/>
              <a:t>Compatibility</a:t>
            </a:r>
            <a:r>
              <a:rPr lang="en-US" dirty="0"/>
              <a:t>: The extent to which a product is consistent with existing values and past experiences of adopters. The history of innovations in international marketing is replete with failures caused by the lack of compatibility of new products in the target market. Ex.: VCRs—Betamax and VHS.</a:t>
            </a:r>
          </a:p>
          <a:p>
            <a:pPr>
              <a:spcBef>
                <a:spcPct val="0"/>
              </a:spcBef>
            </a:pPr>
            <a:r>
              <a:rPr lang="en-US" dirty="0"/>
              <a:t> </a:t>
            </a:r>
          </a:p>
          <a:p>
            <a:pPr>
              <a:spcBef>
                <a:spcPct val="0"/>
              </a:spcBef>
            </a:pPr>
            <a:r>
              <a:rPr lang="en-US" dirty="0"/>
              <a:t>3. </a:t>
            </a:r>
            <a:r>
              <a:rPr lang="en-US" i="1" dirty="0"/>
              <a:t>Complexity</a:t>
            </a:r>
            <a:r>
              <a:rPr lang="en-US" dirty="0"/>
              <a:t>: The degree to which an innovation or new product is difficult to understand and use. Product complexity is a factor that can slow down the rate of adoption, particularly in developing country markets with low rates of literacy. In the 1990s, dozens of global companies were developing new interactive multimedia consumer electronics products. Complexity is a key design issue; it is a standing joke that in most households, VCR clocks flash 12:00 because users don</a:t>
            </a:r>
            <a:r>
              <a:rPr lang="ja-JP" altLang="en-US" dirty="0"/>
              <a:t>’</a:t>
            </a:r>
            <a:r>
              <a:rPr lang="en-US" dirty="0"/>
              <a:t>t know how to set them. To achieve mass success, new products will have to be as simple to use as slipping a prerecorded videocassette into a VCR.</a:t>
            </a:r>
          </a:p>
          <a:p>
            <a:pPr>
              <a:spcBef>
                <a:spcPct val="0"/>
              </a:spcBef>
            </a:pPr>
            <a:r>
              <a:rPr lang="en-US" dirty="0"/>
              <a:t> </a:t>
            </a:r>
          </a:p>
          <a:p>
            <a:pPr>
              <a:spcBef>
                <a:spcPct val="0"/>
              </a:spcBef>
            </a:pPr>
            <a:r>
              <a:rPr lang="en-US" dirty="0"/>
              <a:t>4. </a:t>
            </a:r>
            <a:r>
              <a:rPr lang="en-US" i="1" dirty="0"/>
              <a:t>Divisibility</a:t>
            </a:r>
            <a:r>
              <a:rPr lang="en-US" dirty="0"/>
              <a:t>: The ability of a product to be tried and used on a limited basis without great expense. Wide discrepancies in income levels around the globe result in major differences in preferred purchase quantities, serving sizes, and product portions. U.S.-size jars of Hellman</a:t>
            </a:r>
            <a:r>
              <a:rPr lang="ja-JP" altLang="en-US" dirty="0"/>
              <a:t>’</a:t>
            </a:r>
            <a:r>
              <a:rPr lang="en-US" dirty="0"/>
              <a:t>s Mayonnaise did not sell in South America. Less expensive, no refrigeration required, plastic packets were a hit.</a:t>
            </a:r>
          </a:p>
          <a:p>
            <a:pPr>
              <a:spcBef>
                <a:spcPct val="0"/>
              </a:spcBef>
            </a:pPr>
            <a:r>
              <a:rPr lang="en-US" dirty="0"/>
              <a:t> </a:t>
            </a:r>
          </a:p>
          <a:p>
            <a:pPr>
              <a:spcBef>
                <a:spcPct val="0"/>
              </a:spcBef>
            </a:pPr>
            <a:r>
              <a:rPr lang="en-US" dirty="0"/>
              <a:t>5. </a:t>
            </a:r>
            <a:r>
              <a:rPr lang="en-US" i="1" dirty="0"/>
              <a:t>Communicability</a:t>
            </a:r>
            <a:r>
              <a:rPr lang="en-US" dirty="0"/>
              <a:t>. The degree to which benefits of an innovation or the value of a product may be communicated to a potential market. A new digital cassette recorder from Philips was a market failure, in part because advertisements did not clearly communicate the fact that the product could make CD-quality recordings using new cassette technology while still playing older analog tapes.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07501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first 2.5 percent of people to purchase a product are defined as innovators. The next 13.5 percent are early adopters, the next 34 percent are the early majority, the next 34 percent are the late majority, and the final 16 percent are laggards.</a:t>
            </a:r>
          </a:p>
          <a:p>
            <a:pPr>
              <a:spcBef>
                <a:spcPct val="0"/>
              </a:spcBef>
            </a:pPr>
            <a:r>
              <a:rPr lang="en-US" dirty="0"/>
              <a:t> </a:t>
            </a:r>
          </a:p>
          <a:p>
            <a:pPr>
              <a:spcBef>
                <a:spcPct val="0"/>
              </a:spcBef>
            </a:pPr>
            <a:r>
              <a:rPr lang="en-US" dirty="0"/>
              <a:t>Innovators: These consumers tend to be venturesome, more cosmopolitan in their social relationships, and wealthier than those who adopt later.</a:t>
            </a:r>
          </a:p>
          <a:p>
            <a:pPr>
              <a:spcBef>
                <a:spcPct val="0"/>
              </a:spcBef>
            </a:pPr>
            <a:r>
              <a:rPr lang="en-US" dirty="0"/>
              <a:t> </a:t>
            </a:r>
          </a:p>
          <a:p>
            <a:pPr>
              <a:spcBef>
                <a:spcPct val="0"/>
              </a:spcBef>
            </a:pPr>
            <a:r>
              <a:rPr lang="en-US" dirty="0"/>
              <a:t>Early adopters: Early adopters are the most influential people in their communities, even more than the innovators. Thus the early adopters are a critical group in the adoption process, and they have great influence on the early and late majority, who comprise the bulk of the adopters of any product. Several characteristics of early adopters stand out. First, they tend to be younger, with higher social status, and in a more favorable financial position than later adopters. They must be responsive to mass media information sources and must learn about innovations from these sources because they cannot simply copy the behavior of early adopters.</a:t>
            </a:r>
          </a:p>
          <a:p>
            <a:pPr>
              <a:spcBef>
                <a:spcPct val="0"/>
              </a:spcBef>
            </a:pPr>
            <a:endParaRPr lang="en-US" dirty="0"/>
          </a:p>
          <a:p>
            <a:r>
              <a:rPr lang="en-US" sz="1200" b="0" i="0" u="none" strike="noStrike" kern="1200" cap="none" dirty="0">
                <a:solidFill>
                  <a:schemeClr val="tx1"/>
                </a:solidFill>
                <a:effectLst/>
                <a:latin typeface="Arial"/>
                <a:ea typeface="Arial"/>
                <a:cs typeface="Arial"/>
                <a:sym typeface="Arial"/>
              </a:rPr>
              <a:t>One of the major reasons for the normal distribution of adopter categories is the </a:t>
            </a:r>
            <a:r>
              <a:rPr lang="en-US" sz="1200" b="0" i="1" u="none" strike="noStrike" kern="1200" cap="none" dirty="0">
                <a:solidFill>
                  <a:schemeClr val="tx1"/>
                </a:solidFill>
                <a:effectLst/>
                <a:latin typeface="Arial"/>
                <a:ea typeface="Arial"/>
                <a:cs typeface="Arial"/>
                <a:sym typeface="Arial"/>
              </a:rPr>
              <a:t>interaction effect</a:t>
            </a:r>
            <a:r>
              <a:rPr lang="en-US" sz="1200" b="0" i="0" u="none" strike="noStrike" kern="1200" cap="none" dirty="0">
                <a:solidFill>
                  <a:schemeClr val="tx1"/>
                </a:solidFill>
                <a:effectLst/>
                <a:latin typeface="Arial"/>
                <a:ea typeface="Arial"/>
                <a:cs typeface="Arial"/>
                <a:sym typeface="Arial"/>
              </a:rPr>
              <a:t>—that is, the process through which individuals who have adopted an innovation influence others. Adoption of a new idea or product is the result of human interaction in a social system. If the first adopter of an innovation or new product discusses it with two other people, and each of those two adopters passes the new idea along to two other people, and so on, the resulting distribution yields a normal bell shape when plotted.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28746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Based on a cross-national comparison of the United States, Japan, South Korea, and Taiwan, Takada and Jain presented evidence that different country characteristics—in particular, culture and communication patterns—affect diffusion processes for room air conditioners, washing machines, and calculators. Proceeding from the observation that Japan, South Korea, and Taiwan are high-context cultures with relatively homogeneous populations, whereas the United States is a low-context, heterogeneous culture, Takada and Jain surmised that Asia would show faster rates of diffusion than the United States (see Figure 4-4).</a:t>
            </a:r>
          </a:p>
          <a:p>
            <a:r>
              <a:rPr lang="en-US" sz="1200" b="0" i="0" u="none" strike="noStrike" kern="1200" cap="none" dirty="0">
                <a:solidFill>
                  <a:schemeClr val="tx1"/>
                </a:solidFill>
                <a:effectLst/>
                <a:latin typeface="Arial"/>
                <a:ea typeface="Arial"/>
                <a:cs typeface="Arial"/>
                <a:sym typeface="Arial"/>
              </a:rPr>
              <a:t>A second hypothesis supported by the research was that adoption would proceed more quickly in markets where innovations were introduced relatively late. Presumably, the lag time would give potential consumers more opportunity to assess the relative advantages, compatibility, and other product attributes. Takada and Jain’s research has important marketing implications. These authors noted: “If a marketing manager plans to enter the newly industrializing countries (NICs) or other Asian markets with a product that has proved to be successful in the home market, the product’s diffusion processes are likely to be much faster than in the home market.”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70136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Environmental sensitivity is a useful approach to view products because it places them on a continuum. At one end of the continuum are environmentally insensitive products that do not require significant adaptation to the environments of various world markets. At the other end of the continuum are products that are highly sensitive to different environmental factors. A company with environmentally insensitive products will spend relatively less time determining the specific and unique conditions of local markets because the product is basically universal. The greater a product</a:t>
            </a:r>
            <a:r>
              <a:rPr lang="ja-JP" altLang="en-US" dirty="0"/>
              <a:t>’</a:t>
            </a:r>
            <a:r>
              <a:rPr lang="en-US" dirty="0"/>
              <a:t>s environmental sensitivity, the greater the need for managers to address country-specific economic, regulatory, technological, social, and cultural environmental conditions. The next slide illustrates this concept.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638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Any systematic study of a new geographic market requires a combination of tough-mindedness and open-mindedness. While marketers should be secure in their own convictions and traditions, an open mind is required to appreciate the integrity and value of other ways of life and points of view. Put simply, people must overcome the prejudices that are a natural result of the human tendency toward ethnocentricity. Although “culture shock” is a normal human reaction to the new and unknown, successful global marketers strive to comprehend human experience from the local point of view. One reason cultural factors challenge global marketers is that many of these factors are hidden from view. Because culture is a learned behavior passed on from generation to generation, it can be difficult for outsiders to fathom. However, as they endeavor to understand cultural factors, outsiders gradually become insiders and develop cultural empathy. There are many different paths to the same goals in life: The global marketer understands this and revels in life’s rich diversity.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3964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horizontal axis shows environmental sensitivity, the vertical axis the degree for product adaptation needed. Any product exhibiting low levels of environmental sensitivity—integrated circuits, for example—belongs in the lower left of the figure. Intel has sold more than 100 million microprocessors because a chip is a chip anywhere around the world. Moving to the right on the horizontal axis, the level of sensitivity increases, as does the amount of adaptation. Computers are characterized by moderate levels of environmental sensitivity; variations in country voltage requirements require some adaptation. In addition, the computer</a:t>
            </a:r>
            <a:r>
              <a:rPr lang="ja-JP" altLang="en-US" dirty="0"/>
              <a:t>’</a:t>
            </a:r>
            <a:r>
              <a:rPr lang="en-US" dirty="0"/>
              <a:t>s software documentation should be in the local language. At the upper right of Figure 4-3 are products with high environmental sensitivity. Food sometimes falls into this category because it is sensitive to climate and culture. As we saw in the McDonald</a:t>
            </a:r>
            <a:r>
              <a:rPr lang="ja-JP" altLang="en-US" dirty="0"/>
              <a:t>’</a:t>
            </a:r>
            <a:r>
              <a:rPr lang="en-US" dirty="0"/>
              <a:t>s case at the end of Chapter 1, the fast</a:t>
            </a:r>
            <a:r>
              <a:rPr lang="en-US" baseline="0" dirty="0"/>
              <a:t> </a:t>
            </a:r>
            <a:r>
              <a:rPr lang="en-US" dirty="0"/>
              <a:t>food giant has achieved great success outside the United States by adapting its menu items to local tastes. GE</a:t>
            </a:r>
            <a:r>
              <a:rPr lang="ja-JP" altLang="en-US" dirty="0"/>
              <a:t>’</a:t>
            </a:r>
            <a:r>
              <a:rPr lang="en-US" dirty="0"/>
              <a:t>s turbine generating equipment may also appear on the high sensitivity end of the continuum; in many countries, local equipment manufacturers receive preferential treatment when bidding on national projects.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9868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IN" sz="1200" b="0" i="0" u="none" strike="noStrike" kern="1200" cap="none" dirty="0">
                <a:solidFill>
                  <a:schemeClr val="tx1"/>
                </a:solidFill>
                <a:latin typeface="Arial"/>
                <a:ea typeface="Arial"/>
                <a:cs typeface="Arial"/>
                <a:sym typeface="Arial"/>
              </a:rPr>
              <a:t>In countries where water from the tap or well may be contaminated, bottled water is a convenient alternative. The fastest growth in the industry is occurring in developing countries; in the past five years, bottled water consumption has tripled in India and more than doubled in China. Many consumers also choose bottled water as an alternative to other beverage choices. However, the Earth Policy Institute and other groups view bottled water as an overpriced, wasteful extravagance. The International Bottled Water Association disagrees with that view. A spokesman said, “We’re an on-the-go society demanding convenient packaging and consistent quality, and that’s what bottled water provides.”</a:t>
            </a:r>
          </a:p>
          <a:p>
            <a:pPr>
              <a:spcBef>
                <a:spcPct val="0"/>
              </a:spcBef>
            </a:pPr>
            <a:r>
              <a:rPr lang="en-US" dirty="0"/>
              <a:t> </a:t>
            </a:r>
          </a:p>
          <a:p>
            <a:pPr>
              <a:spcBef>
                <a:spcPct val="0"/>
              </a:spcBef>
            </a:pPr>
            <a:r>
              <a:rPr lang="en-US" dirty="0"/>
              <a:t>Coffee is a beverage category that illustrates the point. On the European continent, coffee has been consumed for centuries. By contrast, Britain has historically been a nation of tea drinkers, and the notion of afternoon tea is firmly entrenched in British culture. In the 1970s, tea outsold coffee by a ratio of 4</a:t>
            </a:r>
            <a:r>
              <a:rPr lang="en-US" baseline="0" dirty="0"/>
              <a:t> </a:t>
            </a:r>
            <a:r>
              <a:rPr lang="en-US" dirty="0"/>
              <a:t>to 1. Brits who did drink coffee tended to buy it in instant form, because the preparation of instant is similar to that of tea. By the 1990s, however, Britain was experiencing an economic boom and an explosion of new nightclubs and restaurants. Trendy Londoners looking for a non-pub “third place” found it in the form of Seattle Coffee Company cafés. An instant success after the first store was opened by coffee-starved Americans in 1995, by 1998 Seattle Coffee had 65 locations around London. Starbucks bought the business from its founders for $84 million. </a:t>
            </a:r>
            <a:r>
              <a:rPr lang="en-IN" sz="1200" b="0" i="0" u="none" strike="noStrike" kern="1200" cap="none" dirty="0">
                <a:solidFill>
                  <a:schemeClr val="tx1"/>
                </a:solidFill>
                <a:latin typeface="Arial"/>
                <a:ea typeface="Arial"/>
                <a:cs typeface="Arial"/>
                <a:sym typeface="Arial"/>
              </a:rPr>
              <a:t>Today, Starbucks has overcome the challenge of high real estate prices and has more than 800 locations in the United Kingdom.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3775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slide is an introduction to the different aspects of culture. The goal of this slide is to help the student see that culture has a number of factors affecting it. Culture is acted out in social institutions and in society.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9807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Material and nonmaterial </a:t>
            </a:r>
            <a:r>
              <a:rPr lang="en-IN" sz="1200" b="0" i="0" u="none" strike="noStrike" kern="1200" cap="none" dirty="0">
                <a:solidFill>
                  <a:schemeClr val="tx1"/>
                </a:solidFill>
                <a:latin typeface="Arial"/>
                <a:ea typeface="Arial"/>
                <a:cs typeface="Arial"/>
                <a:sym typeface="Arial"/>
              </a:rPr>
              <a:t>(also known as </a:t>
            </a:r>
            <a:r>
              <a:rPr lang="en-IN" sz="1200" b="0" i="1" u="none" strike="noStrike" kern="1200" cap="none" dirty="0">
                <a:solidFill>
                  <a:schemeClr val="tx1"/>
                </a:solidFill>
                <a:latin typeface="Arial"/>
                <a:ea typeface="Arial"/>
                <a:cs typeface="Arial"/>
                <a:sym typeface="Arial"/>
              </a:rPr>
              <a:t>subjective</a:t>
            </a:r>
            <a:r>
              <a:rPr lang="en-IN" sz="1200" b="0" i="0" u="none" strike="noStrike" kern="1200" cap="none" dirty="0">
                <a:solidFill>
                  <a:schemeClr val="tx1"/>
                </a:solidFill>
                <a:latin typeface="Arial"/>
                <a:ea typeface="Arial"/>
                <a:cs typeface="Arial"/>
                <a:sym typeface="Arial"/>
              </a:rPr>
              <a:t> or </a:t>
            </a:r>
            <a:r>
              <a:rPr lang="en-IN" sz="1200" b="0" i="1" u="none" strike="noStrike" kern="1200" cap="none" dirty="0">
                <a:solidFill>
                  <a:schemeClr val="tx1"/>
                </a:solidFill>
                <a:latin typeface="Arial"/>
                <a:ea typeface="Arial"/>
                <a:cs typeface="Arial"/>
                <a:sym typeface="Arial"/>
              </a:rPr>
              <a:t>abstract culture</a:t>
            </a:r>
            <a:r>
              <a:rPr lang="en-IN" sz="1200" b="0" i="0" u="none" strike="noStrike" kern="1200" cap="none" dirty="0">
                <a:solidFill>
                  <a:schemeClr val="tx1"/>
                </a:solidFill>
                <a:latin typeface="Arial"/>
                <a:ea typeface="Arial"/>
                <a:cs typeface="Arial"/>
                <a:sym typeface="Arial"/>
              </a:rPr>
              <a:t>) </a:t>
            </a:r>
            <a:r>
              <a:rPr lang="en-US" dirty="0">
                <a:ea typeface="ＭＳ Ｐゴシック" pitchFamily="34" charset="-128"/>
              </a:rPr>
              <a:t>elements of culture are interrelated. Cultural universals include athletic sports, body adornment, cooking, courtship, dancing, decorative art, education, ethics, etiquette, family feasting, food taboos, language, marriage, mealtime, medicine, mourning, music, property rights, religious rituals, residence rules, status differentiation, and trade.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09554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Because of technologies such as satellite TV, Internet, and similar communication channels, marketers have begun to see the emergence of the global consumer. The hallmark of this culture is consumption. As the world becomes more interconnected and as cultural imagery continues to freely flow across national borders, it can be expected that this culture will grow. It can be exploited by global consumer culture positioning (GCCP), discussed in Chapter 7. </a:t>
            </a:r>
            <a:r>
              <a:rPr lang="en-US" sz="1200" b="0" i="0" u="none" strike="noStrike" kern="1200" cap="none" dirty="0">
                <a:solidFill>
                  <a:schemeClr val="tx1"/>
                </a:solidFill>
                <a:latin typeface="Arial"/>
                <a:ea typeface="Arial"/>
                <a:cs typeface="Arial"/>
                <a:sym typeface="Arial"/>
              </a:rPr>
              <a:t>In particular, marketers can use advertising to communicate the notion that people everywhere consume a particular brand or to appeal to human universals.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778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By accepting Hofstede</a:t>
            </a:r>
            <a:r>
              <a:rPr lang="ja-JP" altLang="en-US" dirty="0"/>
              <a:t>’</a:t>
            </a:r>
            <a:r>
              <a:rPr lang="en-US" dirty="0"/>
              <a:t>s definition of culture (the collective programming of the mind), it would make sense to learn about culture by studying the attitudes, beliefs, and values shared by a specific group of people. Values represent the deepest level of a culture and are shared by the majority of members. Within any culture, there are likely to be</a:t>
            </a:r>
            <a:r>
              <a:rPr lang="en-US" b="1" dirty="0"/>
              <a:t> subcultures</a:t>
            </a:r>
            <a:r>
              <a:rPr lang="en-US" dirty="0"/>
              <a:t>, that is, smaller groups of people with their own shared subset of attitudes, beliefs, and values. Subcultures may represent attractive niche marketing opportunities, e.g., vegetarians.</a:t>
            </a:r>
          </a:p>
          <a:p>
            <a:pPr>
              <a:spcBef>
                <a:spcPct val="0"/>
              </a:spcBef>
            </a:pPr>
            <a:endParaRPr lang="en-US" dirty="0"/>
          </a:p>
          <a:p>
            <a:pPr>
              <a:spcBef>
                <a:spcPct val="0"/>
              </a:spcBef>
            </a:pPr>
            <a:r>
              <a:rPr lang="en-IN" sz="1200" b="0" i="0" u="none" strike="noStrike" kern="1200" cap="none" dirty="0">
                <a:solidFill>
                  <a:schemeClr val="tx1"/>
                </a:solidFill>
                <a:latin typeface="Arial"/>
                <a:ea typeface="Arial"/>
                <a:cs typeface="Arial"/>
                <a:sym typeface="Arial"/>
              </a:rPr>
              <a:t>Some specific examples will allow us to illustrate these definitions by comparing and contrasting attitudes, beliefs, and values. The Japanese, for example, strive to achieve cooperation, consensus, self-denial, and harmony. Because these all represent feelings about modes of conduct, they are </a:t>
            </a:r>
            <a:r>
              <a:rPr lang="en-IN" sz="1200" b="0" i="1" u="none" strike="noStrike" kern="1200" cap="none" dirty="0">
                <a:solidFill>
                  <a:schemeClr val="tx1"/>
                </a:solidFill>
                <a:latin typeface="Arial"/>
                <a:ea typeface="Arial"/>
                <a:cs typeface="Arial"/>
                <a:sym typeface="Arial"/>
              </a:rPr>
              <a:t>values.</a:t>
            </a:r>
            <a:r>
              <a:rPr lang="en-IN" sz="1200" b="0" i="0" u="none" strike="noStrike" kern="1200" cap="none" dirty="0">
                <a:solidFill>
                  <a:schemeClr val="tx1"/>
                </a:solidFill>
                <a:latin typeface="Arial"/>
                <a:ea typeface="Arial"/>
                <a:cs typeface="Arial"/>
                <a:sym typeface="Arial"/>
              </a:rPr>
              <a:t> Japan’s </a:t>
            </a:r>
            <a:r>
              <a:rPr lang="en-IN" sz="1200" b="0" i="0" u="none" strike="noStrike" kern="1200" cap="none" dirty="0" err="1">
                <a:solidFill>
                  <a:schemeClr val="tx1"/>
                </a:solidFill>
                <a:latin typeface="Arial"/>
                <a:ea typeface="Arial"/>
                <a:cs typeface="Arial"/>
                <a:sym typeface="Arial"/>
              </a:rPr>
              <a:t>monocultural</a:t>
            </a:r>
            <a:r>
              <a:rPr lang="en-IN" sz="1200" b="0" i="0" u="none" strike="noStrike" kern="1200" cap="none" dirty="0">
                <a:solidFill>
                  <a:schemeClr val="tx1"/>
                </a:solidFill>
                <a:latin typeface="Arial"/>
                <a:ea typeface="Arial"/>
                <a:cs typeface="Arial"/>
                <a:sym typeface="Arial"/>
              </a:rPr>
              <a:t> society reflects the </a:t>
            </a:r>
            <a:r>
              <a:rPr lang="en-IN" sz="1200" b="0" i="1" u="none" strike="noStrike" kern="1200" cap="none" dirty="0">
                <a:solidFill>
                  <a:schemeClr val="tx1"/>
                </a:solidFill>
                <a:latin typeface="Arial"/>
                <a:ea typeface="Arial"/>
                <a:cs typeface="Arial"/>
                <a:sym typeface="Arial"/>
              </a:rPr>
              <a:t>belief</a:t>
            </a:r>
            <a:r>
              <a:rPr lang="en-IN" sz="1200" b="0" i="0" u="none" strike="noStrike" kern="1200" cap="none" dirty="0">
                <a:solidFill>
                  <a:schemeClr val="tx1"/>
                </a:solidFill>
                <a:latin typeface="Arial"/>
                <a:ea typeface="Arial"/>
                <a:cs typeface="Arial"/>
                <a:sym typeface="Arial"/>
              </a:rPr>
              <a:t> among the Japanese that they are unique in the world. Many Japanese, especially young people, also believe that the West is the source of important fashion trends. As a result, many Japanese share a </a:t>
            </a:r>
            <a:r>
              <a:rPr lang="en-IN" sz="1200" b="0" i="0" u="none" strike="noStrike" kern="1200" cap="none" dirty="0" err="1">
                <a:solidFill>
                  <a:schemeClr val="tx1"/>
                </a:solidFill>
                <a:latin typeface="Arial"/>
                <a:ea typeface="Arial"/>
                <a:cs typeface="Arial"/>
                <a:sym typeface="Arial"/>
              </a:rPr>
              <a:t>favorable</a:t>
            </a:r>
            <a:r>
              <a:rPr lang="en-IN" sz="1200" b="0" i="0" u="none" strike="noStrike" kern="1200" cap="none" dirty="0">
                <a:solidFill>
                  <a:schemeClr val="tx1"/>
                </a:solidFill>
                <a:latin typeface="Arial"/>
                <a:ea typeface="Arial"/>
                <a:cs typeface="Arial"/>
                <a:sym typeface="Arial"/>
              </a:rPr>
              <a:t> </a:t>
            </a:r>
            <a:r>
              <a:rPr lang="en-IN" sz="1200" b="0" i="1" u="none" strike="noStrike" kern="1200" cap="none" dirty="0">
                <a:solidFill>
                  <a:schemeClr val="tx1"/>
                </a:solidFill>
                <a:latin typeface="Arial"/>
                <a:ea typeface="Arial"/>
                <a:cs typeface="Arial"/>
                <a:sym typeface="Arial"/>
              </a:rPr>
              <a:t>attitude</a:t>
            </a:r>
            <a:r>
              <a:rPr lang="en-IN" sz="1200" b="0" i="0" u="none" strike="noStrike" kern="1200" cap="none" dirty="0">
                <a:solidFill>
                  <a:schemeClr val="tx1"/>
                </a:solidFill>
                <a:latin typeface="Arial"/>
                <a:ea typeface="Arial"/>
                <a:cs typeface="Arial"/>
                <a:sym typeface="Arial"/>
              </a:rPr>
              <a:t> toward American brands.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94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McDonald</a:t>
            </a:r>
            <a:r>
              <a:rPr lang="ja-JP" altLang="en-US" dirty="0"/>
              <a:t>’</a:t>
            </a:r>
            <a:r>
              <a:rPr lang="en-US" dirty="0"/>
              <a:t>s does not serve beef hamburgers in India because Hindus do not eat beef.</a:t>
            </a:r>
          </a:p>
          <a:p>
            <a:pPr>
              <a:spcBef>
                <a:spcPct val="0"/>
              </a:spcBef>
            </a:pPr>
            <a:r>
              <a:rPr lang="en-US" dirty="0"/>
              <a:t>There were objections raised in the merger of Daimler-Benz and Chrysler relating to Jewish history and the Holocaust. </a:t>
            </a:r>
          </a:p>
          <a:p>
            <a:pPr>
              <a:spcBef>
                <a:spcPct val="0"/>
              </a:spcBef>
            </a:pPr>
            <a:r>
              <a:rPr lang="en-US" dirty="0"/>
              <a:t> </a:t>
            </a:r>
          </a:p>
          <a:p>
            <a:pPr>
              <a:spcBef>
                <a:spcPct val="0"/>
              </a:spcBef>
            </a:pPr>
            <a:r>
              <a:rPr lang="en-US" dirty="0"/>
              <a:t>Some Muslims have tapped into anti-American sentiment by urging a boycott of American brands due to U.S. military action in the Mideast following 9/11.</a:t>
            </a:r>
          </a:p>
          <a:p>
            <a:pPr>
              <a:spcBef>
                <a:spcPct val="0"/>
              </a:spcBef>
            </a:pPr>
            <a:r>
              <a:rPr lang="en-US" dirty="0"/>
              <a:t> </a:t>
            </a:r>
          </a:p>
          <a:p>
            <a:pPr>
              <a:spcBef>
                <a:spcPct val="0"/>
              </a:spcBef>
            </a:pPr>
            <a:r>
              <a:rPr lang="en-US" dirty="0"/>
              <a:t>Europeans are divided on the issue of referring to God and Christianity in a new European constitution. Strong Catholic countries like Ireland, Spain, Italy, and Poland are for inclusion. France and Belgium are strong advocates of separation of church and state. Europe</a:t>
            </a:r>
            <a:r>
              <a:rPr lang="ja-JP" altLang="en-US" dirty="0"/>
              <a:t>’</a:t>
            </a:r>
            <a:r>
              <a:rPr lang="en-US" dirty="0"/>
              <a:t>s politically active Muslim minority are resisting inclusion of Christianity in the EU Constitution.</a:t>
            </a:r>
          </a:p>
          <a:p>
            <a:pPr>
              <a:spcBef>
                <a:spcPct val="0"/>
              </a:spcBef>
            </a:pPr>
            <a:r>
              <a:rPr lang="en-US" dirty="0"/>
              <a:t> </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One entrepreneur, Tunisian-born </a:t>
            </a:r>
            <a:r>
              <a:rPr lang="en-US" sz="1200" b="0" i="0" u="none" strike="noStrike" kern="1200" cap="none" dirty="0" err="1">
                <a:solidFill>
                  <a:schemeClr val="tx1"/>
                </a:solidFill>
                <a:latin typeface="Arial"/>
                <a:ea typeface="Arial"/>
                <a:cs typeface="Arial"/>
                <a:sym typeface="Arial"/>
              </a:rPr>
              <a:t>Tawfik</a:t>
            </a:r>
            <a:r>
              <a:rPr lang="en-US" sz="1200" b="0" i="0" u="none" strike="noStrike" kern="1200" cap="none" dirty="0">
                <a:solidFill>
                  <a:schemeClr val="tx1"/>
                </a:solidFill>
                <a:latin typeface="Arial"/>
                <a:ea typeface="Arial"/>
                <a:cs typeface="Arial"/>
                <a:sym typeface="Arial"/>
              </a:rPr>
              <a:t> </a:t>
            </a:r>
            <a:r>
              <a:rPr lang="en-US" sz="1200" b="0" i="0" u="none" strike="noStrike" kern="1200" cap="none" dirty="0" err="1">
                <a:solidFill>
                  <a:schemeClr val="tx1"/>
                </a:solidFill>
                <a:latin typeface="Arial"/>
                <a:ea typeface="Arial"/>
                <a:cs typeface="Arial"/>
                <a:sym typeface="Arial"/>
              </a:rPr>
              <a:t>Mathlouthi</a:t>
            </a:r>
            <a:r>
              <a:rPr lang="en-US" sz="1200" b="0" i="0" u="none" strike="noStrike" kern="1200" cap="none" dirty="0">
                <a:solidFill>
                  <a:schemeClr val="tx1"/>
                </a:solidFill>
                <a:latin typeface="Arial"/>
                <a:ea typeface="Arial"/>
                <a:cs typeface="Arial"/>
                <a:sym typeface="Arial"/>
              </a:rPr>
              <a:t>, launched a soft drink brand, Mecca-Cola, as an alternative to Coca-Cola for Muslims living in the United Kingdom and France. The brand’s name is both an intentional reference to the holy city of Islam as well as an ironic swipe at Coca-Cola, which </a:t>
            </a:r>
            <a:r>
              <a:rPr lang="en-US" sz="1200" b="0" i="0" u="none" strike="noStrike" kern="1200" cap="none" dirty="0" err="1">
                <a:solidFill>
                  <a:schemeClr val="tx1"/>
                </a:solidFill>
                <a:latin typeface="Arial"/>
                <a:ea typeface="Arial"/>
                <a:cs typeface="Arial"/>
                <a:sym typeface="Arial"/>
              </a:rPr>
              <a:t>Mathlouthi</a:t>
            </a:r>
            <a:r>
              <a:rPr lang="en-US" sz="1200" b="0" i="0" u="none" strike="noStrike" kern="1200" cap="none" dirty="0">
                <a:solidFill>
                  <a:schemeClr val="tx1"/>
                </a:solidFill>
                <a:latin typeface="Arial"/>
                <a:ea typeface="Arial"/>
                <a:cs typeface="Arial"/>
                <a:sym typeface="Arial"/>
              </a:rPr>
              <a:t> calls “the Mecca of capitalism.” London’s </a:t>
            </a:r>
            <a:r>
              <a:rPr lang="en-US" sz="1200" b="0" i="1" u="none" strike="noStrike" kern="1200" cap="none" dirty="0">
                <a:solidFill>
                  <a:schemeClr val="tx1"/>
                </a:solidFill>
                <a:latin typeface="Arial"/>
                <a:ea typeface="Arial"/>
                <a:cs typeface="Arial"/>
                <a:sym typeface="Arial"/>
              </a:rPr>
              <a:t>Sunday Times</a:t>
            </a:r>
            <a:r>
              <a:rPr lang="en-US" sz="1200" b="0" i="0" u="none" strike="noStrike" kern="1200" cap="none" dirty="0">
                <a:solidFill>
                  <a:schemeClr val="tx1"/>
                </a:solidFill>
                <a:latin typeface="Arial"/>
                <a:ea typeface="Arial"/>
                <a:cs typeface="Arial"/>
                <a:sym typeface="Arial"/>
              </a:rPr>
              <a:t> called Mecca-Cola “the drink now seen as politically preferable to Pepsi or Coke.” In 2003, </a:t>
            </a:r>
            <a:r>
              <a:rPr lang="en-US" sz="1200" b="0" i="0" u="none" strike="noStrike" kern="1200" cap="none" dirty="0" err="1">
                <a:solidFill>
                  <a:schemeClr val="tx1"/>
                </a:solidFill>
                <a:latin typeface="Arial"/>
                <a:ea typeface="Arial"/>
                <a:cs typeface="Arial"/>
                <a:sym typeface="Arial"/>
              </a:rPr>
              <a:t>Qibla</a:t>
            </a:r>
            <a:r>
              <a:rPr lang="en-US" sz="1200" b="0" i="0" u="none" strike="noStrike" kern="1200" cap="none" dirty="0">
                <a:solidFill>
                  <a:schemeClr val="tx1"/>
                </a:solidFill>
                <a:latin typeface="Arial"/>
                <a:ea typeface="Arial"/>
                <a:cs typeface="Arial"/>
                <a:sym typeface="Arial"/>
              </a:rPr>
              <a:t> Cola (the name comes from an Arabic word for “direction”) was launched in the United Kingdom. Founder </a:t>
            </a:r>
            <a:r>
              <a:rPr lang="en-US" sz="1200" b="0" i="0" u="none" strike="noStrike" kern="1200" cap="none" dirty="0" err="1">
                <a:solidFill>
                  <a:schemeClr val="tx1"/>
                </a:solidFill>
                <a:latin typeface="Arial"/>
                <a:ea typeface="Arial"/>
                <a:cs typeface="Arial"/>
                <a:sym typeface="Arial"/>
              </a:rPr>
              <a:t>Zahida</a:t>
            </a:r>
            <a:r>
              <a:rPr lang="en-US" sz="1200" b="0" i="0" u="none" strike="noStrike" kern="1200" cap="none" dirty="0">
                <a:solidFill>
                  <a:schemeClr val="tx1"/>
                </a:solidFill>
                <a:latin typeface="Arial"/>
                <a:ea typeface="Arial"/>
                <a:cs typeface="Arial"/>
                <a:sym typeface="Arial"/>
              </a:rPr>
              <a:t> </a:t>
            </a:r>
            <a:r>
              <a:rPr lang="en-US" sz="1200" b="0" i="0" u="none" strike="noStrike" kern="1200" cap="none" dirty="0" err="1">
                <a:solidFill>
                  <a:schemeClr val="tx1"/>
                </a:solidFill>
                <a:latin typeface="Arial"/>
                <a:ea typeface="Arial"/>
                <a:cs typeface="Arial"/>
                <a:sym typeface="Arial"/>
              </a:rPr>
              <a:t>Parveen</a:t>
            </a:r>
            <a:r>
              <a:rPr lang="en-US" sz="1200" b="0" i="0" u="none" strike="noStrike" kern="1200" cap="none" dirty="0">
                <a:solidFill>
                  <a:schemeClr val="tx1"/>
                </a:solidFill>
                <a:latin typeface="Arial"/>
                <a:ea typeface="Arial"/>
                <a:cs typeface="Arial"/>
                <a:sym typeface="Arial"/>
              </a:rPr>
              <a:t> hoped to reach a broader market than Mecca-Cola by positioning the brand “for any consumer with a conscience, irrespective of ethnicity or religion.”</a:t>
            </a:r>
            <a:r>
              <a:rPr lang="en-US" dirty="0"/>
              <a:t> </a:t>
            </a:r>
            <a:r>
              <a:rPr lang="en-US" sz="1200" b="0" i="0" u="none" strike="noStrike" kern="1200" cap="none" dirty="0">
                <a:solidFill>
                  <a:schemeClr val="tx1"/>
                </a:solidFill>
                <a:latin typeface="Arial"/>
                <a:ea typeface="Arial"/>
                <a:cs typeface="Arial"/>
                <a:sym typeface="Arial"/>
              </a:rPr>
              <a:t>Bill Britt, “Upstart Cola Taps Anti-War Vibe,” </a:t>
            </a:r>
            <a:r>
              <a:rPr lang="en-US" sz="1200" b="0" i="1" u="none" strike="noStrike" kern="1200" cap="none" dirty="0">
                <a:solidFill>
                  <a:schemeClr val="tx1"/>
                </a:solidFill>
                <a:latin typeface="Arial"/>
                <a:ea typeface="Arial"/>
                <a:cs typeface="Arial"/>
                <a:sym typeface="Arial"/>
              </a:rPr>
              <a:t>Advertising Age</a:t>
            </a:r>
            <a:r>
              <a:rPr lang="en-US" sz="1200" b="0" i="0" u="none" strike="noStrike" kern="1200" cap="none" dirty="0">
                <a:solidFill>
                  <a:schemeClr val="tx1"/>
                </a:solidFill>
                <a:latin typeface="Arial"/>
                <a:ea typeface="Arial"/>
                <a:cs typeface="Arial"/>
                <a:sym typeface="Arial"/>
              </a:rPr>
              <a:t> (February 24, 2003), p. 1. See also Digby </a:t>
            </a:r>
            <a:r>
              <a:rPr lang="en-US" sz="1200" b="0" i="0" u="none" strike="noStrike" kern="1200" cap="none" dirty="0" err="1">
                <a:solidFill>
                  <a:schemeClr val="tx1"/>
                </a:solidFill>
                <a:latin typeface="Arial"/>
                <a:ea typeface="Arial"/>
                <a:cs typeface="Arial"/>
                <a:sym typeface="Arial"/>
              </a:rPr>
              <a:t>Lidstone</a:t>
            </a:r>
            <a:r>
              <a:rPr lang="en-US" sz="1200" b="0" i="0" u="none" strike="noStrike" kern="1200" cap="none" dirty="0">
                <a:solidFill>
                  <a:schemeClr val="tx1"/>
                </a:solidFill>
                <a:latin typeface="Arial"/>
                <a:ea typeface="Arial"/>
                <a:cs typeface="Arial"/>
                <a:sym typeface="Arial"/>
              </a:rPr>
              <a:t>, “Pop Idols,” </a:t>
            </a:r>
            <a:r>
              <a:rPr lang="en-US" sz="1200" b="0" i="1" u="none" strike="noStrike" kern="1200" cap="none" dirty="0">
                <a:solidFill>
                  <a:schemeClr val="tx1"/>
                </a:solidFill>
                <a:latin typeface="Arial"/>
                <a:ea typeface="Arial"/>
                <a:cs typeface="Arial"/>
                <a:sym typeface="Arial"/>
              </a:rPr>
              <a:t>Middle East Economic Digest</a:t>
            </a:r>
            <a:r>
              <a:rPr lang="en-US" sz="1200" b="0" i="0" u="none" strike="noStrike" kern="1200" cap="none" dirty="0">
                <a:solidFill>
                  <a:schemeClr val="tx1"/>
                </a:solidFill>
                <a:latin typeface="Arial"/>
                <a:ea typeface="Arial"/>
                <a:cs typeface="Arial"/>
                <a:sym typeface="Arial"/>
              </a:rPr>
              <a:t> (August 22, 2003), p. 4.</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176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ea typeface="ＭＳ Ｐゴシック" pitchFamily="34" charset="-128"/>
              </a:rPr>
              <a:t>Aesthetic elements that are seen as attractive in one country may be viewed differently in another.</a:t>
            </a:r>
          </a:p>
          <a:p>
            <a:pPr>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In surveys about color preferences, 50 percent of respondents indicate blue is their favorite—and it is favored by a wide margin over the next-preferred color.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213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27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7797773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622864151"/>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3054682" y="6392221"/>
            <a:ext cx="5995349" cy="38865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Pearson Education Ltd. All Rights Reserved.</a:t>
            </a: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666" r:id="rId10"/>
    <p:sldLayoutId id="2147483665" r:id="rId11"/>
    <p:sldLayoutId id="2147483651" r:id="rId12"/>
    <p:sldLayoutId id="2147483654" r:id="rId13"/>
    <p:sldLayoutId id="2147483655" r:id="rId14"/>
    <p:sldLayoutId id="214748365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03" y="272662"/>
            <a:ext cx="8229600" cy="658311"/>
          </a:xfrm>
        </p:spPr>
        <p:txBody>
          <a:bodyPr anchor="ctr"/>
          <a:lstStyle/>
          <a:p>
            <a:r>
              <a:rPr lang="en-US" sz="3600" dirty="0">
                <a:latin typeface="+mj-lt"/>
              </a:rPr>
              <a:t>Global Marketing</a:t>
            </a:r>
            <a:endParaRPr lang="en-US" altLang="en-US" sz="3600" dirty="0">
              <a:solidFill>
                <a:schemeClr val="tx2"/>
              </a:solidFill>
              <a:latin typeface="+mj-lt"/>
              <a:cs typeface="Times New Roman" panose="02020603050405020304" pitchFamily="18" charset="0"/>
            </a:endParaRPr>
          </a:p>
        </p:txBody>
      </p:sp>
      <p:sp>
        <p:nvSpPr>
          <p:cNvPr id="3" name="Text Placeholder 2"/>
          <p:cNvSpPr>
            <a:spLocks noGrp="1"/>
          </p:cNvSpPr>
          <p:nvPr>
            <p:ph type="body" idx="1"/>
          </p:nvPr>
        </p:nvSpPr>
        <p:spPr>
          <a:xfrm>
            <a:off x="457200" y="955502"/>
            <a:ext cx="8229600" cy="331043"/>
          </a:xfrm>
        </p:spPr>
        <p:txBody>
          <a:bodyPr anchor="ctr"/>
          <a:lstStyle/>
          <a:p>
            <a:r>
              <a:rPr lang="en-US" dirty="0"/>
              <a:t>Tenth Edition, Global Edition</a:t>
            </a:r>
          </a:p>
        </p:txBody>
      </p:sp>
      <p:sp>
        <p:nvSpPr>
          <p:cNvPr id="4" name="Text Placeholder 3"/>
          <p:cNvSpPr>
            <a:spLocks noGrp="1"/>
          </p:cNvSpPr>
          <p:nvPr>
            <p:ph type="body" idx="2"/>
          </p:nvPr>
        </p:nvSpPr>
        <p:spPr>
          <a:xfrm>
            <a:off x="5029200" y="1600200"/>
            <a:ext cx="3657600" cy="1246517"/>
          </a:xfrm>
        </p:spPr>
        <p:txBody>
          <a:bodyPr/>
          <a:lstStyle/>
          <a:p>
            <a:pPr algn="ctr"/>
            <a:r>
              <a:rPr lang="en-US" altLang="en-US" b="1" dirty="0">
                <a:latin typeface="+mn-lt"/>
                <a:ea typeface="Segoe UI Symbol" panose="020B0502040204020203" pitchFamily="34" charset="0"/>
              </a:rPr>
              <a:t>Chapter 4</a:t>
            </a:r>
          </a:p>
        </p:txBody>
      </p:sp>
      <p:sp>
        <p:nvSpPr>
          <p:cNvPr id="5" name="Text Placeholder 4"/>
          <p:cNvSpPr>
            <a:spLocks noGrp="1"/>
          </p:cNvSpPr>
          <p:nvPr>
            <p:ph type="body" idx="3"/>
          </p:nvPr>
        </p:nvSpPr>
        <p:spPr>
          <a:xfrm>
            <a:off x="5029200" y="3200401"/>
            <a:ext cx="3657600" cy="836762"/>
          </a:xfrm>
        </p:spPr>
        <p:txBody>
          <a:bodyPr/>
          <a:lstStyle/>
          <a:p>
            <a:pPr algn="ctr"/>
            <a:r>
              <a:rPr lang="en-US" dirty="0">
                <a:latin typeface="+mn-lt"/>
              </a:rPr>
              <a:t>Social and Cultural Environment</a:t>
            </a:r>
          </a:p>
        </p:txBody>
      </p:sp>
      <p:sp>
        <p:nvSpPr>
          <p:cNvPr id="6" name="Text Placeholder 5"/>
          <p:cNvSpPr>
            <a:spLocks noGrp="1"/>
          </p:cNvSpPr>
          <p:nvPr>
            <p:ph type="body" idx="13"/>
          </p:nvPr>
        </p:nvSpPr>
        <p:spPr>
          <a:xfrm>
            <a:off x="2981753" y="6360099"/>
            <a:ext cx="6045280" cy="368298"/>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Pearson Education Ltd. All Rights Reserved.</a:t>
            </a:r>
          </a:p>
        </p:txBody>
      </p:sp>
      <p:pic>
        <p:nvPicPr>
          <p:cNvPr id="9" name="Picture 8" descr="Front Cover: Global Marketing, &#10;Tenth Global Edition by Mark C. Green and Warren J. Keegan">
            <a:extLst>
              <a:ext uri="{FF2B5EF4-FFF2-40B4-BE49-F238E27FC236}">
                <a16:creationId xmlns:a16="http://schemas.microsoft.com/office/drawing/2014/main" id="{33CF4B67-4E9E-4A78-BCDB-6C92EA44995C}"/>
              </a:ext>
            </a:extLst>
          </p:cNvPr>
          <p:cNvPicPr>
            <a:picLocks noChangeAspect="1"/>
          </p:cNvPicPr>
          <p:nvPr/>
        </p:nvPicPr>
        <p:blipFill>
          <a:blip r:embed="rId3"/>
          <a:stretch>
            <a:fillRect/>
          </a:stretch>
        </p:blipFill>
        <p:spPr>
          <a:xfrm>
            <a:off x="527639" y="1484283"/>
            <a:ext cx="3410043" cy="4738686"/>
          </a:xfrm>
          <a:prstGeom prst="rect">
            <a:avLst/>
          </a:prstGeom>
          <a:ln w="6350">
            <a:solidFill>
              <a:schemeClr val="tx1"/>
            </a:solidFill>
          </a:ln>
        </p:spPr>
      </p:pic>
    </p:spTree>
    <p:extLst>
      <p:ext uri="{BB962C8B-B14F-4D97-AF65-F5344CB8AC3E}">
        <p14:creationId xmlns:p14="http://schemas.microsoft.com/office/powerpoint/2010/main" val="121281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Attitudes, Beliefs, and Values</a:t>
            </a:r>
            <a:endParaRPr lang="en-IN" dirty="0"/>
          </a:p>
        </p:txBody>
      </p:sp>
      <p:sp>
        <p:nvSpPr>
          <p:cNvPr id="3" name="Content Placeholder 2"/>
          <p:cNvSpPr>
            <a:spLocks noGrp="1"/>
          </p:cNvSpPr>
          <p:nvPr>
            <p:ph sz="quarter" idx="13"/>
          </p:nvPr>
        </p:nvSpPr>
        <p:spPr>
          <a:xfrm>
            <a:off x="457200" y="1556326"/>
            <a:ext cx="8126963" cy="4434275"/>
          </a:xfrm>
        </p:spPr>
        <p:txBody>
          <a:bodyPr/>
          <a:lstStyle/>
          <a:p>
            <a:pPr marL="255600"/>
            <a:r>
              <a:rPr lang="en-US" dirty="0"/>
              <a:t>Attitude-learned tendency to respond in a consistent way to a given object or entity</a:t>
            </a:r>
          </a:p>
          <a:p>
            <a:pPr marL="255600"/>
            <a:r>
              <a:rPr lang="en-US" dirty="0"/>
              <a:t>Belief-an organized pattern of knowledge that an individual holds to be true about the world</a:t>
            </a:r>
          </a:p>
          <a:p>
            <a:pPr marL="255600"/>
            <a:r>
              <a:rPr lang="en-US" dirty="0"/>
              <a:t>Value-enduring belief or feeling that a specific mode of conduct is personally or socially preferable to another mode of conduct</a:t>
            </a:r>
          </a:p>
          <a:p>
            <a:pPr marL="255600"/>
            <a:r>
              <a:rPr lang="en-US" dirty="0"/>
              <a:t>Subcultures-smaller groups of people with their own shared attitudes, beliefs, &amp; values (e.g., vegetarians)</a:t>
            </a:r>
          </a:p>
        </p:txBody>
      </p:sp>
    </p:spTree>
    <p:extLst>
      <p:ext uri="{BB962C8B-B14F-4D97-AF65-F5344CB8AC3E}">
        <p14:creationId xmlns:p14="http://schemas.microsoft.com/office/powerpoint/2010/main" val="325120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Religion</a:t>
            </a:r>
            <a:endParaRPr lang="en-IN" dirty="0"/>
          </a:p>
        </p:txBody>
      </p:sp>
      <p:sp>
        <p:nvSpPr>
          <p:cNvPr id="3" name="Content Placeholder 2"/>
          <p:cNvSpPr>
            <a:spLocks noGrp="1"/>
          </p:cNvSpPr>
          <p:nvPr>
            <p:ph sz="quarter" idx="13"/>
          </p:nvPr>
        </p:nvSpPr>
        <p:spPr>
          <a:xfrm>
            <a:off x="457199" y="1556326"/>
            <a:ext cx="3571337" cy="4695183"/>
          </a:xfrm>
        </p:spPr>
        <p:txBody>
          <a:bodyPr/>
          <a:lstStyle/>
          <a:p>
            <a:pPr marL="255600"/>
            <a:r>
              <a:rPr lang="en-US" dirty="0"/>
              <a:t>The world</a:t>
            </a:r>
            <a:r>
              <a:rPr lang="ja-JP" altLang="en-US" dirty="0"/>
              <a:t>’</a:t>
            </a:r>
            <a:r>
              <a:rPr lang="en-US" dirty="0"/>
              <a:t>s major religions include Buddhism, Christianity, Hinduism, Islam, and Judaism and are an important source of beliefs, attitudes, and values.</a:t>
            </a:r>
          </a:p>
          <a:p>
            <a:pPr marL="255600"/>
            <a:r>
              <a:rPr lang="en-US" dirty="0"/>
              <a:t>Religious tenets, practices, holidays, and history impact global marketing activities.</a:t>
            </a:r>
          </a:p>
        </p:txBody>
      </p:sp>
      <p:pic>
        <p:nvPicPr>
          <p:cNvPr id="4" name="Picture 3" descr="Protestors in a crowded street hold us signs that say freedom and je suis Charlie."/>
          <p:cNvPicPr>
            <a:picLocks noChangeAspect="1"/>
          </p:cNvPicPr>
          <p:nvPr/>
        </p:nvPicPr>
        <p:blipFill>
          <a:blip r:embed="rId3"/>
          <a:stretch>
            <a:fillRect/>
          </a:stretch>
        </p:blipFill>
        <p:spPr>
          <a:xfrm>
            <a:off x="4171159" y="1602406"/>
            <a:ext cx="4562184" cy="3041456"/>
          </a:xfrm>
          <a:prstGeom prst="rect">
            <a:avLst/>
          </a:prstGeom>
        </p:spPr>
      </p:pic>
      <p:sp>
        <p:nvSpPr>
          <p:cNvPr id="5" name="Content Placeholder 4"/>
          <p:cNvSpPr>
            <a:spLocks noGrp="1"/>
          </p:cNvSpPr>
          <p:nvPr>
            <p:ph sz="quarter" idx="14"/>
          </p:nvPr>
        </p:nvSpPr>
        <p:spPr>
          <a:xfrm>
            <a:off x="4171159" y="4933619"/>
            <a:ext cx="4631304" cy="674080"/>
          </a:xfrm>
        </p:spPr>
        <p:txBody>
          <a:bodyPr/>
          <a:lstStyle/>
          <a:p>
            <a:pPr marL="432" indent="0">
              <a:buNone/>
            </a:pPr>
            <a:r>
              <a:rPr lang="en-US" sz="2000" dirty="0"/>
              <a:t>In 2014, jihadist gunmen opened fire at the Paris office of Charlie Hebdo.</a:t>
            </a:r>
          </a:p>
        </p:txBody>
      </p:sp>
    </p:spTree>
    <p:extLst>
      <p:ext uri="{BB962C8B-B14F-4D97-AF65-F5344CB8AC3E}">
        <p14:creationId xmlns:p14="http://schemas.microsoft.com/office/powerpoint/2010/main" val="54362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Aesthetics</a:t>
            </a:r>
            <a:endParaRPr lang="en-IN" dirty="0"/>
          </a:p>
        </p:txBody>
      </p:sp>
      <p:sp>
        <p:nvSpPr>
          <p:cNvPr id="3" name="Content Placeholder 2"/>
          <p:cNvSpPr>
            <a:spLocks noGrp="1"/>
          </p:cNvSpPr>
          <p:nvPr>
            <p:ph sz="quarter" idx="13"/>
          </p:nvPr>
        </p:nvSpPr>
        <p:spPr>
          <a:xfrm>
            <a:off x="457200" y="1556326"/>
            <a:ext cx="3890865" cy="2959689"/>
          </a:xfrm>
        </p:spPr>
        <p:txBody>
          <a:bodyPr/>
          <a:lstStyle/>
          <a:p>
            <a:pPr marL="255600"/>
            <a:r>
              <a:rPr lang="en-US" dirty="0"/>
              <a:t>The sense of what is beautiful and what is not beautiful</a:t>
            </a:r>
          </a:p>
          <a:p>
            <a:pPr marL="255600"/>
            <a:r>
              <a:rPr lang="en-US" dirty="0"/>
              <a:t>What represents good taste as opposed to tastelessness or even obscenity</a:t>
            </a:r>
          </a:p>
        </p:txBody>
      </p:sp>
      <p:sp>
        <p:nvSpPr>
          <p:cNvPr id="4" name="Content Placeholder 3"/>
          <p:cNvSpPr>
            <a:spLocks noGrp="1"/>
          </p:cNvSpPr>
          <p:nvPr>
            <p:ph sz="quarter" idx="14"/>
          </p:nvPr>
        </p:nvSpPr>
        <p:spPr>
          <a:xfrm>
            <a:off x="4665306" y="1580144"/>
            <a:ext cx="3930054" cy="3075832"/>
          </a:xfrm>
        </p:spPr>
        <p:txBody>
          <a:bodyPr/>
          <a:lstStyle/>
          <a:p>
            <a:pPr marL="255600"/>
            <a:r>
              <a:rPr lang="en-US" dirty="0"/>
              <a:t>Visual-embodied in the color or shape of a product, label, or package</a:t>
            </a:r>
          </a:p>
          <a:p>
            <a:pPr marL="255600"/>
            <a:r>
              <a:rPr lang="en-US" dirty="0"/>
              <a:t>Styles-various degrees of complexity, for example, are perceived differently around the world</a:t>
            </a:r>
          </a:p>
        </p:txBody>
      </p:sp>
    </p:spTree>
    <p:extLst>
      <p:ext uri="{BB962C8B-B14F-4D97-AF65-F5344CB8AC3E}">
        <p14:creationId xmlns:p14="http://schemas.microsoft.com/office/powerpoint/2010/main" val="109445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Aesthetics and Color</a:t>
            </a:r>
            <a:endParaRPr lang="en-IN" dirty="0"/>
          </a:p>
        </p:txBody>
      </p:sp>
      <p:sp>
        <p:nvSpPr>
          <p:cNvPr id="5" name="Content Placeholder 4"/>
          <p:cNvSpPr>
            <a:spLocks noGrp="1"/>
          </p:cNvSpPr>
          <p:nvPr>
            <p:ph sz="quarter" idx="13"/>
          </p:nvPr>
        </p:nvSpPr>
        <p:spPr>
          <a:xfrm>
            <a:off x="457200" y="1556326"/>
            <a:ext cx="3950898" cy="4788490"/>
          </a:xfrm>
        </p:spPr>
        <p:txBody>
          <a:bodyPr/>
          <a:lstStyle/>
          <a:p>
            <a:pPr marL="255600">
              <a:defRPr/>
            </a:pPr>
            <a:r>
              <a:rPr lang="en-US" sz="1800" dirty="0">
                <a:solidFill>
                  <a:schemeClr val="tx1"/>
                </a:solidFill>
                <a:ea typeface="ＭＳ Ｐゴシック" charset="0"/>
                <a:cs typeface="Arial" panose="020B0604020202020204" pitchFamily="34" charset="0"/>
              </a:rPr>
              <a:t>Red</a:t>
            </a:r>
            <a:r>
              <a:rPr lang="en-US" sz="1800" dirty="0"/>
              <a:t>-</a:t>
            </a:r>
            <a:r>
              <a:rPr lang="en-US" sz="1800" dirty="0">
                <a:solidFill>
                  <a:schemeClr val="tx1"/>
                </a:solidFill>
                <a:ea typeface="ＭＳ Ｐゴシック" charset="0"/>
                <a:cs typeface="Arial" panose="020B0604020202020204" pitchFamily="34" charset="0"/>
              </a:rPr>
              <a:t>associated with blood, wine-making, activity, heat, and vibrancy in many countries but is poorly received in some African countries.</a:t>
            </a:r>
          </a:p>
          <a:p>
            <a:pPr marL="255600">
              <a:defRPr/>
            </a:pPr>
            <a:r>
              <a:rPr lang="en-US" sz="1800" dirty="0">
                <a:solidFill>
                  <a:schemeClr val="tx1"/>
                </a:solidFill>
                <a:ea typeface="ＭＳ Ｐゴシック" charset="0"/>
                <a:cs typeface="Arial" panose="020B0604020202020204" pitchFamily="34" charset="0"/>
              </a:rPr>
              <a:t>Blue</a:t>
            </a:r>
            <a:r>
              <a:rPr lang="en-US" sz="1800" dirty="0"/>
              <a:t>-</a:t>
            </a:r>
            <a:r>
              <a:rPr lang="en-US" sz="1800" dirty="0">
                <a:solidFill>
                  <a:schemeClr val="tx1"/>
                </a:solidFill>
                <a:ea typeface="ＭＳ Ｐゴシック" charset="0"/>
                <a:cs typeface="Arial" panose="020B0604020202020204" pitchFamily="34" charset="0"/>
              </a:rPr>
              <a:t>since the pigment was rare, ancient Egyptians, Chinese, Mayans associated it with royalty and divinity. Half of interviewees state blue is their favorite color.</a:t>
            </a:r>
          </a:p>
          <a:p>
            <a:pPr marL="255600">
              <a:defRPr/>
            </a:pPr>
            <a:r>
              <a:rPr lang="en-US" sz="1800" dirty="0">
                <a:solidFill>
                  <a:schemeClr val="tx1"/>
                </a:solidFill>
                <a:ea typeface="ＭＳ Ｐゴシック" charset="0"/>
                <a:cs typeface="Arial" panose="020B0604020202020204" pitchFamily="34" charset="0"/>
              </a:rPr>
              <a:t>White</a:t>
            </a:r>
            <a:r>
              <a:rPr lang="en-US" sz="1800" dirty="0"/>
              <a:t>-</a:t>
            </a:r>
            <a:r>
              <a:rPr lang="en-US" sz="1800" dirty="0">
                <a:solidFill>
                  <a:schemeClr val="tx1"/>
                </a:solidFill>
                <a:ea typeface="ＭＳ Ｐゴシック" charset="0"/>
                <a:cs typeface="Arial" panose="020B0604020202020204" pitchFamily="34" charset="0"/>
              </a:rPr>
              <a:t>identified with purity and cleanliness in the West, with death in parts of Asia.</a:t>
            </a:r>
          </a:p>
          <a:p>
            <a:pPr marL="255600">
              <a:defRPr/>
            </a:pPr>
            <a:r>
              <a:rPr lang="en-US" sz="1800" dirty="0">
                <a:solidFill>
                  <a:schemeClr val="tx1"/>
                </a:solidFill>
                <a:ea typeface="ＭＳ Ｐゴシック" charset="0"/>
                <a:cs typeface="Arial" panose="020B0604020202020204" pitchFamily="34" charset="0"/>
              </a:rPr>
              <a:t>Gray</a:t>
            </a:r>
            <a:r>
              <a:rPr lang="en-US" sz="1800" dirty="0"/>
              <a:t>-</a:t>
            </a:r>
            <a:r>
              <a:rPr lang="en-US" sz="1800" dirty="0">
                <a:solidFill>
                  <a:schemeClr val="tx1"/>
                </a:solidFill>
                <a:ea typeface="ＭＳ Ｐゴシック" charset="0"/>
                <a:cs typeface="Arial" panose="020B0604020202020204" pitchFamily="34" charset="0"/>
              </a:rPr>
              <a:t>means inexpensive in Japan and China, but high quality and expensive in the U.S.</a:t>
            </a:r>
            <a:endParaRPr lang="en-US" sz="1800" dirty="0">
              <a:solidFill>
                <a:schemeClr val="tx1"/>
              </a:solidFill>
              <a:cs typeface="Arial" panose="020B0604020202020204" pitchFamily="34" charset="0"/>
            </a:endParaRPr>
          </a:p>
        </p:txBody>
      </p:sp>
      <p:pic>
        <p:nvPicPr>
          <p:cNvPr id="6" name="Picture 5" descr="Prince William, his wife Kate, and their two children get off an airplane."/>
          <p:cNvPicPr>
            <a:picLocks noChangeAspect="1"/>
          </p:cNvPicPr>
          <p:nvPr/>
        </p:nvPicPr>
        <p:blipFill>
          <a:blip r:embed="rId2"/>
          <a:stretch>
            <a:fillRect/>
          </a:stretch>
        </p:blipFill>
        <p:spPr>
          <a:xfrm>
            <a:off x="4626512" y="2008434"/>
            <a:ext cx="4060288" cy="3139712"/>
          </a:xfrm>
          <a:prstGeom prst="rect">
            <a:avLst/>
          </a:prstGeom>
        </p:spPr>
      </p:pic>
    </p:spTree>
    <p:extLst>
      <p:ext uri="{BB962C8B-B14F-4D97-AF65-F5344CB8AC3E}">
        <p14:creationId xmlns:p14="http://schemas.microsoft.com/office/powerpoint/2010/main" val="2890297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a:t>
            </a:r>
            <a:endParaRPr lang="en-IN" dirty="0"/>
          </a:p>
        </p:txBody>
      </p:sp>
      <p:sp>
        <p:nvSpPr>
          <p:cNvPr id="3" name="Content Placeholder 2"/>
          <p:cNvSpPr>
            <a:spLocks noGrp="1"/>
          </p:cNvSpPr>
          <p:nvPr>
            <p:ph sz="quarter" idx="13"/>
          </p:nvPr>
        </p:nvSpPr>
        <p:spPr>
          <a:xfrm>
            <a:off x="457200" y="1556326"/>
            <a:ext cx="4021494" cy="4732507"/>
          </a:xfrm>
        </p:spPr>
        <p:txBody>
          <a:bodyPr/>
          <a:lstStyle/>
          <a:p>
            <a:pPr marL="255600"/>
            <a:r>
              <a:rPr lang="en-US" sz="2200" dirty="0"/>
              <a:t>Found in all cultures</a:t>
            </a:r>
          </a:p>
          <a:p>
            <a:pPr marL="255600"/>
            <a:r>
              <a:rPr lang="en-US" sz="2200" dirty="0"/>
              <a:t>Rhythm is universal</a:t>
            </a:r>
          </a:p>
          <a:p>
            <a:pPr marL="255600"/>
            <a:r>
              <a:rPr lang="en-US" sz="2200" dirty="0"/>
              <a:t>Styles are associated with countries or regions: bossa nova &amp; Argentina, salsa &amp; Cuba, reggae &amp; Jamaica, blues, rap, rock, country &amp; U.S.</a:t>
            </a:r>
          </a:p>
          <a:p>
            <a:pPr marL="255600"/>
            <a:r>
              <a:rPr lang="en-US" sz="2200" dirty="0"/>
              <a:t>Understand what style is appropriate in advertising; varies by culture and government regulations</a:t>
            </a:r>
          </a:p>
        </p:txBody>
      </p:sp>
      <p:pic>
        <p:nvPicPr>
          <p:cNvPr id="4" name="Picture 3" descr="A photo of a Chinese news stand selling the Chinese issue of Rolling Stone magazine."/>
          <p:cNvPicPr>
            <a:picLocks noChangeAspect="1"/>
          </p:cNvPicPr>
          <p:nvPr/>
        </p:nvPicPr>
        <p:blipFill>
          <a:blip r:embed="rId3"/>
          <a:stretch>
            <a:fillRect/>
          </a:stretch>
        </p:blipFill>
        <p:spPr>
          <a:xfrm>
            <a:off x="4699670" y="2109548"/>
            <a:ext cx="3987130" cy="2377646"/>
          </a:xfrm>
          <a:prstGeom prst="rect">
            <a:avLst/>
          </a:prstGeom>
        </p:spPr>
      </p:pic>
    </p:spTree>
    <p:extLst>
      <p:ext uri="{BB962C8B-B14F-4D97-AF65-F5344CB8AC3E}">
        <p14:creationId xmlns:p14="http://schemas.microsoft.com/office/powerpoint/2010/main" val="2870330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Dietary Preferences</a:t>
            </a:r>
            <a:endParaRPr lang="en-IN" dirty="0"/>
          </a:p>
        </p:txBody>
      </p:sp>
      <p:sp>
        <p:nvSpPr>
          <p:cNvPr id="3" name="Content Placeholder 2"/>
          <p:cNvSpPr>
            <a:spLocks noGrp="1"/>
          </p:cNvSpPr>
          <p:nvPr>
            <p:ph sz="quarter" idx="13"/>
          </p:nvPr>
        </p:nvSpPr>
        <p:spPr>
          <a:xfrm>
            <a:off x="457200" y="1556326"/>
            <a:ext cx="8070980" cy="4434275"/>
          </a:xfrm>
        </p:spPr>
        <p:txBody>
          <a:bodyPr/>
          <a:lstStyle/>
          <a:p>
            <a:r>
              <a:rPr lang="en-US" sz="2200" dirty="0"/>
              <a:t>Domino</a:t>
            </a:r>
            <a:r>
              <a:rPr lang="en-IN" altLang="ja-JP" sz="2200" dirty="0"/>
              <a:t>’</a:t>
            </a:r>
            <a:r>
              <a:rPr lang="en-US" sz="2200" dirty="0"/>
              <a:t>s Pizza pulled out of Italy because its products were seen as </a:t>
            </a:r>
            <a:r>
              <a:rPr lang="en-IN" altLang="ja-JP" sz="2200" dirty="0"/>
              <a:t>“</a:t>
            </a:r>
            <a:r>
              <a:rPr lang="en-US" sz="2200" dirty="0"/>
              <a:t>too American</a:t>
            </a:r>
            <a:r>
              <a:rPr lang="en-IN" altLang="ja-JP" sz="2200" dirty="0"/>
              <a:t>”</a:t>
            </a:r>
            <a:r>
              <a:rPr lang="en-US" sz="2200" dirty="0"/>
              <a:t> with bold tomato sauce and heavy toppings.</a:t>
            </a:r>
          </a:p>
          <a:p>
            <a:r>
              <a:rPr lang="en-US" sz="2200" dirty="0"/>
              <a:t>Domino’s is India’s largest foreign fast-food chain with over 700 stores. Its success is attributed to localized toppings.</a:t>
            </a:r>
          </a:p>
          <a:p>
            <a:r>
              <a:rPr lang="en-US" sz="2200" dirty="0"/>
              <a:t>Dunkin’ Donuts morning business in India was slow. Indians eat breakfast at home. Business took off after it introduced the Original Tough Guy Chicken Burger for a later time of day.</a:t>
            </a:r>
          </a:p>
          <a:p>
            <a:r>
              <a:rPr lang="en-US" sz="2200" dirty="0"/>
              <a:t>Although some food preferences are deeply rooted in culture, global dietary preferences are converging.</a:t>
            </a:r>
          </a:p>
          <a:p>
            <a:pPr lvl="1"/>
            <a:r>
              <a:rPr lang="en-US" sz="2200" dirty="0"/>
              <a:t>Pasta, pizza, sushi, other ethnic foods</a:t>
            </a:r>
          </a:p>
        </p:txBody>
      </p:sp>
    </p:spTree>
    <p:extLst>
      <p:ext uri="{BB962C8B-B14F-4D97-AF65-F5344CB8AC3E}">
        <p14:creationId xmlns:p14="http://schemas.microsoft.com/office/powerpoint/2010/main" val="166400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and Communication </a:t>
            </a:r>
            <a:r>
              <a:rPr lang="en-US" sz="2000" b="0" dirty="0"/>
              <a:t>(1 of 2)</a:t>
            </a:r>
            <a:endParaRPr lang="en-IN" sz="2000" b="0" dirty="0"/>
          </a:p>
        </p:txBody>
      </p:sp>
      <p:sp>
        <p:nvSpPr>
          <p:cNvPr id="3" name="Content Placeholder 2"/>
          <p:cNvSpPr>
            <a:spLocks noGrp="1"/>
          </p:cNvSpPr>
          <p:nvPr>
            <p:ph sz="quarter" idx="13"/>
          </p:nvPr>
        </p:nvSpPr>
        <p:spPr/>
        <p:txBody>
          <a:bodyPr/>
          <a:lstStyle/>
          <a:p>
            <a:pPr marL="255600"/>
            <a:r>
              <a:rPr lang="en-US" dirty="0"/>
              <a:t>Semiotics-the study of signs and their meanings</a:t>
            </a:r>
          </a:p>
          <a:p>
            <a:pPr marL="255600"/>
            <a:r>
              <a:rPr lang="en-US" dirty="0"/>
              <a:t>Semiotics includes both spoken and unspoken language</a:t>
            </a:r>
          </a:p>
          <a:p>
            <a:pPr marL="255600"/>
            <a:r>
              <a:rPr lang="en-US" dirty="0"/>
              <a:t>Unspoken language includes gestures, touching, body language</a:t>
            </a:r>
          </a:p>
          <a:p>
            <a:pPr marL="255600"/>
            <a:r>
              <a:rPr lang="en-US" dirty="0"/>
              <a:t>Spoken language has four areas</a:t>
            </a:r>
          </a:p>
        </p:txBody>
      </p:sp>
    </p:spTree>
    <p:extLst>
      <p:ext uri="{BB962C8B-B14F-4D97-AF65-F5344CB8AC3E}">
        <p14:creationId xmlns:p14="http://schemas.microsoft.com/office/powerpoint/2010/main" val="117410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Verbal Language</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4274855544"/>
              </p:ext>
            </p:extLst>
          </p:nvPr>
        </p:nvGraphicFramePr>
        <p:xfrm>
          <a:off x="559837" y="1732902"/>
          <a:ext cx="8052318" cy="4150360"/>
        </p:xfrm>
        <a:graphic>
          <a:graphicData uri="http://schemas.openxmlformats.org/drawingml/2006/table">
            <a:tbl>
              <a:tblPr firstRow="1" bandRow="1">
                <a:tableStyleId>{40F9630F-82C1-40B7-BC3A-925EFCFF5E92}</a:tableStyleId>
              </a:tblPr>
              <a:tblGrid>
                <a:gridCol w="4012163">
                  <a:extLst>
                    <a:ext uri="{9D8B030D-6E8A-4147-A177-3AD203B41FA5}">
                      <a16:colId xmlns:a16="http://schemas.microsoft.com/office/drawing/2014/main" val="2201152070"/>
                    </a:ext>
                  </a:extLst>
                </a:gridCol>
                <a:gridCol w="4040155">
                  <a:extLst>
                    <a:ext uri="{9D8B030D-6E8A-4147-A177-3AD203B41FA5}">
                      <a16:colId xmlns:a16="http://schemas.microsoft.com/office/drawing/2014/main" val="6442406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mn-lt"/>
                          <a:ea typeface="ＭＳ Ｐゴシック" charset="0"/>
                          <a:cs typeface="ＭＳ Ｐゴシック" charset="0"/>
                          <a:sym typeface="Arial"/>
                        </a:rPr>
                        <a:t>Linguistic Category</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mn-lt"/>
                          <a:ea typeface="ＭＳ Ｐゴシック" charset="0"/>
                          <a:cs typeface="ＭＳ Ｐゴシック" charset="0"/>
                          <a:sym typeface="Arial"/>
                        </a:rPr>
                        <a:t>Language Example</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09588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mn-lt"/>
                          <a:ea typeface="ＭＳ Ｐゴシック" charset="0"/>
                          <a:cs typeface="ＭＳ Ｐゴシック" charset="0"/>
                        </a:rPr>
                        <a:t>Syntax</a:t>
                      </a: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-rules of sentence formation</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English has relatively fixed word order; Russian has relatively free word order.</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5067735"/>
                  </a:ext>
                </a:extLst>
              </a:tr>
              <a:tr h="370840">
                <a:tc>
                  <a:txBody>
                    <a:bodyPr/>
                    <a:lstStyle/>
                    <a:p>
                      <a:r>
                        <a:rPr kumimoji="0" lang="en-US" sz="1600" b="1" i="0" u="none" strike="noStrike" cap="none" normalizeH="0" baseline="0" dirty="0">
                          <a:ln>
                            <a:noFill/>
                          </a:ln>
                          <a:solidFill>
                            <a:schemeClr val="tx1"/>
                          </a:solidFill>
                          <a:effectLst/>
                          <a:latin typeface="+mn-lt"/>
                          <a:ea typeface="ＭＳ Ｐゴシック" charset="0"/>
                          <a:cs typeface="ＭＳ Ｐゴシック" charset="0"/>
                        </a:rPr>
                        <a:t>Semantics</a:t>
                      </a: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-system of meaning</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Japanese words convey nuances of feeling for which other languages lack exact correlations; ‘yes’ and ‘no’ can be interpreted differently than in other languages.</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677736"/>
                  </a:ext>
                </a:extLst>
              </a:tr>
              <a:tr h="370840">
                <a:tc>
                  <a:txBody>
                    <a:bodyPr/>
                    <a:lstStyle/>
                    <a:p>
                      <a:r>
                        <a:rPr kumimoji="0" lang="en-US" sz="1600" b="1" i="0" u="none" strike="noStrike" cap="none" normalizeH="0" baseline="0" dirty="0">
                          <a:ln>
                            <a:noFill/>
                          </a:ln>
                          <a:solidFill>
                            <a:schemeClr val="tx1"/>
                          </a:solidFill>
                          <a:effectLst/>
                          <a:latin typeface="+mn-lt"/>
                          <a:ea typeface="ＭＳ Ｐゴシック" charset="0"/>
                          <a:cs typeface="ＭＳ Ｐゴシック" charset="0"/>
                        </a:rPr>
                        <a:t>Phonology</a:t>
                      </a: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-system of sound patterns</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Japanese does not distinguish between the sounds </a:t>
                      </a:r>
                      <a:r>
                        <a:rPr kumimoji="0" lang="en-IN" sz="1600" b="0" i="0" u="none" strike="noStrike" cap="none" normalizeH="0" baseline="0" dirty="0">
                          <a:ln>
                            <a:noFill/>
                          </a:ln>
                          <a:solidFill>
                            <a:schemeClr val="tx1"/>
                          </a:solidFill>
                          <a:effectLst/>
                          <a:latin typeface="+mn-lt"/>
                          <a:ea typeface="ＭＳ Ｐゴシック" charset="0"/>
                          <a:cs typeface="ＭＳ Ｐゴシック" charset="0"/>
                        </a:rPr>
                        <a:t>‘</a:t>
                      </a: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l</a:t>
                      </a:r>
                      <a:r>
                        <a:rPr kumimoji="0" lang="en-IN" sz="1600" b="0" i="0" u="none" strike="noStrike" cap="none" normalizeH="0" baseline="0" dirty="0">
                          <a:ln>
                            <a:noFill/>
                          </a:ln>
                          <a:solidFill>
                            <a:schemeClr val="tx1"/>
                          </a:solidFill>
                          <a:effectLst/>
                          <a:latin typeface="+mn-lt"/>
                          <a:ea typeface="ＭＳ Ｐゴシック" charset="0"/>
                          <a:cs typeface="ＭＳ Ｐゴシック" charset="0"/>
                        </a:rPr>
                        <a:t>’</a:t>
                      </a: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 and </a:t>
                      </a:r>
                      <a:r>
                        <a:rPr kumimoji="0" lang="en-IN" altLang="ja-JP" sz="1600" b="0" i="0" u="none" strike="noStrike" cap="none" normalizeH="0" baseline="0" dirty="0">
                          <a:ln>
                            <a:noFill/>
                          </a:ln>
                          <a:solidFill>
                            <a:schemeClr val="tx1"/>
                          </a:solidFill>
                          <a:effectLst/>
                          <a:latin typeface="+mn-lt"/>
                          <a:ea typeface="ＭＳ Ｐゴシック" charset="0"/>
                          <a:cs typeface="ＭＳ Ｐゴシック" charset="0"/>
                        </a:rPr>
                        <a:t>‘</a:t>
                      </a: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r</a:t>
                      </a:r>
                      <a:r>
                        <a:rPr kumimoji="0" lang="en-IN" sz="1600" b="0" i="0" u="none" strike="noStrike" cap="none" normalizeH="0" baseline="0" dirty="0">
                          <a:ln>
                            <a:noFill/>
                          </a:ln>
                          <a:solidFill>
                            <a:schemeClr val="tx1"/>
                          </a:solidFill>
                          <a:effectLst/>
                          <a:latin typeface="+mn-lt"/>
                          <a:ea typeface="ＭＳ Ｐゴシック" charset="0"/>
                          <a:cs typeface="ＭＳ Ｐゴシック" charset="0"/>
                        </a:rPr>
                        <a:t>’</a:t>
                      </a: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 English and Russian both have </a:t>
                      </a:r>
                      <a:r>
                        <a:rPr kumimoji="0" lang="en-IN" altLang="ja-JP" sz="1600" b="0" i="0" u="none" strike="noStrike" cap="none" normalizeH="0" baseline="0" dirty="0">
                          <a:ln>
                            <a:noFill/>
                          </a:ln>
                          <a:solidFill>
                            <a:schemeClr val="tx1"/>
                          </a:solidFill>
                          <a:effectLst/>
                          <a:latin typeface="+mn-lt"/>
                          <a:ea typeface="ＭＳ Ｐゴシック" charset="0"/>
                          <a:cs typeface="ＭＳ Ｐゴシック" charset="0"/>
                        </a:rPr>
                        <a:t>‘</a:t>
                      </a: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l</a:t>
                      </a:r>
                      <a:r>
                        <a:rPr kumimoji="0" lang="en-IN" altLang="ja-JP" sz="1600" b="0" i="0" u="none" strike="noStrike" cap="none" normalizeH="0" baseline="0" dirty="0">
                          <a:ln>
                            <a:noFill/>
                          </a:ln>
                          <a:solidFill>
                            <a:schemeClr val="tx1"/>
                          </a:solidFill>
                          <a:effectLst/>
                          <a:latin typeface="+mn-lt"/>
                          <a:ea typeface="ＭＳ Ｐゴシック" charset="0"/>
                          <a:cs typeface="ＭＳ Ｐゴシック" charset="0"/>
                        </a:rPr>
                        <a:t>’</a:t>
                      </a: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 and </a:t>
                      </a:r>
                      <a:r>
                        <a:rPr kumimoji="0" lang="en-IN" altLang="ja-JP" sz="1600" b="0" i="0" u="none" strike="noStrike" cap="none" normalizeH="0" baseline="0" dirty="0">
                          <a:ln>
                            <a:noFill/>
                          </a:ln>
                          <a:solidFill>
                            <a:schemeClr val="tx1"/>
                          </a:solidFill>
                          <a:effectLst/>
                          <a:latin typeface="+mn-lt"/>
                          <a:ea typeface="ＭＳ Ｐゴシック" charset="0"/>
                          <a:cs typeface="ＭＳ Ｐゴシック" charset="0"/>
                        </a:rPr>
                        <a:t>‘</a:t>
                      </a: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r</a:t>
                      </a:r>
                      <a:r>
                        <a:rPr kumimoji="0" lang="en-IN" sz="1600" b="0" i="0" u="none" strike="noStrike" cap="none" normalizeH="0" baseline="0" dirty="0">
                          <a:ln>
                            <a:noFill/>
                          </a:ln>
                          <a:solidFill>
                            <a:schemeClr val="tx1"/>
                          </a:solidFill>
                          <a:effectLst/>
                          <a:latin typeface="+mn-lt"/>
                          <a:ea typeface="ＭＳ Ｐゴシック" charset="0"/>
                          <a:cs typeface="ＭＳ Ｐゴシック" charset="0"/>
                        </a:rPr>
                        <a:t>’</a:t>
                      </a: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sounds.</a:t>
                      </a:r>
                      <a:endParaRPr lang="en-US" sz="16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95115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mn-lt"/>
                          <a:ea typeface="ＭＳ Ｐゴシック" charset="0"/>
                          <a:cs typeface="ＭＳ Ｐゴシック" charset="0"/>
                        </a:rPr>
                        <a:t>Morphology</a:t>
                      </a: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-word formation</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Russian is a highly inflected language, with six different case endings for nouns and adjectives; English has fewer inflections.</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1661053"/>
                  </a:ext>
                </a:extLst>
              </a:tr>
            </a:tbl>
          </a:graphicData>
        </a:graphic>
      </p:graphicFrame>
    </p:spTree>
    <p:extLst>
      <p:ext uri="{BB962C8B-B14F-4D97-AF65-F5344CB8AC3E}">
        <p14:creationId xmlns:p14="http://schemas.microsoft.com/office/powerpoint/2010/main" val="19048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and Communication </a:t>
            </a:r>
            <a:r>
              <a:rPr lang="en-US" sz="2000" b="0" dirty="0"/>
              <a:t>(2 of 2)</a:t>
            </a:r>
            <a:endParaRPr lang="en-IN" dirty="0"/>
          </a:p>
        </p:txBody>
      </p:sp>
      <p:pic>
        <p:nvPicPr>
          <p:cNvPr id="8" name="Picture 2" descr="The Chinese symbols for book."/>
          <p:cNvPicPr>
            <a:picLocks noChangeAspect="1"/>
          </p:cNvPicPr>
          <p:nvPr/>
        </p:nvPicPr>
        <p:blipFill rotWithShape="1">
          <a:blip r:embed="rId3">
            <a:extLst>
              <a:ext uri="{28A0092B-C50C-407E-A947-70E740481C1C}">
                <a14:useLocalDpi xmlns:a14="http://schemas.microsoft.com/office/drawing/2010/main" val="0"/>
              </a:ext>
            </a:extLst>
          </a:blip>
          <a:srcRect r="70257"/>
          <a:stretch/>
        </p:blipFill>
        <p:spPr>
          <a:xfrm>
            <a:off x="562456" y="1695992"/>
            <a:ext cx="2385139" cy="2448466"/>
          </a:xfrm>
          <a:prstGeom prst="rect">
            <a:avLst/>
          </a:prstGeom>
        </p:spPr>
      </p:pic>
      <p:sp>
        <p:nvSpPr>
          <p:cNvPr id="4" name="Content Placeholder 3"/>
          <p:cNvSpPr>
            <a:spLocks noGrp="1"/>
          </p:cNvSpPr>
          <p:nvPr>
            <p:ph sz="quarter" idx="13"/>
          </p:nvPr>
        </p:nvSpPr>
        <p:spPr>
          <a:xfrm>
            <a:off x="457200" y="4501621"/>
            <a:ext cx="2587214" cy="1046051"/>
          </a:xfrm>
        </p:spPr>
        <p:txBody>
          <a:bodyPr/>
          <a:lstStyle/>
          <a:p>
            <a:pPr marL="432" indent="0">
              <a:buNone/>
            </a:pPr>
            <a:r>
              <a:rPr lang="en-US" sz="2000" b="1" dirty="0"/>
              <a:t>Pronounced “shu” Sounds like “I hope you have bad luck.”</a:t>
            </a:r>
            <a:endParaRPr lang="en-US" sz="2000" dirty="0"/>
          </a:p>
        </p:txBody>
      </p:sp>
      <p:pic>
        <p:nvPicPr>
          <p:cNvPr id="9" name="Picture 2" descr="The Chinese symbols for umbrella."/>
          <p:cNvPicPr>
            <a:picLocks noChangeAspect="1"/>
          </p:cNvPicPr>
          <p:nvPr/>
        </p:nvPicPr>
        <p:blipFill rotWithShape="1">
          <a:blip r:embed="rId3">
            <a:extLst>
              <a:ext uri="{28A0092B-C50C-407E-A947-70E740481C1C}">
                <a14:useLocalDpi xmlns:a14="http://schemas.microsoft.com/office/drawing/2010/main" val="0"/>
              </a:ext>
            </a:extLst>
          </a:blip>
          <a:srcRect l="34282" r="36339"/>
          <a:stretch/>
        </p:blipFill>
        <p:spPr>
          <a:xfrm>
            <a:off x="3463962" y="1695992"/>
            <a:ext cx="2355925" cy="2448466"/>
          </a:xfrm>
          <a:prstGeom prst="rect">
            <a:avLst/>
          </a:prstGeom>
        </p:spPr>
      </p:pic>
      <p:sp>
        <p:nvSpPr>
          <p:cNvPr id="5" name="Content Placeholder 4"/>
          <p:cNvSpPr>
            <a:spLocks noGrp="1"/>
          </p:cNvSpPr>
          <p:nvPr>
            <p:ph sz="quarter" idx="14"/>
          </p:nvPr>
        </p:nvSpPr>
        <p:spPr>
          <a:xfrm>
            <a:off x="3721044" y="4501621"/>
            <a:ext cx="2248348" cy="960493"/>
          </a:xfrm>
        </p:spPr>
        <p:txBody>
          <a:bodyPr/>
          <a:lstStyle/>
          <a:p>
            <a:pPr marL="432" indent="0">
              <a:buNone/>
            </a:pPr>
            <a:r>
              <a:rPr lang="en-US" sz="2000" b="1" dirty="0"/>
              <a:t>Sounds like “break into pieces or fall apart.”</a:t>
            </a:r>
          </a:p>
        </p:txBody>
      </p:sp>
      <p:pic>
        <p:nvPicPr>
          <p:cNvPr id="10" name="Picture 2" descr="The Chinese symbols for clock."/>
          <p:cNvPicPr>
            <a:picLocks noChangeAspect="1"/>
          </p:cNvPicPr>
          <p:nvPr/>
        </p:nvPicPr>
        <p:blipFill rotWithShape="1">
          <a:blip r:embed="rId3">
            <a:extLst>
              <a:ext uri="{28A0092B-C50C-407E-A947-70E740481C1C}">
                <a14:useLocalDpi xmlns:a14="http://schemas.microsoft.com/office/drawing/2010/main" val="0"/>
              </a:ext>
            </a:extLst>
          </a:blip>
          <a:srcRect l="71688"/>
          <a:stretch/>
        </p:blipFill>
        <p:spPr>
          <a:xfrm>
            <a:off x="6419584" y="1671066"/>
            <a:ext cx="2270391" cy="2448466"/>
          </a:xfrm>
          <a:prstGeom prst="rect">
            <a:avLst/>
          </a:prstGeom>
        </p:spPr>
      </p:pic>
      <p:sp>
        <p:nvSpPr>
          <p:cNvPr id="6" name="Content Placeholder 5"/>
          <p:cNvSpPr>
            <a:spLocks noGrp="1"/>
          </p:cNvSpPr>
          <p:nvPr>
            <p:ph sz="quarter" idx="15"/>
          </p:nvPr>
        </p:nvSpPr>
        <p:spPr>
          <a:xfrm>
            <a:off x="6646022" y="4480751"/>
            <a:ext cx="2043953" cy="981363"/>
          </a:xfrm>
        </p:spPr>
        <p:txBody>
          <a:bodyPr/>
          <a:lstStyle/>
          <a:p>
            <a:pPr marL="432" indent="0">
              <a:buNone/>
            </a:pPr>
            <a:r>
              <a:rPr lang="en-US" sz="2000" b="1" dirty="0"/>
              <a:t>Sounds like “death” or “the end.”</a:t>
            </a:r>
          </a:p>
        </p:txBody>
      </p:sp>
      <p:sp>
        <p:nvSpPr>
          <p:cNvPr id="7" name="Content Placeholder 6"/>
          <p:cNvSpPr>
            <a:spLocks noGrp="1"/>
          </p:cNvSpPr>
          <p:nvPr>
            <p:ph sz="quarter" idx="16"/>
          </p:nvPr>
        </p:nvSpPr>
        <p:spPr>
          <a:xfrm>
            <a:off x="457200" y="5757931"/>
            <a:ext cx="8232775" cy="427719"/>
          </a:xfrm>
        </p:spPr>
        <p:txBody>
          <a:bodyPr/>
          <a:lstStyle/>
          <a:p>
            <a:pPr marL="432" indent="0">
              <a:buNone/>
            </a:pPr>
            <a:r>
              <a:rPr lang="en-US" dirty="0"/>
              <a:t>In China, it is bad luck to give these three items.</a:t>
            </a:r>
          </a:p>
        </p:txBody>
      </p:sp>
    </p:spTree>
    <p:extLst>
      <p:ext uri="{BB962C8B-B14F-4D97-AF65-F5344CB8AC3E}">
        <p14:creationId xmlns:p14="http://schemas.microsoft.com/office/powerpoint/2010/main" val="339672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Football in Chinese</a:t>
            </a:r>
            <a:endParaRPr lang="en-IN" dirty="0"/>
          </a:p>
        </p:txBody>
      </p:sp>
      <p:pic>
        <p:nvPicPr>
          <p:cNvPr id="8" name="Picture 7" descr="Numerous Chinese symbols are used to explain the following terms: blitz, capture and kill, gambling kick off, successfully capture the quarterback, play action, short kick, hail Mary pass, punt, and touchdown."/>
          <p:cNvPicPr>
            <a:picLocks noChangeAspect="1"/>
          </p:cNvPicPr>
          <p:nvPr/>
        </p:nvPicPr>
        <p:blipFill>
          <a:blip r:embed="rId2"/>
          <a:stretch>
            <a:fillRect/>
          </a:stretch>
        </p:blipFill>
        <p:spPr>
          <a:xfrm>
            <a:off x="1461571" y="1633637"/>
            <a:ext cx="6220857" cy="4731038"/>
          </a:xfrm>
          <a:prstGeom prst="rect">
            <a:avLst/>
          </a:prstGeom>
        </p:spPr>
      </p:pic>
    </p:spTree>
    <p:extLst>
      <p:ext uri="{BB962C8B-B14F-4D97-AF65-F5344CB8AC3E}">
        <p14:creationId xmlns:p14="http://schemas.microsoft.com/office/powerpoint/2010/main" val="383004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Learning Objectives </a:t>
            </a:r>
            <a:r>
              <a:rPr lang="en-US" sz="2000" b="0" dirty="0"/>
              <a:t>(1 of 2)</a:t>
            </a:r>
            <a:endParaRPr lang="en-IN" dirty="0"/>
          </a:p>
        </p:txBody>
      </p:sp>
      <p:sp>
        <p:nvSpPr>
          <p:cNvPr id="20" name="Content Placeholder 19"/>
          <p:cNvSpPr>
            <a:spLocks noGrp="1"/>
          </p:cNvSpPr>
          <p:nvPr>
            <p:ph sz="quarter" idx="13"/>
          </p:nvPr>
        </p:nvSpPr>
        <p:spPr>
          <a:xfrm>
            <a:off x="457200" y="1556326"/>
            <a:ext cx="8229600" cy="4434275"/>
          </a:xfrm>
        </p:spPr>
        <p:txBody>
          <a:bodyPr/>
          <a:lstStyle/>
          <a:p>
            <a:pPr marL="0" indent="0">
              <a:buNone/>
            </a:pPr>
            <a:r>
              <a:rPr lang="en-US" sz="2200" b="1" dirty="0">
                <a:solidFill>
                  <a:schemeClr val="tx2"/>
                </a:solidFill>
              </a:rPr>
              <a:t>4.1</a:t>
            </a:r>
            <a:r>
              <a:rPr lang="en-US" sz="2200" dirty="0"/>
              <a:t> Define culture and identify the various expressions and manifestations of culture that can impact marketing strategies.</a:t>
            </a:r>
          </a:p>
          <a:p>
            <a:pPr marL="0" indent="0">
              <a:buNone/>
            </a:pPr>
            <a:r>
              <a:rPr lang="en-US" sz="2200" b="1" dirty="0">
                <a:solidFill>
                  <a:schemeClr val="tx2"/>
                </a:solidFill>
              </a:rPr>
              <a:t>4.2 </a:t>
            </a:r>
            <a:r>
              <a:rPr lang="en-US" sz="2200" dirty="0"/>
              <a:t>Compare and contrast the key aspects of high- and low-context cultures.</a:t>
            </a:r>
          </a:p>
          <a:p>
            <a:pPr marL="0" indent="0">
              <a:buNone/>
            </a:pPr>
            <a:r>
              <a:rPr lang="en-US" sz="2200" b="1" dirty="0">
                <a:solidFill>
                  <a:schemeClr val="tx2"/>
                </a:solidFill>
              </a:rPr>
              <a:t>4.3 </a:t>
            </a:r>
            <a:r>
              <a:rPr lang="en-US" sz="2200" dirty="0"/>
              <a:t>Identify and briefly explain the major dimensions of Hofstede’s social values typology.</a:t>
            </a:r>
          </a:p>
          <a:p>
            <a:pPr marL="0" indent="0">
              <a:buNone/>
            </a:pPr>
            <a:r>
              <a:rPr lang="en-US" sz="2200" b="1" dirty="0">
                <a:solidFill>
                  <a:schemeClr val="tx2"/>
                </a:solidFill>
              </a:rPr>
              <a:t>4.4 </a:t>
            </a:r>
            <a:r>
              <a:rPr lang="en-US" sz="2200" dirty="0"/>
              <a:t>Explain how the self-reference criterion can affect decision making at global companies and provide a step-by-step example of a company adapting to conditions in a global market.</a:t>
            </a:r>
          </a:p>
        </p:txBody>
      </p:sp>
    </p:spTree>
    <p:extLst>
      <p:ext uri="{BB962C8B-B14F-4D97-AF65-F5344CB8AC3E}">
        <p14:creationId xmlns:p14="http://schemas.microsoft.com/office/powerpoint/2010/main" val="302543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Pronunciation Problems</a:t>
            </a:r>
            <a:endParaRPr lang="en-IN" dirty="0"/>
          </a:p>
        </p:txBody>
      </p:sp>
      <p:sp>
        <p:nvSpPr>
          <p:cNvPr id="3" name="Content Placeholder 2"/>
          <p:cNvSpPr>
            <a:spLocks noGrp="1"/>
          </p:cNvSpPr>
          <p:nvPr>
            <p:ph sz="quarter" idx="13"/>
          </p:nvPr>
        </p:nvSpPr>
        <p:spPr/>
        <p:txBody>
          <a:bodyPr/>
          <a:lstStyle/>
          <a:p>
            <a:pPr marL="255600"/>
            <a:r>
              <a:rPr lang="en-US" dirty="0"/>
              <a:t>Colgate in Spanish means “go hang yourself”</a:t>
            </a:r>
          </a:p>
          <a:p>
            <a:pPr marL="255600"/>
            <a:r>
              <a:rPr lang="en-US" dirty="0"/>
              <a:t>I</a:t>
            </a:r>
            <a:r>
              <a:rPr lang="en-US" sz="100" dirty="0"/>
              <a:t> </a:t>
            </a:r>
            <a:r>
              <a:rPr lang="en-US" dirty="0"/>
              <a:t>K</a:t>
            </a:r>
            <a:r>
              <a:rPr lang="en-US" sz="100" dirty="0"/>
              <a:t> </a:t>
            </a:r>
            <a:r>
              <a:rPr lang="en-US" dirty="0"/>
              <a:t>E</a:t>
            </a:r>
            <a:r>
              <a:rPr lang="en-US" sz="100" dirty="0"/>
              <a:t> </a:t>
            </a:r>
            <a:r>
              <a:rPr lang="en-US" dirty="0"/>
              <a:t>A hired linguists to rename products in Thailand because they had sexual connotations</a:t>
            </a:r>
          </a:p>
          <a:p>
            <a:pPr marL="255600"/>
            <a:r>
              <a:rPr lang="en-US" dirty="0"/>
              <a:t>Whirlpool spent large sums on advertising only to find out that French, Italian, &amp; German consumers could not pronounce the brand name</a:t>
            </a:r>
          </a:p>
          <a:p>
            <a:pPr marL="255600"/>
            <a:r>
              <a:rPr lang="en-US" dirty="0"/>
              <a:t>Diesel brand name was chosen because it is pronounced the same in all languages</a:t>
            </a:r>
          </a:p>
        </p:txBody>
      </p:sp>
    </p:spTree>
    <p:extLst>
      <p:ext uri="{BB962C8B-B14F-4D97-AF65-F5344CB8AC3E}">
        <p14:creationId xmlns:p14="http://schemas.microsoft.com/office/powerpoint/2010/main" val="366055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Phones &amp; Texting</a:t>
            </a:r>
            <a:endParaRPr lang="en-IN" dirty="0"/>
          </a:p>
        </p:txBody>
      </p:sp>
      <p:sp>
        <p:nvSpPr>
          <p:cNvPr id="3" name="Content Placeholder 2"/>
          <p:cNvSpPr>
            <a:spLocks noGrp="1"/>
          </p:cNvSpPr>
          <p:nvPr>
            <p:ph sz="quarter" idx="13"/>
          </p:nvPr>
        </p:nvSpPr>
        <p:spPr/>
        <p:txBody>
          <a:bodyPr/>
          <a:lstStyle/>
          <a:p>
            <a:pPr marL="255600"/>
            <a:r>
              <a:rPr lang="en-US" dirty="0"/>
              <a:t>In Korea, certain number combinations have special meanings</a:t>
            </a:r>
          </a:p>
          <a:p>
            <a:pPr marL="255600"/>
            <a:r>
              <a:rPr lang="en-US" dirty="0"/>
              <a:t>8282 (Paul Yi Pal Yi) sounds like “hurry up”</a:t>
            </a:r>
          </a:p>
          <a:p>
            <a:pPr marL="255600"/>
            <a:r>
              <a:rPr lang="en-US" dirty="0"/>
              <a:t>7179 (Chil Han Chil Han) = “close friend”</a:t>
            </a:r>
          </a:p>
          <a:p>
            <a:pPr marL="255600"/>
            <a:r>
              <a:rPr lang="en-US" dirty="0"/>
              <a:t>4 5683 968 = I Love You</a:t>
            </a:r>
          </a:p>
        </p:txBody>
      </p:sp>
    </p:spTree>
    <p:extLst>
      <p:ext uri="{BB962C8B-B14F-4D97-AF65-F5344CB8AC3E}">
        <p14:creationId xmlns:p14="http://schemas.microsoft.com/office/powerpoint/2010/main" val="2345380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Language &amp; Communication</a:t>
            </a:r>
            <a:endParaRPr lang="en-IN" dirty="0"/>
          </a:p>
        </p:txBody>
      </p:sp>
      <p:sp>
        <p:nvSpPr>
          <p:cNvPr id="5" name="Content Placeholder 4"/>
          <p:cNvSpPr>
            <a:spLocks noGrp="1"/>
          </p:cNvSpPr>
          <p:nvPr>
            <p:ph sz="quarter" idx="13"/>
          </p:nvPr>
        </p:nvSpPr>
        <p:spPr>
          <a:xfrm>
            <a:off x="457201" y="1556327"/>
            <a:ext cx="3867374" cy="4575532"/>
          </a:xfrm>
        </p:spPr>
        <p:txBody>
          <a:bodyPr/>
          <a:lstStyle/>
          <a:p>
            <a:pPr marL="0" indent="0">
              <a:buNone/>
            </a:pPr>
            <a:r>
              <a:rPr lang="en-US" sz="2200" b="1" dirty="0"/>
              <a:t>English Around the Globe</a:t>
            </a:r>
          </a:p>
          <a:p>
            <a:pPr marL="255600"/>
            <a:r>
              <a:rPr lang="en-US" sz="2200" dirty="0"/>
              <a:t>More people speak English as a 2nd language than there are native speakers</a:t>
            </a:r>
          </a:p>
          <a:p>
            <a:pPr marL="255600"/>
            <a:r>
              <a:rPr lang="en-US" sz="2200" dirty="0"/>
              <a:t>85% of E</a:t>
            </a:r>
            <a:r>
              <a:rPr lang="en-US" sz="100" dirty="0"/>
              <a:t> </a:t>
            </a:r>
            <a:r>
              <a:rPr lang="en-US" sz="2200" dirty="0"/>
              <a:t>U teens study English</a:t>
            </a:r>
          </a:p>
          <a:p>
            <a:pPr marL="255600"/>
            <a:r>
              <a:rPr lang="en-US" sz="2200" dirty="0"/>
              <a:t>Sony (Japan) &amp; Nokia (Finland) require upper managers to pass a proficiency test</a:t>
            </a:r>
          </a:p>
        </p:txBody>
      </p:sp>
      <p:sp>
        <p:nvSpPr>
          <p:cNvPr id="6" name="Content Placeholder 5"/>
          <p:cNvSpPr>
            <a:spLocks noGrp="1"/>
          </p:cNvSpPr>
          <p:nvPr>
            <p:ph sz="quarter" idx="14"/>
          </p:nvPr>
        </p:nvSpPr>
        <p:spPr>
          <a:xfrm>
            <a:off x="4571999" y="1556327"/>
            <a:ext cx="4209692" cy="4575532"/>
          </a:xfrm>
        </p:spPr>
        <p:txBody>
          <a:bodyPr/>
          <a:lstStyle/>
          <a:p>
            <a:pPr marL="0" indent="0">
              <a:buNone/>
            </a:pPr>
            <a:r>
              <a:rPr lang="en-US" sz="2200" b="1" dirty="0"/>
              <a:t>Nonverbal Communication</a:t>
            </a:r>
          </a:p>
          <a:p>
            <a:pPr marL="255600"/>
            <a:r>
              <a:rPr lang="en-US" sz="2200" dirty="0"/>
              <a:t>In the Middle East, Westerners should not show the soles of shoes or pass documents with the left hand</a:t>
            </a:r>
          </a:p>
          <a:p>
            <a:pPr marL="255600"/>
            <a:r>
              <a:rPr lang="en-US" sz="2200" dirty="0"/>
              <a:t>In Japan, bowing has many nuances</a:t>
            </a:r>
          </a:p>
          <a:p>
            <a:pPr marL="255600"/>
            <a:r>
              <a:rPr lang="en-US" sz="2200" dirty="0"/>
              <a:t>Asians place greater value on nonverbal communication than Westerners</a:t>
            </a:r>
          </a:p>
        </p:txBody>
      </p:sp>
    </p:spTree>
    <p:extLst>
      <p:ext uri="{BB962C8B-B14F-4D97-AF65-F5344CB8AC3E}">
        <p14:creationId xmlns:p14="http://schemas.microsoft.com/office/powerpoint/2010/main" val="2507771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Marketing’s Impact on Culture</a:t>
            </a:r>
            <a:endParaRPr lang="en-IN" dirty="0"/>
          </a:p>
        </p:txBody>
      </p:sp>
      <p:sp>
        <p:nvSpPr>
          <p:cNvPr id="5" name="Content Placeholder 4"/>
          <p:cNvSpPr>
            <a:spLocks noGrp="1"/>
          </p:cNvSpPr>
          <p:nvPr>
            <p:ph sz="quarter" idx="13"/>
          </p:nvPr>
        </p:nvSpPr>
        <p:spPr/>
        <p:txBody>
          <a:bodyPr/>
          <a:lstStyle/>
          <a:p>
            <a:pPr marL="255600"/>
            <a:r>
              <a:rPr lang="en-US" dirty="0"/>
              <a:t>Universal aspects of the cultural environment represent opportunities to standardize elements of a marketing program</a:t>
            </a:r>
          </a:p>
          <a:p>
            <a:pPr marL="255600"/>
            <a:r>
              <a:rPr lang="en-US" dirty="0"/>
              <a:t>Increasing travel and improved communications have contributed to a convergence of tastes and preferences in a number of product categories</a:t>
            </a:r>
          </a:p>
        </p:txBody>
      </p:sp>
    </p:spTree>
    <p:extLst>
      <p:ext uri="{BB962C8B-B14F-4D97-AF65-F5344CB8AC3E}">
        <p14:creationId xmlns:p14="http://schemas.microsoft.com/office/powerpoint/2010/main" val="52900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Communications</a:t>
            </a:r>
            <a:endParaRPr lang="en-IN" dirty="0"/>
          </a:p>
        </p:txBody>
      </p:sp>
      <p:sp>
        <p:nvSpPr>
          <p:cNvPr id="3" name="Content Placeholder 2"/>
          <p:cNvSpPr>
            <a:spLocks noGrp="1"/>
          </p:cNvSpPr>
          <p:nvPr>
            <p:ph sz="quarter" idx="13"/>
          </p:nvPr>
        </p:nvSpPr>
        <p:spPr/>
        <p:txBody>
          <a:bodyPr/>
          <a:lstStyle/>
          <a:p>
            <a:pPr marL="255600"/>
            <a:r>
              <a:rPr lang="en-US" dirty="0"/>
              <a:t>Westerners should not show the soles of their shoes or pass documents with the left hand in the Middle East</a:t>
            </a:r>
          </a:p>
          <a:p>
            <a:pPr marL="255600"/>
            <a:r>
              <a:rPr lang="en-US" dirty="0"/>
              <a:t>Bowing has many nuances in Japan</a:t>
            </a:r>
          </a:p>
          <a:p>
            <a:pPr marL="255600"/>
            <a:r>
              <a:rPr lang="en-US" dirty="0"/>
              <a:t>For Asians, nonverbal cues have more weight than in the West; Westerners should be as sensitive to them as Asians are.</a:t>
            </a:r>
          </a:p>
        </p:txBody>
      </p:sp>
    </p:spTree>
    <p:extLst>
      <p:ext uri="{BB962C8B-B14F-4D97-AF65-F5344CB8AC3E}">
        <p14:creationId xmlns:p14="http://schemas.microsoft.com/office/powerpoint/2010/main" val="97815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Issues</a:t>
            </a:r>
            <a:endParaRPr lang="en-IN" dirty="0"/>
          </a:p>
        </p:txBody>
      </p:sp>
      <p:sp>
        <p:nvSpPr>
          <p:cNvPr id="3" name="Content Placeholder 2"/>
          <p:cNvSpPr>
            <a:spLocks noGrp="1"/>
          </p:cNvSpPr>
          <p:nvPr>
            <p:ph sz="quarter" idx="13"/>
          </p:nvPr>
        </p:nvSpPr>
        <p:spPr>
          <a:xfrm>
            <a:off x="457200" y="1556326"/>
            <a:ext cx="8328212" cy="4434275"/>
          </a:xfrm>
        </p:spPr>
        <p:txBody>
          <a:bodyPr/>
          <a:lstStyle/>
          <a:p>
            <a:pPr marL="255600"/>
            <a:r>
              <a:rPr lang="en-US" dirty="0"/>
              <a:t>Sequencing-discussion goes from Point A to Point B or goes off on tangents</a:t>
            </a:r>
          </a:p>
          <a:p>
            <a:pPr marL="255600"/>
            <a:r>
              <a:rPr lang="en-US" dirty="0"/>
              <a:t>Phasing-agenda items are discussed immediately or after the parties establish rapport</a:t>
            </a:r>
          </a:p>
          <a:p>
            <a:pPr marL="255600"/>
            <a:r>
              <a:rPr lang="en-US" dirty="0"/>
              <a:t>Americans want to “go it alone” so may be outnumbered in negotiations</a:t>
            </a:r>
          </a:p>
          <a:p>
            <a:pPr marL="255600"/>
            <a:r>
              <a:rPr lang="en-US" dirty="0"/>
              <a:t>Americans talk too much and don’t listen enough</a:t>
            </a:r>
          </a:p>
        </p:txBody>
      </p:sp>
    </p:spTree>
    <p:extLst>
      <p:ext uri="{BB962C8B-B14F-4D97-AF65-F5344CB8AC3E}">
        <p14:creationId xmlns:p14="http://schemas.microsoft.com/office/powerpoint/2010/main" val="1006828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McDonaldization of Culture</a:t>
            </a:r>
            <a:endParaRPr lang="en-IN" dirty="0"/>
          </a:p>
        </p:txBody>
      </p:sp>
      <p:sp>
        <p:nvSpPr>
          <p:cNvPr id="4" name="Content Placeholder 3"/>
          <p:cNvSpPr>
            <a:spLocks noGrp="1"/>
          </p:cNvSpPr>
          <p:nvPr>
            <p:ph sz="quarter" idx="13"/>
          </p:nvPr>
        </p:nvSpPr>
        <p:spPr>
          <a:xfrm>
            <a:off x="457200" y="1556327"/>
            <a:ext cx="3781313" cy="1778544"/>
          </a:xfrm>
        </p:spPr>
        <p:txBody>
          <a:bodyPr/>
          <a:lstStyle/>
          <a:p>
            <a:pPr marL="432" indent="0">
              <a:buNone/>
            </a:pPr>
            <a:r>
              <a:rPr lang="en-US" sz="2200" dirty="0"/>
              <a:t>Many people resent the breaking down of cultural barriers that occurs when global firms expand into new markets.</a:t>
            </a:r>
          </a:p>
        </p:txBody>
      </p:sp>
      <p:pic>
        <p:nvPicPr>
          <p:cNvPr id="8" name="Picture 7" descr="An a fair, a man behind a table shows various corn products to a shopper."/>
          <p:cNvPicPr>
            <a:picLocks noChangeAspect="1"/>
          </p:cNvPicPr>
          <p:nvPr/>
        </p:nvPicPr>
        <p:blipFill>
          <a:blip r:embed="rId3"/>
          <a:stretch>
            <a:fillRect/>
          </a:stretch>
        </p:blipFill>
        <p:spPr>
          <a:xfrm>
            <a:off x="4501010" y="1553978"/>
            <a:ext cx="3638666" cy="2422282"/>
          </a:xfrm>
          <a:prstGeom prst="rect">
            <a:avLst/>
          </a:prstGeom>
        </p:spPr>
      </p:pic>
      <p:sp>
        <p:nvSpPr>
          <p:cNvPr id="5" name="Content Placeholder 4"/>
          <p:cNvSpPr>
            <a:spLocks noGrp="1"/>
          </p:cNvSpPr>
          <p:nvPr>
            <p:ph sz="quarter" idx="14"/>
          </p:nvPr>
        </p:nvSpPr>
        <p:spPr>
          <a:xfrm>
            <a:off x="457199" y="4291113"/>
            <a:ext cx="8450133" cy="1376442"/>
          </a:xfrm>
        </p:spPr>
        <p:txBody>
          <a:bodyPr/>
          <a:lstStyle/>
          <a:p>
            <a:pPr marL="432" indent="0">
              <a:buNone/>
            </a:pPr>
            <a:r>
              <a:rPr lang="en-US" sz="2200" dirty="0"/>
              <a:t>“Eating is at the heart of most cultures and for many it is something on which much time, attention and money are lavished. In attempting to alter the way people eat, McDonaldization poses a profound threat to the entire cultural complex of many societies.”</a:t>
            </a:r>
          </a:p>
        </p:txBody>
      </p:sp>
      <p:sp>
        <p:nvSpPr>
          <p:cNvPr id="6" name="Content Placeholder 5"/>
          <p:cNvSpPr>
            <a:spLocks noGrp="1"/>
          </p:cNvSpPr>
          <p:nvPr>
            <p:ph sz="quarter" idx="15"/>
          </p:nvPr>
        </p:nvSpPr>
        <p:spPr>
          <a:xfrm>
            <a:off x="5481327" y="5955986"/>
            <a:ext cx="3334870" cy="412541"/>
          </a:xfrm>
        </p:spPr>
        <p:txBody>
          <a:bodyPr/>
          <a:lstStyle/>
          <a:p>
            <a:pPr marL="0" indent="0">
              <a:buNone/>
            </a:pPr>
            <a:r>
              <a:rPr lang="en-US" sz="2200" dirty="0"/>
              <a:t>Sociologist George Ritzer</a:t>
            </a:r>
          </a:p>
        </p:txBody>
      </p:sp>
    </p:spTree>
    <p:extLst>
      <p:ext uri="{BB962C8B-B14F-4D97-AF65-F5344CB8AC3E}">
        <p14:creationId xmlns:p14="http://schemas.microsoft.com/office/powerpoint/2010/main" val="1694351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and Low-Context Cultures </a:t>
            </a:r>
            <a:r>
              <a:rPr lang="en-US" sz="2000" b="0" dirty="0"/>
              <a:t>(1 of 2)</a:t>
            </a:r>
            <a:endParaRPr lang="en-IN" dirty="0"/>
          </a:p>
        </p:txBody>
      </p:sp>
      <p:sp>
        <p:nvSpPr>
          <p:cNvPr id="7" name="Content Placeholder 6"/>
          <p:cNvSpPr>
            <a:spLocks noGrp="1"/>
          </p:cNvSpPr>
          <p:nvPr>
            <p:ph sz="quarter" idx="13"/>
          </p:nvPr>
        </p:nvSpPr>
        <p:spPr>
          <a:xfrm>
            <a:off x="457200" y="1556327"/>
            <a:ext cx="4097548" cy="4111227"/>
          </a:xfrm>
        </p:spPr>
        <p:txBody>
          <a:bodyPr/>
          <a:lstStyle/>
          <a:p>
            <a:r>
              <a:rPr lang="en-US" dirty="0"/>
              <a:t>High Context</a:t>
            </a:r>
          </a:p>
          <a:p>
            <a:pPr lvl="1"/>
            <a:r>
              <a:rPr lang="en-US" dirty="0"/>
              <a:t>Information resides in context</a:t>
            </a:r>
          </a:p>
          <a:p>
            <a:pPr lvl="1"/>
            <a:r>
              <a:rPr lang="en-US" dirty="0"/>
              <a:t>Emphasis on background, basic values, societal status</a:t>
            </a:r>
          </a:p>
          <a:p>
            <a:pPr lvl="1"/>
            <a:r>
              <a:rPr lang="en-US" dirty="0"/>
              <a:t>Less emphasis on legal paperwork</a:t>
            </a:r>
          </a:p>
          <a:p>
            <a:pPr lvl="1"/>
            <a:r>
              <a:rPr lang="en-US" dirty="0"/>
              <a:t>Focus on personal reputation</a:t>
            </a:r>
          </a:p>
        </p:txBody>
      </p:sp>
      <p:sp>
        <p:nvSpPr>
          <p:cNvPr id="3" name="Content Placeholder 2"/>
          <p:cNvSpPr>
            <a:spLocks noGrp="1"/>
          </p:cNvSpPr>
          <p:nvPr>
            <p:ph sz="quarter" idx="15"/>
          </p:nvPr>
        </p:nvSpPr>
        <p:spPr>
          <a:xfrm>
            <a:off x="457200" y="6029861"/>
            <a:ext cx="3554083" cy="411933"/>
          </a:xfrm>
        </p:spPr>
        <p:txBody>
          <a:bodyPr/>
          <a:lstStyle/>
          <a:p>
            <a:pPr marL="432" indent="0">
              <a:buNone/>
            </a:pPr>
            <a:r>
              <a:rPr lang="en-US" dirty="0"/>
              <a:t>Saudi Arabia, Japan</a:t>
            </a:r>
          </a:p>
        </p:txBody>
      </p:sp>
      <p:sp>
        <p:nvSpPr>
          <p:cNvPr id="8" name="Content Placeholder 7"/>
          <p:cNvSpPr>
            <a:spLocks noGrp="1"/>
          </p:cNvSpPr>
          <p:nvPr>
            <p:ph sz="quarter" idx="14"/>
          </p:nvPr>
        </p:nvSpPr>
        <p:spPr>
          <a:xfrm>
            <a:off x="4779033" y="1587260"/>
            <a:ext cx="3821503" cy="4373593"/>
          </a:xfrm>
        </p:spPr>
        <p:txBody>
          <a:bodyPr/>
          <a:lstStyle/>
          <a:p>
            <a:r>
              <a:rPr lang="en-US" dirty="0"/>
              <a:t>Low Context</a:t>
            </a:r>
          </a:p>
          <a:p>
            <a:pPr lvl="1"/>
            <a:r>
              <a:rPr lang="en-US" dirty="0"/>
              <a:t>Messages are explicit and specific</a:t>
            </a:r>
          </a:p>
          <a:p>
            <a:pPr lvl="1"/>
            <a:r>
              <a:rPr lang="en-US" dirty="0"/>
              <a:t>Words carry all information</a:t>
            </a:r>
          </a:p>
          <a:p>
            <a:pPr lvl="1"/>
            <a:r>
              <a:rPr lang="en-US" dirty="0"/>
              <a:t>Reliance on legal paperwork</a:t>
            </a:r>
          </a:p>
          <a:p>
            <a:pPr lvl="1"/>
            <a:r>
              <a:rPr lang="en-US" dirty="0"/>
              <a:t>Focus on non-personal documentation of credibility</a:t>
            </a:r>
          </a:p>
        </p:txBody>
      </p:sp>
      <p:sp>
        <p:nvSpPr>
          <p:cNvPr id="4" name="Content Placeholder 3"/>
          <p:cNvSpPr>
            <a:spLocks noGrp="1"/>
          </p:cNvSpPr>
          <p:nvPr>
            <p:ph sz="quarter" idx="16"/>
          </p:nvPr>
        </p:nvSpPr>
        <p:spPr>
          <a:xfrm>
            <a:off x="4873925" y="6059177"/>
            <a:ext cx="3907766" cy="382617"/>
          </a:xfrm>
        </p:spPr>
        <p:txBody>
          <a:bodyPr/>
          <a:lstStyle/>
          <a:p>
            <a:pPr marL="432" indent="0">
              <a:buNone/>
            </a:pPr>
            <a:r>
              <a:rPr lang="en-US" dirty="0"/>
              <a:t>Switzerland, U.S., Germany</a:t>
            </a:r>
          </a:p>
        </p:txBody>
      </p:sp>
    </p:spTree>
    <p:extLst>
      <p:ext uri="{BB962C8B-B14F-4D97-AF65-F5344CB8AC3E}">
        <p14:creationId xmlns:p14="http://schemas.microsoft.com/office/powerpoint/2010/main" val="240093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and Low-Context Cultures </a:t>
            </a:r>
            <a:r>
              <a:rPr lang="en-US" sz="2000" b="0" dirty="0"/>
              <a:t>(2 of 2)</a:t>
            </a:r>
            <a:endParaRPr lang="en-IN" dirty="0"/>
          </a:p>
        </p:txBody>
      </p:sp>
      <p:sp>
        <p:nvSpPr>
          <p:cNvPr id="3" name="Content Placeholder 2"/>
          <p:cNvSpPr>
            <a:spLocks noGrp="1"/>
          </p:cNvSpPr>
          <p:nvPr>
            <p:ph sz="quarter" idx="13"/>
          </p:nvPr>
        </p:nvSpPr>
        <p:spPr>
          <a:xfrm>
            <a:off x="457200" y="1556327"/>
            <a:ext cx="8229600" cy="389013"/>
          </a:xfrm>
        </p:spPr>
        <p:txBody>
          <a:bodyPr/>
          <a:lstStyle/>
          <a:p>
            <a:pPr marL="432" indent="0">
              <a:buNone/>
            </a:pPr>
            <a:r>
              <a:rPr lang="en-US" sz="2000" b="1" dirty="0"/>
              <a:t>Table 4-1 </a:t>
            </a:r>
            <a:r>
              <a:rPr lang="en-US" sz="2000" dirty="0"/>
              <a:t>High- and Low- Context Cultures</a:t>
            </a:r>
          </a:p>
        </p:txBody>
      </p:sp>
      <p:graphicFrame>
        <p:nvGraphicFramePr>
          <p:cNvPr id="5" name="Table 4"/>
          <p:cNvGraphicFramePr>
            <a:graphicFrameLocks noGrp="1"/>
          </p:cNvGraphicFramePr>
          <p:nvPr>
            <p:extLst>
              <p:ext uri="{D42A27DB-BD31-4B8C-83A1-F6EECF244321}">
                <p14:modId xmlns:p14="http://schemas.microsoft.com/office/powerpoint/2010/main" val="4125887492"/>
              </p:ext>
            </p:extLst>
          </p:nvPr>
        </p:nvGraphicFramePr>
        <p:xfrm>
          <a:off x="478715" y="2039713"/>
          <a:ext cx="8450132" cy="4302760"/>
        </p:xfrm>
        <a:graphic>
          <a:graphicData uri="http://schemas.openxmlformats.org/drawingml/2006/table">
            <a:tbl>
              <a:tblPr firstRow="1" bandRow="1">
                <a:tableStyleId>{40F9630F-82C1-40B7-BC3A-925EFCFF5E92}</a:tableStyleId>
              </a:tblPr>
              <a:tblGrid>
                <a:gridCol w="2189181">
                  <a:extLst>
                    <a:ext uri="{9D8B030D-6E8A-4147-A177-3AD203B41FA5}">
                      <a16:colId xmlns:a16="http://schemas.microsoft.com/office/drawing/2014/main" val="3238860674"/>
                    </a:ext>
                  </a:extLst>
                </a:gridCol>
                <a:gridCol w="3195022">
                  <a:extLst>
                    <a:ext uri="{9D8B030D-6E8A-4147-A177-3AD203B41FA5}">
                      <a16:colId xmlns:a16="http://schemas.microsoft.com/office/drawing/2014/main" val="256244402"/>
                    </a:ext>
                  </a:extLst>
                </a:gridCol>
                <a:gridCol w="3065929">
                  <a:extLst>
                    <a:ext uri="{9D8B030D-6E8A-4147-A177-3AD203B41FA5}">
                      <a16:colId xmlns:a16="http://schemas.microsoft.com/office/drawing/2014/main" val="54330607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a:solidFill>
                            <a:schemeClr val="tx1"/>
                          </a:solidFill>
                          <a:latin typeface="+mn-lt"/>
                          <a:ea typeface="Arial"/>
                          <a:cs typeface="Arial"/>
                          <a:sym typeface="Arial"/>
                        </a:rPr>
                        <a:t>Factors or Dimensions</a:t>
                      </a:r>
                      <a:endParaRPr lang="en-US" sz="1400" b="1"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a:solidFill>
                            <a:schemeClr val="tx1"/>
                          </a:solidFill>
                          <a:latin typeface="+mn-lt"/>
                          <a:ea typeface="Arial"/>
                          <a:cs typeface="Arial"/>
                          <a:sym typeface="Arial"/>
                        </a:rPr>
                        <a:t>High Context</a:t>
                      </a:r>
                      <a:endParaRPr lang="en-US" sz="1400" b="1"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a:solidFill>
                            <a:schemeClr val="tx1"/>
                          </a:solidFill>
                          <a:latin typeface="+mn-lt"/>
                          <a:ea typeface="Arial"/>
                          <a:cs typeface="Arial"/>
                          <a:sym typeface="Arial"/>
                        </a:rPr>
                        <a:t>Low Context</a:t>
                      </a:r>
                      <a:endParaRPr lang="en-US" sz="1400" b="1"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5935011"/>
                  </a:ext>
                </a:extLst>
              </a:tr>
              <a:tr h="370840">
                <a:tc>
                  <a:txBody>
                    <a:bodyPr/>
                    <a:lstStyle/>
                    <a:p>
                      <a:pPr algn="l">
                        <a:lnSpc>
                          <a:spcPts val="1600"/>
                        </a:lnSpc>
                      </a:pPr>
                      <a:r>
                        <a:rPr lang="en-US" sz="1400" b="0" i="0" u="none" strike="noStrike" cap="none" baseline="0" dirty="0">
                          <a:solidFill>
                            <a:schemeClr val="tx1"/>
                          </a:solidFill>
                          <a:latin typeface="+mn-lt"/>
                          <a:ea typeface="Arial"/>
                          <a:cs typeface="Arial"/>
                          <a:sym typeface="Arial"/>
                        </a:rPr>
                        <a:t>Lawyers</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Less important</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Very important</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2884629"/>
                  </a:ext>
                </a:extLst>
              </a:tr>
              <a:tr h="370840">
                <a:tc>
                  <a:txBody>
                    <a:bodyPr/>
                    <a:lstStyle/>
                    <a:p>
                      <a:pPr algn="l">
                        <a:lnSpc>
                          <a:spcPts val="1600"/>
                        </a:lnSpc>
                      </a:pPr>
                      <a:r>
                        <a:rPr lang="en-US" sz="1400" b="0" i="0" u="none" strike="noStrike" cap="none" baseline="0" dirty="0">
                          <a:solidFill>
                            <a:schemeClr val="tx1"/>
                          </a:solidFill>
                          <a:latin typeface="+mn-lt"/>
                          <a:ea typeface="Arial"/>
                          <a:cs typeface="Arial"/>
                          <a:sym typeface="Arial"/>
                        </a:rPr>
                        <a:t>A person’s word</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Is his or her bond</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Is not to be relied upon; “get it in writing”</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6607574"/>
                  </a:ext>
                </a:extLst>
              </a:tr>
              <a:tr h="370840">
                <a:tc>
                  <a:txBody>
                    <a:bodyPr/>
                    <a:lstStyle/>
                    <a:p>
                      <a:pPr algn="l">
                        <a:lnSpc>
                          <a:spcPts val="1600"/>
                        </a:lnSpc>
                      </a:pPr>
                      <a:r>
                        <a:rPr lang="en-US" sz="1400" b="0" i="0" u="none" strike="noStrike" cap="none" baseline="0" dirty="0">
                          <a:solidFill>
                            <a:schemeClr val="tx1"/>
                          </a:solidFill>
                          <a:latin typeface="+mn-lt"/>
                          <a:ea typeface="Arial"/>
                          <a:cs typeface="Arial"/>
                          <a:sym typeface="Arial"/>
                        </a:rPr>
                        <a:t>Responsibility for organizational error</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Taken by highest level</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Pushed to lowest level</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2933828"/>
                  </a:ext>
                </a:extLst>
              </a:tr>
              <a:tr h="370840">
                <a:tc>
                  <a:txBody>
                    <a:bodyPr/>
                    <a:lstStyle/>
                    <a:p>
                      <a:pPr algn="l">
                        <a:lnSpc>
                          <a:spcPts val="1600"/>
                        </a:lnSpc>
                      </a:pPr>
                      <a:r>
                        <a:rPr lang="en-US" sz="1400" b="0" i="0" u="none" strike="noStrike" cap="none" baseline="0" dirty="0">
                          <a:solidFill>
                            <a:schemeClr val="tx1"/>
                          </a:solidFill>
                          <a:latin typeface="+mn-lt"/>
                          <a:ea typeface="Arial"/>
                          <a:cs typeface="Arial"/>
                          <a:sym typeface="Arial"/>
                        </a:rPr>
                        <a:t>Space</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People breathe on each other</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People maintain a bubble of private space and resent intrusions</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4992406"/>
                  </a:ext>
                </a:extLst>
              </a:tr>
              <a:tr h="370840">
                <a:tc>
                  <a:txBody>
                    <a:bodyPr/>
                    <a:lstStyle/>
                    <a:p>
                      <a:pPr algn="l">
                        <a:lnSpc>
                          <a:spcPts val="1600"/>
                        </a:lnSpc>
                      </a:pPr>
                      <a:r>
                        <a:rPr lang="en-US" sz="1400" b="0" i="0" u="none" strike="noStrike" cap="none" baseline="0" dirty="0">
                          <a:solidFill>
                            <a:schemeClr val="tx1"/>
                          </a:solidFill>
                          <a:latin typeface="+mn-lt"/>
                          <a:ea typeface="Arial"/>
                          <a:cs typeface="Arial"/>
                          <a:sym typeface="Arial"/>
                        </a:rPr>
                        <a:t>Time</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err="1">
                          <a:solidFill>
                            <a:schemeClr val="tx1"/>
                          </a:solidFill>
                          <a:latin typeface="+mn-lt"/>
                          <a:ea typeface="Arial"/>
                          <a:cs typeface="Arial"/>
                          <a:sym typeface="Arial"/>
                        </a:rPr>
                        <a:t>Polychronic</a:t>
                      </a:r>
                      <a:r>
                        <a:rPr lang="en-US" dirty="0"/>
                        <a:t>-</a:t>
                      </a:r>
                      <a:r>
                        <a:rPr lang="en-US" sz="1400" b="0" i="0" u="none" strike="noStrike" cap="none" baseline="0" dirty="0">
                          <a:solidFill>
                            <a:schemeClr val="tx1"/>
                          </a:solidFill>
                          <a:latin typeface="+mn-lt"/>
                          <a:ea typeface="Arial"/>
                          <a:cs typeface="Arial"/>
                          <a:sym typeface="Arial"/>
                        </a:rPr>
                        <a:t>everything in life must be dealt with in terms of its own time</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err="1">
                          <a:solidFill>
                            <a:schemeClr val="tx1"/>
                          </a:solidFill>
                          <a:latin typeface="+mn-lt"/>
                          <a:ea typeface="Arial"/>
                          <a:cs typeface="Arial"/>
                          <a:sym typeface="Arial"/>
                        </a:rPr>
                        <a:t>Monochronic</a:t>
                      </a:r>
                      <a:r>
                        <a:rPr lang="en-US" dirty="0"/>
                        <a:t>-</a:t>
                      </a:r>
                      <a:r>
                        <a:rPr lang="en-US" sz="1400" b="0" i="0" u="none" strike="noStrike" cap="none" baseline="0" dirty="0">
                          <a:solidFill>
                            <a:schemeClr val="tx1"/>
                          </a:solidFill>
                          <a:latin typeface="+mn-lt"/>
                          <a:ea typeface="Arial"/>
                          <a:cs typeface="Arial"/>
                          <a:sym typeface="Arial"/>
                        </a:rPr>
                        <a:t>time is money; linear</a:t>
                      </a:r>
                      <a:r>
                        <a:rPr lang="en-US" dirty="0"/>
                        <a:t>-</a:t>
                      </a:r>
                      <a:r>
                        <a:rPr lang="en-US" sz="1400" b="0" i="0" u="none" strike="noStrike" cap="none" baseline="0" dirty="0">
                          <a:solidFill>
                            <a:schemeClr val="tx1"/>
                          </a:solidFill>
                          <a:latin typeface="+mn-lt"/>
                          <a:ea typeface="Arial"/>
                          <a:cs typeface="Arial"/>
                          <a:sym typeface="Arial"/>
                        </a:rPr>
                        <a:t>one thing at a time</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9108620"/>
                  </a:ext>
                </a:extLst>
              </a:tr>
              <a:tr h="370840">
                <a:tc>
                  <a:txBody>
                    <a:bodyPr/>
                    <a:lstStyle/>
                    <a:p>
                      <a:pPr algn="l">
                        <a:lnSpc>
                          <a:spcPts val="1600"/>
                        </a:lnSpc>
                      </a:pPr>
                      <a:r>
                        <a:rPr lang="en-US" sz="1400" b="0" i="0" u="none" strike="noStrike" cap="none" baseline="0" dirty="0">
                          <a:solidFill>
                            <a:schemeClr val="tx1"/>
                          </a:solidFill>
                          <a:latin typeface="+mn-lt"/>
                          <a:ea typeface="Arial"/>
                          <a:cs typeface="Arial"/>
                          <a:sym typeface="Arial"/>
                        </a:rPr>
                        <a:t>Negotiations</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Are lengthy</a:t>
                      </a:r>
                      <a:r>
                        <a:rPr lang="en-US" dirty="0"/>
                        <a:t>-</a:t>
                      </a:r>
                      <a:r>
                        <a:rPr lang="en-US" sz="1400" b="0" i="0" u="none" strike="noStrike" cap="none" baseline="0" dirty="0">
                          <a:solidFill>
                            <a:schemeClr val="tx1"/>
                          </a:solidFill>
                          <a:latin typeface="+mn-lt"/>
                          <a:ea typeface="Arial"/>
                          <a:cs typeface="Arial"/>
                          <a:sym typeface="Arial"/>
                        </a:rPr>
                        <a:t>a major purpose is to allow the parties to get to know each other</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Proceed quickly</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6842557"/>
                  </a:ext>
                </a:extLst>
              </a:tr>
              <a:tr h="370840">
                <a:tc>
                  <a:txBody>
                    <a:bodyPr/>
                    <a:lstStyle/>
                    <a:p>
                      <a:pPr algn="l">
                        <a:lnSpc>
                          <a:spcPts val="1600"/>
                        </a:lnSpc>
                      </a:pPr>
                      <a:r>
                        <a:rPr lang="en-US" sz="1400" b="0" i="0" u="none" strike="noStrike" cap="none" baseline="0" dirty="0">
                          <a:solidFill>
                            <a:schemeClr val="tx1"/>
                          </a:solidFill>
                          <a:latin typeface="+mn-lt"/>
                          <a:ea typeface="Arial"/>
                          <a:cs typeface="Arial"/>
                          <a:sym typeface="Arial"/>
                        </a:rPr>
                        <a:t>Competitive bidding</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Infrequent</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Common</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1936952"/>
                  </a:ext>
                </a:extLst>
              </a:tr>
              <a:tr h="370840">
                <a:tc>
                  <a:txBody>
                    <a:bodyPr/>
                    <a:lstStyle/>
                    <a:p>
                      <a:pPr algn="l">
                        <a:lnSpc>
                          <a:spcPts val="1600"/>
                        </a:lnSpc>
                      </a:pPr>
                      <a:r>
                        <a:rPr lang="en-US" sz="1400" b="0" i="0" u="none" strike="noStrike" cap="none" baseline="0" dirty="0">
                          <a:solidFill>
                            <a:schemeClr val="tx1"/>
                          </a:solidFill>
                          <a:latin typeface="+mn-lt"/>
                          <a:ea typeface="Arial"/>
                          <a:cs typeface="Arial"/>
                          <a:sym typeface="Arial"/>
                        </a:rPr>
                        <a:t>Country or regional examples</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Japan, Middle East</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600"/>
                        </a:lnSpc>
                      </a:pPr>
                      <a:r>
                        <a:rPr lang="en-US" sz="1400" b="0" i="0" u="none" strike="noStrike" cap="none" baseline="0" dirty="0">
                          <a:solidFill>
                            <a:schemeClr val="tx1"/>
                          </a:solidFill>
                          <a:latin typeface="+mn-lt"/>
                          <a:ea typeface="Arial"/>
                          <a:cs typeface="Arial"/>
                          <a:sym typeface="Arial"/>
                        </a:rPr>
                        <a:t>United States, Northern Europe</a:t>
                      </a:r>
                      <a:endParaRPr lang="en-US" sz="1400" dirty="0">
                        <a:solidFill>
                          <a:schemeClr val="tx1"/>
                        </a:solidFill>
                        <a:latin typeface="+mn-lt"/>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174244"/>
                  </a:ext>
                </a:extLst>
              </a:tr>
            </a:tbl>
          </a:graphicData>
        </a:graphic>
      </p:graphicFrame>
    </p:spTree>
    <p:extLst>
      <p:ext uri="{BB962C8B-B14F-4D97-AF65-F5344CB8AC3E}">
        <p14:creationId xmlns:p14="http://schemas.microsoft.com/office/powerpoint/2010/main" val="148746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Hofstede</a:t>
            </a:r>
            <a:r>
              <a:rPr lang="en-IN" dirty="0"/>
              <a:t>’</a:t>
            </a:r>
            <a:r>
              <a:rPr lang="en-US" dirty="0"/>
              <a:t>s Cultural Typology</a:t>
            </a:r>
            <a:endParaRPr lang="en-IN" dirty="0"/>
          </a:p>
        </p:txBody>
      </p:sp>
      <p:sp>
        <p:nvSpPr>
          <p:cNvPr id="5" name="Content Placeholder 4"/>
          <p:cNvSpPr>
            <a:spLocks noGrp="1"/>
          </p:cNvSpPr>
          <p:nvPr>
            <p:ph sz="quarter" idx="13"/>
          </p:nvPr>
        </p:nvSpPr>
        <p:spPr/>
        <p:txBody>
          <a:bodyPr/>
          <a:lstStyle/>
          <a:p>
            <a:pPr marL="255600"/>
            <a:r>
              <a:rPr lang="en-US" dirty="0"/>
              <a:t>Individualistic/Collectivistic</a:t>
            </a:r>
          </a:p>
          <a:p>
            <a:pPr marL="255600"/>
            <a:r>
              <a:rPr lang="en-US" dirty="0"/>
              <a:t>High/Low Power Distance</a:t>
            </a:r>
          </a:p>
          <a:p>
            <a:pPr marL="255600"/>
            <a:r>
              <a:rPr lang="en-US" dirty="0"/>
              <a:t>High/Low Uncertainty Avoidance</a:t>
            </a:r>
          </a:p>
          <a:p>
            <a:pPr marL="255600"/>
            <a:r>
              <a:rPr lang="en-US" dirty="0"/>
              <a:t>Achievement/Nurturing</a:t>
            </a:r>
          </a:p>
          <a:p>
            <a:pPr marL="255600"/>
            <a:r>
              <a:rPr lang="en-US" dirty="0"/>
              <a:t>Long-term/Short-term Orientation</a:t>
            </a:r>
          </a:p>
        </p:txBody>
      </p:sp>
    </p:spTree>
    <p:extLst>
      <p:ext uri="{BB962C8B-B14F-4D97-AF65-F5344CB8AC3E}">
        <p14:creationId xmlns:p14="http://schemas.microsoft.com/office/powerpoint/2010/main" val="300850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(2 of 2)</a:t>
            </a:r>
            <a:endParaRPr lang="en-IN" dirty="0"/>
          </a:p>
        </p:txBody>
      </p:sp>
      <p:sp>
        <p:nvSpPr>
          <p:cNvPr id="3" name="Content Placeholder 2"/>
          <p:cNvSpPr>
            <a:spLocks noGrp="1"/>
          </p:cNvSpPr>
          <p:nvPr>
            <p:ph sz="quarter" idx="13"/>
          </p:nvPr>
        </p:nvSpPr>
        <p:spPr>
          <a:xfrm>
            <a:off x="457200" y="1556326"/>
            <a:ext cx="8151962" cy="4434275"/>
          </a:xfrm>
        </p:spPr>
        <p:txBody>
          <a:bodyPr/>
          <a:lstStyle/>
          <a:p>
            <a:pPr marL="0" indent="0">
              <a:buNone/>
            </a:pPr>
            <a:r>
              <a:rPr lang="en-US" b="1" dirty="0">
                <a:solidFill>
                  <a:schemeClr val="tx2"/>
                </a:solidFill>
              </a:rPr>
              <a:t>4.5 </a:t>
            </a:r>
            <a:r>
              <a:rPr lang="en-US" dirty="0"/>
              <a:t>Analyze the components of diffusion theory and its applicability to global marketing.</a:t>
            </a:r>
          </a:p>
          <a:p>
            <a:pPr marL="0" indent="0">
              <a:buNone/>
            </a:pPr>
            <a:r>
              <a:rPr lang="en-US" b="1" dirty="0">
                <a:solidFill>
                  <a:schemeClr val="tx2"/>
                </a:solidFill>
              </a:rPr>
              <a:t>4.6 </a:t>
            </a:r>
            <a:r>
              <a:rPr lang="en-US" dirty="0"/>
              <a:t>Explain the marketing implications of social and cultural environments around the globe.</a:t>
            </a:r>
          </a:p>
        </p:txBody>
      </p:sp>
    </p:spTree>
    <p:extLst>
      <p:ext uri="{BB962C8B-B14F-4D97-AF65-F5344CB8AC3E}">
        <p14:creationId xmlns:p14="http://schemas.microsoft.com/office/powerpoint/2010/main" val="1734172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Hofstede’s Five Dimensions of National Culture </a:t>
            </a:r>
            <a:r>
              <a:rPr lang="en-US" sz="2000" b="0" dirty="0"/>
              <a:t>(1 of 2)</a:t>
            </a:r>
            <a:endParaRPr lang="en-IN" dirty="0"/>
          </a:p>
        </p:txBody>
      </p:sp>
      <p:sp>
        <p:nvSpPr>
          <p:cNvPr id="3" name="Content Placeholder 2"/>
          <p:cNvSpPr>
            <a:spLocks noGrp="1"/>
          </p:cNvSpPr>
          <p:nvPr>
            <p:ph sz="quarter" idx="13"/>
          </p:nvPr>
        </p:nvSpPr>
        <p:spPr>
          <a:xfrm>
            <a:off x="457200" y="1556329"/>
            <a:ext cx="8229600" cy="253421"/>
          </a:xfrm>
        </p:spPr>
        <p:txBody>
          <a:bodyPr/>
          <a:lstStyle/>
          <a:p>
            <a:pPr marL="432" indent="0">
              <a:buNone/>
            </a:pPr>
            <a:r>
              <a:rPr lang="en-US" sz="1600" b="1" dirty="0"/>
              <a:t>Table 4-2 </a:t>
            </a:r>
            <a:r>
              <a:rPr lang="en-US" sz="1600" dirty="0"/>
              <a:t>Hofstede’s Five Dimensions of National Culture</a:t>
            </a:r>
          </a:p>
        </p:txBody>
      </p:sp>
      <p:sp>
        <p:nvSpPr>
          <p:cNvPr id="5" name="Content Placeholder 4"/>
          <p:cNvSpPr>
            <a:spLocks noGrp="1"/>
          </p:cNvSpPr>
          <p:nvPr>
            <p:ph sz="quarter" idx="14"/>
          </p:nvPr>
        </p:nvSpPr>
        <p:spPr>
          <a:xfrm>
            <a:off x="457200" y="1873690"/>
            <a:ext cx="8229600" cy="264533"/>
          </a:xfrm>
        </p:spPr>
        <p:txBody>
          <a:bodyPr/>
          <a:lstStyle/>
          <a:p>
            <a:pPr marL="432000" indent="-432000">
              <a:buFont typeface="+mj-lt"/>
              <a:buAutoNum type="arabicPeriod"/>
            </a:pPr>
            <a:r>
              <a:rPr lang="en-US" sz="1600" b="1" dirty="0"/>
              <a:t>Individualistic</a:t>
            </a:r>
            <a:r>
              <a:rPr lang="en-US" sz="1600" dirty="0"/>
              <a:t>-People look after their own and family interests</a:t>
            </a:r>
            <a:endParaRPr lang="en-IN" sz="1600" dirty="0"/>
          </a:p>
        </p:txBody>
      </p:sp>
      <p:sp>
        <p:nvSpPr>
          <p:cNvPr id="8" name="Content Placeholder 7"/>
          <p:cNvSpPr>
            <a:spLocks noGrp="1"/>
          </p:cNvSpPr>
          <p:nvPr>
            <p:ph sz="quarter" idx="15"/>
          </p:nvPr>
        </p:nvSpPr>
        <p:spPr>
          <a:xfrm>
            <a:off x="880947" y="2194601"/>
            <a:ext cx="7778750" cy="271297"/>
          </a:xfrm>
        </p:spPr>
        <p:txBody>
          <a:bodyPr/>
          <a:lstStyle/>
          <a:p>
            <a:pPr marL="0" lvl="1" indent="0">
              <a:buNone/>
            </a:pPr>
            <a:r>
              <a:rPr lang="en-US" sz="1600" b="1" dirty="0"/>
              <a:t>Collectivistic</a:t>
            </a:r>
            <a:r>
              <a:rPr lang="en-US" sz="1600" dirty="0"/>
              <a:t>-People expect the group to look after and protect them</a:t>
            </a:r>
            <a:endParaRPr lang="en-IN" sz="1600" dirty="0"/>
          </a:p>
        </p:txBody>
      </p:sp>
      <p:pic>
        <p:nvPicPr>
          <p:cNvPr id="17" name="Picture 16" descr="On the individualist end of the spectrum are the United States, Canada, and Australia. On the collectivist end are Mexico and Thailand. Japan is in the middle."/>
          <p:cNvPicPr>
            <a:picLocks noChangeAspect="1"/>
          </p:cNvPicPr>
          <p:nvPr/>
        </p:nvPicPr>
        <p:blipFill>
          <a:blip r:embed="rId3"/>
          <a:stretch>
            <a:fillRect/>
          </a:stretch>
        </p:blipFill>
        <p:spPr>
          <a:xfrm>
            <a:off x="1943052" y="2555124"/>
            <a:ext cx="5257897" cy="432228"/>
          </a:xfrm>
          <a:prstGeom prst="rect">
            <a:avLst/>
          </a:prstGeom>
        </p:spPr>
      </p:pic>
      <p:sp>
        <p:nvSpPr>
          <p:cNvPr id="9" name="Content Placeholder 8"/>
          <p:cNvSpPr>
            <a:spLocks noGrp="1"/>
          </p:cNvSpPr>
          <p:nvPr>
            <p:ph sz="quarter" idx="16"/>
          </p:nvPr>
        </p:nvSpPr>
        <p:spPr>
          <a:xfrm>
            <a:off x="454025" y="3123500"/>
            <a:ext cx="8232775" cy="514876"/>
          </a:xfrm>
        </p:spPr>
        <p:txBody>
          <a:bodyPr/>
          <a:lstStyle/>
          <a:p>
            <a:pPr marL="432000" indent="-432000">
              <a:buFont typeface="+mj-lt"/>
              <a:buAutoNum type="arabicPeriod" startAt="2"/>
            </a:pPr>
            <a:r>
              <a:rPr lang="en-US" sz="1600" b="1" dirty="0"/>
              <a:t>High power distance</a:t>
            </a:r>
            <a:r>
              <a:rPr lang="en-US" sz="1600" dirty="0"/>
              <a:t>-Accepts wide differences in power; great deal of respect for those in authority</a:t>
            </a:r>
            <a:endParaRPr lang="en-IN" sz="1600" dirty="0"/>
          </a:p>
        </p:txBody>
      </p:sp>
      <p:sp>
        <p:nvSpPr>
          <p:cNvPr id="10" name="Content Placeholder 9"/>
          <p:cNvSpPr>
            <a:spLocks noGrp="1"/>
          </p:cNvSpPr>
          <p:nvPr>
            <p:ph sz="quarter" idx="17"/>
          </p:nvPr>
        </p:nvSpPr>
        <p:spPr>
          <a:xfrm>
            <a:off x="908048" y="3683776"/>
            <a:ext cx="7899522" cy="497057"/>
          </a:xfrm>
        </p:spPr>
        <p:txBody>
          <a:bodyPr/>
          <a:lstStyle/>
          <a:p>
            <a:pPr marL="0" lvl="1" indent="0">
              <a:buNone/>
            </a:pPr>
            <a:r>
              <a:rPr lang="en-US" sz="1600" b="1" dirty="0"/>
              <a:t>Low power distance</a:t>
            </a:r>
            <a:r>
              <a:rPr lang="en-US" sz="1600" dirty="0"/>
              <a:t>-Plays down inequalities; employees are not afraid to approach nor are they in </a:t>
            </a:r>
            <a:r>
              <a:rPr lang="en-IN" sz="1600" dirty="0"/>
              <a:t>awe of the boss</a:t>
            </a:r>
          </a:p>
        </p:txBody>
      </p:sp>
      <p:pic>
        <p:nvPicPr>
          <p:cNvPr id="16" name="Picture 15" descr="On the high power distance end of the spectrum are Mexico, Singapore, and France. On the lower power distance end are the United States and Sweden. Italy and Japan are in the middle."/>
          <p:cNvPicPr>
            <a:picLocks noChangeAspect="1"/>
          </p:cNvPicPr>
          <p:nvPr/>
        </p:nvPicPr>
        <p:blipFill rotWithShape="1">
          <a:blip r:embed="rId4"/>
          <a:srcRect t="5523"/>
          <a:stretch/>
        </p:blipFill>
        <p:spPr>
          <a:xfrm>
            <a:off x="1979908" y="4289987"/>
            <a:ext cx="5184184" cy="407433"/>
          </a:xfrm>
          <a:prstGeom prst="rect">
            <a:avLst/>
          </a:prstGeom>
        </p:spPr>
      </p:pic>
      <p:sp>
        <p:nvSpPr>
          <p:cNvPr id="21" name="Content Placeholder 20"/>
          <p:cNvSpPr>
            <a:spLocks noGrp="1"/>
          </p:cNvSpPr>
          <p:nvPr>
            <p:ph sz="quarter" idx="17"/>
          </p:nvPr>
        </p:nvSpPr>
        <p:spPr>
          <a:xfrm>
            <a:off x="430097" y="4806571"/>
            <a:ext cx="8229600" cy="552505"/>
          </a:xfrm>
        </p:spPr>
        <p:txBody>
          <a:bodyPr/>
          <a:lstStyle/>
          <a:p>
            <a:pPr marL="432000" indent="-432000">
              <a:buFont typeface="+mj-lt"/>
              <a:buAutoNum type="arabicPeriod" startAt="3"/>
            </a:pPr>
            <a:r>
              <a:rPr lang="en-US" sz="1600" b="1" dirty="0"/>
              <a:t>High uncertainty avoidance</a:t>
            </a:r>
            <a:r>
              <a:rPr lang="en-US" sz="1600" dirty="0"/>
              <a:t>-Threatened with ambiguity and experience high levels of anxiety</a:t>
            </a:r>
            <a:endParaRPr lang="en-IN" sz="1600" dirty="0"/>
          </a:p>
        </p:txBody>
      </p:sp>
      <p:sp>
        <p:nvSpPr>
          <p:cNvPr id="23" name="Content Placeholder 22"/>
          <p:cNvSpPr>
            <a:spLocks noGrp="1"/>
          </p:cNvSpPr>
          <p:nvPr>
            <p:ph sz="quarter" idx="17"/>
          </p:nvPr>
        </p:nvSpPr>
        <p:spPr>
          <a:xfrm>
            <a:off x="880947" y="5419459"/>
            <a:ext cx="7778750" cy="568589"/>
          </a:xfrm>
        </p:spPr>
        <p:txBody>
          <a:bodyPr/>
          <a:lstStyle/>
          <a:p>
            <a:pPr marL="0" lvl="1" indent="0">
              <a:buNone/>
            </a:pPr>
            <a:r>
              <a:rPr lang="en-US" sz="1600" b="1" dirty="0"/>
              <a:t>Low uncertainty avoidance</a:t>
            </a:r>
            <a:r>
              <a:rPr lang="en-US" sz="1600" dirty="0"/>
              <a:t>-Comfortable with risks; tolerant of different behavior and opinions</a:t>
            </a:r>
            <a:endParaRPr lang="en-IN" sz="1600" dirty="0"/>
          </a:p>
        </p:txBody>
      </p:sp>
      <p:pic>
        <p:nvPicPr>
          <p:cNvPr id="24" name="Picture 23" descr="On the high uncertainty avoidance end of the spectrum are Italy, Mexico, and France. On the low uncertainty avoidance end are Canada, the United States, and Singapore. The United Kingdom is in the middle."/>
          <p:cNvPicPr>
            <a:picLocks noChangeAspect="1"/>
          </p:cNvPicPr>
          <p:nvPr/>
        </p:nvPicPr>
        <p:blipFill>
          <a:blip r:embed="rId5"/>
          <a:stretch>
            <a:fillRect/>
          </a:stretch>
        </p:blipFill>
        <p:spPr>
          <a:xfrm>
            <a:off x="2031762" y="6020202"/>
            <a:ext cx="5080477" cy="408445"/>
          </a:xfrm>
          <a:prstGeom prst="rect">
            <a:avLst/>
          </a:prstGeom>
        </p:spPr>
      </p:pic>
    </p:spTree>
    <p:extLst>
      <p:ext uri="{BB962C8B-B14F-4D97-AF65-F5344CB8AC3E}">
        <p14:creationId xmlns:p14="http://schemas.microsoft.com/office/powerpoint/2010/main" val="3411551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Hofstede’s Five Dimensions of National Culture </a:t>
            </a:r>
            <a:r>
              <a:rPr lang="en-US" sz="2000" b="0" dirty="0"/>
              <a:t>(2 of 2)</a:t>
            </a:r>
            <a:endParaRPr lang="en-IN" dirty="0"/>
          </a:p>
        </p:txBody>
      </p:sp>
      <p:sp>
        <p:nvSpPr>
          <p:cNvPr id="4" name="Content Placeholder 3"/>
          <p:cNvSpPr>
            <a:spLocks noGrp="1"/>
          </p:cNvSpPr>
          <p:nvPr>
            <p:ph sz="quarter" idx="13"/>
          </p:nvPr>
        </p:nvSpPr>
        <p:spPr>
          <a:xfrm>
            <a:off x="457200" y="1556329"/>
            <a:ext cx="8229600" cy="317936"/>
          </a:xfrm>
        </p:spPr>
        <p:txBody>
          <a:bodyPr/>
          <a:lstStyle/>
          <a:p>
            <a:pPr marL="432" indent="0">
              <a:buNone/>
            </a:pPr>
            <a:r>
              <a:rPr lang="en-US" sz="2000" b="1" dirty="0"/>
              <a:t>Table 4-2 [continued]</a:t>
            </a:r>
            <a:endParaRPr lang="en-IN" sz="2000" dirty="0"/>
          </a:p>
        </p:txBody>
      </p:sp>
      <p:sp>
        <p:nvSpPr>
          <p:cNvPr id="5" name="Content Placeholder 4"/>
          <p:cNvSpPr>
            <a:spLocks noGrp="1"/>
          </p:cNvSpPr>
          <p:nvPr>
            <p:ph sz="quarter" idx="14"/>
          </p:nvPr>
        </p:nvSpPr>
        <p:spPr>
          <a:xfrm>
            <a:off x="457200" y="1958441"/>
            <a:ext cx="8229600" cy="693579"/>
          </a:xfrm>
        </p:spPr>
        <p:txBody>
          <a:bodyPr/>
          <a:lstStyle/>
          <a:p>
            <a:pPr marL="432000" indent="-432000">
              <a:buFont typeface="+mj-lt"/>
              <a:buAutoNum type="arabicPeriod" startAt="4"/>
            </a:pPr>
            <a:r>
              <a:rPr lang="en-US" sz="2000" b="1" dirty="0"/>
              <a:t>Achievement</a:t>
            </a:r>
            <a:r>
              <a:rPr lang="en-US" sz="2000" dirty="0"/>
              <a:t>-Values such as assertiveness, acquiring money and goods, and competition prevail</a:t>
            </a:r>
            <a:endParaRPr lang="en-IN" sz="2000" dirty="0"/>
          </a:p>
        </p:txBody>
      </p:sp>
      <p:sp>
        <p:nvSpPr>
          <p:cNvPr id="8" name="Content Placeholder 7"/>
          <p:cNvSpPr>
            <a:spLocks noGrp="1"/>
          </p:cNvSpPr>
          <p:nvPr>
            <p:ph sz="quarter" idx="15"/>
          </p:nvPr>
        </p:nvSpPr>
        <p:spPr>
          <a:xfrm>
            <a:off x="880947" y="2703776"/>
            <a:ext cx="7778750" cy="655049"/>
          </a:xfrm>
        </p:spPr>
        <p:txBody>
          <a:bodyPr/>
          <a:lstStyle/>
          <a:p>
            <a:pPr marL="0" lvl="1" indent="0">
              <a:buNone/>
            </a:pPr>
            <a:r>
              <a:rPr lang="en-US" sz="2000" b="1" dirty="0"/>
              <a:t>Nurturing</a:t>
            </a:r>
            <a:r>
              <a:rPr lang="en-US" sz="2000" dirty="0"/>
              <a:t>-Values such as relationships and concern for others prevail</a:t>
            </a:r>
            <a:endParaRPr lang="en-IN" sz="2000" dirty="0"/>
          </a:p>
        </p:txBody>
      </p:sp>
      <p:pic>
        <p:nvPicPr>
          <p:cNvPr id="7" name="Picture 6" descr="On the achievement end of the spectrum are the United States, Japan, and Mexico. On the nurturing end are France and Sweden. Canada and Greece are in the middle."/>
          <p:cNvPicPr>
            <a:picLocks noChangeAspect="1"/>
          </p:cNvPicPr>
          <p:nvPr/>
        </p:nvPicPr>
        <p:blipFill>
          <a:blip r:embed="rId3"/>
          <a:stretch>
            <a:fillRect/>
          </a:stretch>
        </p:blipFill>
        <p:spPr>
          <a:xfrm>
            <a:off x="941937" y="3446823"/>
            <a:ext cx="7260127" cy="571096"/>
          </a:xfrm>
          <a:prstGeom prst="rect">
            <a:avLst/>
          </a:prstGeom>
        </p:spPr>
      </p:pic>
      <p:sp>
        <p:nvSpPr>
          <p:cNvPr id="9" name="Content Placeholder 8"/>
          <p:cNvSpPr>
            <a:spLocks noGrp="1"/>
          </p:cNvSpPr>
          <p:nvPr>
            <p:ph sz="quarter" idx="16"/>
          </p:nvPr>
        </p:nvSpPr>
        <p:spPr>
          <a:xfrm>
            <a:off x="460375" y="4144743"/>
            <a:ext cx="8369860" cy="699497"/>
          </a:xfrm>
        </p:spPr>
        <p:txBody>
          <a:bodyPr/>
          <a:lstStyle/>
          <a:p>
            <a:pPr marL="432000" indent="-432000">
              <a:buFont typeface="+mj-lt"/>
              <a:buAutoNum type="arabicPeriod" startAt="5"/>
            </a:pPr>
            <a:r>
              <a:rPr lang="en-US" sz="2000" b="1" dirty="0"/>
              <a:t>Long-term orientation</a:t>
            </a:r>
            <a:r>
              <a:rPr lang="en-US" sz="2000" dirty="0"/>
              <a:t>-People look to the future and value thrift and persistence</a:t>
            </a:r>
            <a:endParaRPr lang="en-IN" sz="2000" dirty="0"/>
          </a:p>
        </p:txBody>
      </p:sp>
      <p:sp>
        <p:nvSpPr>
          <p:cNvPr id="10" name="Content Placeholder 9"/>
          <p:cNvSpPr>
            <a:spLocks noGrp="1"/>
          </p:cNvSpPr>
          <p:nvPr>
            <p:ph sz="quarter" idx="17"/>
          </p:nvPr>
        </p:nvSpPr>
        <p:spPr>
          <a:xfrm>
            <a:off x="914398" y="4887073"/>
            <a:ext cx="7778752" cy="362660"/>
          </a:xfrm>
        </p:spPr>
        <p:txBody>
          <a:bodyPr/>
          <a:lstStyle/>
          <a:p>
            <a:pPr marL="432" indent="0">
              <a:buNone/>
            </a:pPr>
            <a:r>
              <a:rPr lang="en-US" sz="2000" b="1" dirty="0"/>
              <a:t>Short-term orientation</a:t>
            </a:r>
            <a:r>
              <a:rPr lang="en-US" sz="2000" dirty="0"/>
              <a:t>-People value tradition and the past</a:t>
            </a:r>
            <a:endParaRPr lang="en-IN" sz="2000" dirty="0"/>
          </a:p>
        </p:txBody>
      </p:sp>
      <p:pic>
        <p:nvPicPr>
          <p:cNvPr id="18" name="Picture 17" descr="On the long term orientation end of the spectrum are China, Taiwan, and Japan. On the short term orientation end are Germany, Australia, the United States, and Canada."/>
          <p:cNvPicPr>
            <a:picLocks noChangeAspect="1"/>
          </p:cNvPicPr>
          <p:nvPr/>
        </p:nvPicPr>
        <p:blipFill>
          <a:blip r:embed="rId4"/>
          <a:stretch>
            <a:fillRect/>
          </a:stretch>
        </p:blipFill>
        <p:spPr>
          <a:xfrm>
            <a:off x="1056884" y="5440834"/>
            <a:ext cx="7030232" cy="562736"/>
          </a:xfrm>
          <a:prstGeom prst="rect">
            <a:avLst/>
          </a:prstGeom>
        </p:spPr>
      </p:pic>
    </p:spTree>
    <p:extLst>
      <p:ext uri="{BB962C8B-B14F-4D97-AF65-F5344CB8AC3E}">
        <p14:creationId xmlns:p14="http://schemas.microsoft.com/office/powerpoint/2010/main" val="4120942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Self-Reference Criterion and Perception</a:t>
            </a:r>
            <a:endParaRPr lang="en-IN" sz="3200" dirty="0"/>
          </a:p>
        </p:txBody>
      </p:sp>
      <p:sp>
        <p:nvSpPr>
          <p:cNvPr id="11" name="Content Placeholder 10"/>
          <p:cNvSpPr>
            <a:spLocks noGrp="1"/>
          </p:cNvSpPr>
          <p:nvPr>
            <p:ph sz="quarter" idx="13"/>
          </p:nvPr>
        </p:nvSpPr>
        <p:spPr>
          <a:xfrm>
            <a:off x="457200" y="1556327"/>
            <a:ext cx="8229600" cy="1339273"/>
          </a:xfrm>
        </p:spPr>
        <p:txBody>
          <a:bodyPr/>
          <a:lstStyle/>
          <a:p>
            <a:pPr marL="255600"/>
            <a:r>
              <a:rPr lang="en-US" dirty="0"/>
              <a:t>Unconscious reference to one</a:t>
            </a:r>
            <a:r>
              <a:rPr lang="ja-JP" altLang="en-US" dirty="0"/>
              <a:t>’</a:t>
            </a:r>
            <a:r>
              <a:rPr lang="en-US" dirty="0"/>
              <a:t>s own cultural values; creates cultural myopia</a:t>
            </a:r>
          </a:p>
          <a:p>
            <a:pPr marL="255600"/>
            <a:r>
              <a:rPr lang="en-US" dirty="0"/>
              <a:t>How to Reduce Cultural Myopia:</a:t>
            </a:r>
          </a:p>
        </p:txBody>
      </p:sp>
      <p:sp>
        <p:nvSpPr>
          <p:cNvPr id="12" name="Content Placeholder 11"/>
          <p:cNvSpPr>
            <a:spLocks noGrp="1"/>
          </p:cNvSpPr>
          <p:nvPr>
            <p:ph sz="quarter" idx="14"/>
          </p:nvPr>
        </p:nvSpPr>
        <p:spPr>
          <a:xfrm>
            <a:off x="457200" y="3008255"/>
            <a:ext cx="8229600" cy="2962239"/>
          </a:xfrm>
        </p:spPr>
        <p:txBody>
          <a:bodyPr/>
          <a:lstStyle/>
          <a:p>
            <a:pPr marL="741600" lvl="1" indent="-428400">
              <a:buFont typeface="+mj-lt"/>
              <a:buAutoNum type="arabicPeriod"/>
            </a:pPr>
            <a:r>
              <a:rPr lang="en-US" dirty="0"/>
              <a:t>Define the problem or goal in terms of home country cultural traits</a:t>
            </a:r>
          </a:p>
          <a:p>
            <a:pPr marL="741600" lvl="1" indent="-428400">
              <a:buFont typeface="+mj-lt"/>
              <a:buAutoNum type="arabicPeriod"/>
            </a:pPr>
            <a:r>
              <a:rPr lang="en-US" dirty="0"/>
              <a:t>Define the problem in terms of host-country cultural traits; make no value judgments</a:t>
            </a:r>
          </a:p>
          <a:p>
            <a:pPr marL="741600" lvl="1" indent="-428400">
              <a:buFont typeface="+mj-lt"/>
              <a:buAutoNum type="arabicPeriod"/>
            </a:pPr>
            <a:r>
              <a:rPr lang="en-US" dirty="0"/>
              <a:t>Isolate the S</a:t>
            </a:r>
            <a:r>
              <a:rPr lang="en-US" sz="100" dirty="0"/>
              <a:t> </a:t>
            </a:r>
            <a:r>
              <a:rPr lang="en-US" dirty="0"/>
              <a:t>R</a:t>
            </a:r>
            <a:r>
              <a:rPr lang="en-US" sz="100" dirty="0"/>
              <a:t> </a:t>
            </a:r>
            <a:r>
              <a:rPr lang="en-US" dirty="0"/>
              <a:t>C influence and examine it</a:t>
            </a:r>
          </a:p>
          <a:p>
            <a:pPr marL="741600" lvl="1" indent="-428400">
              <a:buFont typeface="+mj-lt"/>
              <a:buAutoNum type="arabicPeriod"/>
            </a:pPr>
            <a:r>
              <a:rPr lang="en-US" dirty="0"/>
              <a:t>Redefine the problem without the S</a:t>
            </a:r>
            <a:r>
              <a:rPr lang="en-US" sz="100" dirty="0"/>
              <a:t> </a:t>
            </a:r>
            <a:r>
              <a:rPr lang="en-US" dirty="0"/>
              <a:t>R</a:t>
            </a:r>
            <a:r>
              <a:rPr lang="en-US" sz="100" dirty="0"/>
              <a:t> </a:t>
            </a:r>
            <a:r>
              <a:rPr lang="en-US" dirty="0"/>
              <a:t>C influence and solve for the host country situation</a:t>
            </a:r>
          </a:p>
        </p:txBody>
      </p:sp>
    </p:spTree>
    <p:extLst>
      <p:ext uri="{BB962C8B-B14F-4D97-AF65-F5344CB8AC3E}">
        <p14:creationId xmlns:p14="http://schemas.microsoft.com/office/powerpoint/2010/main" val="912579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Disney S</a:t>
            </a:r>
            <a:r>
              <a:rPr lang="en-US" sz="100" dirty="0"/>
              <a:t> </a:t>
            </a:r>
            <a:r>
              <a:rPr lang="en-US" dirty="0"/>
              <a:t>R</a:t>
            </a:r>
            <a:r>
              <a:rPr lang="en-US" sz="100" dirty="0"/>
              <a:t> </a:t>
            </a:r>
            <a:r>
              <a:rPr lang="en-US" dirty="0"/>
              <a:t>C in France </a:t>
            </a:r>
            <a:r>
              <a:rPr lang="en-US" sz="2000" b="0" dirty="0"/>
              <a:t>(1 of 2)</a:t>
            </a:r>
            <a:endParaRPr lang="en-IN" sz="2000" b="0" dirty="0"/>
          </a:p>
        </p:txBody>
      </p:sp>
      <p:sp>
        <p:nvSpPr>
          <p:cNvPr id="5" name="Content Placeholder 4"/>
          <p:cNvSpPr>
            <a:spLocks noGrp="1"/>
          </p:cNvSpPr>
          <p:nvPr>
            <p:ph sz="quarter" idx="13"/>
          </p:nvPr>
        </p:nvSpPr>
        <p:spPr>
          <a:xfrm>
            <a:off x="457199" y="1556327"/>
            <a:ext cx="8229601" cy="4904108"/>
          </a:xfrm>
        </p:spPr>
        <p:txBody>
          <a:bodyPr/>
          <a:lstStyle/>
          <a:p>
            <a:pPr marL="255600"/>
            <a:r>
              <a:rPr lang="en-US" sz="2200" b="1" dirty="0"/>
              <a:t>Step 1 </a:t>
            </a:r>
            <a:r>
              <a:rPr lang="en-US" sz="2200" dirty="0"/>
              <a:t>Disney executives believe there is virtually unlimited demand for American cultural exports around the world. Evidence includes the success of McDonald’s, Coca-Cola, Hollywood movies, and American rock music. Disney has a stellar track record in exporting its American management system and business style (see Exhibit 4-8). Tokyo Disneyland, a virtual carbon copy of the park in Anaheim, California, has been a runaway success. Disney policies prohibit sale or consumption of alcohol inside its theme parks.</a:t>
            </a:r>
          </a:p>
          <a:p>
            <a:pPr marL="255600"/>
            <a:r>
              <a:rPr lang="en-US" sz="2200" b="1" dirty="0"/>
              <a:t>Step 2</a:t>
            </a:r>
            <a:r>
              <a:rPr lang="en-US" sz="2200" dirty="0"/>
              <a:t> Europeans in general, and the French in particular, are sensitive about American cultural imperialism. Consuming wine with the midday meal is a long-established custom. Europeans have their own real castles, and many popular Disney characters come from European folk tales.</a:t>
            </a:r>
          </a:p>
        </p:txBody>
      </p:sp>
    </p:spTree>
    <p:extLst>
      <p:ext uri="{BB962C8B-B14F-4D97-AF65-F5344CB8AC3E}">
        <p14:creationId xmlns:p14="http://schemas.microsoft.com/office/powerpoint/2010/main" val="2021506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Disney S</a:t>
            </a:r>
            <a:r>
              <a:rPr lang="en-US" sz="100" dirty="0"/>
              <a:t> </a:t>
            </a:r>
            <a:r>
              <a:rPr lang="en-US" dirty="0"/>
              <a:t>R</a:t>
            </a:r>
            <a:r>
              <a:rPr lang="en-US" sz="100" dirty="0"/>
              <a:t> </a:t>
            </a:r>
            <a:r>
              <a:rPr lang="en-US" dirty="0"/>
              <a:t>C in France </a:t>
            </a:r>
            <a:r>
              <a:rPr lang="en-US" sz="2000" b="0" dirty="0"/>
              <a:t>(2 of 2)</a:t>
            </a:r>
            <a:endParaRPr lang="en-IN" dirty="0"/>
          </a:p>
        </p:txBody>
      </p:sp>
      <p:sp>
        <p:nvSpPr>
          <p:cNvPr id="3" name="Content Placeholder 2"/>
          <p:cNvSpPr>
            <a:spLocks noGrp="1"/>
          </p:cNvSpPr>
          <p:nvPr>
            <p:ph sz="quarter" idx="13"/>
          </p:nvPr>
        </p:nvSpPr>
        <p:spPr/>
        <p:txBody>
          <a:bodyPr/>
          <a:lstStyle/>
          <a:p>
            <a:pPr marL="255600"/>
            <a:r>
              <a:rPr lang="en-US" b="1" dirty="0"/>
              <a:t>Step 3</a:t>
            </a:r>
            <a:r>
              <a:rPr lang="en-US" dirty="0"/>
              <a:t> The significant differences revealed by comparing the findings in steps 1 and 2 suggest strongly that the needs upon which the American and Japanese Disney theme parks were based do not exist in France. A modification of this design is needed for European success.</a:t>
            </a:r>
          </a:p>
          <a:p>
            <a:pPr marL="255600"/>
            <a:r>
              <a:rPr lang="en-US" b="1" dirty="0"/>
              <a:t>Step 4</a:t>
            </a:r>
            <a:r>
              <a:rPr lang="en-US" dirty="0"/>
              <a:t> This would require the design of a theme park that is more in keeping with French and European cultural norms-that is, allowing the French to put their own identity on the park.</a:t>
            </a:r>
          </a:p>
        </p:txBody>
      </p:sp>
    </p:spTree>
    <p:extLst>
      <p:ext uri="{BB962C8B-B14F-4D97-AF65-F5344CB8AC3E}">
        <p14:creationId xmlns:p14="http://schemas.microsoft.com/office/powerpoint/2010/main" val="3009356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Diffusion Theory: The Adoption Process</a:t>
            </a:r>
            <a:endParaRPr lang="en-IN" sz="3400" dirty="0"/>
          </a:p>
        </p:txBody>
      </p:sp>
      <p:sp>
        <p:nvSpPr>
          <p:cNvPr id="3" name="Content Placeholder 2"/>
          <p:cNvSpPr>
            <a:spLocks noGrp="1"/>
          </p:cNvSpPr>
          <p:nvPr>
            <p:ph sz="quarter" idx="13"/>
          </p:nvPr>
        </p:nvSpPr>
        <p:spPr/>
        <p:txBody>
          <a:bodyPr/>
          <a:lstStyle/>
          <a:p>
            <a:pPr marL="0" indent="0">
              <a:buNone/>
            </a:pPr>
            <a:r>
              <a:rPr lang="en-US" dirty="0"/>
              <a:t>The mental stages through which an individual passes from the time of his or her first knowledge of an innovation to the time of product adoption or purchase</a:t>
            </a:r>
          </a:p>
          <a:p>
            <a:pPr marL="255600"/>
            <a:r>
              <a:rPr lang="en-US" dirty="0"/>
              <a:t>Awareness: I learn about the offering.</a:t>
            </a:r>
          </a:p>
          <a:p>
            <a:pPr marL="255600"/>
            <a:r>
              <a:rPr lang="en-US" dirty="0"/>
              <a:t>Interest: I want to learn more.</a:t>
            </a:r>
          </a:p>
          <a:p>
            <a:pPr marL="255600"/>
            <a:r>
              <a:rPr lang="en-US" dirty="0"/>
              <a:t>Evaluation: Should I try it?</a:t>
            </a:r>
          </a:p>
          <a:p>
            <a:pPr marL="255600"/>
            <a:r>
              <a:rPr lang="en-US" dirty="0"/>
              <a:t>Trial: Trial for expensive goods or a single purchase for expensive goods</a:t>
            </a:r>
          </a:p>
          <a:p>
            <a:pPr marL="255600"/>
            <a:r>
              <a:rPr lang="en-US" dirty="0"/>
              <a:t>Adoption: I buy or continue to buy.</a:t>
            </a:r>
          </a:p>
        </p:txBody>
      </p:sp>
    </p:spTree>
    <p:extLst>
      <p:ext uri="{BB962C8B-B14F-4D97-AF65-F5344CB8AC3E}">
        <p14:creationId xmlns:p14="http://schemas.microsoft.com/office/powerpoint/2010/main" val="640032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Diffusion Theory: Characteristics of Innovations</a:t>
            </a:r>
            <a:endParaRPr lang="en-IN" sz="3400" dirty="0"/>
          </a:p>
        </p:txBody>
      </p:sp>
      <p:sp>
        <p:nvSpPr>
          <p:cNvPr id="3" name="Content Placeholder 2"/>
          <p:cNvSpPr>
            <a:spLocks noGrp="1"/>
          </p:cNvSpPr>
          <p:nvPr>
            <p:ph sz="quarter" idx="13"/>
          </p:nvPr>
        </p:nvSpPr>
        <p:spPr>
          <a:xfrm>
            <a:off x="457199" y="1556326"/>
            <a:ext cx="8229601" cy="4801443"/>
          </a:xfrm>
        </p:spPr>
        <p:txBody>
          <a:bodyPr/>
          <a:lstStyle/>
          <a:p>
            <a:pPr marL="255600"/>
            <a:r>
              <a:rPr lang="en-US" sz="2200" dirty="0"/>
              <a:t>Innovation is something new; five factors that affect the rate at which innovations are adopted include:</a:t>
            </a:r>
          </a:p>
          <a:p>
            <a:pPr marL="741600" lvl="1">
              <a:tabLst>
                <a:tab pos="914400" algn="l"/>
              </a:tabLst>
            </a:pPr>
            <a:r>
              <a:rPr lang="en-US" sz="2200" dirty="0"/>
              <a:t>Relative advantage: How the product compares with existing ones</a:t>
            </a:r>
          </a:p>
          <a:p>
            <a:pPr marL="741600" lvl="1">
              <a:tabLst>
                <a:tab pos="914400" algn="l"/>
              </a:tabLst>
            </a:pPr>
            <a:r>
              <a:rPr lang="en-US" sz="2200" dirty="0"/>
              <a:t>Compatibility: </a:t>
            </a:r>
            <a:r>
              <a:rPr lang="en-IN" sz="2200" dirty="0"/>
              <a:t>The extent to which a product is consistent with existing values and past experiences of adopters</a:t>
            </a:r>
            <a:endParaRPr lang="en-US" sz="2200" dirty="0"/>
          </a:p>
          <a:p>
            <a:pPr marL="741600" lvl="1">
              <a:tabLst>
                <a:tab pos="914400" algn="l"/>
              </a:tabLst>
            </a:pPr>
            <a:r>
              <a:rPr lang="en-US" sz="2200" dirty="0"/>
              <a:t>Complexity: </a:t>
            </a:r>
            <a:r>
              <a:rPr lang="en-IN" sz="2200" dirty="0"/>
              <a:t>The degree to which an innovation or new product is difficult to understand and use.</a:t>
            </a:r>
            <a:endParaRPr lang="en-US" sz="2200" dirty="0"/>
          </a:p>
          <a:p>
            <a:pPr marL="741600" lvl="1">
              <a:tabLst>
                <a:tab pos="914400" algn="l"/>
              </a:tabLst>
            </a:pPr>
            <a:r>
              <a:rPr lang="en-US" sz="2200" dirty="0"/>
              <a:t>Divisibility: </a:t>
            </a:r>
            <a:r>
              <a:rPr lang="en-IN" sz="2200" dirty="0"/>
              <a:t>The ability of a product to be tried and used on a limited basis</a:t>
            </a:r>
            <a:endParaRPr lang="en-US" sz="2200" dirty="0"/>
          </a:p>
          <a:p>
            <a:pPr marL="741600" lvl="1">
              <a:tabLst>
                <a:tab pos="914400" algn="l"/>
              </a:tabLst>
            </a:pPr>
            <a:r>
              <a:rPr lang="en-US" sz="2200" dirty="0"/>
              <a:t>Communicability: </a:t>
            </a:r>
            <a:r>
              <a:rPr lang="en-IN" sz="2200" dirty="0"/>
              <a:t>The degree to which benefits of an innovation or the value of a product may be communicated to a potential market</a:t>
            </a:r>
            <a:endParaRPr lang="en-US" sz="2200" dirty="0"/>
          </a:p>
        </p:txBody>
      </p:sp>
    </p:spTree>
    <p:extLst>
      <p:ext uri="{BB962C8B-B14F-4D97-AF65-F5344CB8AC3E}">
        <p14:creationId xmlns:p14="http://schemas.microsoft.com/office/powerpoint/2010/main" val="3859475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Diffusion Theory: Adopter Categories</a:t>
            </a:r>
            <a:endParaRPr lang="en-IN" sz="3400" dirty="0"/>
          </a:p>
        </p:txBody>
      </p:sp>
      <p:sp>
        <p:nvSpPr>
          <p:cNvPr id="3" name="Content Placeholder 2"/>
          <p:cNvSpPr>
            <a:spLocks noGrp="1"/>
          </p:cNvSpPr>
          <p:nvPr>
            <p:ph sz="quarter" idx="13"/>
          </p:nvPr>
        </p:nvSpPr>
        <p:spPr>
          <a:xfrm>
            <a:off x="457200" y="1556327"/>
            <a:ext cx="8229600" cy="390808"/>
          </a:xfrm>
        </p:spPr>
        <p:txBody>
          <a:bodyPr/>
          <a:lstStyle/>
          <a:p>
            <a:pPr marL="432" indent="0">
              <a:buNone/>
            </a:pPr>
            <a:r>
              <a:rPr lang="en-US" sz="2000" b="1" dirty="0"/>
              <a:t>Figure 4-3 </a:t>
            </a:r>
            <a:r>
              <a:rPr lang="en-US" sz="2000" dirty="0"/>
              <a:t>Adopter Categories</a:t>
            </a:r>
          </a:p>
        </p:txBody>
      </p:sp>
      <p:pic>
        <p:nvPicPr>
          <p:cNvPr id="4" name="Picture 3" descr="The horizontal axis is labelled life cycle. A curve rises and falls symmetrically in the shape of a bell. From left to right, the parts of the curve are labelled as follows:&#10;• Introduction, innovators, 2.5 percent&#10;• Growth, early adopters, 13.5 percent&#10;• Maturity, early majority, 34 percent&#10;• Maturity, late majority, 34 percent&#10;• Decline, laggards, 16 percent"/>
          <p:cNvPicPr>
            <a:picLocks noChangeAspect="1"/>
          </p:cNvPicPr>
          <p:nvPr/>
        </p:nvPicPr>
        <p:blipFill>
          <a:blip r:embed="rId3"/>
          <a:stretch>
            <a:fillRect/>
          </a:stretch>
        </p:blipFill>
        <p:spPr>
          <a:xfrm>
            <a:off x="653595" y="2190812"/>
            <a:ext cx="7836810" cy="3741052"/>
          </a:xfrm>
          <a:prstGeom prst="rect">
            <a:avLst/>
          </a:prstGeom>
        </p:spPr>
      </p:pic>
    </p:spTree>
    <p:extLst>
      <p:ext uri="{BB962C8B-B14F-4D97-AF65-F5344CB8AC3E}">
        <p14:creationId xmlns:p14="http://schemas.microsoft.com/office/powerpoint/2010/main" val="141717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Asian Hierarchy</a:t>
            </a:r>
            <a:endParaRPr lang="en-IN"/>
          </a:p>
        </p:txBody>
      </p:sp>
      <p:sp>
        <p:nvSpPr>
          <p:cNvPr id="3" name="Content Placeholder 2"/>
          <p:cNvSpPr>
            <a:spLocks noGrp="1"/>
          </p:cNvSpPr>
          <p:nvPr>
            <p:ph sz="quarter" idx="13"/>
          </p:nvPr>
        </p:nvSpPr>
        <p:spPr>
          <a:xfrm>
            <a:off x="457200" y="1556326"/>
            <a:ext cx="8229600" cy="401566"/>
          </a:xfrm>
        </p:spPr>
        <p:txBody>
          <a:bodyPr/>
          <a:lstStyle/>
          <a:p>
            <a:pPr marL="432" indent="0">
              <a:buNone/>
            </a:pPr>
            <a:r>
              <a:rPr lang="en-US" sz="2000" b="1" dirty="0"/>
              <a:t>Figure 4-4 </a:t>
            </a:r>
            <a:r>
              <a:rPr lang="en-US" sz="2000" dirty="0"/>
              <a:t>Asian Hierarchy for Diffusion of Innovation</a:t>
            </a:r>
          </a:p>
        </p:txBody>
      </p:sp>
      <p:pic>
        <p:nvPicPr>
          <p:cNvPr id="4" name="Picture 3" descr="The horizontal axis is labelled life cycle. A curve rises and falls asymmetrically in the shape of a bell, with the peak of the graph to the right of center. From left to right, the parts of the curve are labelled as follows:&#10;• Introduction, innovators, located in the very beginning of the curve&#10;• Growth, early adopters, located before the first fifth of the curve&#10;• Maturity, early majority, the largest section that goes well past the midpoint&#10;• Maturity, late majority, located in the last fourth&#10;• Decline, laggards, located at the very end of the curve"/>
          <p:cNvPicPr>
            <a:picLocks noChangeAspect="1"/>
          </p:cNvPicPr>
          <p:nvPr/>
        </p:nvPicPr>
        <p:blipFill>
          <a:blip r:embed="rId3"/>
          <a:stretch>
            <a:fillRect/>
          </a:stretch>
        </p:blipFill>
        <p:spPr>
          <a:xfrm>
            <a:off x="670222" y="2201568"/>
            <a:ext cx="7803556" cy="3713340"/>
          </a:xfrm>
          <a:prstGeom prst="rect">
            <a:avLst/>
          </a:prstGeom>
        </p:spPr>
      </p:pic>
    </p:spTree>
    <p:extLst>
      <p:ext uri="{BB962C8B-B14F-4D97-AF65-F5344CB8AC3E}">
        <p14:creationId xmlns:p14="http://schemas.microsoft.com/office/powerpoint/2010/main" val="3140738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Marketing Implications of Social and Cultural Environments</a:t>
            </a:r>
            <a:endParaRPr lang="en-IN" sz="3400" dirty="0"/>
          </a:p>
        </p:txBody>
      </p:sp>
      <p:sp>
        <p:nvSpPr>
          <p:cNvPr id="3" name="Content Placeholder 2"/>
          <p:cNvSpPr>
            <a:spLocks noGrp="1"/>
          </p:cNvSpPr>
          <p:nvPr>
            <p:ph sz="quarter" idx="13"/>
          </p:nvPr>
        </p:nvSpPr>
        <p:spPr/>
        <p:txBody>
          <a:bodyPr/>
          <a:lstStyle/>
          <a:p>
            <a:pPr marL="255600"/>
            <a:r>
              <a:rPr lang="en-US" dirty="0"/>
              <a:t>Cultural factors must be considered when marketing consumer and industrial products</a:t>
            </a:r>
          </a:p>
          <a:p>
            <a:pPr marL="255600"/>
            <a:r>
              <a:rPr lang="en-US" dirty="0"/>
              <a:t>Environmental sensitivity reflects the extent to which products must be adapted to the culture-specific needs of different national markets</a:t>
            </a:r>
          </a:p>
        </p:txBody>
      </p:sp>
    </p:spTree>
    <p:extLst>
      <p:ext uri="{BB962C8B-B14F-4D97-AF65-F5344CB8AC3E}">
        <p14:creationId xmlns:p14="http://schemas.microsoft.com/office/powerpoint/2010/main" val="31736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of Global Marketers</a:t>
            </a:r>
            <a:endParaRPr lang="en-IN" dirty="0"/>
          </a:p>
        </p:txBody>
      </p:sp>
      <p:sp>
        <p:nvSpPr>
          <p:cNvPr id="3" name="Content Placeholder 2"/>
          <p:cNvSpPr>
            <a:spLocks noGrp="1"/>
          </p:cNvSpPr>
          <p:nvPr>
            <p:ph sz="quarter" idx="13"/>
          </p:nvPr>
        </p:nvSpPr>
        <p:spPr/>
        <p:txBody>
          <a:bodyPr/>
          <a:lstStyle/>
          <a:p>
            <a:pPr marL="255600"/>
            <a:r>
              <a:rPr lang="en-US" dirty="0"/>
              <a:t>Study and understand the cultures of countries in which they will be doing business</a:t>
            </a:r>
          </a:p>
          <a:p>
            <a:pPr marL="255600"/>
            <a:r>
              <a:rPr lang="en-US" dirty="0"/>
              <a:t>Understand how an unconscious reference to their own cultural values, or self-reference criterion, may influence their perception of the market</a:t>
            </a:r>
          </a:p>
          <a:p>
            <a:pPr marL="255600"/>
            <a:r>
              <a:rPr lang="en-US" dirty="0"/>
              <a:t>Incorporate this understanding into the marketing planning process</a:t>
            </a:r>
          </a:p>
        </p:txBody>
      </p:sp>
    </p:spTree>
    <p:extLst>
      <p:ext uri="{BB962C8B-B14F-4D97-AF65-F5344CB8AC3E}">
        <p14:creationId xmlns:p14="http://schemas.microsoft.com/office/powerpoint/2010/main" val="467467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Sensitivity </a:t>
            </a:r>
            <a:r>
              <a:rPr lang="en-US" sz="2000" b="0" dirty="0"/>
              <a:t>(1 of 2)</a:t>
            </a:r>
            <a:endParaRPr lang="en-IN" sz="2000" b="0" dirty="0"/>
          </a:p>
        </p:txBody>
      </p:sp>
      <p:sp>
        <p:nvSpPr>
          <p:cNvPr id="3" name="Content Placeholder 2"/>
          <p:cNvSpPr>
            <a:spLocks noGrp="1"/>
          </p:cNvSpPr>
          <p:nvPr>
            <p:ph sz="quarter" idx="13"/>
          </p:nvPr>
        </p:nvSpPr>
        <p:spPr>
          <a:xfrm>
            <a:off x="457200" y="1556327"/>
            <a:ext cx="8229600" cy="401566"/>
          </a:xfrm>
        </p:spPr>
        <p:txBody>
          <a:bodyPr/>
          <a:lstStyle/>
          <a:p>
            <a:pPr marL="432" indent="0">
              <a:buNone/>
            </a:pPr>
            <a:r>
              <a:rPr lang="fr-FR" sz="2000" b="1" dirty="0"/>
              <a:t>Figure 4-5 </a:t>
            </a:r>
            <a:r>
              <a:rPr lang="fr-FR" sz="2000" dirty="0"/>
              <a:t>Environmental Sensitivity Versus Product Adaptation</a:t>
            </a:r>
            <a:endParaRPr lang="en-US" sz="2000" dirty="0"/>
          </a:p>
        </p:txBody>
      </p:sp>
      <p:pic>
        <p:nvPicPr>
          <p:cNvPr id="4" name="Picture 3" descr="Three ovals are placed in the following locations on the graph: integrates circuits near the origin where both variables are low, computers in near the middle where both variables are moderate, and food in the upper right where both variables are high."/>
          <p:cNvPicPr>
            <a:picLocks noChangeAspect="1"/>
          </p:cNvPicPr>
          <p:nvPr/>
        </p:nvPicPr>
        <p:blipFill>
          <a:blip r:embed="rId3"/>
          <a:stretch>
            <a:fillRect/>
          </a:stretch>
        </p:blipFill>
        <p:spPr>
          <a:xfrm>
            <a:off x="1224452" y="2096496"/>
            <a:ext cx="6695096" cy="4278655"/>
          </a:xfrm>
          <a:prstGeom prst="rect">
            <a:avLst/>
          </a:prstGeom>
        </p:spPr>
      </p:pic>
    </p:spTree>
    <p:extLst>
      <p:ext uri="{BB962C8B-B14F-4D97-AF65-F5344CB8AC3E}">
        <p14:creationId xmlns:p14="http://schemas.microsoft.com/office/powerpoint/2010/main" val="833848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Sensitivity </a:t>
            </a:r>
            <a:r>
              <a:rPr lang="en-US" sz="2000" b="0" dirty="0"/>
              <a:t>(2 of 2)</a:t>
            </a:r>
            <a:endParaRPr lang="en-IN" dirty="0"/>
          </a:p>
        </p:txBody>
      </p:sp>
      <p:sp>
        <p:nvSpPr>
          <p:cNvPr id="3" name="Content Placeholder 2"/>
          <p:cNvSpPr>
            <a:spLocks noGrp="1"/>
          </p:cNvSpPr>
          <p:nvPr>
            <p:ph sz="quarter" idx="13"/>
          </p:nvPr>
        </p:nvSpPr>
        <p:spPr/>
        <p:txBody>
          <a:bodyPr/>
          <a:lstStyle/>
          <a:p>
            <a:pPr marL="255600"/>
            <a:r>
              <a:rPr lang="en-US" dirty="0"/>
              <a:t>Independent of social class and income, culture is a significant influence on consumption and purchasing</a:t>
            </a:r>
          </a:p>
          <a:p>
            <a:pPr marL="255600"/>
            <a:r>
              <a:rPr lang="en-US" dirty="0"/>
              <a:t>Food is the most culturally-sensitive category of consumer goods</a:t>
            </a:r>
          </a:p>
          <a:p>
            <a:pPr marL="742518" lvl="1"/>
            <a:r>
              <a:rPr lang="en-US" dirty="0"/>
              <a:t>Bottled water is a convenient alternative in countries where well or tap water may be contaminated. Bottled water consumption has tripled in India, doubled in China in the last five years</a:t>
            </a:r>
          </a:p>
          <a:p>
            <a:pPr marL="742518" lvl="1"/>
            <a:r>
              <a:rPr lang="en-US" dirty="0"/>
              <a:t>Starbucks overcame cultural barriers in Great Britain and today has over 800 locations</a:t>
            </a:r>
          </a:p>
        </p:txBody>
      </p:sp>
    </p:spTree>
    <p:extLst>
      <p:ext uri="{BB962C8B-B14F-4D97-AF65-F5344CB8AC3E}">
        <p14:creationId xmlns:p14="http://schemas.microsoft.com/office/powerpoint/2010/main" val="134747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Society, Culture, and Global Consumer Culture </a:t>
            </a:r>
            <a:r>
              <a:rPr lang="en-US" sz="2000" b="0" dirty="0"/>
              <a:t>(1 of 3)</a:t>
            </a:r>
            <a:endParaRPr lang="en-IN" dirty="0"/>
          </a:p>
        </p:txBody>
      </p:sp>
      <p:sp>
        <p:nvSpPr>
          <p:cNvPr id="3" name="Content Placeholder 2"/>
          <p:cNvSpPr>
            <a:spLocks noGrp="1"/>
          </p:cNvSpPr>
          <p:nvPr>
            <p:ph sz="quarter" idx="13"/>
          </p:nvPr>
        </p:nvSpPr>
        <p:spPr/>
        <p:txBody>
          <a:bodyPr/>
          <a:lstStyle/>
          <a:p>
            <a:pPr marL="255600"/>
            <a:r>
              <a:rPr lang="en-US" dirty="0"/>
              <a:t>Culture - “ways of living, built up by a group of human beings, that are transmitted from one generation to another”</a:t>
            </a:r>
          </a:p>
          <a:p>
            <a:pPr marL="255600"/>
            <a:r>
              <a:rPr lang="en-US" dirty="0"/>
              <a:t>Culture has both conscious and unconscious values, ideas, attitudes, and symbols</a:t>
            </a:r>
          </a:p>
          <a:p>
            <a:pPr marL="255600"/>
            <a:r>
              <a:rPr lang="en-US" dirty="0"/>
              <a:t>Culture is acted out in social institutions</a:t>
            </a:r>
          </a:p>
          <a:p>
            <a:pPr marL="255600"/>
            <a:r>
              <a:rPr lang="en-US" dirty="0"/>
              <a:t>These institutions reinforce cultural norms</a:t>
            </a:r>
          </a:p>
          <a:p>
            <a:pPr marL="255600"/>
            <a:r>
              <a:rPr lang="en-US" dirty="0"/>
              <a:t>Culture is both physical (clothing and tools) and nonphysical (religion, attitudes, beliefs, and values)</a:t>
            </a:r>
          </a:p>
        </p:txBody>
      </p:sp>
    </p:spTree>
    <p:extLst>
      <p:ext uri="{BB962C8B-B14F-4D97-AF65-F5344CB8AC3E}">
        <p14:creationId xmlns:p14="http://schemas.microsoft.com/office/powerpoint/2010/main" val="421796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Society, Culture, and Global Consumer Culture </a:t>
            </a:r>
            <a:r>
              <a:rPr lang="en-US" sz="2000" b="0" dirty="0"/>
              <a:t>(2 of 3)</a:t>
            </a:r>
            <a:endParaRPr lang="en-IN" dirty="0"/>
          </a:p>
        </p:txBody>
      </p:sp>
      <p:sp>
        <p:nvSpPr>
          <p:cNvPr id="5" name="Content Placeholder 4"/>
          <p:cNvSpPr>
            <a:spLocks noGrp="1"/>
          </p:cNvSpPr>
          <p:nvPr>
            <p:ph sz="quarter" idx="13"/>
          </p:nvPr>
        </p:nvSpPr>
        <p:spPr>
          <a:xfrm>
            <a:off x="457200" y="1556327"/>
            <a:ext cx="8229600" cy="1186873"/>
          </a:xfrm>
        </p:spPr>
        <p:txBody>
          <a:bodyPr/>
          <a:lstStyle/>
          <a:p>
            <a:pPr marL="432" indent="0">
              <a:buNone/>
            </a:pPr>
            <a:r>
              <a:rPr lang="en-US" b="1" dirty="0">
                <a:ea typeface="ＭＳ Ｐゴシック" charset="0"/>
                <a:cs typeface="ＭＳ Ｐゴシック" charset="0"/>
              </a:rPr>
              <a:t>“Culture is the collective programming of the mind that distinguishes the members of one category of people from those of another.</a:t>
            </a:r>
            <a:r>
              <a:rPr lang="en-IN" b="1" dirty="0">
                <a:ea typeface="ＭＳ Ｐゴシック" charset="0"/>
                <a:cs typeface="ＭＳ Ｐゴシック" charset="0"/>
              </a:rPr>
              <a:t>”</a:t>
            </a:r>
            <a:endParaRPr lang="en-US" altLang="ja-JP" b="1" dirty="0">
              <a:ea typeface="ＭＳ Ｐゴシック" charset="0"/>
              <a:cs typeface="ＭＳ Ｐゴシック" charset="0"/>
            </a:endParaRPr>
          </a:p>
        </p:txBody>
      </p:sp>
      <p:sp>
        <p:nvSpPr>
          <p:cNvPr id="6" name="Content Placeholder 5"/>
          <p:cNvSpPr>
            <a:spLocks noGrp="1"/>
          </p:cNvSpPr>
          <p:nvPr>
            <p:ph sz="quarter" idx="14"/>
          </p:nvPr>
        </p:nvSpPr>
        <p:spPr>
          <a:xfrm>
            <a:off x="6148873" y="3063790"/>
            <a:ext cx="2537926" cy="463181"/>
          </a:xfrm>
        </p:spPr>
        <p:txBody>
          <a:bodyPr/>
          <a:lstStyle/>
          <a:p>
            <a:pPr marL="432" indent="0">
              <a:buNone/>
            </a:pPr>
            <a:r>
              <a:rPr lang="en-US" dirty="0">
                <a:ea typeface="ＭＳ Ｐゴシック" charset="0"/>
                <a:cs typeface="ＭＳ Ｐゴシック" charset="0"/>
              </a:rPr>
              <a:t>~</a:t>
            </a:r>
            <a:r>
              <a:rPr lang="en-US" b="1" dirty="0">
                <a:ea typeface="ＭＳ Ｐゴシック" charset="0"/>
                <a:cs typeface="ＭＳ Ｐゴシック" charset="0"/>
              </a:rPr>
              <a:t>Geert Hofstede</a:t>
            </a:r>
            <a:endParaRPr lang="en-IN" dirty="0"/>
          </a:p>
        </p:txBody>
      </p:sp>
      <p:sp>
        <p:nvSpPr>
          <p:cNvPr id="7" name="Content Placeholder 6"/>
          <p:cNvSpPr>
            <a:spLocks noGrp="1"/>
          </p:cNvSpPr>
          <p:nvPr>
            <p:ph sz="quarter" idx="15"/>
          </p:nvPr>
        </p:nvSpPr>
        <p:spPr>
          <a:xfrm>
            <a:off x="457200" y="3949763"/>
            <a:ext cx="8229600" cy="892826"/>
          </a:xfrm>
        </p:spPr>
        <p:txBody>
          <a:bodyPr/>
          <a:lstStyle/>
          <a:p>
            <a:pPr marL="432" indent="0">
              <a:buNone/>
            </a:pPr>
            <a:r>
              <a:rPr lang="en-US" dirty="0">
                <a:ea typeface="ＭＳ Ｐゴシック" charset="0"/>
                <a:cs typeface="ＭＳ Ｐゴシック" charset="0"/>
              </a:rPr>
              <a:t>A nation, an ethnic group, a gender group, an organization, or a family may be considered as a category.</a:t>
            </a:r>
            <a:endParaRPr lang="en-US" dirty="0"/>
          </a:p>
        </p:txBody>
      </p:sp>
    </p:spTree>
    <p:extLst>
      <p:ext uri="{BB962C8B-B14F-4D97-AF65-F5344CB8AC3E}">
        <p14:creationId xmlns:p14="http://schemas.microsoft.com/office/powerpoint/2010/main" val="208968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Institutions</a:t>
            </a:r>
            <a:endParaRPr lang="en-IN" dirty="0"/>
          </a:p>
        </p:txBody>
      </p:sp>
      <p:sp>
        <p:nvSpPr>
          <p:cNvPr id="7" name="Content Placeholder 6"/>
          <p:cNvSpPr>
            <a:spLocks noGrp="1"/>
          </p:cNvSpPr>
          <p:nvPr>
            <p:ph sz="quarter" idx="13"/>
          </p:nvPr>
        </p:nvSpPr>
        <p:spPr>
          <a:xfrm>
            <a:off x="457200" y="1556326"/>
            <a:ext cx="8229600" cy="2726425"/>
          </a:xfrm>
        </p:spPr>
        <p:txBody>
          <a:bodyPr/>
          <a:lstStyle/>
          <a:p>
            <a:pPr marL="255600"/>
            <a:r>
              <a:rPr lang="en-US" dirty="0"/>
              <a:t>Family</a:t>
            </a:r>
          </a:p>
          <a:p>
            <a:pPr marL="255600"/>
            <a:r>
              <a:rPr lang="en-US" dirty="0"/>
              <a:t>Education</a:t>
            </a:r>
          </a:p>
          <a:p>
            <a:pPr marL="255600"/>
            <a:r>
              <a:rPr lang="en-US" dirty="0"/>
              <a:t>Religion</a:t>
            </a:r>
          </a:p>
          <a:p>
            <a:pPr marL="255600"/>
            <a:r>
              <a:rPr lang="en-US" dirty="0"/>
              <a:t>Government</a:t>
            </a:r>
          </a:p>
          <a:p>
            <a:pPr marL="255600"/>
            <a:r>
              <a:rPr lang="en-US" dirty="0"/>
              <a:t>Business</a:t>
            </a:r>
          </a:p>
        </p:txBody>
      </p:sp>
      <p:sp>
        <p:nvSpPr>
          <p:cNvPr id="8" name="Content Placeholder 7"/>
          <p:cNvSpPr>
            <a:spLocks noGrp="1"/>
          </p:cNvSpPr>
          <p:nvPr>
            <p:ph sz="quarter" idx="14"/>
          </p:nvPr>
        </p:nvSpPr>
        <p:spPr>
          <a:xfrm>
            <a:off x="457200" y="4453297"/>
            <a:ext cx="8229600" cy="473268"/>
          </a:xfrm>
        </p:spPr>
        <p:txBody>
          <a:bodyPr/>
          <a:lstStyle/>
          <a:p>
            <a:pPr marL="432" indent="0">
              <a:buNone/>
            </a:pPr>
            <a:r>
              <a:rPr lang="en-US" dirty="0"/>
              <a:t>These institutions function to reinforce cultural norms</a:t>
            </a:r>
            <a:endParaRPr lang="en-IN" dirty="0"/>
          </a:p>
        </p:txBody>
      </p:sp>
    </p:spTree>
    <p:extLst>
      <p:ext uri="{BB962C8B-B14F-4D97-AF65-F5344CB8AC3E}">
        <p14:creationId xmlns:p14="http://schemas.microsoft.com/office/powerpoint/2010/main" val="4089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and Nonmaterial Culture</a:t>
            </a:r>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val="2717253526"/>
              </p:ext>
            </p:extLst>
          </p:nvPr>
        </p:nvGraphicFramePr>
        <p:xfrm>
          <a:off x="475862" y="1713051"/>
          <a:ext cx="8229600" cy="2656840"/>
        </p:xfrm>
        <a:graphic>
          <a:graphicData uri="http://schemas.openxmlformats.org/drawingml/2006/table">
            <a:tbl>
              <a:tblPr firstRow="1" bandRow="1">
                <a:tableStyleId>{40F9630F-82C1-40B7-BC3A-925EFCFF5E92}</a:tableStyleId>
              </a:tblPr>
              <a:tblGrid>
                <a:gridCol w="2767670">
                  <a:extLst>
                    <a:ext uri="{9D8B030D-6E8A-4147-A177-3AD203B41FA5}">
                      <a16:colId xmlns:a16="http://schemas.microsoft.com/office/drawing/2014/main" val="420029754"/>
                    </a:ext>
                  </a:extLst>
                </a:gridCol>
                <a:gridCol w="2344469">
                  <a:extLst>
                    <a:ext uri="{9D8B030D-6E8A-4147-A177-3AD203B41FA5}">
                      <a16:colId xmlns:a16="http://schemas.microsoft.com/office/drawing/2014/main" val="545166912"/>
                    </a:ext>
                  </a:extLst>
                </a:gridCol>
                <a:gridCol w="3117461">
                  <a:extLst>
                    <a:ext uri="{9D8B030D-6E8A-4147-A177-3AD203B41FA5}">
                      <a16:colId xmlns:a16="http://schemas.microsoft.com/office/drawing/2014/main" val="361944316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Physical Culture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Abstract Culture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Cultural Universals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8953677"/>
                  </a:ext>
                </a:extLst>
              </a:tr>
              <a:tr h="370840">
                <a:tc>
                  <a:txBody>
                    <a:bodyPr/>
                    <a:lstStyle/>
                    <a:p>
                      <a:pPr marL="255600" lvl="0" indent="-255600">
                        <a:buClr>
                          <a:schemeClr val="tx2"/>
                        </a:buClr>
                        <a:buSzPct val="120000"/>
                        <a:buFont typeface="Arial" panose="020B0604020202020204" pitchFamily="34" charset="0"/>
                        <a:buChar char="•"/>
                      </a:pPr>
                      <a:r>
                        <a:rPr lang="en-US" sz="1600" dirty="0">
                          <a:solidFill>
                            <a:schemeClr val="tx1"/>
                          </a:solidFill>
                          <a:latin typeface="+mn-lt"/>
                        </a:rPr>
                        <a:t>Clothing</a:t>
                      </a:r>
                    </a:p>
                    <a:p>
                      <a:pPr marL="255600" lvl="0" indent="-255600">
                        <a:buClr>
                          <a:schemeClr val="tx2"/>
                        </a:buClr>
                        <a:buSzPct val="120000"/>
                        <a:buFont typeface="Arial" panose="020B0604020202020204" pitchFamily="34" charset="0"/>
                        <a:buChar char="•"/>
                      </a:pPr>
                      <a:r>
                        <a:rPr lang="en-US" sz="1600" dirty="0">
                          <a:solidFill>
                            <a:schemeClr val="tx1"/>
                          </a:solidFill>
                          <a:latin typeface="+mn-lt"/>
                        </a:rPr>
                        <a:t>Tools</a:t>
                      </a:r>
                    </a:p>
                    <a:p>
                      <a:pPr marL="255600" lvl="0" indent="-255600">
                        <a:buClr>
                          <a:schemeClr val="tx2"/>
                        </a:buClr>
                        <a:buSzPct val="120000"/>
                        <a:buFont typeface="Arial" panose="020B0604020202020204" pitchFamily="34" charset="0"/>
                        <a:buChar char="•"/>
                      </a:pPr>
                      <a:r>
                        <a:rPr lang="en-US" sz="1600" dirty="0">
                          <a:solidFill>
                            <a:schemeClr val="tx1"/>
                          </a:solidFill>
                          <a:latin typeface="+mn-lt"/>
                        </a:rPr>
                        <a:t>Decorative Art</a:t>
                      </a:r>
                    </a:p>
                    <a:p>
                      <a:pPr marL="255600" lvl="0" indent="-255600">
                        <a:buClr>
                          <a:schemeClr val="tx2"/>
                        </a:buClr>
                        <a:buSzPct val="120000"/>
                        <a:buFont typeface="Arial" panose="020B0604020202020204" pitchFamily="34" charset="0"/>
                        <a:buChar char="•"/>
                      </a:pPr>
                      <a:r>
                        <a:rPr lang="en-US" sz="1600" dirty="0">
                          <a:solidFill>
                            <a:schemeClr val="tx1"/>
                          </a:solidFill>
                          <a:latin typeface="+mn-lt"/>
                        </a:rPr>
                        <a:t>Body Adornment</a:t>
                      </a:r>
                    </a:p>
                    <a:p>
                      <a:pPr marL="255600" lvl="0" indent="-255600">
                        <a:buClr>
                          <a:schemeClr val="tx2"/>
                        </a:buClr>
                        <a:buSzPct val="120000"/>
                        <a:buFont typeface="Arial" panose="020B0604020202020204" pitchFamily="34" charset="0"/>
                        <a:buChar char="•"/>
                      </a:pPr>
                      <a:r>
                        <a:rPr lang="en-US" sz="1600" dirty="0">
                          <a:solidFill>
                            <a:schemeClr val="tx1"/>
                          </a:solidFill>
                          <a:latin typeface="+mn-lt"/>
                        </a:rPr>
                        <a:t>Homes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Religion</a:t>
                      </a:r>
                    </a:p>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Perceptions</a:t>
                      </a:r>
                    </a:p>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Attitudes</a:t>
                      </a:r>
                    </a:p>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Beliefs</a:t>
                      </a:r>
                    </a:p>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Values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Athletics</a:t>
                      </a:r>
                    </a:p>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Cooking</a:t>
                      </a:r>
                    </a:p>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Courtship</a:t>
                      </a:r>
                    </a:p>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Dancing</a:t>
                      </a:r>
                    </a:p>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Ethics</a:t>
                      </a:r>
                    </a:p>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Etiquette</a:t>
                      </a:r>
                    </a:p>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Feasting and food taboos</a:t>
                      </a:r>
                    </a:p>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Language</a:t>
                      </a:r>
                    </a:p>
                    <a:p>
                      <a:pPr marL="255600" marR="0" lvl="0" indent="-255600" algn="l" rtl="0">
                        <a:lnSpc>
                          <a:spcPct val="100000"/>
                        </a:lnSpc>
                        <a:spcBef>
                          <a:spcPts val="0"/>
                        </a:spcBef>
                        <a:spcAft>
                          <a:spcPts val="0"/>
                        </a:spcAft>
                        <a:buClr>
                          <a:schemeClr val="tx2"/>
                        </a:buClr>
                        <a:buSzPct val="120000"/>
                        <a:buFont typeface="Arial" panose="020B0604020202020204" pitchFamily="34" charset="0"/>
                        <a:buChar char="•"/>
                      </a:pPr>
                      <a:r>
                        <a:rPr lang="en-US" sz="1600" b="0" i="0" u="none" strike="noStrike" cap="none" dirty="0">
                          <a:solidFill>
                            <a:schemeClr val="tx1"/>
                          </a:solidFill>
                          <a:latin typeface="+mn-lt"/>
                          <a:ea typeface="Arial"/>
                          <a:cs typeface="Arial"/>
                          <a:sym typeface="Arial"/>
                        </a:rPr>
                        <a:t>Many more</a:t>
                      </a:r>
                      <a:endParaRPr lang="en-US"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0082754"/>
                  </a:ext>
                </a:extLst>
              </a:tr>
            </a:tbl>
          </a:graphicData>
        </a:graphic>
      </p:graphicFrame>
    </p:spTree>
    <p:extLst>
      <p:ext uri="{BB962C8B-B14F-4D97-AF65-F5344CB8AC3E}">
        <p14:creationId xmlns:p14="http://schemas.microsoft.com/office/powerpoint/2010/main" val="364791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Society, Culture, and Global Consumer Culture </a:t>
            </a:r>
            <a:r>
              <a:rPr lang="en-US" sz="2000" b="0" dirty="0"/>
              <a:t>(3 of 3)</a:t>
            </a:r>
            <a:endParaRPr lang="en-IN" dirty="0"/>
          </a:p>
        </p:txBody>
      </p:sp>
      <p:sp>
        <p:nvSpPr>
          <p:cNvPr id="3" name="Content Placeholder 2"/>
          <p:cNvSpPr>
            <a:spLocks noGrp="1"/>
          </p:cNvSpPr>
          <p:nvPr>
            <p:ph sz="quarter" idx="13"/>
          </p:nvPr>
        </p:nvSpPr>
        <p:spPr>
          <a:xfrm>
            <a:off x="457200" y="1556326"/>
            <a:ext cx="8229600" cy="4751168"/>
          </a:xfrm>
        </p:spPr>
        <p:txBody>
          <a:bodyPr/>
          <a:lstStyle/>
          <a:p>
            <a:pPr marL="255600"/>
            <a:r>
              <a:rPr lang="en-US" dirty="0"/>
              <a:t>Global consumer cultures are emerging</a:t>
            </a:r>
          </a:p>
          <a:p>
            <a:pPr marL="742518" lvl="1"/>
            <a:r>
              <a:rPr lang="en-US" dirty="0"/>
              <a:t>Persons who share meaningful sets of consumption-related symbols</a:t>
            </a:r>
          </a:p>
          <a:p>
            <a:pPr marL="742518" lvl="1"/>
            <a:r>
              <a:rPr lang="en-US" dirty="0"/>
              <a:t>Pub culture, coffee culture, fast-food culture, credit card culture, soccer culture</a:t>
            </a:r>
          </a:p>
          <a:p>
            <a:pPr marL="255600"/>
            <a:r>
              <a:rPr lang="en-US" dirty="0"/>
              <a:t>Primarily the product of a technologically interconnected world</a:t>
            </a:r>
          </a:p>
          <a:p>
            <a:pPr marL="742518" lvl="1"/>
            <a:r>
              <a:rPr lang="en-US" dirty="0"/>
              <a:t>Internet</a:t>
            </a:r>
          </a:p>
          <a:p>
            <a:pPr marL="742518" lvl="1"/>
            <a:r>
              <a:rPr lang="en-US" dirty="0"/>
              <a:t>Satellite T</a:t>
            </a:r>
            <a:r>
              <a:rPr lang="en-US" sz="100" dirty="0"/>
              <a:t> </a:t>
            </a:r>
            <a:r>
              <a:rPr lang="en-US" dirty="0"/>
              <a:t>V</a:t>
            </a:r>
          </a:p>
          <a:p>
            <a:pPr marL="255600"/>
            <a:r>
              <a:rPr lang="en-US" dirty="0"/>
              <a:t>Can be exploited by Global Consumer Culture Positioning as described in Chapter 7</a:t>
            </a:r>
          </a:p>
        </p:txBody>
      </p:sp>
    </p:spTree>
    <p:extLst>
      <p:ext uri="{BB962C8B-B14F-4D97-AF65-F5344CB8AC3E}">
        <p14:creationId xmlns:p14="http://schemas.microsoft.com/office/powerpoint/2010/main" val="701556977"/>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10496</TotalTime>
  <Words>6575</Words>
  <Application>Microsoft Office PowerPoint</Application>
  <PresentationFormat>On-screen Show (4:3)</PresentationFormat>
  <Paragraphs>412</Paragraphs>
  <Slides>41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Noto Sans Symbols</vt:lpstr>
      <vt:lpstr>Times New Roman</vt:lpstr>
      <vt:lpstr>Verdana</vt:lpstr>
      <vt:lpstr>508 Lecture</vt:lpstr>
      <vt:lpstr>1_508 Lecture</vt:lpstr>
      <vt:lpstr>Global Marketing</vt:lpstr>
      <vt:lpstr>Learning Objectives (1 of 2)</vt:lpstr>
      <vt:lpstr>Learning Objectives (2 of 2)</vt:lpstr>
      <vt:lpstr>Task of Global Marketers</vt:lpstr>
      <vt:lpstr>Society, Culture, and Global Consumer Culture (1 of 3)</vt:lpstr>
      <vt:lpstr>Society, Culture, and Global Consumer Culture (2 of 3)</vt:lpstr>
      <vt:lpstr>Social Institutions</vt:lpstr>
      <vt:lpstr>Material and Nonmaterial Culture</vt:lpstr>
      <vt:lpstr>Society, Culture, and Global Consumer Culture (3 of 3)</vt:lpstr>
      <vt:lpstr>Attitudes, Beliefs, and Values</vt:lpstr>
      <vt:lpstr>Religion</vt:lpstr>
      <vt:lpstr>Aesthetics</vt:lpstr>
      <vt:lpstr>Aesthetics and Color</vt:lpstr>
      <vt:lpstr>Music</vt:lpstr>
      <vt:lpstr>Dietary Preferences</vt:lpstr>
      <vt:lpstr>Language and Communication (1 of 2)</vt:lpstr>
      <vt:lpstr>Verbal Language</vt:lpstr>
      <vt:lpstr>Language and Communication (2 of 2)</vt:lpstr>
      <vt:lpstr>American Football in Chinese</vt:lpstr>
      <vt:lpstr>Pronunciation Problems</vt:lpstr>
      <vt:lpstr>Cell Phones &amp; Texting</vt:lpstr>
      <vt:lpstr>Language &amp; Communication</vt:lpstr>
      <vt:lpstr>Marketing’s Impact on Culture</vt:lpstr>
      <vt:lpstr>Nonverbal Communications</vt:lpstr>
      <vt:lpstr>Communication Issues</vt:lpstr>
      <vt:lpstr>McDonaldization of Culture</vt:lpstr>
      <vt:lpstr>High- and Low-Context Cultures (1 of 2)</vt:lpstr>
      <vt:lpstr>High- and Low-Context Cultures (2 of 2)</vt:lpstr>
      <vt:lpstr>Hofstede’s Cultural Typology</vt:lpstr>
      <vt:lpstr>Hofstede’s Five Dimensions of National Culture (1 of 2)</vt:lpstr>
      <vt:lpstr>Hofstede’s Five Dimensions of National Culture (2 of 2)</vt:lpstr>
      <vt:lpstr>Self-Reference Criterion and Perception</vt:lpstr>
      <vt:lpstr>Disney S R C in France (1 of 2)</vt:lpstr>
      <vt:lpstr>Disney S R C in France (2 of 2)</vt:lpstr>
      <vt:lpstr>Diffusion Theory: The Adoption Process</vt:lpstr>
      <vt:lpstr>Diffusion Theory: Characteristics of Innovations</vt:lpstr>
      <vt:lpstr>Diffusion Theory: Adopter Categories</vt:lpstr>
      <vt:lpstr>Asian Hierarchy</vt:lpstr>
      <vt:lpstr>Marketing Implications of Social and Cultural Environments</vt:lpstr>
      <vt:lpstr>Environmental Sensitivity (1 of 2)</vt:lpstr>
      <vt:lpstr>Environmental Sensitivity (2 of 2)</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Marketing, Tenth Edition, Chapter 4, Social and Cultural Environment</dc:title>
  <dc:subject>Marketing</dc:subject>
  <dc:creator>Green/Keegan</dc:creator>
  <cp:keywords>Global Marketing</cp:keywords>
  <cp:lastModifiedBy>Rakshit, Nikhil</cp:lastModifiedBy>
  <cp:revision>1303</cp:revision>
  <dcterms:modified xsi:type="dcterms:W3CDTF">2019-10-22T08:41:46Z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