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29"/>
  </p:notesMasterIdLst>
  <p:handoutMasterIdLst>
    <p:handoutMasterId r:id="rId30"/>
  </p:handoutMasterIdLst>
  <p:sldIdLst>
    <p:sldId id="353" r:id="rId3"/>
    <p:sldId id="352" r:id="rId4"/>
    <p:sldId id="354" r:id="rId5"/>
    <p:sldId id="355" r:id="rId6"/>
    <p:sldId id="356" r:id="rId7"/>
    <p:sldId id="357" r:id="rId8"/>
    <p:sldId id="358" r:id="rId9"/>
    <p:sldId id="359" r:id="rId10"/>
    <p:sldId id="360" r:id="rId11"/>
    <p:sldId id="361" r:id="rId12"/>
    <p:sldId id="362" r:id="rId13"/>
    <p:sldId id="363" r:id="rId14"/>
    <p:sldId id="364" r:id="rId15"/>
    <p:sldId id="365" r:id="rId16"/>
    <p:sldId id="366" r:id="rId17"/>
    <p:sldId id="367" r:id="rId18"/>
    <p:sldId id="368" r:id="rId19"/>
    <p:sldId id="369" r:id="rId20"/>
    <p:sldId id="370" r:id="rId21"/>
    <p:sldId id="371" r:id="rId22"/>
    <p:sldId id="372" r:id="rId23"/>
    <p:sldId id="373" r:id="rId24"/>
    <p:sldId id="374" r:id="rId25"/>
    <p:sldId id="375" r:id="rId26"/>
    <p:sldId id="376" r:id="rId27"/>
    <p:sldId id="377" r:id="rId2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156" userDrawn="1">
          <p15:clr>
            <a:srgbClr val="A4A3A4"/>
          </p15:clr>
        </p15:guide>
        <p15:guide id="2" pos="2449" userDrawn="1">
          <p15:clr>
            <a:srgbClr val="A4A3A4"/>
          </p15:clr>
        </p15:guide>
        <p15:guide id="3" orient="horz" pos="397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83721" autoAdjust="0"/>
  </p:normalViewPr>
  <p:slideViewPr>
    <p:cSldViewPr snapToGrid="0" snapToObjects="1">
      <p:cViewPr varScale="1">
        <p:scale>
          <a:sx n="95" d="100"/>
          <a:sy n="95" d="100"/>
        </p:scale>
        <p:origin x="1374" y="90"/>
      </p:cViewPr>
      <p:guideLst>
        <p:guide orient="horz" pos="4156"/>
        <p:guide pos="2449"/>
        <p:guide orient="horz" pos="3974"/>
      </p:guideLst>
    </p:cSldViewPr>
  </p:slideViewPr>
  <p:outlineViewPr>
    <p:cViewPr>
      <p:scale>
        <a:sx n="33" d="100"/>
        <a:sy n="33" d="100"/>
      </p:scale>
      <p:origin x="0" y="-14256"/>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5" d="100"/>
          <a:sy n="85" d="100"/>
        </p:scale>
        <p:origin x="305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10/22/2019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12653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tx1"/>
                </a:solidFill>
                <a:effectLst/>
                <a:latin typeface="Arial"/>
                <a:ea typeface="Arial"/>
                <a:cs typeface="Arial"/>
                <a:sym typeface="Arial"/>
              </a:rPr>
              <a:t>A word of caution is in order at this point: Remember that data are compiled from various sources, some of which may not be reputable. Even when the sources are reputable, there is likely to be some variability from source to source. Anyone using data should be clear on exactly what the data are measuring. For example, studying income data requires understanding whether one is working with GNP or GDP figures. Also, anyone using the Internet as an information source should evaluate the credibility of the person(s) responsible for the Web site. </a:t>
            </a:r>
          </a:p>
          <a:p>
            <a:endParaRPr lang="en-US" sz="1200" b="0" i="0" u="none" strike="noStrike" kern="1200" cap="none" dirty="0">
              <a:solidFill>
                <a:schemeClr val="tx1"/>
              </a:solidFill>
              <a:effectLst/>
              <a:latin typeface="Arial"/>
              <a:ea typeface="Arial"/>
              <a:cs typeface="Arial"/>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Syndicated studies published by private research companies are another source of secondary data and information (the word </a:t>
            </a:r>
            <a:r>
              <a:rPr lang="en-US" sz="1200" b="0" i="1" u="none" strike="noStrike" kern="1200" cap="none" dirty="0">
                <a:solidFill>
                  <a:schemeClr val="tx1"/>
                </a:solidFill>
                <a:effectLst/>
                <a:latin typeface="Arial"/>
                <a:ea typeface="Arial"/>
                <a:cs typeface="Arial"/>
                <a:sym typeface="Arial"/>
              </a:rPr>
              <a:t>syndicated </a:t>
            </a:r>
            <a:r>
              <a:rPr lang="en-US" sz="1200" b="0" i="0" u="none" strike="noStrike" kern="1200" cap="none" dirty="0">
                <a:solidFill>
                  <a:schemeClr val="tx1"/>
                </a:solidFill>
                <a:effectLst/>
                <a:latin typeface="Arial"/>
                <a:ea typeface="Arial"/>
                <a:cs typeface="Arial"/>
                <a:sym typeface="Arial"/>
              </a:rPr>
              <a:t>comes from the newspaper and television industries and refers to the practice of selling articles, cartoons, or guest columns, or programming to a number of different organizations). For example, MarketResearch.com (www.marketresearch. com) sells reports on a wide range of global business sectors, including consumer goods, food and beverages, and life sciences. The company partners with hundreds of research firms to offer a comprehensive set of reports. Although a single report can cost thousands of dollars, a company may be able to get the market information it needs without incurring the greater costs associated with conducting primary research.</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5876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tx1"/>
                </a:solidFill>
                <a:latin typeface="Arial"/>
                <a:ea typeface="Arial"/>
                <a:cs typeface="Arial"/>
                <a:sym typeface="Arial"/>
              </a:rPr>
              <a:t>When data are not available through published statistics or studies, management may wish to conduct further study of the individual country market, region, or global segment. However, collecting information costs money. Thus, the marketing research plan should also spell out what this information is worth to the company in dollars (or euros, or yen, etc.) compared with what it would cost to collect it. What will the company gain by collecting these data? What would be the cost of not getting the data that could be converted into useful information? Research requires an investment of both money and managerial time, and it is necessary to perform a cost-benefit analysis before proceeding further. In some instances, a company will pursue the same course of action no matter what the research reveals. Even when more information is needed to ensure a high-quality decision, a realistic cost estimate of a formal study may reveal that the cost to perform research is simply too high.</a:t>
            </a:r>
          </a:p>
          <a:p>
            <a:r>
              <a:rPr lang="en-US" sz="1200" b="0" i="0" u="none" strike="noStrike" kern="1200" cap="none" dirty="0">
                <a:solidFill>
                  <a:schemeClr val="tx1"/>
                </a:solidFill>
                <a:latin typeface="Arial"/>
                <a:ea typeface="Arial"/>
                <a:cs typeface="Arial"/>
                <a:sym typeface="Arial"/>
              </a:rPr>
              <a:t>The small markets around the world pose a special problem for the researcher. The relatively low profit potential in smaller markets justifies only modest expenditures for marketing research. Therefore, the global researcher must devise techniques and methods that keep expenditures in line with the market’s profit potential. The researcher is often pressured to discover economic and demographic relationships that can lead to estimates of demand based on a minimum of information. It may also be necessary to use inexpensive survey research that sacrifices some elegance or statistical rigor to achieve results within the constraints of the smaller market research budget.</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67564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cap="none" dirty="0">
                <a:solidFill>
                  <a:schemeClr val="tx1"/>
                </a:solidFill>
                <a:latin typeface="Arial"/>
                <a:ea typeface="Arial"/>
                <a:cs typeface="Arial"/>
                <a:sym typeface="Arial"/>
              </a:rPr>
              <a:t>Use multiple indicators rather than a single measure.</a:t>
            </a:r>
            <a:r>
              <a:rPr lang="en-US" sz="1200" b="0" i="0" u="none" strike="noStrike" kern="1200" cap="none" baseline="0" dirty="0">
                <a:solidFill>
                  <a:schemeClr val="tx1"/>
                </a:solidFill>
                <a:latin typeface="Arial"/>
                <a:ea typeface="Arial"/>
                <a:cs typeface="Arial"/>
                <a:sym typeface="Arial"/>
              </a:rPr>
              <a:t> </a:t>
            </a:r>
            <a:r>
              <a:rPr lang="en-US" sz="1200" b="0" i="0" u="none" strike="noStrike" kern="1200" cap="none" dirty="0">
                <a:solidFill>
                  <a:schemeClr val="tx1"/>
                </a:solidFill>
                <a:latin typeface="Arial"/>
                <a:ea typeface="Arial"/>
                <a:cs typeface="Arial"/>
                <a:sym typeface="Arial"/>
              </a:rPr>
              <a:t>This approach will decrease the level of uncertainty for decision makers. As the saying goes, “There are three sides to every story: your side, my side, and the truth.” A land surveyor can pinpoint the location of a third object given the known location of two objects. This technique, known as </a:t>
            </a:r>
            <a:r>
              <a:rPr lang="en-US" sz="1200" b="0" i="1" u="none" strike="noStrike" kern="1200" cap="none" dirty="0">
                <a:solidFill>
                  <a:schemeClr val="tx1"/>
                </a:solidFill>
                <a:latin typeface="Arial"/>
                <a:ea typeface="Arial"/>
                <a:cs typeface="Arial"/>
                <a:sym typeface="Arial"/>
              </a:rPr>
              <a:t>triangulation</a:t>
            </a:r>
            <a:r>
              <a:rPr lang="en-US" sz="1200" b="0" i="0" u="none" strike="noStrike" kern="1200" cap="none" dirty="0">
                <a:solidFill>
                  <a:schemeClr val="tx1"/>
                </a:solidFill>
                <a:latin typeface="Arial"/>
                <a:ea typeface="Arial"/>
                <a:cs typeface="Arial"/>
                <a:sym typeface="Arial"/>
              </a:rPr>
              <a:t>, is equally useful in global market research.</a:t>
            </a:r>
          </a:p>
          <a:p>
            <a:r>
              <a:rPr lang="en-US" sz="1200" b="0" i="1" u="none" strike="noStrike" kern="1200" cap="none" dirty="0">
                <a:solidFill>
                  <a:schemeClr val="tx1"/>
                </a:solidFill>
                <a:latin typeface="Arial"/>
                <a:ea typeface="Arial"/>
                <a:cs typeface="Arial"/>
                <a:sym typeface="Arial"/>
              </a:rPr>
              <a:t>Individual companies should develop customized indicators specific to the industry, product market, or business model.</a:t>
            </a:r>
            <a:r>
              <a:rPr lang="en-US" sz="1200" b="0" i="0" u="none" strike="noStrike" kern="1200" cap="none" dirty="0">
                <a:solidFill>
                  <a:schemeClr val="tx1"/>
                </a:solidFill>
                <a:latin typeface="Arial"/>
                <a:ea typeface="Arial"/>
                <a:cs typeface="Arial"/>
                <a:sym typeface="Arial"/>
              </a:rPr>
              <a:t> Such indicators should leverage a company’s previous experience in global markets. For example, in some developing markets Mary Kay Cosmetics uses the average wage of a female secretary as a basis for estimating income potential for its beauty consultants.</a:t>
            </a:r>
          </a:p>
          <a:p>
            <a:r>
              <a:rPr lang="en-US" sz="1200" b="0" i="1" u="none" strike="noStrike" kern="1200" cap="none" dirty="0">
                <a:solidFill>
                  <a:schemeClr val="tx1"/>
                </a:solidFill>
                <a:latin typeface="Arial"/>
                <a:ea typeface="Arial"/>
                <a:cs typeface="Arial"/>
                <a:sym typeface="Arial"/>
              </a:rPr>
              <a:t>Always conduct comparative assessments in multiple markets.</a:t>
            </a:r>
            <a:r>
              <a:rPr lang="en-US" sz="1200" b="0" i="0" u="none" strike="noStrike" kern="1200" cap="none" dirty="0">
                <a:solidFill>
                  <a:schemeClr val="tx1"/>
                </a:solidFill>
                <a:latin typeface="Arial"/>
                <a:ea typeface="Arial"/>
                <a:cs typeface="Arial"/>
                <a:sym typeface="Arial"/>
              </a:rPr>
              <a:t> Do not assess a particular market in isolation. Comparative assessment enables management to develop a “portfolio” approach in which alternative priorities and scenarios can be developed. For example, to better understand Czech consumers in general, a company might also conduct research in nearby Poland and Hungary. By contrast, if a brewing company wished to learn more about beer consumption patterns in the Czech Republic, it might also conduct research in Ireland and Germany, where per capita beer consumption is high.</a:t>
            </a:r>
          </a:p>
          <a:p>
            <a:r>
              <a:rPr lang="en-IN" sz="1200" b="0" i="1" u="none" strike="noStrike" kern="1200" cap="none" dirty="0">
                <a:solidFill>
                  <a:schemeClr val="tx1"/>
                </a:solidFill>
                <a:latin typeface="Arial"/>
                <a:ea typeface="Arial"/>
                <a:cs typeface="Arial"/>
                <a:sym typeface="Arial"/>
              </a:rPr>
              <a:t>Observations of purchasing patterns and other </a:t>
            </a:r>
            <a:r>
              <a:rPr lang="en-IN" sz="1200" b="0" i="1" u="none" strike="noStrike" kern="1200" cap="none" dirty="0" err="1">
                <a:solidFill>
                  <a:schemeClr val="tx1"/>
                </a:solidFill>
                <a:latin typeface="Arial"/>
                <a:ea typeface="Arial"/>
                <a:cs typeface="Arial"/>
                <a:sym typeface="Arial"/>
              </a:rPr>
              <a:t>behavior</a:t>
            </a:r>
            <a:r>
              <a:rPr lang="en-IN" sz="1200" b="0" i="1" u="none" strike="noStrike" kern="1200" cap="none" dirty="0">
                <a:solidFill>
                  <a:schemeClr val="tx1"/>
                </a:solidFill>
                <a:latin typeface="Arial"/>
                <a:ea typeface="Arial"/>
                <a:cs typeface="Arial"/>
                <a:sym typeface="Arial"/>
              </a:rPr>
              <a:t> should be weighted more heavily than reports or opinions regarding purchase intention or price sensitivity.</a:t>
            </a:r>
            <a:r>
              <a:rPr lang="en-IN" sz="1200" b="0" i="0" u="none" strike="noStrike" kern="1200" cap="none" dirty="0">
                <a:solidFill>
                  <a:schemeClr val="tx1"/>
                </a:solidFill>
                <a:latin typeface="Arial"/>
                <a:ea typeface="Arial"/>
                <a:cs typeface="Arial"/>
                <a:sym typeface="Arial"/>
              </a:rPr>
              <a:t> Particularly in developing markets, it is difficult to accurately survey consumer perceptions.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99289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1" i="0" u="none" strike="noStrike" kern="1200" cap="none" dirty="0">
                <a:solidFill>
                  <a:schemeClr val="tx1"/>
                </a:solidFill>
                <a:latin typeface="Arial"/>
                <a:ea typeface="Arial"/>
                <a:cs typeface="Arial"/>
                <a:sym typeface="Arial"/>
              </a:rPr>
              <a:t>A latent market</a:t>
            </a:r>
            <a:r>
              <a:rPr lang="en-IN" sz="1200" b="1" i="0" u="none" strike="noStrike" kern="1200" cap="none" baseline="0" dirty="0">
                <a:solidFill>
                  <a:schemeClr val="tx1"/>
                </a:solidFill>
                <a:latin typeface="Arial"/>
                <a:ea typeface="Arial"/>
                <a:cs typeface="Arial"/>
                <a:sym typeface="Arial"/>
              </a:rPr>
              <a:t> </a:t>
            </a:r>
            <a:r>
              <a:rPr lang="en-IN" sz="1200" b="0" i="0" u="none" strike="noStrike" kern="1200" cap="none" dirty="0">
                <a:solidFill>
                  <a:schemeClr val="tx1"/>
                </a:solidFill>
                <a:latin typeface="Arial"/>
                <a:ea typeface="Arial"/>
                <a:cs typeface="Arial"/>
                <a:sym typeface="Arial"/>
              </a:rPr>
              <a:t>is, in essence, an undiscovered segment. It is a market in which demand would materialize </a:t>
            </a:r>
            <a:r>
              <a:rPr lang="en-IN" sz="1200" b="0" i="1" u="none" strike="noStrike" kern="1200" cap="none" dirty="0">
                <a:solidFill>
                  <a:schemeClr val="tx1"/>
                </a:solidFill>
                <a:latin typeface="Arial"/>
                <a:ea typeface="Arial"/>
                <a:cs typeface="Arial"/>
                <a:sym typeface="Arial"/>
              </a:rPr>
              <a:t>if</a:t>
            </a:r>
            <a:r>
              <a:rPr lang="en-IN" sz="1200" b="0" i="0" u="none" strike="noStrike" kern="1200" cap="none" dirty="0">
                <a:solidFill>
                  <a:schemeClr val="tx1"/>
                </a:solidFill>
                <a:latin typeface="Arial"/>
                <a:ea typeface="Arial"/>
                <a:cs typeface="Arial"/>
                <a:sym typeface="Arial"/>
              </a:rPr>
              <a:t> an appropriate product were made available. In a latent market, demand is zero before the product is introduced. In the case of existing markets such as the one for minivans previously described, the main research challenge is to understand the extent to which the competition fully meets customer needs. With latent markets, initial success is not based on a company’s competitiveness. Rather, it depends on the prime-mover advantage—a company’s ability to uncover the opportunity and launch a marketing program that taps the latent demand. </a:t>
            </a:r>
          </a:p>
          <a:p>
            <a:endParaRPr lang="en-IN" sz="1200" b="0" i="0" u="none" strike="noStrike" kern="1200" cap="none" dirty="0">
              <a:solidFill>
                <a:schemeClr val="tx1"/>
              </a:solidFill>
              <a:latin typeface="Arial"/>
              <a:ea typeface="Arial"/>
              <a:cs typeface="Arial"/>
              <a:sym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IN" sz="1200" b="0" i="0" u="none" strike="noStrike" kern="1200" cap="none" dirty="0">
                <a:solidFill>
                  <a:schemeClr val="tx1"/>
                </a:solidFill>
                <a:latin typeface="Arial"/>
                <a:ea typeface="Arial"/>
                <a:cs typeface="Arial"/>
                <a:sym typeface="Arial"/>
              </a:rPr>
              <a:t>An </a:t>
            </a:r>
            <a:r>
              <a:rPr lang="en-US" sz="1200" b="1" i="0" u="none" strike="noStrike" kern="1200" cap="none" dirty="0">
                <a:solidFill>
                  <a:schemeClr val="tx1"/>
                </a:solidFill>
                <a:latin typeface="Arial"/>
                <a:ea typeface="Arial"/>
                <a:cs typeface="Arial"/>
                <a:sym typeface="Arial"/>
              </a:rPr>
              <a:t>incipient market</a:t>
            </a:r>
            <a:r>
              <a:rPr lang="en-US" sz="1200" b="0" i="0" u="none" strike="noStrike" kern="1200" cap="none" dirty="0">
                <a:solidFill>
                  <a:schemeClr val="tx1"/>
                </a:solidFill>
                <a:latin typeface="Arial"/>
                <a:ea typeface="Arial"/>
                <a:cs typeface="Arial"/>
                <a:sym typeface="Arial"/>
              </a:rPr>
              <a:t> is a market that will emerge if a particular economic, demographic, political, or sociocultural trend continues. A company is not likely to succeed if it offers a product in an incipient market before the trends have taken root. After the trends have had a chance to gain traction, the incipient market will become latent and, later, existing. The concept of incipient markets can also be illustrated by the impact of rising income on demand for automobiles and other expensive consumer durables. As per capita income rises in a country, the demand for automobiles will also rise. Therefore, if a company can predict a country’s future rate of income growth, it can also predict the growth rate of its automobile market.</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25180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cap="none" dirty="0">
                <a:solidFill>
                  <a:schemeClr val="tx1"/>
                </a:solidFill>
                <a:latin typeface="Arial"/>
                <a:ea typeface="Arial"/>
                <a:cs typeface="Arial"/>
                <a:sym typeface="Arial"/>
              </a:rPr>
              <a:t>Survey research</a:t>
            </a:r>
            <a:r>
              <a:rPr lang="en-US" sz="1200" b="0" i="0" u="none" strike="noStrike" kern="1200" cap="none" dirty="0">
                <a:solidFill>
                  <a:schemeClr val="tx1"/>
                </a:solidFill>
                <a:latin typeface="Arial"/>
                <a:ea typeface="Arial"/>
                <a:cs typeface="Arial"/>
                <a:sym typeface="Arial"/>
              </a:rPr>
              <a:t> utilizes questionnaires designed to elicit quantitative data (“How much would you buy?”), qualitative responses (“Why would you buy?”), or both. Survey research is often conducted by means of a questionnaire distributed through the mail, asked over the telephone, or asked in person. Many good marketing research textbooks provide details on questionnaire design and administration.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Recall that step 2 of the global market research process calls for identifying possible sources of SRC bias. This issue is especially important in survey research: SRC bias can originate from the cultural backgrounds of those designing the questionnaire. For example, a survey designed and administered in the United States may be inappropriate in non-Western cultures even if it is carefully translated. This is especially true if the person designing the questionnaire is not familiar with the SRC. A technique known as </a:t>
            </a:r>
            <a:r>
              <a:rPr lang="en-US" sz="1200" b="0" i="1" u="none" strike="noStrike" kern="1200" cap="none" dirty="0">
                <a:solidFill>
                  <a:schemeClr val="tx1"/>
                </a:solidFill>
                <a:effectLst/>
                <a:latin typeface="Arial"/>
                <a:ea typeface="Arial"/>
                <a:cs typeface="Arial"/>
                <a:sym typeface="Arial"/>
              </a:rPr>
              <a:t>back-translation </a:t>
            </a:r>
            <a:r>
              <a:rPr lang="en-US" sz="1200" b="0" i="0" u="none" strike="noStrike" kern="1200" cap="none" dirty="0">
                <a:solidFill>
                  <a:schemeClr val="tx1"/>
                </a:solidFill>
                <a:effectLst/>
                <a:latin typeface="Arial"/>
                <a:ea typeface="Arial"/>
                <a:cs typeface="Arial"/>
                <a:sym typeface="Arial"/>
              </a:rPr>
              <a:t>can help increase comprehension and validity; it requires that, after a questionnaire or survey instrument is translated into a particular target language, it is translated once again, this time into the original language by a different translator. For even greater accuracy, </a:t>
            </a:r>
            <a:r>
              <a:rPr lang="en-US" sz="1200" b="0" i="1" u="none" strike="noStrike" kern="1200" cap="none" dirty="0">
                <a:solidFill>
                  <a:schemeClr val="tx1"/>
                </a:solidFill>
                <a:effectLst/>
                <a:latin typeface="Arial"/>
                <a:ea typeface="Arial"/>
                <a:cs typeface="Arial"/>
                <a:sym typeface="Arial"/>
              </a:rPr>
              <a:t>parallel translations</a:t>
            </a:r>
            <a:r>
              <a:rPr lang="en-US" sz="1200" b="0" i="0" u="none" strike="noStrike" kern="1200" cap="none" dirty="0">
                <a:solidFill>
                  <a:schemeClr val="tx1"/>
                </a:solidFill>
                <a:effectLst/>
                <a:latin typeface="Arial"/>
                <a:ea typeface="Arial"/>
                <a:cs typeface="Arial"/>
                <a:sym typeface="Arial"/>
              </a:rPr>
              <a:t>—two versions by different translators—can be used as input to the back-translation. The same techniques can ensure that advertising copy is accurately translated into different languages.</a:t>
            </a:r>
          </a:p>
          <a:p>
            <a:endParaRPr lang="en-US" sz="1200" b="0" i="0" u="none" strike="noStrike" kern="1200" cap="none" dirty="0">
              <a:solidFill>
                <a:schemeClr val="tx1"/>
              </a:solidFill>
              <a:latin typeface="Arial"/>
              <a:ea typeface="Arial"/>
              <a:cs typeface="Arial"/>
              <a:sym typeface="Arial"/>
            </a:endParaRPr>
          </a:p>
          <a:p>
            <a:r>
              <a:rPr lang="en-US" sz="1200" b="0" i="0" u="none" strike="noStrike" kern="1200" cap="none" dirty="0">
                <a:solidFill>
                  <a:schemeClr val="tx1"/>
                </a:solidFill>
                <a:latin typeface="Arial"/>
                <a:ea typeface="Arial"/>
                <a:cs typeface="Arial"/>
                <a:sym typeface="Arial"/>
              </a:rPr>
              <a:t>In global market research, a number of survey design and administration issues may arise. When using the telephone as a research tool, it is important to remember that what is customary in one country may be impossible in others because of infrastructure differences, cultural barriers, or other reasons. For example, telephone directories or lists may not be available; also, important differences may exist between urban dwellers and people in rural areas. In China, for example, the Ministry of Information Industry reports that 77 percent of households in coastal areas have at least one fixed-line telephone; in rural areas, the number is only 40 percent.</a:t>
            </a:r>
          </a:p>
          <a:p>
            <a:r>
              <a:rPr lang="en-US" sz="1200" b="0" i="0" u="none" strike="noStrike" kern="1200" cap="none" dirty="0">
                <a:solidFill>
                  <a:schemeClr val="tx1"/>
                </a:solidFill>
                <a:latin typeface="Arial"/>
                <a:ea typeface="Arial"/>
                <a:cs typeface="Arial"/>
                <a:sym typeface="Arial"/>
              </a:rPr>
              <a:t>At a deeper level, culture shapes attitudes and values in a way that directly affects people’s willingness to respond to interviewer questions. Open-ended questions may help the researcher identify a respondent’s frame of reference. In some cultures, respondents may be unwilling to answer certain questions or they may intentionally give inaccurate answers.</a:t>
            </a:r>
          </a:p>
          <a:p>
            <a:endParaRPr lang="en-US" sz="1200" b="0" i="0" u="none" strike="noStrike" kern="1200" cap="none" dirty="0">
              <a:solidFill>
                <a:schemeClr val="tx1"/>
              </a:solidFill>
              <a:latin typeface="Arial"/>
              <a:ea typeface="Arial"/>
              <a:cs typeface="Arial"/>
              <a:sym typeface="Arial"/>
            </a:endParaRPr>
          </a:p>
          <a:p>
            <a:r>
              <a:rPr lang="en-US" sz="1200" b="0" i="0" u="none" strike="noStrike" kern="1200" cap="none" dirty="0">
                <a:solidFill>
                  <a:schemeClr val="tx1"/>
                </a:solidFill>
                <a:latin typeface="Arial"/>
                <a:ea typeface="Arial"/>
                <a:cs typeface="Arial"/>
                <a:sym typeface="Arial"/>
              </a:rPr>
              <a:t>In focus group </a:t>
            </a:r>
            <a:r>
              <a:rPr lang="en-IN" sz="1200" b="0" i="0" u="none" strike="noStrike" kern="1200" cap="none" dirty="0">
                <a:solidFill>
                  <a:schemeClr val="tx1"/>
                </a:solidFill>
                <a:latin typeface="Arial"/>
                <a:ea typeface="Arial"/>
                <a:cs typeface="Arial"/>
                <a:sym typeface="Arial"/>
              </a:rPr>
              <a:t>research, a trained moderator facilitates discussion of a product concept, a brand’s image and personality, an advertisement, a social trend, or another topic with a group of 6 to 10 people. Global marketers can use focus groups to arrive at important insights.</a:t>
            </a:r>
          </a:p>
          <a:p>
            <a:r>
              <a:rPr lang="en-IN" sz="1200" b="0" i="0" u="none" strike="noStrike" kern="1200" cap="none" dirty="0">
                <a:solidFill>
                  <a:schemeClr val="tx1"/>
                </a:solidFill>
                <a:latin typeface="Arial"/>
                <a:ea typeface="Arial"/>
                <a:cs typeface="Arial"/>
                <a:sym typeface="Arial"/>
              </a:rPr>
              <a:t>Even with standard data-gathering techniques, the application of a particular technique may differ from country to country. Matthew Draper, vice president at New Jersey–based Total Research Corporation, cites “scalar bias” as a major problem: “There are substantial differences in the way people use scales, and research data based on scales such as rating product usefulness on a scale of 1 to 10 is therefore frequently cluttered with biases disguising the truth.” For example, while the typical American scale would equate a high number such as 10 with “most” or “best” and 1 with “least,” Germans prefer scales in which 1 is “most/best.” Also, while American survey items pertaining to spending provide a range of figures, Germans prefer the opportunity to provide an exact answer</a:t>
            </a:r>
          </a:p>
          <a:p>
            <a:endParaRPr lang="en-IN" sz="1200" b="0" i="0" u="none" strike="noStrike" kern="1200" cap="none" dirty="0">
              <a:solidFill>
                <a:schemeClr val="tx1"/>
              </a:solidFill>
              <a:latin typeface="Arial"/>
              <a:ea typeface="Arial"/>
              <a:cs typeface="Arial"/>
              <a:sym typeface="Arial"/>
            </a:endParaRPr>
          </a:p>
          <a:p>
            <a:r>
              <a:rPr lang="en-US" sz="1200" b="0" i="0" u="none" strike="noStrike" kern="1200" cap="none" dirty="0">
                <a:solidFill>
                  <a:schemeClr val="tx1"/>
                </a:solidFill>
                <a:latin typeface="Arial"/>
                <a:ea typeface="Arial"/>
                <a:cs typeface="Arial"/>
                <a:sym typeface="Arial"/>
              </a:rPr>
              <a:t>When collecting data, researchers generally cannot administer a survey to every possible person in the designated group. A sample is a selected subset of a population that is representative of the entire population. The two best-known types of samples are probability samples and nonprobability samples. A probability sample is generated by following statistical rules that ensure that each member of the population under study has an equal chance—or probability—of being included in the sample. The results of a probability sample can be projected to the entire population with statistical reliability reflecting sampling error, degree of confidence, and standard deviation</a:t>
            </a:r>
            <a:r>
              <a:rPr lang="en-US" sz="1200" b="0" i="1" u="none" strike="noStrike" kern="1200" cap="none" dirty="0">
                <a:solidFill>
                  <a:schemeClr val="tx1"/>
                </a:solidFill>
                <a:latin typeface="Arial"/>
                <a:ea typeface="Arial"/>
                <a:cs typeface="Arial"/>
                <a:sym typeface="Arial"/>
              </a:rPr>
              <a:t>. </a:t>
            </a:r>
            <a:r>
              <a:rPr lang="en-IN" sz="1200" b="0" i="0" u="none" strike="noStrike" kern="1200" cap="none" dirty="0">
                <a:solidFill>
                  <a:schemeClr val="tx1"/>
                </a:solidFill>
                <a:latin typeface="Arial"/>
                <a:ea typeface="Arial"/>
                <a:cs typeface="Arial"/>
                <a:sym typeface="Arial"/>
              </a:rPr>
              <a:t>The results of a nonprobability sample cannot be projected with statistical reliability. One form of nonprobability sample is a </a:t>
            </a:r>
            <a:r>
              <a:rPr lang="en-IN" sz="1200" b="0" i="1" u="none" strike="noStrike" kern="1200" cap="none" dirty="0">
                <a:solidFill>
                  <a:schemeClr val="tx1"/>
                </a:solidFill>
                <a:latin typeface="Arial"/>
                <a:ea typeface="Arial"/>
                <a:cs typeface="Arial"/>
                <a:sym typeface="Arial"/>
              </a:rPr>
              <a:t>convenience sample</a:t>
            </a:r>
            <a:r>
              <a:rPr lang="en-IN" sz="1200" b="0" i="0" u="none" strike="noStrike" kern="1200" cap="none" dirty="0">
                <a:solidFill>
                  <a:schemeClr val="tx1"/>
                </a:solidFill>
                <a:latin typeface="Arial"/>
                <a:ea typeface="Arial"/>
                <a:cs typeface="Arial"/>
                <a:sym typeface="Arial"/>
              </a:rPr>
              <a:t>. As the name implies, researchers select people who are easy to reach.</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41582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cap="none" dirty="0">
                <a:solidFill>
                  <a:schemeClr val="tx1"/>
                </a:solidFill>
                <a:effectLst/>
                <a:latin typeface="Arial"/>
                <a:ea typeface="Arial"/>
                <a:cs typeface="Arial"/>
                <a:sym typeface="Arial"/>
              </a:rPr>
              <a:t>Factor analysis </a:t>
            </a:r>
            <a:r>
              <a:rPr lang="en-US" sz="1200" b="0" i="0" u="none" strike="noStrike" kern="1200" cap="none" dirty="0">
                <a:solidFill>
                  <a:schemeClr val="tx1"/>
                </a:solidFill>
                <a:effectLst/>
                <a:latin typeface="Arial"/>
                <a:ea typeface="Arial"/>
                <a:cs typeface="Arial"/>
                <a:sym typeface="Arial"/>
              </a:rPr>
              <a:t>can be used to transform large amounts of data into manageable units; specialized computer programs perform data reduction by “distilling out” from a multitude of survey responses a few meaningful factors that underlie attitudes and perceptions. Factor analysis is useful in psychographic segmentation studies and can also be used to create perceptual maps.</a:t>
            </a:r>
          </a:p>
          <a:p>
            <a:endParaRPr lang="en-US" dirty="0"/>
          </a:p>
          <a:p>
            <a:r>
              <a:rPr lang="en-US" sz="1200" b="1" i="0" u="none" strike="noStrike" kern="1200" cap="none" dirty="0">
                <a:solidFill>
                  <a:schemeClr val="tx1"/>
                </a:solidFill>
                <a:effectLst/>
                <a:latin typeface="Arial"/>
                <a:ea typeface="Arial"/>
                <a:cs typeface="Arial"/>
                <a:sym typeface="Arial"/>
              </a:rPr>
              <a:t>Cluster analysis </a:t>
            </a:r>
            <a:r>
              <a:rPr lang="en-US" sz="1200" b="0" i="0" u="none" strike="noStrike" kern="1200" cap="none" dirty="0">
                <a:solidFill>
                  <a:schemeClr val="tx1"/>
                </a:solidFill>
                <a:effectLst/>
                <a:latin typeface="Arial"/>
                <a:ea typeface="Arial"/>
                <a:cs typeface="Arial"/>
                <a:sym typeface="Arial"/>
              </a:rPr>
              <a:t>allows the researcher to group variables into clusters that maximize within-group similarities and between-group differences. This type of analysis shares some characteristics of factor analysis: It does not classify variables as dependent or independent, and it can be used in psychographic segmentation. </a:t>
            </a:r>
          </a:p>
          <a:p>
            <a:endParaRPr lang="en-US" dirty="0"/>
          </a:p>
          <a:p>
            <a:r>
              <a:rPr lang="en-US" sz="1200" b="1" i="0" u="none" strike="noStrike" kern="1200" cap="none" dirty="0">
                <a:solidFill>
                  <a:schemeClr val="tx1"/>
                </a:solidFill>
                <a:effectLst/>
                <a:latin typeface="Arial"/>
                <a:ea typeface="Arial"/>
                <a:cs typeface="Arial"/>
                <a:sym typeface="Arial"/>
              </a:rPr>
              <a:t>Multidimensional scaling (MDS) </a:t>
            </a:r>
            <a:r>
              <a:rPr lang="en-US" sz="1200" b="0" i="0" u="none" strike="noStrike" kern="1200" cap="none" dirty="0">
                <a:solidFill>
                  <a:schemeClr val="tx1"/>
                </a:solidFill>
                <a:effectLst/>
                <a:latin typeface="Arial"/>
                <a:ea typeface="Arial"/>
                <a:cs typeface="Arial"/>
                <a:sym typeface="Arial"/>
              </a:rPr>
              <a:t>is another technique for creating perceptual maps. When the researcher is using MDS, the respondent is given the task of comparing products or brands, one pair at a time, and judging them in terms of similarity.</a:t>
            </a:r>
          </a:p>
          <a:p>
            <a:endParaRPr lang="en-US" sz="1200" b="0" i="0" u="none" strike="noStrike" kern="1200" cap="none" dirty="0">
              <a:solidFill>
                <a:schemeClr val="tx1"/>
              </a:solidFill>
              <a:effectLst/>
              <a:latin typeface="Arial"/>
              <a:ea typeface="Arial"/>
              <a:cs typeface="Arial"/>
              <a:sym typeface="Arial"/>
            </a:endParaRPr>
          </a:p>
          <a:p>
            <a:r>
              <a:rPr lang="en-US" sz="1200" b="1" i="0" u="none" strike="noStrike" kern="1200" cap="none" dirty="0">
                <a:solidFill>
                  <a:schemeClr val="tx1"/>
                </a:solidFill>
                <a:effectLst/>
                <a:latin typeface="Arial"/>
                <a:ea typeface="Arial"/>
                <a:cs typeface="Arial"/>
                <a:sym typeface="Arial"/>
              </a:rPr>
              <a:t>Conjoint analysis </a:t>
            </a:r>
            <a:r>
              <a:rPr lang="en-US" sz="1200" b="0" i="0" u="none" strike="noStrike" kern="1200" cap="none" dirty="0">
                <a:solidFill>
                  <a:schemeClr val="tx1"/>
                </a:solidFill>
                <a:effectLst/>
                <a:latin typeface="Arial"/>
                <a:ea typeface="Arial"/>
                <a:cs typeface="Arial"/>
                <a:sym typeface="Arial"/>
              </a:rPr>
              <a:t>is a tool that researchers can use to gain insights into the combination of features that will be most attractive to consumers; it is assumed that features affect both perception and preferences.</a:t>
            </a:r>
          </a:p>
          <a:p>
            <a:endParaRPr lang="en-US" sz="1200" b="0" i="0" u="none" strike="noStrike" kern="1200" cap="none" dirty="0">
              <a:solidFill>
                <a:schemeClr val="tx1"/>
              </a:solidFill>
              <a:effectLst/>
              <a:latin typeface="Arial"/>
              <a:ea typeface="Arial"/>
              <a:cs typeface="Arial"/>
              <a:sym typeface="Arial"/>
            </a:endParaRPr>
          </a:p>
          <a:p>
            <a:r>
              <a:rPr lang="en-US" sz="1200" b="1" i="0" u="none" strike="noStrike" kern="1200" cap="none" dirty="0">
                <a:solidFill>
                  <a:schemeClr val="tx1"/>
                </a:solidFill>
                <a:effectLst/>
                <a:latin typeface="Arial"/>
                <a:ea typeface="Arial"/>
                <a:cs typeface="Arial"/>
                <a:sym typeface="Arial"/>
              </a:rPr>
              <a:t>COMPARATIVE ANALYSIS AND MARKET ESTIMATION BY ANALOGY </a:t>
            </a:r>
            <a:r>
              <a:rPr lang="en-US" sz="1200" b="0" i="0" u="none" strike="noStrike" kern="1200" cap="none" dirty="0">
                <a:solidFill>
                  <a:schemeClr val="tx1"/>
                </a:solidFill>
                <a:effectLst/>
                <a:latin typeface="Arial"/>
                <a:ea typeface="Arial"/>
                <a:cs typeface="Arial"/>
                <a:sym typeface="Arial"/>
              </a:rPr>
              <a:t>One of the unique opportunities in global marketing analysis is to conduct comparisons of market potential and marketing performance in different country or regional markets at the same point in time. A common form of comparative analysis is the intra-company cross-national comparison. For example, general market conditions in two or more countries (as measured by income, stage of industrialization, or some other indicator) may be similar. If there is a significant discrepancy between per capita sales of a given product in the countries, the marketer might reasonably research that gap and determine which actions need to be taken.</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86070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tx1"/>
                </a:solidFill>
                <a:effectLst/>
                <a:latin typeface="Arial"/>
                <a:ea typeface="Arial"/>
                <a:cs typeface="Arial"/>
                <a:sym typeface="Arial"/>
              </a:rPr>
              <a:t>The report based on the market research must be useful to managers as input to the decision-making process. Whether the report is presented in written form, orally, or electronically via video, it must relate clearly to the problem or opportunity identified in step 1. Generally, it is advisable for major findings to be summarized concisely in a memo that indicates the answer or answers to the problem first proposed in step 1. Many managers are uncomfortable with research jargon and complex quantitative analysis. To overcome their resistance, results should be clearly stated and provide a basis for managerial action. Otherwise, the report may end up on the shelf, where it will gather dust and serve as a reminder of wasted time and money.</a:t>
            </a:r>
          </a:p>
          <a:p>
            <a:r>
              <a:rPr lang="en-US" sz="1200" b="0" i="0" u="none" strike="noStrike" kern="1200" cap="none" dirty="0">
                <a:solidFill>
                  <a:schemeClr val="tx1"/>
                </a:solidFill>
                <a:effectLst/>
                <a:latin typeface="Arial"/>
                <a:ea typeface="Arial"/>
                <a:cs typeface="Arial"/>
                <a:sym typeface="Arial"/>
              </a:rPr>
              <a:t>As the data provided by the corporate information systems and market research become increasingly available on a worldwide basis, it becomes possible to analyze marketing expenditures’ effectiveness across national boundaries. Managers can then decide where they are achieving the greatest marginal effectiveness for their marketing expenditures and can adjust expenditures accordingly.</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62676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An issue</a:t>
            </a:r>
            <a:r>
              <a:rPr lang="en-US" sz="1200" b="0" i="0" u="none" strike="noStrike" kern="1200" cap="none" dirty="0">
                <a:solidFill>
                  <a:schemeClr val="tx1"/>
                </a:solidFill>
                <a:effectLst/>
                <a:latin typeface="Arial"/>
                <a:ea typeface="Arial"/>
                <a:cs typeface="Arial"/>
                <a:sym typeface="Arial"/>
              </a:rPr>
              <a:t> for the global company is where to locate control of the organization’s research capability. The difference between a multinational, polycentric company and a global, geocentric company on this issue is significant. In the multinational company, responsibility for research is delegated to the operating subsidiary. In contrast, the global company delegates responsibility for research to operating subsidiaries but retains overall responsibility and control of research as a headquarters’ function. A key difference between single-country market research and global market research is the importance of comparability. In practice, this means that the global company must ensure that research is designed and executed so as to yield comparable data.</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54745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IN" sz="1200" b="0" i="0" u="none" strike="noStrike" kern="1200" cap="none" dirty="0">
                <a:solidFill>
                  <a:schemeClr val="tx1"/>
                </a:solidFill>
                <a:latin typeface="Arial"/>
                <a:ea typeface="Arial"/>
                <a:cs typeface="Arial"/>
                <a:sym typeface="Arial"/>
              </a:rPr>
              <a:t>Big data and big data analytics have long been the province of astronomers, meteorologists, and other members of the scientific community. It is only recently that big data collection and analysis have been used in business situations. In particular, the exploding popularity of Facebook and other social media platforms has resulted in a wealth of big data. However, much of that data may be redundant or irrelevant, for a simple reason: The cost of data collection has dropped so dramatically that a company can amass data irrespective of a particular question, problem, or purpose that its marketers might have.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A case in point is video-streaming pioneer Netflix, which has collected more than 10 billion movie ratings from subscribers. Netflix also gathers demographic data about all its subscribers, including age, gender, and place of residence. Netflix knows, for example, that some 20-something males have viewing habits that many people would associate with 70-year-old females, and vice versa. Netflix managers must determine how to use the ratings in conjunction with demographic information and viewership data so that new subscribers enjoy a better content-discovery experience.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71991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200" b="0" i="0" u="none" strike="noStrike" kern="1200" cap="none" dirty="0">
                <a:solidFill>
                  <a:schemeClr val="tx1"/>
                </a:solidFill>
                <a:latin typeface="Arial"/>
                <a:ea typeface="Arial"/>
                <a:cs typeface="Arial"/>
                <a:sym typeface="Arial"/>
              </a:rPr>
              <a:t>Many companies with global operations have made significant investments in IT infrastructure in recent years. Such investment is typically directed at upgrading a company’s legacy computer hardware and software. Microsoft, SAP, Oracle, and IBM are some of the beneficiaries of this trend. All are global enterprises, and many of their customers are global as well. Vendors of complex software systems can find it difficult to achieve 100 percent customer satisfaction.</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51477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200" b="0" i="0" u="none" strike="noStrike" kern="1200" cap="none" dirty="0">
                <a:solidFill>
                  <a:schemeClr val="tx1"/>
                </a:solidFill>
                <a:latin typeface="Arial"/>
                <a:ea typeface="Arial"/>
                <a:cs typeface="Arial"/>
                <a:sym typeface="Arial"/>
              </a:rPr>
              <a:t>An EDI system allows a company’s business units to submit orders, issue invoices, and conduct business electronically with other company units as well as with outside companies. One of the key features of EDI is that its transaction formats are universal. This enables computer systems at different companies to speak the same language. Walmart is legendary for its sophisticated EDI system; for years, vendors had received orders from the retailer on personal computers using dial-up modems connected to third-party transmission networks. In 2002, Walmart informed vendors that it was switching to an Internet-based EDI system. The switch has saved both time and money; the modem-based system was susceptible to transmission interruptions, and the cost was between $0.10 and $0.20 per thousand characters transmitted. Any vendor that now wishes to do business with Walmart must purchase and install the necessary computer software.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86858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In addition to EDI, retailers are increasingly using a technique known as </a:t>
            </a:r>
            <a:r>
              <a:rPr lang="en-US" sz="1200" b="1" i="0" u="none" strike="noStrike" kern="1200" cap="none" dirty="0">
                <a:solidFill>
                  <a:schemeClr val="tx1"/>
                </a:solidFill>
                <a:effectLst/>
                <a:latin typeface="Arial"/>
                <a:ea typeface="Arial"/>
                <a:cs typeface="Arial"/>
                <a:sym typeface="Arial"/>
              </a:rPr>
              <a:t>efficient consumer response (ECR) </a:t>
            </a:r>
            <a:r>
              <a:rPr lang="en-US" sz="1200" b="0" i="0" u="none" strike="noStrike" kern="1200" cap="none" dirty="0">
                <a:solidFill>
                  <a:schemeClr val="tx1"/>
                </a:solidFill>
                <a:effectLst/>
                <a:latin typeface="Arial"/>
                <a:ea typeface="Arial"/>
                <a:cs typeface="Arial"/>
                <a:sym typeface="Arial"/>
              </a:rPr>
              <a:t>in an effort to work more closely with vendors on stock replenishment. ECR can be defined as a joint initiative of members of a supply chain working together to improve and optimize aspects of the supply chain to benefit customers. ECR systems utilize </a:t>
            </a:r>
            <a:r>
              <a:rPr lang="en-US" sz="1200" b="1" i="0" u="none" strike="noStrike" kern="1200" cap="none" dirty="0">
                <a:solidFill>
                  <a:schemeClr val="tx1"/>
                </a:solidFill>
                <a:effectLst/>
                <a:latin typeface="Arial"/>
                <a:ea typeface="Arial"/>
                <a:cs typeface="Arial"/>
                <a:sym typeface="Arial"/>
              </a:rPr>
              <a:t>electronic point of sale (EPOS) </a:t>
            </a:r>
            <a:r>
              <a:rPr lang="en-US" sz="1200" b="0" i="0" u="none" strike="noStrike" kern="1200" cap="none" dirty="0">
                <a:solidFill>
                  <a:schemeClr val="tx1"/>
                </a:solidFill>
                <a:effectLst/>
                <a:latin typeface="Arial"/>
                <a:ea typeface="Arial"/>
                <a:cs typeface="Arial"/>
                <a:sym typeface="Arial"/>
              </a:rPr>
              <a:t>data gathered by checkout scanners to help retailers identify product sales patterns and determine how consumer preferences vary with geography. Although currently more popular in the United States, the ECR system is gaining traction in Europe. Companies such as Carrefour, Metro, Coca-Cola, and Henkel have all embraced ECR. Supply-chain innovations such as radio frequency identification tags (RFID) are likely to provide increased momentum for the use of ECR.</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66688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tx1"/>
                </a:solidFill>
                <a:effectLst/>
                <a:latin typeface="Arial"/>
                <a:ea typeface="Arial"/>
                <a:cs typeface="Arial"/>
                <a:sym typeface="Arial"/>
              </a:rPr>
              <a:t>A company’s use of CRM can manifest itself in various ways. In the hotel industry, for example, CRM can take the form of front-desk staff who monitor, respond to, and anticipate the needs of repeat customers. A visitor to Amazon.com who buys the latest Taylor Swift CD encounters CRM when he or she gets the message “Frequently Bought with the Item You Added: Ed </a:t>
            </a:r>
            <a:r>
              <a:rPr lang="en-US" sz="1200" b="0" i="0" u="none" strike="noStrike" kern="1200" cap="none" dirty="0" err="1">
                <a:solidFill>
                  <a:schemeClr val="tx1"/>
                </a:solidFill>
                <a:effectLst/>
                <a:latin typeface="Arial"/>
                <a:ea typeface="Arial"/>
                <a:cs typeface="Arial"/>
                <a:sym typeface="Arial"/>
              </a:rPr>
              <a:t>Sheeran’s</a:t>
            </a:r>
            <a:r>
              <a:rPr lang="en-US" sz="1200" b="0" i="0" u="none" strike="noStrike" kern="1200" cap="none" dirty="0">
                <a:solidFill>
                  <a:schemeClr val="tx1"/>
                </a:solidFill>
                <a:effectLst/>
                <a:latin typeface="Arial"/>
                <a:ea typeface="Arial"/>
                <a:cs typeface="Arial"/>
                <a:sym typeface="Arial"/>
              </a:rPr>
              <a:t> </a:t>
            </a:r>
            <a:r>
              <a:rPr lang="en-US" sz="1200" b="0" i="1" u="none" strike="noStrike" kern="1200" cap="none" dirty="0">
                <a:solidFill>
                  <a:schemeClr val="tx1"/>
                </a:solidFill>
                <a:effectLst/>
                <a:latin typeface="Arial"/>
                <a:ea typeface="Arial"/>
                <a:cs typeface="Arial"/>
                <a:sym typeface="Arial"/>
              </a:rPr>
              <a:t>X </a:t>
            </a:r>
            <a:r>
              <a:rPr lang="en-US" sz="1200" b="0" i="0" u="none" strike="noStrike" kern="1200" cap="none" dirty="0">
                <a:solidFill>
                  <a:schemeClr val="tx1"/>
                </a:solidFill>
                <a:effectLst/>
                <a:latin typeface="Arial"/>
                <a:ea typeface="Arial"/>
                <a:cs typeface="Arial"/>
                <a:sym typeface="Arial"/>
              </a:rPr>
              <a:t>and Sam Smith’s </a:t>
            </a:r>
            <a:r>
              <a:rPr lang="en-US" sz="1200" b="0" i="1" u="none" strike="noStrike" kern="1200" cap="none" dirty="0">
                <a:solidFill>
                  <a:schemeClr val="tx1"/>
                </a:solidFill>
                <a:effectLst/>
                <a:latin typeface="Arial"/>
                <a:ea typeface="Arial"/>
                <a:cs typeface="Arial"/>
                <a:sym typeface="Arial"/>
              </a:rPr>
              <a:t>In the Lonely Hour</a:t>
            </a:r>
            <a:r>
              <a:rPr lang="en-US" sz="1200" b="0" i="0" u="none" strike="noStrike" kern="1200" cap="none" dirty="0">
                <a:solidFill>
                  <a:schemeClr val="tx1"/>
                </a:solidFill>
                <a:effectLst/>
                <a:latin typeface="Arial"/>
                <a:ea typeface="Arial"/>
                <a:cs typeface="Arial"/>
                <a:sym typeface="Arial"/>
              </a:rPr>
              <a:t>.” CRM can also be based on the click path that a Web site visitor follows. In this case, however, Internet users may be unaware that a company is tracking their behaviors and interests.</a:t>
            </a:r>
          </a:p>
          <a:p>
            <a:r>
              <a:rPr lang="en-US" sz="1200" b="0" i="0" u="none" strike="noStrike" kern="1200" cap="none" dirty="0">
                <a:solidFill>
                  <a:schemeClr val="tx1"/>
                </a:solidFill>
                <a:effectLst/>
                <a:latin typeface="Arial"/>
                <a:ea typeface="Arial"/>
                <a:cs typeface="Arial"/>
                <a:sym typeface="Arial"/>
              </a:rPr>
              <a:t>One challenge of using CRM is integrating data into a complete picture of the customer and his or her relationship to the company and its products or services—a perspective sometimes referred to as a “360-degree view of the customer.” This challenge is compounded for global marketers. Their subsidiaries in different parts of the world may use different customer data formats, and commercial CRM products may not support all the target languages. In view of such issues, industry experts recommend implementing global CRM programs in phases.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The first phase could focus on a specific task such as </a:t>
            </a:r>
            <a:r>
              <a:rPr lang="en-US" sz="1200" b="0" i="1" u="none" strike="noStrike" kern="1200" cap="none" dirty="0">
                <a:solidFill>
                  <a:schemeClr val="tx1"/>
                </a:solidFill>
                <a:effectLst/>
                <a:latin typeface="Arial"/>
                <a:ea typeface="Arial"/>
                <a:cs typeface="Arial"/>
                <a:sym typeface="Arial"/>
              </a:rPr>
              <a:t>sales force automation </a:t>
            </a:r>
            <a:r>
              <a:rPr lang="en-US" sz="1200" b="0" i="0" u="none" strike="noStrike" kern="1200" cap="none" dirty="0">
                <a:solidFill>
                  <a:schemeClr val="tx1"/>
                </a:solidFill>
                <a:effectLst/>
                <a:latin typeface="Arial"/>
                <a:ea typeface="Arial"/>
                <a:cs typeface="Arial"/>
                <a:sym typeface="Arial"/>
              </a:rPr>
              <a:t>(SFA); this term refers to a software system that automates routine aspects of sales and marketing functions such as lead assignment, contact follow-up, and opportunity reporting. While Salesforce.com is a key player in this space, Microsoft Dynamics CRM and Oracle Siebel CRM on Demand are among the other vendors offering SFA. An SFA system can also analyze the cost of sales and the effectiveness of marketing campaigns. Some SFA software can assist with quote preparation and management of other aspects of a sales campaign, such as mass mailings and conference or convention attendee follow-up.</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cap="none" dirty="0">
              <a:solidFill>
                <a:schemeClr val="tx1"/>
              </a:solidFill>
              <a:effectLst/>
              <a:latin typeface="Arial"/>
              <a:ea typeface="Arial"/>
              <a:cs typeface="Arial"/>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Databases called </a:t>
            </a:r>
            <a:r>
              <a:rPr lang="en-US" sz="1200" b="1" i="0" u="none" strike="noStrike" kern="1200" cap="none" dirty="0">
                <a:solidFill>
                  <a:schemeClr val="tx1"/>
                </a:solidFill>
                <a:effectLst/>
                <a:latin typeface="Arial"/>
                <a:ea typeface="Arial"/>
                <a:cs typeface="Arial"/>
                <a:sym typeface="Arial"/>
              </a:rPr>
              <a:t>data warehouses </a:t>
            </a:r>
            <a:r>
              <a:rPr lang="en-US" sz="1200" b="0" i="0" u="none" strike="noStrike" kern="1200" cap="none" dirty="0">
                <a:solidFill>
                  <a:schemeClr val="tx1"/>
                </a:solidFill>
                <a:effectLst/>
                <a:latin typeface="Arial"/>
                <a:ea typeface="Arial"/>
                <a:cs typeface="Arial"/>
                <a:sym typeface="Arial"/>
              </a:rPr>
              <a:t>are frequently an integral part of a company’s CRM system. Data warehouses can serve other purposes as well. For example, they can help retailers with multiple store locations fine-tune their product assortments at specific venues. Company personnel, including persons who are not computer specialists, can access data warehouses via standard Web browsers. Teradata, Oracle, IBM, and SAP are among the leading data warehouse vendors.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51012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200" b="0" i="0" u="none" strike="noStrike" kern="1200" cap="none" dirty="0">
                <a:solidFill>
                  <a:schemeClr val="tx1"/>
                </a:solidFill>
                <a:latin typeface="Arial"/>
                <a:ea typeface="Arial"/>
                <a:cs typeface="Arial"/>
                <a:sym typeface="Arial"/>
              </a:rPr>
              <a:t>Some information is easily available from other sources, but sensory experience of it is needed for it to sink in. Often, the background information or context one gets from observing a situation can help fill in the big picture. For example, Walmart’s first stores in China stocked a number of products—extension ladders and giant bottles of soy sauce, for example—that were inappropriate for local customers. Joe Hatfield, Walmart’s top executive for Asia, began roaming the streets of Shenzhen in search of ideas. His observations paid off; when Walmart’s giant store in Dalian opened in April 2000, a million shoppers passed through its doors in the first week. They snapped up products ranging from lunch boxes to pizza topped with corn and pineapple.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10670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tx1"/>
                </a:solidFill>
                <a:effectLst/>
                <a:latin typeface="Arial"/>
                <a:ea typeface="Arial"/>
                <a:cs typeface="Arial"/>
                <a:sym typeface="Arial"/>
              </a:rPr>
              <a:t>As these examples show, managers sometimes make decisions based on home-country marketing success that can turn out to be wrong when applied globally. Marketers might also assume that a marketing program that is successful in one country market can be applied to other country markets in the region. Consider again the case of Disney’s theme park business. Although Disneyland Japan was a huge success from opening day, the $3.2 billion Hong Kong Disneyland that opened in 2005 was less successful. This was due, in part, to the fact that visitors from mainland China had limited familiarity with traditional Disney “face characters” such as Snow White. As Jay </a:t>
            </a:r>
            <a:r>
              <a:rPr lang="en-US" sz="1200" b="0" i="0" u="none" strike="noStrike" kern="1200" cap="none" dirty="0" err="1">
                <a:solidFill>
                  <a:schemeClr val="tx1"/>
                </a:solidFill>
                <a:effectLst/>
                <a:latin typeface="Arial"/>
                <a:ea typeface="Arial"/>
                <a:cs typeface="Arial"/>
                <a:sym typeface="Arial"/>
              </a:rPr>
              <a:t>Rasulo</a:t>
            </a:r>
            <a:r>
              <a:rPr lang="en-US" sz="1200" b="0" i="0" u="none" strike="noStrike" kern="1200" cap="none" dirty="0">
                <a:solidFill>
                  <a:schemeClr val="tx1"/>
                </a:solidFill>
                <a:effectLst/>
                <a:latin typeface="Arial"/>
                <a:ea typeface="Arial"/>
                <a:cs typeface="Arial"/>
                <a:sym typeface="Arial"/>
              </a:rPr>
              <a:t>, president of Disney’s park and resort division, noted, “People from the mainland don’t show up with the embedded ‘Disney software’ like at other parks.”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When approaching global markets, it is best to have “eyes wide open.” In other words, marketers must be aware of the impact that SRC and other cross-cultural assumptions can have. Such awareness can have several positive effects. First, it can enhance management’s willingness to conduct market research in the first place. Second, an awareness of SRC can help ensure that the research effort is designed with minimal home-country or second-country bias. Third, it can enhance management’s receptiveness to research findings—even if they contradict “tried-and-true” marketing experience in other markets.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39839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In some instances, the marketer is interested in a segment that is global. Countrywide data are not required for all market-entry decisions; in some cases, a specific city, state, or province may be the relevant unit of analysis. For example, a company that is considering entering China may focus initially on Shanghai. Located in the Jiangsu province, Shanghai is China’s largest city and main seaport. Because Shanghai is a manufacturing center, has a well-developed infrastructure, and is home to a population with a relatively high per capita income, it would be the logical focus of a market research effort.</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69913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lIns="0" tIns="0" rIns="0" bIns="0"/>
          <a:lstStyle>
            <a:lvl1pPr>
              <a:defRPr sz="3600">
                <a:solidFill>
                  <a:schemeClr val="tx2"/>
                </a:solidFill>
                <a:latin typeface="+mj-lt"/>
              </a:defRPr>
            </a:lvl1pPr>
          </a:lstStyle>
          <a:p>
            <a:r>
              <a:rPr lang="en-US" dirty="0"/>
              <a:t>Click to edit Master title style</a:t>
            </a:r>
          </a:p>
        </p:txBody>
      </p:sp>
      <p:sp>
        <p:nvSpPr>
          <p:cNvPr id="3" name="Content Placeholder 2"/>
          <p:cNvSpPr>
            <a:spLocks noGrp="1"/>
          </p:cNvSpPr>
          <p:nvPr>
            <p:ph idx="1"/>
          </p:nvPr>
        </p:nvSpPr>
        <p:spPr>
          <a:xfrm>
            <a:off x="457200" y="1557470"/>
            <a:ext cx="8229600" cy="4525963"/>
          </a:xfrm>
        </p:spPr>
        <p:txBody>
          <a:bodyPr lIns="0" tIns="0" rIns="0"/>
          <a:lstStyle>
            <a:lvl1pPr marL="255600" indent="-255600">
              <a:buClr>
                <a:srgbClr val="007FA3"/>
              </a:buClr>
              <a:buSzPct val="100000"/>
              <a:buFont typeface="Arial" panose="020B0604020202020204" pitchFamily="34" charset="0"/>
              <a:buChar char="•"/>
              <a:defRPr sz="2400">
                <a:latin typeface="+mn-lt"/>
              </a:defRPr>
            </a:lvl1pPr>
            <a:lvl2pPr marL="741600" indent="-284400">
              <a:buClr>
                <a:srgbClr val="007FA3"/>
              </a:buClr>
              <a:defRPr sz="2400">
                <a:latin typeface="+mn-lt"/>
              </a:defRPr>
            </a:lvl2pPr>
            <a:lvl3pPr indent="-230400">
              <a:buClr>
                <a:srgbClr val="007FA3"/>
              </a:buClr>
              <a:defRPr sz="2400">
                <a:latin typeface="+mn-lt"/>
              </a:defRPr>
            </a:lvl3pPr>
            <a:lvl4pPr indent="-230400">
              <a:buClr>
                <a:srgbClr val="007FA3"/>
              </a:buClr>
              <a:defRPr sz="2400">
                <a:latin typeface="+mn-lt"/>
              </a:defRPr>
            </a:lvl4pPr>
            <a:lvl5pPr indent="-230400">
              <a:buClr>
                <a:srgbClr val="007FA3"/>
              </a:buClr>
              <a:defRPr sz="2400">
                <a:latin typeface="+mn-lt"/>
              </a:defRPr>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10/22/2019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67289351"/>
      </p:ext>
    </p:extLst>
  </p:cSld>
  <p:clrMapOvr>
    <a:masterClrMapping/>
  </p:clrMapOvr>
  <p:extLst mod="1">
    <p:ext uri="{DCECCB84-F9BA-43D5-87BE-67443E8EF086}">
      <p15:sldGuideLst xmlns:p15="http://schemas.microsoft.com/office/powerpoint/2012/main">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Eight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407853"/>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116988"/>
            <a:ext cx="8229600" cy="41256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2734849"/>
            <a:ext cx="8229600" cy="433357"/>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3365732"/>
            <a:ext cx="8232775" cy="38553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3938595"/>
            <a:ext cx="8229600" cy="3780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8"/>
          </p:nvPr>
        </p:nvSpPr>
        <p:spPr>
          <a:xfrm>
            <a:off x="457200" y="4503969"/>
            <a:ext cx="8232775" cy="3842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9"/>
          </p:nvPr>
        </p:nvSpPr>
        <p:spPr>
          <a:xfrm>
            <a:off x="457200" y="5069348"/>
            <a:ext cx="8229600" cy="451321"/>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57200" y="5614988"/>
            <a:ext cx="8232775" cy="44450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622864151"/>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mn-lt"/>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1"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dirty="0"/>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dirty="0"/>
          </a:p>
        </p:txBody>
      </p:sp>
      <p:sp>
        <p:nvSpPr>
          <p:cNvPr id="41" name="Shape 41"/>
          <p:cNvSpPr txBox="1">
            <a:spLocks noGrp="1"/>
          </p:cNvSpPr>
          <p:nvPr>
            <p:ph type="body" idx="3"/>
          </p:nvPr>
        </p:nvSpPr>
        <p:spPr>
          <a:xfrm>
            <a:off x="5029200" y="3200401"/>
            <a:ext cx="3657600" cy="602738"/>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3" name="Content Placeholder 2"/>
          <p:cNvSpPr>
            <a:spLocks noGrp="1"/>
          </p:cNvSpPr>
          <p:nvPr>
            <p:ph sz="quarter" idx="14"/>
          </p:nvPr>
        </p:nvSpPr>
        <p:spPr>
          <a:xfrm>
            <a:off x="5029200" y="4640263"/>
            <a:ext cx="3675063" cy="1050925"/>
          </a:xfrm>
        </p:spPr>
        <p:txBody>
          <a:bodyPr/>
          <a:lstStyle>
            <a:lvl1pPr marL="101600" indent="0">
              <a:buNone/>
              <a:defRPr/>
            </a:lvl1pPr>
          </a:lstStyle>
          <a:p>
            <a:pPr lvl="0"/>
            <a:endParaRPr lang="en-US" dirty="0"/>
          </a:p>
        </p:txBody>
      </p:sp>
    </p:spTree>
    <p:extLst>
      <p:ext uri="{BB962C8B-B14F-4D97-AF65-F5344CB8AC3E}">
        <p14:creationId xmlns:p14="http://schemas.microsoft.com/office/powerpoint/2010/main" val="3068857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117686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dirty="0"/>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2121271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6"/>
            <a:ext cx="8229600" cy="443427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Tree>
    <p:extLst>
      <p:ext uri="{BB962C8B-B14F-4D97-AF65-F5344CB8AC3E}">
        <p14:creationId xmlns:p14="http://schemas.microsoft.com/office/powerpoint/2010/main" val="3678147491"/>
      </p:ext>
    </p:extLst>
  </p:cSld>
  <p:clrMapOvr>
    <a:masterClrMapping/>
  </p:clrMapOvr>
  <p:extLst mod="1">
    <p:ext uri="{DCECCB84-F9BA-43D5-87BE-67443E8EF086}">
      <p15:sldGuideLst xmlns:p15="http://schemas.microsoft.com/office/powerpoint/2012/main">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On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6"/>
            <a:ext cx="8229600" cy="1212511"/>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Text Placeholder 2"/>
          <p:cNvSpPr>
            <a:spLocks noGrp="1"/>
          </p:cNvSpPr>
          <p:nvPr>
            <p:ph type="body" sz="quarter" idx="14"/>
          </p:nvPr>
        </p:nvSpPr>
        <p:spPr>
          <a:xfrm>
            <a:off x="457200" y="3084513"/>
            <a:ext cx="8229600" cy="233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55295832"/>
      </p:ext>
    </p:extLst>
  </p:cSld>
  <p:clrMapOvr>
    <a:masterClrMapping/>
  </p:clrMapOvr>
  <p:extLst mod="1">
    <p:ext uri="{DCECCB84-F9BA-43D5-87BE-67443E8EF086}">
      <p15:sldGuideLst xmlns:p15="http://schemas.microsoft.com/office/powerpoint/2012/main">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1836354"/>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3632200"/>
            <a:ext cx="8229600" cy="179387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748656664"/>
      </p:ext>
    </p:extLst>
  </p:cSld>
  <p:clrMapOvr>
    <a:masterClrMapping/>
  </p:clrMapOvr>
  <p:extLst mod="1">
    <p:ext uri="{DCECCB84-F9BA-43D5-87BE-67443E8EF086}">
      <p15:sldGuideLst xmlns:p15="http://schemas.microsoft.com/office/powerpoint/2012/main">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126378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3063790"/>
            <a:ext cx="8229600" cy="1183470"/>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4490938"/>
            <a:ext cx="8229600" cy="126057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266143735"/>
      </p:ext>
    </p:extLst>
  </p:cSld>
  <p:clrMapOvr>
    <a:masterClrMapping/>
  </p:clrMapOvr>
  <p:extLst mod="1">
    <p:ext uri="{DCECCB84-F9BA-43D5-87BE-67443E8EF086}">
      <p15:sldGuideLst xmlns:p15="http://schemas.microsoft.com/office/powerpoint/2012/main">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Four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895050"/>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760292"/>
            <a:ext cx="8229600" cy="1076770"/>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4016772"/>
            <a:ext cx="8229600" cy="1016701"/>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5155500"/>
            <a:ext cx="8232775" cy="9119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762941656"/>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Fiv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70830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451377"/>
            <a:ext cx="8229600" cy="735437"/>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3486685"/>
            <a:ext cx="8229600" cy="716830"/>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4503386"/>
            <a:ext cx="8232775" cy="716828"/>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5494338"/>
            <a:ext cx="8229600" cy="5556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415060848"/>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ix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59517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273743"/>
            <a:ext cx="8229600" cy="554915"/>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2950895"/>
            <a:ext cx="8229600" cy="535791"/>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3639492"/>
            <a:ext cx="8232775" cy="677152"/>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4469451"/>
            <a:ext cx="8229600" cy="598206"/>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8"/>
          </p:nvPr>
        </p:nvSpPr>
        <p:spPr>
          <a:xfrm>
            <a:off x="457200" y="5221288"/>
            <a:ext cx="8232775" cy="6413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744271391"/>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Seven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407853"/>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116988"/>
            <a:ext cx="8229600" cy="41256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2734849"/>
            <a:ext cx="8229600" cy="433357"/>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3365732"/>
            <a:ext cx="8232775" cy="465069"/>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3938594"/>
            <a:ext cx="8229600" cy="443837"/>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8"/>
          </p:nvPr>
        </p:nvSpPr>
        <p:spPr>
          <a:xfrm>
            <a:off x="457200" y="4569758"/>
            <a:ext cx="8232775" cy="464206"/>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9"/>
          </p:nvPr>
        </p:nvSpPr>
        <p:spPr>
          <a:xfrm>
            <a:off x="457200" y="5221288"/>
            <a:ext cx="8229600" cy="551633"/>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377977732"/>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8">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2760784" y="6408846"/>
            <a:ext cx="5995349" cy="388650"/>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2020 Pearson Education Ltd. All Rights Reserved.</a:t>
            </a:r>
          </a:p>
        </p:txBody>
      </p:sp>
    </p:spTree>
  </p:cSld>
  <p:clrMap bg1="lt1" tx1="dk1" bg2="dk2" tx2="lt2" accent1="accent1" accent2="accent2" accent3="accent3" accent4="accent4" accent5="accent5" accent6="accent6" hlink="hlink" folHlink="folHlink"/>
  <p:sldLayoutIdLst>
    <p:sldLayoutId id="2147483673" r:id="rId1"/>
    <p:sldLayoutId id="2147483694" r:id="rId2"/>
    <p:sldLayoutId id="2147483703" r:id="rId3"/>
    <p:sldLayoutId id="2147483695" r:id="rId4"/>
    <p:sldLayoutId id="2147483696" r:id="rId5"/>
    <p:sldLayoutId id="2147483697" r:id="rId6"/>
    <p:sldLayoutId id="2147483698" r:id="rId7"/>
    <p:sldLayoutId id="2147483699" r:id="rId8"/>
    <p:sldLayoutId id="2147483700" r:id="rId9"/>
    <p:sldLayoutId id="2147483701" r:id="rId10"/>
    <p:sldLayoutId id="2147483666" r:id="rId11"/>
    <p:sldLayoutId id="2147483665" r:id="rId12"/>
    <p:sldLayoutId id="2147483651" r:id="rId13"/>
    <p:sldLayoutId id="2147483654" r:id="rId14"/>
    <p:sldLayoutId id="2147483655" r:id="rId15"/>
    <p:sldLayoutId id="2147483656"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5">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 id="214748370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research.com/"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177" y="285644"/>
            <a:ext cx="8229600" cy="658311"/>
          </a:xfrm>
        </p:spPr>
        <p:txBody>
          <a:bodyPr anchor="ctr"/>
          <a:lstStyle/>
          <a:p>
            <a:r>
              <a:rPr lang="en-US" sz="3600" dirty="0">
                <a:latin typeface="+mj-lt"/>
              </a:rPr>
              <a:t>Global Marketing</a:t>
            </a:r>
            <a:endParaRPr lang="en-US" altLang="en-US" sz="3600" dirty="0">
              <a:solidFill>
                <a:schemeClr val="tx2"/>
              </a:solidFill>
              <a:latin typeface="+mj-lt"/>
              <a:cs typeface="Times New Roman" panose="02020603050405020304" pitchFamily="18" charset="0"/>
            </a:endParaRPr>
          </a:p>
        </p:txBody>
      </p:sp>
      <p:sp>
        <p:nvSpPr>
          <p:cNvPr id="3" name="Text Placeholder 2"/>
          <p:cNvSpPr>
            <a:spLocks noGrp="1"/>
          </p:cNvSpPr>
          <p:nvPr>
            <p:ph type="body" idx="1"/>
          </p:nvPr>
        </p:nvSpPr>
        <p:spPr>
          <a:xfrm>
            <a:off x="319177" y="957615"/>
            <a:ext cx="8229600" cy="331043"/>
          </a:xfrm>
        </p:spPr>
        <p:txBody>
          <a:bodyPr anchor="ctr"/>
          <a:lstStyle/>
          <a:p>
            <a:r>
              <a:rPr lang="en-US" dirty="0">
                <a:latin typeface="+mn-lt"/>
              </a:rPr>
              <a:t>Tenth Edition, Global Edition</a:t>
            </a:r>
          </a:p>
        </p:txBody>
      </p:sp>
      <p:sp>
        <p:nvSpPr>
          <p:cNvPr id="4" name="Text Placeholder 3"/>
          <p:cNvSpPr>
            <a:spLocks noGrp="1"/>
          </p:cNvSpPr>
          <p:nvPr>
            <p:ph type="body" idx="2"/>
          </p:nvPr>
        </p:nvSpPr>
        <p:spPr>
          <a:xfrm>
            <a:off x="4958864" y="2225056"/>
            <a:ext cx="3657600" cy="658311"/>
          </a:xfrm>
        </p:spPr>
        <p:txBody>
          <a:bodyPr/>
          <a:lstStyle/>
          <a:p>
            <a:pPr algn="ctr"/>
            <a:r>
              <a:rPr lang="en-US" altLang="en-US" b="1" dirty="0">
                <a:latin typeface="+mn-lt"/>
                <a:ea typeface="Segoe UI Symbol" panose="020B0502040204020203" pitchFamily="34" charset="0"/>
              </a:rPr>
              <a:t>Chapter 6</a:t>
            </a:r>
          </a:p>
        </p:txBody>
      </p:sp>
      <p:sp>
        <p:nvSpPr>
          <p:cNvPr id="5" name="Text Placeholder 4"/>
          <p:cNvSpPr>
            <a:spLocks noGrp="1"/>
          </p:cNvSpPr>
          <p:nvPr>
            <p:ph type="body" idx="3"/>
          </p:nvPr>
        </p:nvSpPr>
        <p:spPr>
          <a:xfrm>
            <a:off x="4968912" y="3088244"/>
            <a:ext cx="3657600" cy="836762"/>
          </a:xfrm>
        </p:spPr>
        <p:txBody>
          <a:bodyPr/>
          <a:lstStyle/>
          <a:p>
            <a:pPr algn="ctr"/>
            <a:r>
              <a:rPr lang="en-US" dirty="0">
                <a:latin typeface="+mn-lt"/>
              </a:rPr>
              <a:t>Global Information Systems and Market Research</a:t>
            </a:r>
          </a:p>
        </p:txBody>
      </p:sp>
      <p:sp>
        <p:nvSpPr>
          <p:cNvPr id="6" name="Text Placeholder 5"/>
          <p:cNvSpPr>
            <a:spLocks noGrp="1"/>
          </p:cNvSpPr>
          <p:nvPr>
            <p:ph type="body" idx="13"/>
          </p:nvPr>
        </p:nvSpPr>
        <p:spPr>
          <a:xfrm>
            <a:off x="2981455" y="6413999"/>
            <a:ext cx="6045280" cy="368298"/>
          </a:xfrm>
        </p:spPr>
        <p:txBody>
          <a:bodyPr anchor="ct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2020 Pearson Education Ltd. All Rights Reserved.</a:t>
            </a:r>
          </a:p>
        </p:txBody>
      </p:sp>
      <p:pic>
        <p:nvPicPr>
          <p:cNvPr id="11" name="Picture 10" descr="Front Cover: Global Marketing, &#10;Tenth Global Edition by Mark C. Green and Warren J. Keegan">
            <a:extLst>
              <a:ext uri="{FF2B5EF4-FFF2-40B4-BE49-F238E27FC236}">
                <a16:creationId xmlns:a16="http://schemas.microsoft.com/office/drawing/2014/main" id="{700347FA-5F03-460D-8931-4F48096F6857}"/>
              </a:ext>
            </a:extLst>
          </p:cNvPr>
          <p:cNvPicPr>
            <a:picLocks noChangeAspect="1"/>
          </p:cNvPicPr>
          <p:nvPr/>
        </p:nvPicPr>
        <p:blipFill>
          <a:blip r:embed="rId3"/>
          <a:stretch>
            <a:fillRect/>
          </a:stretch>
        </p:blipFill>
        <p:spPr>
          <a:xfrm>
            <a:off x="457200" y="1421019"/>
            <a:ext cx="3410043" cy="4738686"/>
          </a:xfrm>
          <a:prstGeom prst="rect">
            <a:avLst/>
          </a:prstGeom>
          <a:ln w="6350">
            <a:solidFill>
              <a:schemeClr val="tx1"/>
            </a:solidFill>
          </a:ln>
        </p:spPr>
      </p:pic>
    </p:spTree>
    <p:extLst>
      <p:ext uri="{BB962C8B-B14F-4D97-AF65-F5344CB8AC3E}">
        <p14:creationId xmlns:p14="http://schemas.microsoft.com/office/powerpoint/2010/main" val="1212819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Formal Marketing Research </a:t>
            </a:r>
            <a:r>
              <a:rPr lang="en-GB" sz="2000" b="0" dirty="0"/>
              <a:t>(1 of 3)</a:t>
            </a:r>
            <a:endParaRPr lang="en-IN" dirty="0"/>
          </a:p>
        </p:txBody>
      </p:sp>
      <p:pic>
        <p:nvPicPr>
          <p:cNvPr id="9" name="Picture 8" descr="The diagram starts at firm objective. This floats to information requirement. Firm’s needs:&#10;• Market orientation&#10;• Strategic orientation&#10;• Problem orientation &#10;This flows to problem definition. Self reference criterion. This flows to choose unit of analysis, which includes country, region, global, subgroup or segments within countries."/>
          <p:cNvPicPr>
            <a:picLocks noChangeAspect="1"/>
          </p:cNvPicPr>
          <p:nvPr/>
        </p:nvPicPr>
        <p:blipFill>
          <a:blip r:embed="rId2"/>
          <a:stretch>
            <a:fillRect/>
          </a:stretch>
        </p:blipFill>
        <p:spPr>
          <a:xfrm>
            <a:off x="2050254" y="1714419"/>
            <a:ext cx="5043492" cy="4611193"/>
          </a:xfrm>
          <a:prstGeom prst="rect">
            <a:avLst/>
          </a:prstGeom>
        </p:spPr>
      </p:pic>
    </p:spTree>
    <p:extLst>
      <p:ext uri="{BB962C8B-B14F-4D97-AF65-F5344CB8AC3E}">
        <p14:creationId xmlns:p14="http://schemas.microsoft.com/office/powerpoint/2010/main" val="2140190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Formal Marketing Research </a:t>
            </a:r>
            <a:r>
              <a:rPr lang="en-GB" sz="2000" b="0" dirty="0"/>
              <a:t>(2 of 3)</a:t>
            </a:r>
            <a:endParaRPr lang="en-IN" dirty="0"/>
          </a:p>
        </p:txBody>
      </p:sp>
      <p:pic>
        <p:nvPicPr>
          <p:cNvPr id="4" name="Picture 2" descr="This part of the diagram starts with examine data availability. Can secondary data be used?&#10;• Advantages and disadvantages of secondary research &#10;• Sources of secondary data&#10;• Types of problems that can be solved using secondary data&#10;This flows to assess value of research, cost benefit analysis. This flows to research design, which includes instrument design and scale development."/>
          <p:cNvPicPr>
            <a:picLocks noChangeAspect="1"/>
          </p:cNvPicPr>
          <p:nvPr/>
        </p:nvPicPr>
        <p:blipFill>
          <a:blip r:embed="rId2"/>
          <a:stretch>
            <a:fillRect/>
          </a:stretch>
        </p:blipFill>
        <p:spPr>
          <a:xfrm>
            <a:off x="1805796" y="1609349"/>
            <a:ext cx="5532408" cy="4468485"/>
          </a:xfrm>
          <a:prstGeom prst="rect">
            <a:avLst/>
          </a:prstGeom>
        </p:spPr>
      </p:pic>
    </p:spTree>
    <p:extLst>
      <p:ext uri="{BB962C8B-B14F-4D97-AF65-F5344CB8AC3E}">
        <p14:creationId xmlns:p14="http://schemas.microsoft.com/office/powerpoint/2010/main" val="557094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Formal Marketing Research </a:t>
            </a:r>
            <a:r>
              <a:rPr lang="en-GB" sz="2000" b="0" dirty="0"/>
              <a:t>(3 of 3)</a:t>
            </a:r>
            <a:endParaRPr lang="en-IN" dirty="0"/>
          </a:p>
        </p:txBody>
      </p:sp>
      <p:sp>
        <p:nvSpPr>
          <p:cNvPr id="3" name="Content Placeholder 2"/>
          <p:cNvSpPr>
            <a:spLocks noGrp="1"/>
          </p:cNvSpPr>
          <p:nvPr>
            <p:ph sz="quarter" idx="13"/>
          </p:nvPr>
        </p:nvSpPr>
        <p:spPr>
          <a:xfrm>
            <a:off x="457200" y="1556326"/>
            <a:ext cx="8229600" cy="350533"/>
          </a:xfrm>
        </p:spPr>
        <p:txBody>
          <a:bodyPr/>
          <a:lstStyle/>
          <a:p>
            <a:pPr marL="432" indent="0">
              <a:buNone/>
            </a:pPr>
            <a:r>
              <a:rPr lang="en-US" sz="2000" b="1" dirty="0"/>
              <a:t>Figure 6-2 </a:t>
            </a:r>
            <a:r>
              <a:rPr lang="en-US" sz="2000" dirty="0"/>
              <a:t>Market Research Process</a:t>
            </a:r>
          </a:p>
        </p:txBody>
      </p:sp>
      <p:pic>
        <p:nvPicPr>
          <p:cNvPr id="4" name="Picture 3" descr="This part of the diagram starts at data analysis, which includes factor analysis, cluster analysis, multidimensional scaling, and conjoint analysis. This flows to interpretation and presentation."/>
          <p:cNvPicPr>
            <a:picLocks noChangeAspect="1"/>
          </p:cNvPicPr>
          <p:nvPr/>
        </p:nvPicPr>
        <p:blipFill>
          <a:blip r:embed="rId2"/>
          <a:stretch>
            <a:fillRect/>
          </a:stretch>
        </p:blipFill>
        <p:spPr>
          <a:xfrm>
            <a:off x="1833898" y="2295681"/>
            <a:ext cx="5476204" cy="3280789"/>
          </a:xfrm>
          <a:prstGeom prst="rect">
            <a:avLst/>
          </a:prstGeom>
        </p:spPr>
      </p:pic>
    </p:spTree>
    <p:extLst>
      <p:ext uri="{BB962C8B-B14F-4D97-AF65-F5344CB8AC3E}">
        <p14:creationId xmlns:p14="http://schemas.microsoft.com/office/powerpoint/2010/main" val="506111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Information Requirement</a:t>
            </a:r>
            <a:endParaRPr lang="en-IN" dirty="0"/>
          </a:p>
        </p:txBody>
      </p:sp>
      <p:sp>
        <p:nvSpPr>
          <p:cNvPr id="3" name="Content Placeholder 2"/>
          <p:cNvSpPr>
            <a:spLocks noGrp="1"/>
          </p:cNvSpPr>
          <p:nvPr>
            <p:ph sz="quarter" idx="13"/>
          </p:nvPr>
        </p:nvSpPr>
        <p:spPr>
          <a:xfrm>
            <a:off x="457200" y="1556326"/>
            <a:ext cx="8229600" cy="685069"/>
          </a:xfrm>
        </p:spPr>
        <p:txBody>
          <a:bodyPr/>
          <a:lstStyle/>
          <a:p>
            <a:pPr marL="432" indent="0">
              <a:buNone/>
            </a:pPr>
            <a:r>
              <a:rPr lang="en-US" sz="2000" b="1" dirty="0"/>
              <a:t>Table 6 - 1 </a:t>
            </a:r>
            <a:r>
              <a:rPr lang="en-US" sz="2000" dirty="0"/>
              <a:t>Subject Agenda Categories for a Global Marketing Information System</a:t>
            </a:r>
          </a:p>
        </p:txBody>
      </p:sp>
      <p:graphicFrame>
        <p:nvGraphicFramePr>
          <p:cNvPr id="4" name="Table 3"/>
          <p:cNvGraphicFramePr>
            <a:graphicFrameLocks noGrp="1"/>
          </p:cNvGraphicFramePr>
          <p:nvPr>
            <p:extLst>
              <p:ext uri="{D42A27DB-BD31-4B8C-83A1-F6EECF244321}">
                <p14:modId xmlns:p14="http://schemas.microsoft.com/office/powerpoint/2010/main" val="405774508"/>
              </p:ext>
            </p:extLst>
          </p:nvPr>
        </p:nvGraphicFramePr>
        <p:xfrm>
          <a:off x="457200" y="2389458"/>
          <a:ext cx="8251902" cy="3937496"/>
        </p:xfrm>
        <a:graphic>
          <a:graphicData uri="http://schemas.openxmlformats.org/drawingml/2006/table">
            <a:tbl>
              <a:tblPr firstRow="1" bandRow="1">
                <a:tableStyleId>{40F9630F-82C1-40B7-BC3A-925EFCFF5E92}</a:tableStyleId>
              </a:tblPr>
              <a:tblGrid>
                <a:gridCol w="2687444">
                  <a:extLst>
                    <a:ext uri="{9D8B030D-6E8A-4147-A177-3AD203B41FA5}">
                      <a16:colId xmlns:a16="http://schemas.microsoft.com/office/drawing/2014/main" val="2752177976"/>
                    </a:ext>
                  </a:extLst>
                </a:gridCol>
                <a:gridCol w="5564458">
                  <a:extLst>
                    <a:ext uri="{9D8B030D-6E8A-4147-A177-3AD203B41FA5}">
                      <a16:colId xmlns:a16="http://schemas.microsoft.com/office/drawing/2014/main" val="410944720"/>
                    </a:ext>
                  </a:extLst>
                </a:gridCol>
              </a:tblGrid>
              <a:tr h="300609">
                <a:tc>
                  <a:txBody>
                    <a:bodyPr/>
                    <a:lstStyle/>
                    <a:p>
                      <a:pPr>
                        <a:lnSpc>
                          <a:spcPts val="1800"/>
                        </a:lnSpc>
                      </a:pPr>
                      <a:r>
                        <a:rPr lang="en-US" sz="1600" b="1" i="0" u="none" strike="noStrike" cap="none" baseline="0" dirty="0">
                          <a:solidFill>
                            <a:schemeClr val="tx1"/>
                          </a:solidFill>
                          <a:latin typeface="+mn-lt"/>
                          <a:ea typeface="Arial"/>
                          <a:cs typeface="Arial"/>
                          <a:sym typeface="Arial"/>
                        </a:rPr>
                        <a:t>Category</a:t>
                      </a:r>
                      <a:endParaRPr lang="en-US" sz="1600" b="1" dirty="0">
                        <a:solidFill>
                          <a:schemeClr val="tx1"/>
                        </a:solidFill>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800"/>
                        </a:lnSpc>
                      </a:pPr>
                      <a:r>
                        <a:rPr lang="en-US" sz="1600" b="1" i="0" u="none" strike="noStrike" cap="none" baseline="0" dirty="0">
                          <a:solidFill>
                            <a:schemeClr val="tx1"/>
                          </a:solidFill>
                          <a:latin typeface="+mn-lt"/>
                          <a:ea typeface="Arial"/>
                          <a:cs typeface="Arial"/>
                          <a:sym typeface="Arial"/>
                        </a:rPr>
                        <a:t>Coverage</a:t>
                      </a:r>
                      <a:endParaRPr lang="en-US" sz="1600" b="1" dirty="0">
                        <a:solidFill>
                          <a:schemeClr val="tx1"/>
                        </a:solidFill>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6538017"/>
                  </a:ext>
                </a:extLst>
              </a:tr>
              <a:tr h="630044">
                <a:tc>
                  <a:txBody>
                    <a:bodyPr/>
                    <a:lstStyle/>
                    <a:p>
                      <a:pPr marL="255600" indent="-255600">
                        <a:lnSpc>
                          <a:spcPct val="100000"/>
                        </a:lnSpc>
                        <a:spcBef>
                          <a:spcPts val="1500"/>
                        </a:spcBef>
                        <a:buClr>
                          <a:schemeClr val="tx2"/>
                        </a:buClr>
                        <a:buFont typeface="+mj-lt"/>
                        <a:buAutoNum type="arabicPeriod"/>
                      </a:pPr>
                      <a:r>
                        <a:rPr lang="en-US" sz="1600" b="0" i="0" u="none" strike="noStrike" cap="none" baseline="0" dirty="0">
                          <a:solidFill>
                            <a:schemeClr val="tx1"/>
                          </a:solidFill>
                          <a:latin typeface="+mn-lt"/>
                          <a:ea typeface="Arial"/>
                          <a:cs typeface="Arial"/>
                          <a:sym typeface="Arial"/>
                        </a:rPr>
                        <a:t>Market potential</a:t>
                      </a:r>
                      <a:endParaRPr lang="en-US" sz="1600" dirty="0">
                        <a:solidFill>
                          <a:schemeClr val="tx1"/>
                        </a:solidFill>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800"/>
                        </a:lnSpc>
                      </a:pPr>
                      <a:r>
                        <a:rPr lang="en-US" sz="1600" b="0" i="0" u="none" strike="noStrike" cap="none" baseline="0" dirty="0">
                          <a:solidFill>
                            <a:schemeClr val="tx1"/>
                          </a:solidFill>
                          <a:latin typeface="+mn-lt"/>
                          <a:ea typeface="Arial"/>
                          <a:cs typeface="Arial"/>
                          <a:sym typeface="Arial"/>
                        </a:rPr>
                        <a:t>Demand estimates, consumer behavior, review of products, channels, communication media</a:t>
                      </a:r>
                      <a:endParaRPr lang="en-US" sz="1600" dirty="0">
                        <a:solidFill>
                          <a:schemeClr val="tx1"/>
                        </a:solidFill>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5612801"/>
                  </a:ext>
                </a:extLst>
              </a:tr>
              <a:tr h="630044">
                <a:tc>
                  <a:txBody>
                    <a:bodyPr/>
                    <a:lstStyle/>
                    <a:p>
                      <a:pPr marL="255600" indent="-255600">
                        <a:lnSpc>
                          <a:spcPct val="100000"/>
                        </a:lnSpc>
                        <a:spcBef>
                          <a:spcPts val="1500"/>
                        </a:spcBef>
                        <a:buClr>
                          <a:schemeClr val="tx2"/>
                        </a:buClr>
                        <a:buFont typeface="+mj-lt"/>
                        <a:buAutoNum type="arabicPeriod" startAt="2"/>
                      </a:pPr>
                      <a:r>
                        <a:rPr lang="en-US" sz="1600" b="0" i="0" u="none" strike="noStrike" cap="none" baseline="0" dirty="0">
                          <a:solidFill>
                            <a:schemeClr val="tx1"/>
                          </a:solidFill>
                          <a:latin typeface="+mn-lt"/>
                          <a:ea typeface="Arial"/>
                          <a:cs typeface="Arial"/>
                          <a:sym typeface="Arial"/>
                        </a:rPr>
                        <a:t>Competitor information</a:t>
                      </a:r>
                      <a:endParaRPr lang="en-US" sz="1600" dirty="0">
                        <a:solidFill>
                          <a:schemeClr val="tx1"/>
                        </a:solidFill>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800"/>
                        </a:lnSpc>
                      </a:pPr>
                      <a:r>
                        <a:rPr lang="en-US" sz="1600" b="0" i="0" u="none" strike="noStrike" cap="none" baseline="0" dirty="0">
                          <a:solidFill>
                            <a:schemeClr val="tx1"/>
                          </a:solidFill>
                          <a:latin typeface="+mn-lt"/>
                          <a:ea typeface="Arial"/>
                          <a:cs typeface="Arial"/>
                          <a:sym typeface="Arial"/>
                        </a:rPr>
                        <a:t>Corporate, business, and functional strategies; resources and intentions; capabilities</a:t>
                      </a:r>
                      <a:endParaRPr lang="en-US" sz="1600" dirty="0">
                        <a:solidFill>
                          <a:schemeClr val="tx1"/>
                        </a:solidFill>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845699"/>
                  </a:ext>
                </a:extLst>
              </a:tr>
              <a:tr h="630044">
                <a:tc>
                  <a:txBody>
                    <a:bodyPr/>
                    <a:lstStyle/>
                    <a:p>
                      <a:pPr marL="255600" indent="-255600">
                        <a:lnSpc>
                          <a:spcPct val="100000"/>
                        </a:lnSpc>
                        <a:spcBef>
                          <a:spcPts val="1500"/>
                        </a:spcBef>
                        <a:buClr>
                          <a:schemeClr val="tx2"/>
                        </a:buClr>
                        <a:buFont typeface="+mj-lt"/>
                        <a:buAutoNum type="arabicPeriod" startAt="3"/>
                      </a:pPr>
                      <a:r>
                        <a:rPr lang="en-US" sz="1600" b="0" i="0" u="none" strike="noStrike" cap="none" baseline="0" dirty="0">
                          <a:solidFill>
                            <a:schemeClr val="tx1"/>
                          </a:solidFill>
                          <a:latin typeface="+mn-lt"/>
                          <a:ea typeface="Arial"/>
                          <a:cs typeface="Arial"/>
                          <a:sym typeface="Arial"/>
                        </a:rPr>
                        <a:t>Foreign exchange</a:t>
                      </a:r>
                      <a:endParaRPr lang="en-US" sz="1600" dirty="0">
                        <a:solidFill>
                          <a:schemeClr val="tx1"/>
                        </a:solidFill>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800"/>
                        </a:lnSpc>
                      </a:pPr>
                      <a:r>
                        <a:rPr lang="en-US" sz="1600" b="0" i="0" u="none" strike="noStrike" cap="none" baseline="0" dirty="0">
                          <a:solidFill>
                            <a:schemeClr val="tx1"/>
                          </a:solidFill>
                          <a:latin typeface="+mn-lt"/>
                          <a:ea typeface="Arial"/>
                          <a:cs typeface="Arial"/>
                          <a:sym typeface="Arial"/>
                        </a:rPr>
                        <a:t>Balance of payments, interest rates, attractiveness of country currency, expectations of analysts</a:t>
                      </a:r>
                      <a:endParaRPr lang="en-US" sz="1600" dirty="0">
                        <a:solidFill>
                          <a:schemeClr val="tx1"/>
                        </a:solidFill>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7869301"/>
                  </a:ext>
                </a:extLst>
              </a:tr>
              <a:tr h="630044">
                <a:tc>
                  <a:txBody>
                    <a:bodyPr/>
                    <a:lstStyle/>
                    <a:p>
                      <a:pPr marL="255600" indent="-255600">
                        <a:lnSpc>
                          <a:spcPct val="100000"/>
                        </a:lnSpc>
                        <a:spcBef>
                          <a:spcPts val="1500"/>
                        </a:spcBef>
                        <a:buClr>
                          <a:schemeClr val="tx2"/>
                        </a:buClr>
                        <a:buFont typeface="+mj-lt"/>
                        <a:buAutoNum type="arabicPeriod" startAt="4"/>
                      </a:pPr>
                      <a:r>
                        <a:rPr lang="en-US" sz="1600" b="0" i="0" u="none" strike="noStrike" cap="none" baseline="0" dirty="0">
                          <a:solidFill>
                            <a:schemeClr val="tx1"/>
                          </a:solidFill>
                          <a:latin typeface="+mn-lt"/>
                          <a:ea typeface="Arial"/>
                          <a:cs typeface="Arial"/>
                          <a:sym typeface="Arial"/>
                        </a:rPr>
                        <a:t>Prescriptive information</a:t>
                      </a:r>
                      <a:endParaRPr lang="en-US" sz="1600" dirty="0">
                        <a:solidFill>
                          <a:schemeClr val="tx1"/>
                        </a:solidFill>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800"/>
                        </a:lnSpc>
                      </a:pPr>
                      <a:r>
                        <a:rPr lang="en-US" sz="1600" b="0" i="0" u="none" strike="noStrike" cap="none" baseline="0" dirty="0">
                          <a:solidFill>
                            <a:schemeClr val="tx1"/>
                          </a:solidFill>
                          <a:latin typeface="+mn-lt"/>
                          <a:ea typeface="Arial"/>
                          <a:cs typeface="Arial"/>
                          <a:sym typeface="Arial"/>
                        </a:rPr>
                        <a:t>Laws, regulations, rulings concerning taxes, earnings, dividends in both host and home countries</a:t>
                      </a:r>
                      <a:endParaRPr lang="en-US" sz="1600" dirty="0">
                        <a:solidFill>
                          <a:schemeClr val="tx1"/>
                        </a:solidFill>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8390940"/>
                  </a:ext>
                </a:extLst>
              </a:tr>
              <a:tr h="444737">
                <a:tc>
                  <a:txBody>
                    <a:bodyPr/>
                    <a:lstStyle/>
                    <a:p>
                      <a:pPr marL="255600" indent="-255600">
                        <a:lnSpc>
                          <a:spcPct val="100000"/>
                        </a:lnSpc>
                        <a:spcBef>
                          <a:spcPts val="1500"/>
                        </a:spcBef>
                        <a:buClr>
                          <a:schemeClr val="tx2"/>
                        </a:buClr>
                        <a:buFont typeface="+mj-lt"/>
                        <a:buAutoNum type="arabicPeriod" startAt="5"/>
                      </a:pPr>
                      <a:r>
                        <a:rPr lang="en-US" sz="1600" b="0" i="0" u="none" strike="noStrike" cap="none" baseline="0" dirty="0">
                          <a:solidFill>
                            <a:schemeClr val="tx1"/>
                          </a:solidFill>
                          <a:latin typeface="+mn-lt"/>
                          <a:ea typeface="Arial"/>
                          <a:cs typeface="Arial"/>
                          <a:sym typeface="Arial"/>
                        </a:rPr>
                        <a:t>Resource information</a:t>
                      </a:r>
                      <a:endParaRPr lang="en-US" sz="1600" dirty="0">
                        <a:solidFill>
                          <a:schemeClr val="tx1"/>
                        </a:solidFill>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800"/>
                        </a:lnSpc>
                      </a:pPr>
                      <a:r>
                        <a:rPr lang="en-US" sz="1600" b="0" i="0" u="none" strike="noStrike" cap="none" baseline="0" dirty="0">
                          <a:solidFill>
                            <a:schemeClr val="tx1"/>
                          </a:solidFill>
                          <a:latin typeface="+mn-lt"/>
                          <a:ea typeface="Arial"/>
                          <a:cs typeface="Arial"/>
                          <a:sym typeface="Arial"/>
                        </a:rPr>
                        <a:t>Availability of human, financial, physical, and information resources</a:t>
                      </a:r>
                      <a:endParaRPr lang="en-US" sz="1600" dirty="0">
                        <a:solidFill>
                          <a:schemeClr val="tx1"/>
                        </a:solidFill>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3616758"/>
                  </a:ext>
                </a:extLst>
              </a:tr>
              <a:tr h="444737">
                <a:tc>
                  <a:txBody>
                    <a:bodyPr/>
                    <a:lstStyle/>
                    <a:p>
                      <a:pPr marL="255600" indent="-255600">
                        <a:lnSpc>
                          <a:spcPct val="100000"/>
                        </a:lnSpc>
                        <a:spcBef>
                          <a:spcPts val="1500"/>
                        </a:spcBef>
                        <a:buClr>
                          <a:schemeClr val="tx2"/>
                        </a:buClr>
                        <a:buFont typeface="+mj-lt"/>
                        <a:buAutoNum type="arabicPeriod" startAt="6"/>
                      </a:pPr>
                      <a:r>
                        <a:rPr lang="en-US" sz="1600" b="0" i="0" u="none" strike="noStrike" cap="none" baseline="0" dirty="0">
                          <a:solidFill>
                            <a:schemeClr val="tx1"/>
                          </a:solidFill>
                          <a:latin typeface="+mn-lt"/>
                          <a:ea typeface="Arial"/>
                          <a:cs typeface="Arial"/>
                          <a:sym typeface="Arial"/>
                        </a:rPr>
                        <a:t>General conditions</a:t>
                      </a:r>
                      <a:endParaRPr lang="en-US" sz="1600" dirty="0">
                        <a:solidFill>
                          <a:schemeClr val="tx1"/>
                        </a:solidFill>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800"/>
                        </a:lnSpc>
                      </a:pPr>
                      <a:r>
                        <a:rPr lang="en-US" sz="1600" b="0" i="0" u="none" strike="noStrike" cap="none" baseline="0" dirty="0">
                          <a:solidFill>
                            <a:schemeClr val="tx1"/>
                          </a:solidFill>
                          <a:latin typeface="+mn-lt"/>
                          <a:ea typeface="Arial"/>
                          <a:cs typeface="Arial"/>
                          <a:sym typeface="Arial"/>
                        </a:rPr>
                        <a:t>Overall review of sociocultural, political, and technological environments</a:t>
                      </a:r>
                      <a:endParaRPr lang="en-US" sz="1600" dirty="0">
                        <a:solidFill>
                          <a:schemeClr val="tx1"/>
                        </a:solidFill>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8640184"/>
                  </a:ext>
                </a:extLst>
              </a:tr>
            </a:tbl>
          </a:graphicData>
        </a:graphic>
      </p:graphicFrame>
    </p:spTree>
    <p:extLst>
      <p:ext uri="{BB962C8B-B14F-4D97-AF65-F5344CB8AC3E}">
        <p14:creationId xmlns:p14="http://schemas.microsoft.com/office/powerpoint/2010/main" val="770849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 Problem Definition</a:t>
            </a:r>
            <a:endParaRPr lang="en-IN" dirty="0"/>
          </a:p>
        </p:txBody>
      </p:sp>
      <p:sp>
        <p:nvSpPr>
          <p:cNvPr id="3" name="Content Placeholder 2"/>
          <p:cNvSpPr>
            <a:spLocks noGrp="1"/>
          </p:cNvSpPr>
          <p:nvPr>
            <p:ph sz="quarter" idx="13"/>
          </p:nvPr>
        </p:nvSpPr>
        <p:spPr>
          <a:xfrm>
            <a:off x="457200" y="1556326"/>
            <a:ext cx="7805854" cy="4434275"/>
          </a:xfrm>
        </p:spPr>
        <p:txBody>
          <a:bodyPr/>
          <a:lstStyle/>
          <a:p>
            <a:pPr marL="255600"/>
            <a:r>
              <a:rPr lang="en-US" dirty="0"/>
              <a:t>Be aware! The Self-Reference Criterion is at work when a person’s home-country values and beliefs influence the assessment of another country.</a:t>
            </a:r>
          </a:p>
          <a:p>
            <a:pPr marL="742518" lvl="1"/>
            <a:r>
              <a:rPr lang="en-US" dirty="0"/>
              <a:t>Mattel execs thought Japanese girls would like Barbie just like American girls. They didn’t.</a:t>
            </a:r>
          </a:p>
          <a:p>
            <a:pPr marL="742518" lvl="1"/>
            <a:r>
              <a:rPr lang="en-US" dirty="0"/>
              <a:t>Disney’s detailed code about personal appearance was an insult to French culture, individualism, and privacy when Disneyland Paris opened.</a:t>
            </a:r>
          </a:p>
        </p:txBody>
      </p:sp>
    </p:spTree>
    <p:extLst>
      <p:ext uri="{BB962C8B-B14F-4D97-AF65-F5344CB8AC3E}">
        <p14:creationId xmlns:p14="http://schemas.microsoft.com/office/powerpoint/2010/main" val="502705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 Choose a Unit of Analysis</a:t>
            </a:r>
            <a:endParaRPr lang="en-IN" dirty="0"/>
          </a:p>
        </p:txBody>
      </p:sp>
      <p:sp>
        <p:nvSpPr>
          <p:cNvPr id="3" name="Content Placeholder 2"/>
          <p:cNvSpPr>
            <a:spLocks noGrp="1"/>
          </p:cNvSpPr>
          <p:nvPr>
            <p:ph sz="quarter" idx="13"/>
          </p:nvPr>
        </p:nvSpPr>
        <p:spPr/>
        <p:txBody>
          <a:bodyPr/>
          <a:lstStyle/>
          <a:p>
            <a:pPr marL="255600"/>
            <a:r>
              <a:rPr lang="en-US" dirty="0"/>
              <a:t>Single country</a:t>
            </a:r>
          </a:p>
          <a:p>
            <a:pPr marL="255600"/>
            <a:r>
              <a:rPr lang="en-US" dirty="0"/>
              <a:t>Region</a:t>
            </a:r>
          </a:p>
          <a:p>
            <a:pPr marL="255600"/>
            <a:r>
              <a:rPr lang="en-US" dirty="0"/>
              <a:t>Global</a:t>
            </a:r>
          </a:p>
          <a:p>
            <a:pPr marL="255600"/>
            <a:r>
              <a:rPr lang="en-US" dirty="0"/>
              <a:t>City, state, or province</a:t>
            </a:r>
          </a:p>
        </p:txBody>
      </p:sp>
    </p:spTree>
    <p:extLst>
      <p:ext uri="{BB962C8B-B14F-4D97-AF65-F5344CB8AC3E}">
        <p14:creationId xmlns:p14="http://schemas.microsoft.com/office/powerpoint/2010/main" val="1104847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4: Examine Data Availability </a:t>
            </a:r>
            <a:r>
              <a:rPr lang="en-US" sz="2000" b="0" dirty="0"/>
              <a:t>(1 of 2)</a:t>
            </a:r>
            <a:endParaRPr lang="en-IN" dirty="0"/>
          </a:p>
        </p:txBody>
      </p:sp>
      <p:sp>
        <p:nvSpPr>
          <p:cNvPr id="3" name="Content Placeholder 2"/>
          <p:cNvSpPr>
            <a:spLocks noGrp="1"/>
          </p:cNvSpPr>
          <p:nvPr>
            <p:ph sz="quarter" idx="13"/>
          </p:nvPr>
        </p:nvSpPr>
        <p:spPr>
          <a:xfrm>
            <a:off x="457199" y="1556326"/>
            <a:ext cx="8352263" cy="4755264"/>
          </a:xfrm>
        </p:spPr>
        <p:txBody>
          <a:bodyPr/>
          <a:lstStyle/>
          <a:p>
            <a:pPr marL="255600"/>
            <a:r>
              <a:rPr lang="en-US" dirty="0"/>
              <a:t>Can secondary data be used?</a:t>
            </a:r>
          </a:p>
          <a:p>
            <a:pPr marL="255600"/>
            <a:r>
              <a:rPr lang="en-US" dirty="0"/>
              <a:t>When does management need the information in order to make a decision?</a:t>
            </a:r>
          </a:p>
          <a:p>
            <a:pPr marL="255600"/>
            <a:r>
              <a:rPr lang="en-US" dirty="0"/>
              <a:t>Secondary data are less expensive than a formal market study that may take months and be very expensive.</a:t>
            </a:r>
          </a:p>
          <a:p>
            <a:pPr marL="255600"/>
            <a:r>
              <a:rPr lang="en-US" dirty="0"/>
              <a:t>U.S. Government Resources</a:t>
            </a:r>
          </a:p>
          <a:p>
            <a:pPr marL="742518" lvl="1"/>
            <a:r>
              <a:rPr lang="en-US" dirty="0"/>
              <a:t>Statistical Abstract of the United States</a:t>
            </a:r>
          </a:p>
          <a:p>
            <a:pPr marL="742518" lvl="1"/>
            <a:r>
              <a:rPr lang="en-US" dirty="0"/>
              <a:t>National Trade Data Base (Dept. of Commerce)</a:t>
            </a:r>
          </a:p>
          <a:p>
            <a:pPr marL="742518" lvl="1"/>
            <a:r>
              <a:rPr lang="en-US" dirty="0"/>
              <a:t>Bureau of Economic Analysis</a:t>
            </a:r>
          </a:p>
          <a:p>
            <a:pPr marL="742518" lvl="1"/>
            <a:r>
              <a:rPr lang="en-US" dirty="0"/>
              <a:t>Census Bureau</a:t>
            </a:r>
          </a:p>
        </p:txBody>
      </p:sp>
    </p:spTree>
    <p:extLst>
      <p:ext uri="{BB962C8B-B14F-4D97-AF65-F5344CB8AC3E}">
        <p14:creationId xmlns:p14="http://schemas.microsoft.com/office/powerpoint/2010/main" val="1324962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4: Examine Data Availability </a:t>
            </a:r>
            <a:r>
              <a:rPr lang="en-US" sz="2000" b="0" dirty="0"/>
              <a:t>(2 of 2)</a:t>
            </a:r>
            <a:endParaRPr lang="en-IN" b="0" dirty="0"/>
          </a:p>
        </p:txBody>
      </p:sp>
      <p:sp>
        <p:nvSpPr>
          <p:cNvPr id="7" name="Text Placeholder 6"/>
          <p:cNvSpPr>
            <a:spLocks noGrp="1"/>
          </p:cNvSpPr>
          <p:nvPr>
            <p:ph type="body" sz="quarter" idx="14"/>
          </p:nvPr>
        </p:nvSpPr>
        <p:spPr>
          <a:xfrm>
            <a:off x="468351" y="1556798"/>
            <a:ext cx="8229600" cy="4676734"/>
          </a:xfrm>
        </p:spPr>
        <p:txBody>
          <a:bodyPr/>
          <a:lstStyle/>
          <a:p>
            <a:pPr marL="255600" indent="-255600"/>
            <a:r>
              <a:rPr lang="en-US" sz="2400" dirty="0">
                <a:latin typeface="+mn-lt"/>
              </a:rPr>
              <a:t>Eurostat</a:t>
            </a:r>
          </a:p>
          <a:p>
            <a:pPr marL="255600" indent="-255600"/>
            <a:r>
              <a:rPr lang="en-US" sz="2400" dirty="0">
                <a:latin typeface="+mn-lt"/>
              </a:rPr>
              <a:t>Canadian Trade Commissioner Service</a:t>
            </a:r>
          </a:p>
          <a:p>
            <a:pPr marL="255600" indent="-255600"/>
            <a:r>
              <a:rPr lang="en-US" sz="2400" dirty="0">
                <a:latin typeface="+mn-lt"/>
              </a:rPr>
              <a:t>Statistical Yearbook of the United Nations</a:t>
            </a:r>
          </a:p>
          <a:p>
            <a:pPr marL="255600" indent="-255600"/>
            <a:r>
              <a:rPr lang="en-US" sz="2400" dirty="0">
                <a:latin typeface="+mn-lt"/>
              </a:rPr>
              <a:t>C</a:t>
            </a:r>
            <a:r>
              <a:rPr lang="en-US" sz="100" dirty="0">
                <a:latin typeface="+mn-lt"/>
              </a:rPr>
              <a:t> </a:t>
            </a:r>
            <a:r>
              <a:rPr lang="en-US" sz="2400" dirty="0">
                <a:latin typeface="+mn-lt"/>
              </a:rPr>
              <a:t>I</a:t>
            </a:r>
            <a:r>
              <a:rPr lang="en-US" sz="100" dirty="0">
                <a:latin typeface="+mn-lt"/>
              </a:rPr>
              <a:t> </a:t>
            </a:r>
            <a:r>
              <a:rPr lang="en-US" sz="2400" dirty="0">
                <a:latin typeface="+mn-lt"/>
              </a:rPr>
              <a:t>A World Factbook</a:t>
            </a:r>
          </a:p>
          <a:p>
            <a:pPr marL="255600" indent="-255600"/>
            <a:r>
              <a:rPr lang="en-US" sz="2400" dirty="0">
                <a:latin typeface="+mn-lt"/>
              </a:rPr>
              <a:t>The Economist &amp; Financial Times</a:t>
            </a:r>
          </a:p>
          <a:p>
            <a:pPr marL="255600" indent="-255600"/>
            <a:r>
              <a:rPr lang="en-US" sz="2400" dirty="0">
                <a:latin typeface="+mn-lt"/>
              </a:rPr>
              <a:t>Market </a:t>
            </a:r>
            <a:r>
              <a:rPr lang="en-US" sz="2400" dirty="0">
                <a:latin typeface="+mn-lt"/>
                <a:hlinkClick r:id="rId3" tooltip="http://www.research.com"/>
              </a:rPr>
              <a:t>Research.com</a:t>
            </a:r>
            <a:endParaRPr lang="en-US" sz="2400" dirty="0">
              <a:latin typeface="+mn-lt"/>
            </a:endParaRPr>
          </a:p>
        </p:txBody>
      </p:sp>
    </p:spTree>
    <p:extLst>
      <p:ext uri="{BB962C8B-B14F-4D97-AF65-F5344CB8AC3E}">
        <p14:creationId xmlns:p14="http://schemas.microsoft.com/office/powerpoint/2010/main" val="3340471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5: Assess Value of Research</a:t>
            </a:r>
            <a:endParaRPr lang="en-IN" dirty="0"/>
          </a:p>
        </p:txBody>
      </p:sp>
      <p:sp>
        <p:nvSpPr>
          <p:cNvPr id="3" name="Content Placeholder 2"/>
          <p:cNvSpPr>
            <a:spLocks noGrp="1"/>
          </p:cNvSpPr>
          <p:nvPr>
            <p:ph sz="quarter" idx="13"/>
          </p:nvPr>
        </p:nvSpPr>
        <p:spPr/>
        <p:txBody>
          <a:bodyPr/>
          <a:lstStyle/>
          <a:p>
            <a:pPr marL="255600"/>
            <a:r>
              <a:rPr lang="de-AT" dirty="0"/>
              <a:t>If secondary data are not available, managers may conduct further studies of the area</a:t>
            </a:r>
          </a:p>
          <a:p>
            <a:pPr marL="255600"/>
            <a:r>
              <a:rPr lang="de-AT" dirty="0"/>
              <a:t>Assess the cost of research vs. what the information is worth</a:t>
            </a:r>
          </a:p>
          <a:p>
            <a:pPr marL="255600"/>
            <a:r>
              <a:rPr lang="de-AT" dirty="0"/>
              <a:t>Would the company enter the market without spending big money on research?</a:t>
            </a:r>
          </a:p>
          <a:p>
            <a:pPr marL="255600"/>
            <a:r>
              <a:rPr lang="de-AT" dirty="0"/>
              <a:t>Small markets may merit only modest research expense</a:t>
            </a:r>
            <a:endParaRPr lang="en-US" dirty="0"/>
          </a:p>
        </p:txBody>
      </p:sp>
    </p:spTree>
    <p:extLst>
      <p:ext uri="{BB962C8B-B14F-4D97-AF65-F5344CB8AC3E}">
        <p14:creationId xmlns:p14="http://schemas.microsoft.com/office/powerpoint/2010/main" val="1166799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6: Research Design </a:t>
            </a:r>
            <a:r>
              <a:rPr lang="en-US" sz="2000" b="0" dirty="0"/>
              <a:t>(1 of 2)</a:t>
            </a:r>
            <a:endParaRPr lang="en-IN" dirty="0"/>
          </a:p>
        </p:txBody>
      </p:sp>
      <p:sp>
        <p:nvSpPr>
          <p:cNvPr id="3" name="Content Placeholder 2"/>
          <p:cNvSpPr>
            <a:spLocks noGrp="1"/>
          </p:cNvSpPr>
          <p:nvPr>
            <p:ph sz="quarter" idx="13"/>
          </p:nvPr>
        </p:nvSpPr>
        <p:spPr>
          <a:xfrm>
            <a:off x="457200" y="1556326"/>
            <a:ext cx="8118088" cy="4434275"/>
          </a:xfrm>
        </p:spPr>
        <p:txBody>
          <a:bodyPr/>
          <a:lstStyle/>
          <a:p>
            <a:pPr marL="255600"/>
            <a:r>
              <a:rPr lang="en-GB" dirty="0"/>
              <a:t>Primary Data</a:t>
            </a:r>
          </a:p>
          <a:p>
            <a:pPr marL="742518" lvl="1"/>
            <a:r>
              <a:rPr lang="en-GB" dirty="0"/>
              <a:t>when secondary data not available</a:t>
            </a:r>
          </a:p>
          <a:p>
            <a:pPr marL="742518" lvl="1"/>
            <a:r>
              <a:rPr lang="de-AT" dirty="0"/>
              <a:t>provides accurate data which give exact answers to a given research problem</a:t>
            </a:r>
          </a:p>
          <a:p>
            <a:pPr marL="255600"/>
            <a:r>
              <a:rPr lang="de-AT" dirty="0"/>
              <a:t>Possible problems</a:t>
            </a:r>
          </a:p>
          <a:p>
            <a:pPr marL="742518" lvl="1"/>
            <a:r>
              <a:rPr lang="en-GB" dirty="0"/>
              <a:t>difficulties in gaining the data</a:t>
            </a:r>
          </a:p>
          <a:p>
            <a:pPr marL="742518" lvl="1"/>
            <a:r>
              <a:rPr lang="de-AT" dirty="0"/>
              <a:t>cost</a:t>
            </a:r>
          </a:p>
          <a:p>
            <a:pPr marL="742518" lvl="1"/>
            <a:r>
              <a:rPr lang="de-AT" dirty="0"/>
              <a:t>more time is necessary to gather the data</a:t>
            </a:r>
            <a:endParaRPr lang="en-US" dirty="0"/>
          </a:p>
        </p:txBody>
      </p:sp>
    </p:spTree>
    <p:extLst>
      <p:ext uri="{BB962C8B-B14F-4D97-AF65-F5344CB8AC3E}">
        <p14:creationId xmlns:p14="http://schemas.microsoft.com/office/powerpoint/2010/main" val="733883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a:t>Learning Objectives</a:t>
            </a:r>
            <a:endParaRPr lang="en-IN" dirty="0"/>
          </a:p>
        </p:txBody>
      </p:sp>
      <p:sp>
        <p:nvSpPr>
          <p:cNvPr id="20" name="Content Placeholder 19"/>
          <p:cNvSpPr>
            <a:spLocks noGrp="1"/>
          </p:cNvSpPr>
          <p:nvPr>
            <p:ph sz="quarter" idx="13"/>
          </p:nvPr>
        </p:nvSpPr>
        <p:spPr>
          <a:xfrm>
            <a:off x="457200" y="1556326"/>
            <a:ext cx="8315864" cy="4822172"/>
          </a:xfrm>
        </p:spPr>
        <p:txBody>
          <a:bodyPr/>
          <a:lstStyle/>
          <a:p>
            <a:pPr marL="0" indent="0">
              <a:buNone/>
            </a:pPr>
            <a:r>
              <a:rPr lang="en-US" sz="2200" b="1" dirty="0">
                <a:solidFill>
                  <a:schemeClr val="tx2"/>
                </a:solidFill>
              </a:rPr>
              <a:t>6.1</a:t>
            </a:r>
            <a:r>
              <a:rPr lang="en-US" sz="2200" dirty="0"/>
              <a:t> </a:t>
            </a:r>
            <a:r>
              <a:rPr lang="en-GB" sz="2200" dirty="0"/>
              <a:t>Discuss the roles of I</a:t>
            </a:r>
            <a:r>
              <a:rPr lang="en-GB" sz="100" dirty="0"/>
              <a:t> </a:t>
            </a:r>
            <a:r>
              <a:rPr lang="en-GB" sz="2200" dirty="0"/>
              <a:t>T, M</a:t>
            </a:r>
            <a:r>
              <a:rPr lang="en-GB" sz="100" dirty="0"/>
              <a:t> </a:t>
            </a:r>
            <a:r>
              <a:rPr lang="en-GB" sz="2200" dirty="0"/>
              <a:t>I</a:t>
            </a:r>
            <a:r>
              <a:rPr lang="en-GB" sz="100" dirty="0"/>
              <a:t> </a:t>
            </a:r>
            <a:r>
              <a:rPr lang="en-GB" sz="2200" dirty="0"/>
              <a:t>S, and big data in a global company’s decision-making processes</a:t>
            </a:r>
            <a:r>
              <a:rPr lang="en-US" sz="2200" dirty="0"/>
              <a:t>.</a:t>
            </a:r>
          </a:p>
          <a:p>
            <a:pPr marL="0" indent="0">
              <a:buNone/>
            </a:pPr>
            <a:r>
              <a:rPr lang="en-US" sz="2200" b="1" dirty="0">
                <a:solidFill>
                  <a:schemeClr val="tx2"/>
                </a:solidFill>
              </a:rPr>
              <a:t>6.2 </a:t>
            </a:r>
            <a:r>
              <a:rPr lang="en-GB" sz="2200" dirty="0"/>
              <a:t>Describe the various sources of market information, including direct perception</a:t>
            </a:r>
            <a:r>
              <a:rPr lang="en-US" sz="2200" dirty="0"/>
              <a:t>.</a:t>
            </a:r>
          </a:p>
          <a:p>
            <a:pPr marL="0" indent="0">
              <a:buNone/>
            </a:pPr>
            <a:r>
              <a:rPr lang="en-US" sz="2200" b="1" dirty="0">
                <a:solidFill>
                  <a:schemeClr val="tx2"/>
                </a:solidFill>
              </a:rPr>
              <a:t>6.3 </a:t>
            </a:r>
            <a:r>
              <a:rPr lang="en-GB" sz="2200" dirty="0"/>
              <a:t>Identify the individual steps in the traditional market research process and explain some of the ways global marketers adapt them</a:t>
            </a:r>
            <a:r>
              <a:rPr lang="en-US" sz="2200" dirty="0"/>
              <a:t>.</a:t>
            </a:r>
          </a:p>
          <a:p>
            <a:pPr marL="0" indent="0">
              <a:buNone/>
            </a:pPr>
            <a:r>
              <a:rPr lang="en-US" sz="2200" b="1" dirty="0">
                <a:solidFill>
                  <a:schemeClr val="tx2"/>
                </a:solidFill>
              </a:rPr>
              <a:t>6.4 </a:t>
            </a:r>
            <a:r>
              <a:rPr lang="en-GB" sz="2200" dirty="0"/>
              <a:t>Compare the way a multinational firm organizes the marketing research effort with the way a global or transnational firm approaches the organizing issue</a:t>
            </a:r>
            <a:r>
              <a:rPr lang="en-US" sz="2200" dirty="0"/>
              <a:t>.</a:t>
            </a:r>
          </a:p>
          <a:p>
            <a:pPr marL="0" indent="0">
              <a:buNone/>
            </a:pPr>
            <a:r>
              <a:rPr lang="en-US" sz="2200" b="1" dirty="0">
                <a:solidFill>
                  <a:schemeClr val="tx2"/>
                </a:solidFill>
              </a:rPr>
              <a:t>6.5 </a:t>
            </a:r>
            <a:r>
              <a:rPr lang="en-GB" sz="2200" dirty="0"/>
              <a:t>Explain how information’s role as a strategic asset affects the structure of global corporations.</a:t>
            </a:r>
            <a:endParaRPr lang="en-US" sz="2200" dirty="0"/>
          </a:p>
        </p:txBody>
      </p:sp>
    </p:spTree>
    <p:extLst>
      <p:ext uri="{BB962C8B-B14F-4D97-AF65-F5344CB8AC3E}">
        <p14:creationId xmlns:p14="http://schemas.microsoft.com/office/powerpoint/2010/main" val="3025435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6: Research Design </a:t>
            </a:r>
            <a:r>
              <a:rPr lang="en-US" sz="2000" b="0" dirty="0"/>
              <a:t>(2 of 2)</a:t>
            </a:r>
            <a:endParaRPr lang="en-IN" dirty="0"/>
          </a:p>
        </p:txBody>
      </p:sp>
      <p:sp>
        <p:nvSpPr>
          <p:cNvPr id="3" name="Content Placeholder 2"/>
          <p:cNvSpPr>
            <a:spLocks noGrp="1"/>
          </p:cNvSpPr>
          <p:nvPr>
            <p:ph sz="quarter" idx="13"/>
          </p:nvPr>
        </p:nvSpPr>
        <p:spPr/>
        <p:txBody>
          <a:bodyPr/>
          <a:lstStyle/>
          <a:p>
            <a:pPr marL="255600"/>
            <a:r>
              <a:rPr lang="en-US" dirty="0"/>
              <a:t>Use multiple indicators rather than a single measure</a:t>
            </a:r>
          </a:p>
          <a:p>
            <a:pPr marL="255600"/>
            <a:r>
              <a:rPr lang="en-US" dirty="0"/>
              <a:t>Individual companies should develop customized indicators specific to the industry, product market, or business model</a:t>
            </a:r>
          </a:p>
          <a:p>
            <a:pPr marL="255600"/>
            <a:r>
              <a:rPr lang="en-US" dirty="0"/>
              <a:t>Always conduct comparative assessments in multiple markets</a:t>
            </a:r>
          </a:p>
          <a:p>
            <a:pPr marL="255600"/>
            <a:r>
              <a:rPr lang="en-US" dirty="0"/>
              <a:t>Observations of purchasing patterns, other behavior should weigh more heavily than reports or opinions about purchase intention or price sensitivity</a:t>
            </a:r>
          </a:p>
        </p:txBody>
      </p:sp>
    </p:spTree>
    <p:extLst>
      <p:ext uri="{BB962C8B-B14F-4D97-AF65-F5344CB8AC3E}">
        <p14:creationId xmlns:p14="http://schemas.microsoft.com/office/powerpoint/2010/main" val="3363985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Qualitative Research Use</a:t>
            </a:r>
            <a:endParaRPr lang="en-IN" dirty="0"/>
          </a:p>
        </p:txBody>
      </p:sp>
      <p:sp>
        <p:nvSpPr>
          <p:cNvPr id="3" name="Content Placeholder 2"/>
          <p:cNvSpPr>
            <a:spLocks noGrp="1"/>
          </p:cNvSpPr>
          <p:nvPr>
            <p:ph sz="quarter" idx="13"/>
          </p:nvPr>
        </p:nvSpPr>
        <p:spPr/>
        <p:txBody>
          <a:bodyPr/>
          <a:lstStyle/>
          <a:p>
            <a:pPr marL="255600"/>
            <a:r>
              <a:rPr lang="en-US" dirty="0"/>
              <a:t>To provide consumer understanding; to “get close” to the consumer</a:t>
            </a:r>
          </a:p>
          <a:p>
            <a:pPr marL="255600"/>
            <a:r>
              <a:rPr lang="en-US" dirty="0"/>
              <a:t>To describe the social and cultural contexts of consumer behavior, including cultural, religious, and political factors that impact decision making</a:t>
            </a:r>
          </a:p>
          <a:p>
            <a:pPr marL="255600"/>
            <a:r>
              <a:rPr lang="en-US" dirty="0"/>
              <a:t>To identify core-brand equity and “get under the skin” of brands</a:t>
            </a:r>
          </a:p>
          <a:p>
            <a:pPr marL="255600"/>
            <a:r>
              <a:rPr lang="en-IN" dirty="0"/>
              <a:t>To “mine” the consumer and identify what people really feel</a:t>
            </a:r>
            <a:endParaRPr lang="en-US" dirty="0"/>
          </a:p>
        </p:txBody>
      </p:sp>
    </p:spTree>
    <p:extLst>
      <p:ext uri="{BB962C8B-B14F-4D97-AF65-F5344CB8AC3E}">
        <p14:creationId xmlns:p14="http://schemas.microsoft.com/office/powerpoint/2010/main" val="400674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in Data Collection</a:t>
            </a:r>
            <a:endParaRPr lang="en-IN" dirty="0"/>
          </a:p>
        </p:txBody>
      </p:sp>
      <p:sp>
        <p:nvSpPr>
          <p:cNvPr id="3" name="Content Placeholder 2"/>
          <p:cNvSpPr>
            <a:spLocks noGrp="1"/>
          </p:cNvSpPr>
          <p:nvPr>
            <p:ph sz="quarter" idx="13"/>
          </p:nvPr>
        </p:nvSpPr>
        <p:spPr>
          <a:xfrm>
            <a:off x="457200" y="1556326"/>
            <a:ext cx="8229600" cy="4666054"/>
          </a:xfrm>
        </p:spPr>
        <p:txBody>
          <a:bodyPr/>
          <a:lstStyle/>
          <a:p>
            <a:pPr marL="255600"/>
            <a:r>
              <a:rPr lang="en-US" dirty="0"/>
              <a:t>Standardization vs. Extension of Marketing Mix?</a:t>
            </a:r>
          </a:p>
          <a:p>
            <a:pPr marL="255600"/>
            <a:r>
              <a:rPr lang="en-US" dirty="0"/>
              <a:t>Demand &amp; profit potential may depend on whether the market is existing or potential</a:t>
            </a:r>
          </a:p>
          <a:p>
            <a:pPr marL="255600"/>
            <a:r>
              <a:rPr lang="en-US" dirty="0"/>
              <a:t>Existing Markets are being served by one or more companies</a:t>
            </a:r>
          </a:p>
          <a:p>
            <a:pPr marL="255600"/>
            <a:r>
              <a:rPr lang="en-US" dirty="0"/>
              <a:t>Potential Markets</a:t>
            </a:r>
          </a:p>
          <a:p>
            <a:pPr marL="742518" lvl="1"/>
            <a:r>
              <a:rPr lang="en-US" dirty="0"/>
              <a:t>Latent: An undiscovered segment</a:t>
            </a:r>
          </a:p>
          <a:p>
            <a:pPr marL="742518" lvl="1"/>
            <a:r>
              <a:rPr lang="en-US" dirty="0"/>
              <a:t>Incipient: A market will emerge if an economic, demographic, political, or sociocultural trend continues</a:t>
            </a:r>
          </a:p>
        </p:txBody>
      </p:sp>
    </p:spTree>
    <p:extLst>
      <p:ext uri="{BB962C8B-B14F-4D97-AF65-F5344CB8AC3E}">
        <p14:creationId xmlns:p14="http://schemas.microsoft.com/office/powerpoint/2010/main" val="2461474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Methodologies</a:t>
            </a:r>
            <a:endParaRPr lang="en-IN" dirty="0"/>
          </a:p>
        </p:txBody>
      </p:sp>
      <p:sp>
        <p:nvSpPr>
          <p:cNvPr id="3" name="Content Placeholder 2"/>
          <p:cNvSpPr>
            <a:spLocks noGrp="1"/>
          </p:cNvSpPr>
          <p:nvPr>
            <p:ph sz="quarter" idx="13"/>
          </p:nvPr>
        </p:nvSpPr>
        <p:spPr>
          <a:xfrm>
            <a:off x="457199" y="1556326"/>
            <a:ext cx="8329961" cy="4434275"/>
          </a:xfrm>
        </p:spPr>
        <p:txBody>
          <a:bodyPr/>
          <a:lstStyle/>
          <a:p>
            <a:pPr marL="255600"/>
            <a:r>
              <a:rPr lang="en-US" sz="2200" dirty="0"/>
              <a:t>Survey Research: Qualitative or Quantitative</a:t>
            </a:r>
          </a:p>
          <a:p>
            <a:pPr marL="742518" lvl="1"/>
            <a:r>
              <a:rPr lang="en-US" sz="2200" dirty="0"/>
              <a:t>May use Back or Parallel translation technique to ensure accuracy</a:t>
            </a:r>
          </a:p>
          <a:p>
            <a:pPr marL="255600"/>
            <a:r>
              <a:rPr lang="en-US" sz="2200" dirty="0"/>
              <a:t>Consumer Panel: Respondents’ behavior tracked over time; Nielsen Media tracks television audience measurement (T</a:t>
            </a:r>
            <a:r>
              <a:rPr lang="en-US" sz="100" dirty="0"/>
              <a:t> </a:t>
            </a:r>
            <a:r>
              <a:rPr lang="en-US" sz="2200" dirty="0"/>
              <a:t>A</a:t>
            </a:r>
            <a:r>
              <a:rPr lang="en-US" sz="100" dirty="0"/>
              <a:t> </a:t>
            </a:r>
            <a:r>
              <a:rPr lang="en-US" sz="2200" dirty="0"/>
              <a:t>M)</a:t>
            </a:r>
          </a:p>
          <a:p>
            <a:pPr marL="255600"/>
            <a:r>
              <a:rPr lang="en-US" sz="2200" dirty="0"/>
              <a:t>Observation: Trained observers or a mechanical device (video camera) watch &amp; record actual or potential consumers</a:t>
            </a:r>
          </a:p>
          <a:p>
            <a:pPr marL="255600"/>
            <a:r>
              <a:rPr lang="en-US" sz="2200" dirty="0"/>
              <a:t>Focus Groups: Moderator leads 6-10 person discussion</a:t>
            </a:r>
          </a:p>
          <a:p>
            <a:pPr marL="255600"/>
            <a:r>
              <a:rPr lang="en-US" sz="2200" dirty="0"/>
              <a:t>Scale Development: Likert scale; be aware of bias</a:t>
            </a:r>
          </a:p>
          <a:p>
            <a:pPr marL="255600"/>
            <a:r>
              <a:rPr lang="en-US" sz="2200" dirty="0"/>
              <a:t>Sampling: Convenience or Quota samples</a:t>
            </a:r>
          </a:p>
        </p:txBody>
      </p:sp>
    </p:spTree>
    <p:extLst>
      <p:ext uri="{BB962C8B-B14F-4D97-AF65-F5344CB8AC3E}">
        <p14:creationId xmlns:p14="http://schemas.microsoft.com/office/powerpoint/2010/main" val="2411269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Step 7: Data Analysis</a:t>
            </a:r>
            <a:endParaRPr lang="en-IN" dirty="0"/>
          </a:p>
        </p:txBody>
      </p:sp>
      <p:sp>
        <p:nvSpPr>
          <p:cNvPr id="3" name="Content Placeholder 2"/>
          <p:cNvSpPr>
            <a:spLocks noGrp="1"/>
          </p:cNvSpPr>
          <p:nvPr>
            <p:ph sz="quarter" idx="13"/>
          </p:nvPr>
        </p:nvSpPr>
        <p:spPr/>
        <p:txBody>
          <a:bodyPr/>
          <a:lstStyle/>
          <a:p>
            <a:pPr marL="0" indent="0">
              <a:buNone/>
            </a:pPr>
            <a:r>
              <a:rPr lang="en-GB" dirty="0"/>
              <a:t>Data must be cleaned &amp; tabulated</a:t>
            </a:r>
          </a:p>
          <a:p>
            <a:pPr marL="255600"/>
            <a:r>
              <a:rPr lang="en-GB" dirty="0"/>
              <a:t>Factor analysis</a:t>
            </a:r>
          </a:p>
          <a:p>
            <a:pPr marL="255600"/>
            <a:r>
              <a:rPr lang="de-AT" dirty="0"/>
              <a:t>Cluster analysis</a:t>
            </a:r>
          </a:p>
          <a:p>
            <a:pPr marL="255600"/>
            <a:r>
              <a:rPr lang="de-AT" dirty="0"/>
              <a:t>Multidimensional Scaling/Perceptual mapping</a:t>
            </a:r>
          </a:p>
          <a:p>
            <a:pPr marL="255600"/>
            <a:r>
              <a:rPr lang="de-AT" dirty="0"/>
              <a:t>Conjoint analysis</a:t>
            </a:r>
          </a:p>
          <a:p>
            <a:pPr marL="255600"/>
            <a:r>
              <a:rPr lang="de-AT" dirty="0"/>
              <a:t>Comparative analysis</a:t>
            </a:r>
          </a:p>
          <a:p>
            <a:pPr marL="255600"/>
            <a:r>
              <a:rPr lang="de-AT" dirty="0"/>
              <a:t>Market estimation by analogy</a:t>
            </a:r>
          </a:p>
          <a:p>
            <a:pPr marL="255600"/>
            <a:r>
              <a:rPr lang="en-GB" dirty="0"/>
              <a:t>Comparative analysis</a:t>
            </a:r>
            <a:endParaRPr lang="en-US" dirty="0"/>
          </a:p>
        </p:txBody>
      </p:sp>
    </p:spTree>
    <p:extLst>
      <p:ext uri="{BB962C8B-B14F-4D97-AF65-F5344CB8AC3E}">
        <p14:creationId xmlns:p14="http://schemas.microsoft.com/office/powerpoint/2010/main" val="2290946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8: Interpretation &amp; Presentation</a:t>
            </a:r>
            <a:endParaRPr lang="en-IN" dirty="0"/>
          </a:p>
        </p:txBody>
      </p:sp>
      <p:sp>
        <p:nvSpPr>
          <p:cNvPr id="3" name="Content Placeholder 2"/>
          <p:cNvSpPr>
            <a:spLocks noGrp="1"/>
          </p:cNvSpPr>
          <p:nvPr>
            <p:ph sz="quarter" idx="13"/>
          </p:nvPr>
        </p:nvSpPr>
        <p:spPr>
          <a:xfrm>
            <a:off x="457200" y="1556326"/>
            <a:ext cx="8084634" cy="4434275"/>
          </a:xfrm>
        </p:spPr>
        <p:txBody>
          <a:bodyPr/>
          <a:lstStyle/>
          <a:p>
            <a:pPr marL="255600"/>
            <a:r>
              <a:rPr lang="en-US" dirty="0"/>
              <a:t>The report should clearly link to the problem or opportunity identified in Step 1</a:t>
            </a:r>
          </a:p>
          <a:p>
            <a:pPr marL="255600"/>
            <a:r>
              <a:rPr lang="en-US" dirty="0"/>
              <a:t>Use language with which managers are comfortable</a:t>
            </a:r>
          </a:p>
          <a:p>
            <a:pPr marL="255600"/>
            <a:r>
              <a:rPr lang="en-US" dirty="0"/>
              <a:t>Simplify complex quantitative analysis</a:t>
            </a:r>
          </a:p>
        </p:txBody>
      </p:sp>
    </p:spTree>
    <p:extLst>
      <p:ext uri="{BB962C8B-B14F-4D97-AF65-F5344CB8AC3E}">
        <p14:creationId xmlns:p14="http://schemas.microsoft.com/office/powerpoint/2010/main" val="931218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400" dirty="0"/>
              <a:t>Current Issues in Global Marketing Research</a:t>
            </a:r>
            <a:endParaRPr lang="en-IN" sz="3400" dirty="0"/>
          </a:p>
        </p:txBody>
      </p:sp>
      <p:sp>
        <p:nvSpPr>
          <p:cNvPr id="3" name="Content Placeholder 2"/>
          <p:cNvSpPr>
            <a:spLocks noGrp="1"/>
          </p:cNvSpPr>
          <p:nvPr>
            <p:ph sz="quarter" idx="13"/>
          </p:nvPr>
        </p:nvSpPr>
        <p:spPr/>
        <p:txBody>
          <a:bodyPr/>
          <a:lstStyle/>
          <a:p>
            <a:pPr marL="255600"/>
            <a:r>
              <a:rPr lang="en-GB" dirty="0"/>
              <a:t>Where to locate control of the firm’s research?</a:t>
            </a:r>
          </a:p>
          <a:p>
            <a:pPr marL="255600"/>
            <a:r>
              <a:rPr lang="en-GB" dirty="0"/>
              <a:t>Comparability means that research can be used for valid comparisons between countries</a:t>
            </a:r>
          </a:p>
          <a:p>
            <a:pPr marL="255600"/>
            <a:r>
              <a:rPr lang="en-GB" dirty="0"/>
              <a:t>Emic analysis studies a culture from within</a:t>
            </a:r>
          </a:p>
          <a:p>
            <a:pPr marL="255600"/>
            <a:r>
              <a:rPr lang="en-GB" dirty="0"/>
              <a:t>Etic analysis is detached &amp; used in multi-country studies</a:t>
            </a:r>
            <a:endParaRPr lang="en-US" dirty="0"/>
          </a:p>
        </p:txBody>
      </p:sp>
    </p:spTree>
    <p:extLst>
      <p:ext uri="{BB962C8B-B14F-4D97-AF65-F5344CB8AC3E}">
        <p14:creationId xmlns:p14="http://schemas.microsoft.com/office/powerpoint/2010/main" val="2251415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400" dirty="0"/>
              <a:t>Information Technology, Management Information System &amp; Big Data</a:t>
            </a:r>
            <a:endParaRPr lang="en-IN" sz="3400" dirty="0"/>
          </a:p>
        </p:txBody>
      </p:sp>
      <p:sp>
        <p:nvSpPr>
          <p:cNvPr id="3" name="Content Placeholder 2"/>
          <p:cNvSpPr>
            <a:spLocks noGrp="1"/>
          </p:cNvSpPr>
          <p:nvPr>
            <p:ph sz="quarter" idx="13"/>
          </p:nvPr>
        </p:nvSpPr>
        <p:spPr>
          <a:xfrm>
            <a:off x="457199" y="1556326"/>
            <a:ext cx="8367623" cy="4434275"/>
          </a:xfrm>
        </p:spPr>
        <p:txBody>
          <a:bodyPr/>
          <a:lstStyle/>
          <a:p>
            <a:pPr marL="0" indent="0">
              <a:buNone/>
            </a:pPr>
            <a:r>
              <a:rPr lang="en-GB" b="1" dirty="0"/>
              <a:t>I</a:t>
            </a:r>
            <a:r>
              <a:rPr lang="en-GB" sz="100" b="1" dirty="0"/>
              <a:t> </a:t>
            </a:r>
            <a:r>
              <a:rPr lang="en-GB" b="1" dirty="0"/>
              <a:t>T</a:t>
            </a:r>
            <a:r>
              <a:rPr lang="en-GB" dirty="0"/>
              <a:t>: An organization’s processes for creating, storing, exchanging, using, and managing information.</a:t>
            </a:r>
          </a:p>
          <a:p>
            <a:pPr marL="0" indent="0">
              <a:buNone/>
            </a:pPr>
            <a:r>
              <a:rPr lang="en-GB" b="1" dirty="0"/>
              <a:t>M</a:t>
            </a:r>
            <a:r>
              <a:rPr lang="en-GB" sz="100" b="1" dirty="0"/>
              <a:t> </a:t>
            </a:r>
            <a:r>
              <a:rPr lang="en-GB" b="1" dirty="0"/>
              <a:t>I</a:t>
            </a:r>
            <a:r>
              <a:rPr lang="en-GB" sz="100" b="1" dirty="0"/>
              <a:t> </a:t>
            </a:r>
            <a:r>
              <a:rPr lang="en-GB" b="1" dirty="0"/>
              <a:t>S</a:t>
            </a:r>
            <a:r>
              <a:rPr lang="en-GB" dirty="0"/>
              <a:t>: A means for gathering, analyzing and reporting relevant data to provide managers and other decision makers with a continuous flow of information about markets, customers, competitors, and company operations.</a:t>
            </a:r>
          </a:p>
          <a:p>
            <a:pPr marL="0" indent="0">
              <a:buNone/>
            </a:pPr>
            <a:r>
              <a:rPr lang="en-GB" b="1" dirty="0"/>
              <a:t>Big Data</a:t>
            </a:r>
            <a:r>
              <a:rPr lang="en-GB" dirty="0"/>
              <a:t>: Extremely large data sets that can be subjected to computational analysis to reveal patterns and trends.</a:t>
            </a:r>
            <a:endParaRPr lang="en-US" dirty="0"/>
          </a:p>
        </p:txBody>
      </p:sp>
    </p:spTree>
    <p:extLst>
      <p:ext uri="{BB962C8B-B14F-4D97-AF65-F5344CB8AC3E}">
        <p14:creationId xmlns:p14="http://schemas.microsoft.com/office/powerpoint/2010/main" val="2503161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Intelligence Network</a:t>
            </a:r>
            <a:endParaRPr lang="en-IN" dirty="0"/>
          </a:p>
        </p:txBody>
      </p:sp>
      <p:sp>
        <p:nvSpPr>
          <p:cNvPr id="3" name="Content Placeholder 2"/>
          <p:cNvSpPr>
            <a:spLocks noGrp="1"/>
          </p:cNvSpPr>
          <p:nvPr>
            <p:ph sz="quarter" idx="13"/>
          </p:nvPr>
        </p:nvSpPr>
        <p:spPr>
          <a:xfrm>
            <a:off x="457200" y="1556327"/>
            <a:ext cx="8229600" cy="952697"/>
          </a:xfrm>
        </p:spPr>
        <p:txBody>
          <a:bodyPr/>
          <a:lstStyle/>
          <a:p>
            <a:pPr marL="255600"/>
            <a:r>
              <a:rPr lang="en-US" dirty="0"/>
              <a:t>A component of M</a:t>
            </a:r>
            <a:r>
              <a:rPr lang="en-US" sz="100" dirty="0"/>
              <a:t> </a:t>
            </a:r>
            <a:r>
              <a:rPr lang="en-US" dirty="0"/>
              <a:t>I</a:t>
            </a:r>
            <a:r>
              <a:rPr lang="en-US" sz="100" dirty="0"/>
              <a:t> </a:t>
            </a:r>
            <a:r>
              <a:rPr lang="en-US" dirty="0"/>
              <a:t>S</a:t>
            </a:r>
          </a:p>
          <a:p>
            <a:pPr marL="255600"/>
            <a:r>
              <a:rPr lang="en-US" dirty="0"/>
              <a:t>Major Objective of B</a:t>
            </a:r>
            <a:r>
              <a:rPr lang="en-US" sz="100" dirty="0"/>
              <a:t> </a:t>
            </a:r>
            <a:r>
              <a:rPr lang="en-US" dirty="0"/>
              <a:t>I:</a:t>
            </a:r>
          </a:p>
        </p:txBody>
      </p:sp>
      <p:sp>
        <p:nvSpPr>
          <p:cNvPr id="4" name="Content Placeholder 3"/>
          <p:cNvSpPr>
            <a:spLocks noGrp="1"/>
          </p:cNvSpPr>
          <p:nvPr>
            <p:ph sz="quarter" idx="14"/>
          </p:nvPr>
        </p:nvSpPr>
        <p:spPr>
          <a:xfrm>
            <a:off x="457200" y="2805360"/>
            <a:ext cx="8229600" cy="2300249"/>
          </a:xfrm>
        </p:spPr>
        <p:txBody>
          <a:bodyPr/>
          <a:lstStyle/>
          <a:p>
            <a:pPr marL="432" indent="0">
              <a:buNone/>
            </a:pPr>
            <a:r>
              <a:rPr lang="en-IN" dirty="0"/>
              <a:t>To enable interactive access to data, enable manipulation of these data, and to provide managers and analysts with the ability to conduct appropriate analysis. By analyzing historical and current data, situations, and performances, decision makers get valuable insights upon which they can base more informed and better decisions.</a:t>
            </a:r>
            <a:endParaRPr lang="en-US" dirty="0"/>
          </a:p>
        </p:txBody>
      </p:sp>
    </p:spTree>
    <p:extLst>
      <p:ext uri="{BB962C8B-B14F-4D97-AF65-F5344CB8AC3E}">
        <p14:creationId xmlns:p14="http://schemas.microsoft.com/office/powerpoint/2010/main" val="3820151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a:t>
            </a:r>
            <a:r>
              <a:rPr lang="en-US" sz="100" dirty="0"/>
              <a:t> </a:t>
            </a:r>
            <a:r>
              <a:rPr lang="en-US" dirty="0"/>
              <a:t>T Infrastructure </a:t>
            </a:r>
            <a:r>
              <a:rPr lang="en-US" sz="2000" b="0" dirty="0"/>
              <a:t>(1 of 3)</a:t>
            </a:r>
            <a:endParaRPr lang="en-IN" dirty="0"/>
          </a:p>
        </p:txBody>
      </p:sp>
      <p:sp>
        <p:nvSpPr>
          <p:cNvPr id="6" name="Content Placeholder 5"/>
          <p:cNvSpPr>
            <a:spLocks noGrp="1"/>
          </p:cNvSpPr>
          <p:nvPr>
            <p:ph sz="quarter" idx="13"/>
          </p:nvPr>
        </p:nvSpPr>
        <p:spPr>
          <a:xfrm>
            <a:off x="457199" y="1556326"/>
            <a:ext cx="8329961" cy="4434275"/>
          </a:xfrm>
        </p:spPr>
        <p:txBody>
          <a:bodyPr/>
          <a:lstStyle/>
          <a:p>
            <a:pPr marL="255600"/>
            <a:r>
              <a:rPr lang="en-US" dirty="0"/>
              <a:t>Intranet: A private network that allows insiders or outsiders to share information securely and without paper</a:t>
            </a:r>
          </a:p>
          <a:p>
            <a:pPr marL="255600"/>
            <a:r>
              <a:rPr lang="en-US" dirty="0"/>
              <a:t>R</a:t>
            </a:r>
            <a:r>
              <a:rPr lang="en-US" sz="100" dirty="0"/>
              <a:t> </a:t>
            </a:r>
            <a:r>
              <a:rPr lang="en-US" dirty="0"/>
              <a:t>T</a:t>
            </a:r>
            <a:r>
              <a:rPr lang="en-US" sz="100" dirty="0"/>
              <a:t> </a:t>
            </a:r>
            <a:r>
              <a:rPr lang="en-US" dirty="0"/>
              <a:t>E: Real Time Enterprises are companies like Google, Amazon, FedEx that leverage big data</a:t>
            </a:r>
          </a:p>
          <a:p>
            <a:pPr marL="255600"/>
            <a:r>
              <a:rPr lang="en-US" dirty="0"/>
              <a:t>E</a:t>
            </a:r>
            <a:r>
              <a:rPr lang="en-US" sz="100" dirty="0"/>
              <a:t> </a:t>
            </a:r>
            <a:r>
              <a:rPr lang="en-US" dirty="0"/>
              <a:t>D</a:t>
            </a:r>
            <a:r>
              <a:rPr lang="en-US" sz="100" dirty="0"/>
              <a:t> </a:t>
            </a:r>
            <a:r>
              <a:rPr lang="en-US" dirty="0"/>
              <a:t>I: Electronic Data Interchange systems allow computer systems to speak the same language</a:t>
            </a:r>
          </a:p>
        </p:txBody>
      </p:sp>
    </p:spTree>
    <p:extLst>
      <p:ext uri="{BB962C8B-B14F-4D97-AF65-F5344CB8AC3E}">
        <p14:creationId xmlns:p14="http://schemas.microsoft.com/office/powerpoint/2010/main" val="1543328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t>
            </a:r>
            <a:r>
              <a:rPr lang="en-US" sz="100" dirty="0"/>
              <a:t> </a:t>
            </a:r>
            <a:r>
              <a:rPr lang="en-US" dirty="0"/>
              <a:t>T Infrastructure </a:t>
            </a:r>
            <a:r>
              <a:rPr lang="en-US" sz="2000" b="0" dirty="0"/>
              <a:t>(2 of 3)</a:t>
            </a:r>
            <a:endParaRPr lang="en-IN" dirty="0"/>
          </a:p>
        </p:txBody>
      </p:sp>
      <p:sp>
        <p:nvSpPr>
          <p:cNvPr id="3" name="Content Placeholder 2"/>
          <p:cNvSpPr>
            <a:spLocks noGrp="1"/>
          </p:cNvSpPr>
          <p:nvPr>
            <p:ph sz="quarter" idx="13"/>
          </p:nvPr>
        </p:nvSpPr>
        <p:spPr/>
        <p:txBody>
          <a:bodyPr/>
          <a:lstStyle/>
          <a:p>
            <a:pPr marL="255600"/>
            <a:r>
              <a:rPr lang="en-US" dirty="0"/>
              <a:t>E</a:t>
            </a:r>
            <a:r>
              <a:rPr lang="en-US" sz="100" dirty="0"/>
              <a:t> </a:t>
            </a:r>
            <a:r>
              <a:rPr lang="en-US" dirty="0"/>
              <a:t>C</a:t>
            </a:r>
            <a:r>
              <a:rPr lang="en-US" sz="100" dirty="0"/>
              <a:t> </a:t>
            </a:r>
            <a:r>
              <a:rPr lang="en-US" dirty="0"/>
              <a:t>R: Efficient Consumer Response is a joint initiative of supply chain members to optimize the supply chain to benefit customers.</a:t>
            </a:r>
          </a:p>
          <a:p>
            <a:pPr marL="255600"/>
            <a:r>
              <a:rPr lang="en-US" dirty="0"/>
              <a:t>E</a:t>
            </a:r>
            <a:r>
              <a:rPr lang="en-US" sz="100" dirty="0"/>
              <a:t> </a:t>
            </a:r>
            <a:r>
              <a:rPr lang="en-US" dirty="0"/>
              <a:t>P</a:t>
            </a:r>
            <a:r>
              <a:rPr lang="en-US" sz="100" dirty="0"/>
              <a:t> </a:t>
            </a:r>
            <a:r>
              <a:rPr lang="en-US" dirty="0"/>
              <a:t>O</a:t>
            </a:r>
            <a:r>
              <a:rPr lang="en-US" sz="100" dirty="0"/>
              <a:t> </a:t>
            </a:r>
            <a:r>
              <a:rPr lang="en-US" dirty="0"/>
              <a:t>S: Electronic Point of Sale data read on checkout scanners help firms identify sales patterns &amp; geographical consumer preferences.</a:t>
            </a:r>
          </a:p>
        </p:txBody>
      </p:sp>
    </p:spTree>
    <p:extLst>
      <p:ext uri="{BB962C8B-B14F-4D97-AF65-F5344CB8AC3E}">
        <p14:creationId xmlns:p14="http://schemas.microsoft.com/office/powerpoint/2010/main" val="3325092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t>
            </a:r>
            <a:r>
              <a:rPr lang="en-US" sz="100" dirty="0"/>
              <a:t> </a:t>
            </a:r>
            <a:r>
              <a:rPr lang="en-US" dirty="0"/>
              <a:t>T Infrastructure </a:t>
            </a:r>
            <a:r>
              <a:rPr lang="en-US" sz="2000" b="0" dirty="0"/>
              <a:t>(3 of 3)</a:t>
            </a:r>
            <a:endParaRPr lang="en-IN" dirty="0"/>
          </a:p>
        </p:txBody>
      </p:sp>
      <p:sp>
        <p:nvSpPr>
          <p:cNvPr id="3" name="Content Placeholder 2"/>
          <p:cNvSpPr>
            <a:spLocks noGrp="1"/>
          </p:cNvSpPr>
          <p:nvPr>
            <p:ph sz="quarter" idx="13"/>
          </p:nvPr>
        </p:nvSpPr>
        <p:spPr>
          <a:xfrm>
            <a:off x="457200" y="1556326"/>
            <a:ext cx="7984273" cy="4434275"/>
          </a:xfrm>
        </p:spPr>
        <p:txBody>
          <a:bodyPr/>
          <a:lstStyle/>
          <a:p>
            <a:pPr marL="255600"/>
            <a:r>
              <a:rPr lang="en-US" dirty="0"/>
              <a:t>C</a:t>
            </a:r>
            <a:r>
              <a:rPr lang="en-US" sz="100" dirty="0"/>
              <a:t> </a:t>
            </a:r>
            <a:r>
              <a:rPr lang="en-US" dirty="0"/>
              <a:t>R</a:t>
            </a:r>
            <a:r>
              <a:rPr lang="en-US" sz="100" dirty="0"/>
              <a:t> </a:t>
            </a:r>
            <a:r>
              <a:rPr lang="en-US" dirty="0"/>
              <a:t>M: Customer Relationship Management is a philosophy that values two-way communication between the company &amp; the customer.</a:t>
            </a:r>
          </a:p>
          <a:p>
            <a:pPr marL="741600" lvl="1"/>
            <a:r>
              <a:rPr lang="en-US" dirty="0"/>
              <a:t>Touchpoints are any point of contact between the two.</a:t>
            </a:r>
          </a:p>
          <a:p>
            <a:pPr marL="741600" lvl="1"/>
            <a:r>
              <a:rPr lang="en-US" dirty="0"/>
              <a:t>360-degree view of the customer</a:t>
            </a:r>
          </a:p>
          <a:p>
            <a:pPr marL="741600" lvl="1"/>
            <a:r>
              <a:rPr lang="en-US" dirty="0"/>
              <a:t>S</a:t>
            </a:r>
            <a:r>
              <a:rPr lang="en-US" sz="100" dirty="0"/>
              <a:t> </a:t>
            </a:r>
            <a:r>
              <a:rPr lang="en-US" dirty="0"/>
              <a:t>F</a:t>
            </a:r>
            <a:r>
              <a:rPr lang="en-US" sz="100" dirty="0"/>
              <a:t> </a:t>
            </a:r>
            <a:r>
              <a:rPr lang="en-US" dirty="0"/>
              <a:t>A: Sales Force Automation software automates routine sales &amp; marketing functions</a:t>
            </a:r>
          </a:p>
          <a:p>
            <a:pPr marL="741600" lvl="1"/>
            <a:r>
              <a:rPr lang="en-US" dirty="0"/>
              <a:t>Data warehouses</a:t>
            </a:r>
          </a:p>
        </p:txBody>
      </p:sp>
    </p:spTree>
    <p:extLst>
      <p:ext uri="{BB962C8B-B14F-4D97-AF65-F5344CB8AC3E}">
        <p14:creationId xmlns:p14="http://schemas.microsoft.com/office/powerpoint/2010/main" val="3997072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Market Information</a:t>
            </a:r>
            <a:endParaRPr lang="en-IN" dirty="0"/>
          </a:p>
        </p:txBody>
      </p:sp>
      <p:sp>
        <p:nvSpPr>
          <p:cNvPr id="3" name="Content Placeholder 2"/>
          <p:cNvSpPr>
            <a:spLocks noGrp="1"/>
          </p:cNvSpPr>
          <p:nvPr>
            <p:ph sz="quarter" idx="13"/>
          </p:nvPr>
        </p:nvSpPr>
        <p:spPr>
          <a:xfrm>
            <a:off x="457200" y="1556328"/>
            <a:ext cx="2910468" cy="406287"/>
          </a:xfrm>
        </p:spPr>
        <p:txBody>
          <a:bodyPr/>
          <a:lstStyle/>
          <a:p>
            <a:pPr marL="255600"/>
            <a:r>
              <a:rPr lang="en-US" b="1" dirty="0"/>
              <a:t>Personal Sources</a:t>
            </a:r>
          </a:p>
        </p:txBody>
      </p:sp>
      <p:sp>
        <p:nvSpPr>
          <p:cNvPr id="4" name="Content Placeholder 3"/>
          <p:cNvSpPr>
            <a:spLocks noGrp="1"/>
          </p:cNvSpPr>
          <p:nvPr>
            <p:ph sz="quarter" idx="14"/>
          </p:nvPr>
        </p:nvSpPr>
        <p:spPr>
          <a:xfrm>
            <a:off x="460374" y="2013160"/>
            <a:ext cx="6729697" cy="406654"/>
          </a:xfrm>
        </p:spPr>
        <p:txBody>
          <a:bodyPr/>
          <a:lstStyle/>
          <a:p>
            <a:pPr marL="742518" lvl="1"/>
            <a:r>
              <a:rPr lang="en-US" dirty="0"/>
              <a:t>As much as 2/3 of corporate information</a:t>
            </a:r>
          </a:p>
        </p:txBody>
      </p:sp>
      <p:sp>
        <p:nvSpPr>
          <p:cNvPr id="5" name="Content Placeholder 4"/>
          <p:cNvSpPr>
            <a:spLocks noGrp="1"/>
          </p:cNvSpPr>
          <p:nvPr>
            <p:ph sz="quarter" idx="15"/>
          </p:nvPr>
        </p:nvSpPr>
        <p:spPr>
          <a:xfrm>
            <a:off x="457200" y="2450390"/>
            <a:ext cx="8229600" cy="2879893"/>
          </a:xfrm>
        </p:spPr>
        <p:txBody>
          <a:bodyPr/>
          <a:lstStyle/>
          <a:p>
            <a:pPr marL="742518" lvl="1"/>
            <a:r>
              <a:rPr lang="en-US" dirty="0"/>
              <a:t>Executives based abroad, company subsidiaries, affiliates, and branches communicate with distributors, consumers, customers, suppliers, and government officials</a:t>
            </a:r>
          </a:p>
          <a:p>
            <a:pPr marL="742518" lvl="1"/>
            <a:r>
              <a:rPr lang="en-US" dirty="0"/>
              <a:t>Domestic companies often don’t look outside their home countries so may miss new opportunities and trends.</a:t>
            </a:r>
          </a:p>
        </p:txBody>
      </p:sp>
    </p:spTree>
    <p:extLst>
      <p:ext uri="{BB962C8B-B14F-4D97-AF65-F5344CB8AC3E}">
        <p14:creationId xmlns:p14="http://schemas.microsoft.com/office/powerpoint/2010/main" val="3337713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Sensory Perception</a:t>
            </a:r>
            <a:endParaRPr lang="en-IN" dirty="0"/>
          </a:p>
        </p:txBody>
      </p:sp>
      <p:sp>
        <p:nvSpPr>
          <p:cNvPr id="3" name="Content Placeholder 2"/>
          <p:cNvSpPr>
            <a:spLocks noGrp="1"/>
          </p:cNvSpPr>
          <p:nvPr>
            <p:ph sz="quarter" idx="13"/>
          </p:nvPr>
        </p:nvSpPr>
        <p:spPr>
          <a:xfrm>
            <a:off x="457200" y="1556328"/>
            <a:ext cx="8229600" cy="785428"/>
          </a:xfrm>
        </p:spPr>
        <p:txBody>
          <a:bodyPr/>
          <a:lstStyle/>
          <a:p>
            <a:r>
              <a:rPr lang="en-US" dirty="0"/>
              <a:t>Seeing, feeling, hearing, smelling, or tasting firsthand to find out what is going on in a country</a:t>
            </a:r>
          </a:p>
        </p:txBody>
      </p:sp>
      <p:sp>
        <p:nvSpPr>
          <p:cNvPr id="4" name="Content Placeholder 3"/>
          <p:cNvSpPr>
            <a:spLocks noGrp="1"/>
          </p:cNvSpPr>
          <p:nvPr>
            <p:ph sz="quarter" idx="14"/>
          </p:nvPr>
        </p:nvSpPr>
        <p:spPr>
          <a:xfrm>
            <a:off x="457200" y="2525479"/>
            <a:ext cx="8229600" cy="2648686"/>
          </a:xfrm>
        </p:spPr>
        <p:txBody>
          <a:bodyPr/>
          <a:lstStyle/>
          <a:p>
            <a:pPr marL="432" indent="0">
              <a:buNone/>
            </a:pPr>
            <a:r>
              <a:rPr lang="en-US" dirty="0"/>
              <a:t>“We often find consumers can’t articulate it. That’s why we need to have a culture where we are understanding. There can’t be detachment. You can’t just live away from the consumer and the brand and hope to gain your insights from data or reading or talking to academics. You have to be experiential. And some of our best ideas are coming from people getting out there and experiencing and listening.”</a:t>
            </a:r>
          </a:p>
        </p:txBody>
      </p:sp>
      <p:sp>
        <p:nvSpPr>
          <p:cNvPr id="5" name="Content Placeholder 4"/>
          <p:cNvSpPr>
            <a:spLocks noGrp="1"/>
          </p:cNvSpPr>
          <p:nvPr>
            <p:ph sz="quarter" idx="15"/>
          </p:nvPr>
        </p:nvSpPr>
        <p:spPr>
          <a:xfrm>
            <a:off x="3579540" y="5366072"/>
            <a:ext cx="5107259" cy="410262"/>
          </a:xfrm>
        </p:spPr>
        <p:txBody>
          <a:bodyPr/>
          <a:lstStyle/>
          <a:p>
            <a:pPr marL="432" indent="0">
              <a:buNone/>
            </a:pPr>
            <a:r>
              <a:rPr lang="en-US" dirty="0"/>
              <a:t>Jim Stengel, C</a:t>
            </a:r>
            <a:r>
              <a:rPr lang="en-US" sz="100" dirty="0"/>
              <a:t> </a:t>
            </a:r>
            <a:r>
              <a:rPr lang="en-US" dirty="0"/>
              <a:t>M</a:t>
            </a:r>
            <a:r>
              <a:rPr lang="en-US" sz="100" dirty="0"/>
              <a:t> </a:t>
            </a:r>
            <a:r>
              <a:rPr lang="en-US" dirty="0"/>
              <a:t>O Procter &amp; Gamble</a:t>
            </a:r>
          </a:p>
        </p:txBody>
      </p:sp>
    </p:spTree>
    <p:extLst>
      <p:ext uri="{BB962C8B-B14F-4D97-AF65-F5344CB8AC3E}">
        <p14:creationId xmlns:p14="http://schemas.microsoft.com/office/powerpoint/2010/main" val="3779600582"/>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10301</TotalTime>
  <Words>5407</Words>
  <Application>Microsoft Office PowerPoint</Application>
  <PresentationFormat>On-screen Show (4:3)</PresentationFormat>
  <Paragraphs>211</Paragraphs>
  <Slides>26</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Noto Sans Symbols</vt:lpstr>
      <vt:lpstr>Times New Roman</vt:lpstr>
      <vt:lpstr>Verdana</vt:lpstr>
      <vt:lpstr>508 Lecture</vt:lpstr>
      <vt:lpstr>1_508 Lecture</vt:lpstr>
      <vt:lpstr>Global Marketing</vt:lpstr>
      <vt:lpstr>Learning Objectives</vt:lpstr>
      <vt:lpstr>Information Technology, Management Information System &amp; Big Data</vt:lpstr>
      <vt:lpstr>Business Intelligence Network</vt:lpstr>
      <vt:lpstr>I T Infrastructure (1 of 3)</vt:lpstr>
      <vt:lpstr>I T Infrastructure (2 of 3)</vt:lpstr>
      <vt:lpstr>I T Infrastructure (3 of 3)</vt:lpstr>
      <vt:lpstr>Sources of Market Information</vt:lpstr>
      <vt:lpstr>Direct Sensory Perception</vt:lpstr>
      <vt:lpstr>Formal Marketing Research (1 of 3)</vt:lpstr>
      <vt:lpstr>Formal Marketing Research (2 of 3)</vt:lpstr>
      <vt:lpstr>Formal Marketing Research (3 of 3)</vt:lpstr>
      <vt:lpstr>Step 1: Information Requirement</vt:lpstr>
      <vt:lpstr>Step 2: Problem Definition</vt:lpstr>
      <vt:lpstr>Step 3: Choose a Unit of Analysis</vt:lpstr>
      <vt:lpstr>Step 4: Examine Data Availability (1 of 2)</vt:lpstr>
      <vt:lpstr>Step 4: Examine Data Availability (2 of 2)</vt:lpstr>
      <vt:lpstr>Step 5: Assess Value of Research</vt:lpstr>
      <vt:lpstr>Step 6: Research Design (1 of 2)</vt:lpstr>
      <vt:lpstr>Step 6: Research Design (2 of 2)</vt:lpstr>
      <vt:lpstr>Qualitative Research Use</vt:lpstr>
      <vt:lpstr>Issues in Data Collection</vt:lpstr>
      <vt:lpstr>Research Methodologies</vt:lpstr>
      <vt:lpstr>Step 7: Data Analysis</vt:lpstr>
      <vt:lpstr>Step 8: Interpretation &amp; Presentation</vt:lpstr>
      <vt:lpstr>Current Issues in Global Marketing Research</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Marketing, Tenth Edition, Chapter 5, Global Information Systems and Market Research</dc:title>
  <dc:subject>Marketing</dc:subject>
  <dc:creator>Green/Keegan</dc:creator>
  <cp:keywords>Global Marketing</cp:keywords>
  <cp:lastModifiedBy>Rakshit, Nikhil</cp:lastModifiedBy>
  <cp:revision>1278</cp:revision>
  <dcterms:modified xsi:type="dcterms:W3CDTF">2019-10-22T08:47:15Z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