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7"/>
  </p:notesMasterIdLst>
  <p:sldIdLst>
    <p:sldId id="283" r:id="rId5"/>
    <p:sldId id="285" r:id="rId6"/>
  </p:sldIdLst>
  <p:sldSz cx="9906000" cy="6858000" type="A4"/>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3F811E5-B371-6A28-BF9A-0F57DE4B7A28}" name="Alice Brealy" initials="AB" userId="S::abrealy@caterlinkltd.co.uk::702f5e84-6c0f-4bcb-baa0-ae526eff269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sysop" initials="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62"/>
    <a:srgbClr val="54BCEB"/>
    <a:srgbClr val="C5FFFB"/>
    <a:srgbClr val="FFD3CC"/>
    <a:srgbClr val="FFF0D2"/>
    <a:srgbClr val="FF4343"/>
    <a:srgbClr val="C9FFFB"/>
    <a:srgbClr val="00C8BA"/>
    <a:srgbClr val="00968B"/>
    <a:srgbClr val="009E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AC0984-3B53-4504-84CA-60D07FB07F95}" v="4" dt="2026-09-03T18:32:22.48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1360" y="28"/>
      </p:cViewPr>
      <p:guideLst>
        <p:guide orient="horz" pos="2160"/>
        <p:guide pos="31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5" Type="http://schemas.microsoft.com/office/2018/10/relationships/authors" Target="authors.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ather Robinson" userId="af7da2d9-5d76-4e63-9336-b40f59cb6758" providerId="ADAL" clId="{4806B599-9E83-4018-A48A-7B6DD50C13EE}"/>
    <pc:docChg chg="custSel modSld">
      <pc:chgData name="Heather Robinson" userId="af7da2d9-5d76-4e63-9336-b40f59cb6758" providerId="ADAL" clId="{4806B599-9E83-4018-A48A-7B6DD50C13EE}" dt="2026-09-03T18:34:38.985" v="194" actId="1076"/>
      <pc:docMkLst>
        <pc:docMk/>
      </pc:docMkLst>
      <pc:sldChg chg="addSp delSp modSp mod">
        <pc:chgData name="Heather Robinson" userId="af7da2d9-5d76-4e63-9336-b40f59cb6758" providerId="ADAL" clId="{4806B599-9E83-4018-A48A-7B6DD50C13EE}" dt="2026-09-03T18:34:38.985" v="194" actId="1076"/>
        <pc:sldMkLst>
          <pc:docMk/>
          <pc:sldMk cId="2778804271" sldId="283"/>
        </pc:sldMkLst>
        <pc:spChg chg="add mod">
          <ac:chgData name="Heather Robinson" userId="af7da2d9-5d76-4e63-9336-b40f59cb6758" providerId="ADAL" clId="{4806B599-9E83-4018-A48A-7B6DD50C13EE}" dt="2026-09-03T18:32:41.632" v="165" actId="20577"/>
          <ac:spMkLst>
            <pc:docMk/>
            <pc:sldMk cId="2778804271" sldId="283"/>
            <ac:spMk id="16" creationId="{141F75FD-1519-1D04-1A0F-FE7D539B12CE}"/>
          </ac:spMkLst>
        </pc:spChg>
        <pc:spChg chg="add del mod">
          <ac:chgData name="Heather Robinson" userId="af7da2d9-5d76-4e63-9336-b40f59cb6758" providerId="ADAL" clId="{4806B599-9E83-4018-A48A-7B6DD50C13EE}" dt="2026-09-03T18:32:15.685" v="152" actId="478"/>
          <ac:spMkLst>
            <pc:docMk/>
            <pc:sldMk cId="2778804271" sldId="283"/>
            <ac:spMk id="17" creationId="{DF410922-AD80-2BF7-6928-4E21E11F4E7B}"/>
          </ac:spMkLst>
        </pc:spChg>
        <pc:spChg chg="add mod">
          <ac:chgData name="Heather Robinson" userId="af7da2d9-5d76-4e63-9336-b40f59cb6758" providerId="ADAL" clId="{4806B599-9E83-4018-A48A-7B6DD50C13EE}" dt="2026-09-03T18:34:28.260" v="192" actId="20577"/>
          <ac:spMkLst>
            <pc:docMk/>
            <pc:sldMk cId="2778804271" sldId="283"/>
            <ac:spMk id="34" creationId="{B178CEE2-B924-EC98-A4F7-E2EBDD6BD636}"/>
          </ac:spMkLst>
        </pc:spChg>
        <pc:spChg chg="add mod">
          <ac:chgData name="Heather Robinson" userId="af7da2d9-5d76-4e63-9336-b40f59cb6758" providerId="ADAL" clId="{4806B599-9E83-4018-A48A-7B6DD50C13EE}" dt="2026-09-03T18:33:52.687" v="183" actId="1076"/>
          <ac:spMkLst>
            <pc:docMk/>
            <pc:sldMk cId="2778804271" sldId="283"/>
            <ac:spMk id="57" creationId="{A7F5943A-8DFD-6519-640B-E61C03692A85}"/>
          </ac:spMkLst>
        </pc:spChg>
        <pc:graphicFrameChg chg="mod modGraphic">
          <ac:chgData name="Heather Robinson" userId="af7da2d9-5d76-4e63-9336-b40f59cb6758" providerId="ADAL" clId="{4806B599-9E83-4018-A48A-7B6DD50C13EE}" dt="2026-09-02T21:27:41.013" v="3" actId="14100"/>
          <ac:graphicFrameMkLst>
            <pc:docMk/>
            <pc:sldMk cId="2778804271" sldId="283"/>
            <ac:graphicFrameMk id="24" creationId="{E4E639B0-EB0D-28D9-1D62-60E88EEF069F}"/>
          </ac:graphicFrameMkLst>
        </pc:graphicFrameChg>
        <pc:picChg chg="mod">
          <ac:chgData name="Heather Robinson" userId="af7da2d9-5d76-4e63-9336-b40f59cb6758" providerId="ADAL" clId="{4806B599-9E83-4018-A48A-7B6DD50C13EE}" dt="2026-09-03T18:34:38.985" v="194" actId="1076"/>
          <ac:picMkLst>
            <pc:docMk/>
            <pc:sldMk cId="2778804271" sldId="283"/>
            <ac:picMk id="89" creationId="{9D6B85D5-923F-7E5A-DADE-9E4470811DE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8056"/>
          </a:xfrm>
          <a:prstGeom prst="rect">
            <a:avLst/>
          </a:prstGeom>
        </p:spPr>
        <p:txBody>
          <a:bodyPr vert="horz" lIns="91432" tIns="45716" rIns="91432" bIns="45716" rtlCol="0"/>
          <a:lstStyle>
            <a:lvl1pPr algn="l">
              <a:defRPr sz="1200"/>
            </a:lvl1pPr>
          </a:lstStyle>
          <a:p>
            <a:endParaRPr lang="en-GB"/>
          </a:p>
        </p:txBody>
      </p:sp>
      <p:sp>
        <p:nvSpPr>
          <p:cNvPr id="3" name="Date Placeholder 2"/>
          <p:cNvSpPr>
            <a:spLocks noGrp="1"/>
          </p:cNvSpPr>
          <p:nvPr>
            <p:ph type="dt" idx="1"/>
          </p:nvPr>
        </p:nvSpPr>
        <p:spPr>
          <a:xfrm>
            <a:off x="3850444" y="1"/>
            <a:ext cx="2945659" cy="498056"/>
          </a:xfrm>
          <a:prstGeom prst="rect">
            <a:avLst/>
          </a:prstGeom>
        </p:spPr>
        <p:txBody>
          <a:bodyPr vert="horz" lIns="91432" tIns="45716" rIns="91432" bIns="45716" rtlCol="0"/>
          <a:lstStyle>
            <a:lvl1pPr algn="r">
              <a:defRPr sz="1200"/>
            </a:lvl1pPr>
          </a:lstStyle>
          <a:p>
            <a:fld id="{222E43BF-527D-440D-8356-FC8BCEDDB5DC}" type="datetimeFigureOut">
              <a:rPr lang="en-GB" smtClean="0"/>
              <a:t>03/09/2026</a:t>
            </a:fld>
            <a:endParaRPr lang="en-GB"/>
          </a:p>
        </p:txBody>
      </p:sp>
      <p:sp>
        <p:nvSpPr>
          <p:cNvPr id="4" name="Slide Image Placeholder 3"/>
          <p:cNvSpPr>
            <a:spLocks noGrp="1" noRot="1" noChangeAspect="1"/>
          </p:cNvSpPr>
          <p:nvPr>
            <p:ph type="sldImg" idx="2"/>
          </p:nvPr>
        </p:nvSpPr>
        <p:spPr>
          <a:xfrm>
            <a:off x="981075" y="1241425"/>
            <a:ext cx="4835525" cy="3349625"/>
          </a:xfrm>
          <a:prstGeom prst="rect">
            <a:avLst/>
          </a:prstGeom>
          <a:noFill/>
          <a:ln w="12700">
            <a:solidFill>
              <a:prstClr val="black"/>
            </a:solidFill>
          </a:ln>
        </p:spPr>
        <p:txBody>
          <a:bodyPr vert="horz" lIns="91432" tIns="45716" rIns="91432" bIns="45716"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32" tIns="45716" rIns="91432" bIns="4571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28585"/>
            <a:ext cx="2945659" cy="498055"/>
          </a:xfrm>
          <a:prstGeom prst="rect">
            <a:avLst/>
          </a:prstGeom>
        </p:spPr>
        <p:txBody>
          <a:bodyPr vert="horz" lIns="91432" tIns="45716" rIns="91432" bIns="45716" rtlCol="0" anchor="b"/>
          <a:lstStyle>
            <a:lvl1pPr algn="l">
              <a:defRPr sz="1200"/>
            </a:lvl1pPr>
          </a:lstStyle>
          <a:p>
            <a:endParaRPr lang="en-GB"/>
          </a:p>
        </p:txBody>
      </p:sp>
      <p:sp>
        <p:nvSpPr>
          <p:cNvPr id="7" name="Slide Number Placeholder 6"/>
          <p:cNvSpPr>
            <a:spLocks noGrp="1"/>
          </p:cNvSpPr>
          <p:nvPr>
            <p:ph type="sldNum" sz="quarter" idx="5"/>
          </p:nvPr>
        </p:nvSpPr>
        <p:spPr>
          <a:xfrm>
            <a:off x="3850444" y="9428585"/>
            <a:ext cx="2945659" cy="498055"/>
          </a:xfrm>
          <a:prstGeom prst="rect">
            <a:avLst/>
          </a:prstGeom>
        </p:spPr>
        <p:txBody>
          <a:bodyPr vert="horz" lIns="91432" tIns="45716" rIns="91432" bIns="45716" rtlCol="0" anchor="b"/>
          <a:lstStyle>
            <a:lvl1pPr algn="r">
              <a:defRPr sz="1200"/>
            </a:lvl1pPr>
          </a:lstStyle>
          <a:p>
            <a:fld id="{22D8F38C-0513-424D-9F07-ACE2DBD6F960}" type="slidenum">
              <a:rPr lang="en-GB" smtClean="0"/>
              <a:t>‹#›</a:t>
            </a:fld>
            <a:endParaRPr lang="en-GB"/>
          </a:p>
        </p:txBody>
      </p:sp>
    </p:spTree>
    <p:extLst>
      <p:ext uri="{BB962C8B-B14F-4D97-AF65-F5344CB8AC3E}">
        <p14:creationId xmlns:p14="http://schemas.microsoft.com/office/powerpoint/2010/main" val="34441080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2D8F38C-0513-424D-9F07-ACE2DBD6F960}" type="slidenum">
              <a:rPr lang="en-GB" smtClean="0"/>
              <a:t>2</a:t>
            </a:fld>
            <a:endParaRPr lang="en-GB"/>
          </a:p>
        </p:txBody>
      </p:sp>
    </p:spTree>
    <p:extLst>
      <p:ext uri="{BB962C8B-B14F-4D97-AF65-F5344CB8AC3E}">
        <p14:creationId xmlns:p14="http://schemas.microsoft.com/office/powerpoint/2010/main" val="36852063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6"/>
            <a:ext cx="84201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69801A62-7A48-4C58-849E-C45ADCCDA826}" type="datetimeFigureOut">
              <a:rPr lang="en-GB" smtClean="0"/>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59E0C8-D700-4481-9575-E9D0947D9BAE}" type="slidenum">
              <a:rPr lang="en-GB" smtClean="0"/>
              <a:t>‹#›</a:t>
            </a:fld>
            <a:endParaRPr lang="en-GB"/>
          </a:p>
        </p:txBody>
      </p:sp>
      <p:pic>
        <p:nvPicPr>
          <p:cNvPr id="7" name="Picture 6">
            <a:extLst>
              <a:ext uri="{FF2B5EF4-FFF2-40B4-BE49-F238E27FC236}">
                <a16:creationId xmlns:a16="http://schemas.microsoft.com/office/drawing/2014/main" id="{BFE56D4B-3E37-45DC-8A0E-850FD0BBE6CB}"/>
              </a:ext>
            </a:extLst>
          </p:cNvPr>
          <p:cNvPicPr>
            <a:picLocks noChangeAspect="1"/>
          </p:cNvPicPr>
          <p:nvPr userDrawn="1"/>
        </p:nvPicPr>
        <p:blipFill>
          <a:blip r:embed="rId2">
            <a:lum/>
          </a:blip>
          <a:stretch>
            <a:fillRect/>
          </a:stretch>
        </p:blipFill>
        <p:spPr>
          <a:xfrm>
            <a:off x="0" y="0"/>
            <a:ext cx="9906000" cy="6858000"/>
          </a:xfrm>
          <a:prstGeom prst="rect">
            <a:avLst/>
          </a:prstGeom>
        </p:spPr>
      </p:pic>
      <p:pic>
        <p:nvPicPr>
          <p:cNvPr id="8" name="Picture 7">
            <a:extLst>
              <a:ext uri="{FF2B5EF4-FFF2-40B4-BE49-F238E27FC236}">
                <a16:creationId xmlns:a16="http://schemas.microsoft.com/office/drawing/2014/main" id="{5A3E2D7A-21FB-4E41-849E-FBC6B38F3D8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725" y="21720"/>
            <a:ext cx="1602025" cy="769695"/>
          </a:xfrm>
          <a:prstGeom prst="rect">
            <a:avLst/>
          </a:prstGeom>
        </p:spPr>
      </p:pic>
      <p:sp>
        <p:nvSpPr>
          <p:cNvPr id="9" name="TextBox 8">
            <a:extLst>
              <a:ext uri="{FF2B5EF4-FFF2-40B4-BE49-F238E27FC236}">
                <a16:creationId xmlns:a16="http://schemas.microsoft.com/office/drawing/2014/main" id="{CF8244A5-C333-4344-B70D-CA249A56B37A}"/>
              </a:ext>
            </a:extLst>
          </p:cNvPr>
          <p:cNvSpPr txBox="1"/>
          <p:nvPr userDrawn="1"/>
        </p:nvSpPr>
        <p:spPr>
          <a:xfrm>
            <a:off x="8788936" y="3163689"/>
            <a:ext cx="1088495" cy="3642122"/>
          </a:xfrm>
          <a:prstGeom prst="roundRect">
            <a:avLst/>
          </a:prstGeom>
          <a:solidFill>
            <a:srgbClr val="FF0000"/>
          </a:solidFill>
          <a:ln w="19050">
            <a:solidFill>
              <a:srgbClr val="FF0000"/>
            </a:solidFill>
          </a:ln>
        </p:spPr>
        <p:txBody>
          <a:bodyPr wrap="square" rtlCol="0">
            <a:spAutoFit/>
          </a:bodyPr>
          <a:lstStyle/>
          <a:p>
            <a:r>
              <a:rPr lang="en-GB" sz="700" b="1">
                <a:solidFill>
                  <a:schemeClr val="bg1"/>
                </a:solidFill>
                <a:latin typeface="Century Gothic" panose="020B0502020202020204" pitchFamily="34" charset="0"/>
              </a:rPr>
              <a:t>ALLERGY INFORMATION:</a:t>
            </a:r>
          </a:p>
          <a:p>
            <a:r>
              <a:rPr lang="en-GB" sz="700" b="1">
                <a:solidFill>
                  <a:schemeClr val="bg1"/>
                </a:solidFill>
                <a:latin typeface="Century Gothic" panose="020B0502020202020204" pitchFamily="34" charset="0"/>
              </a:rPr>
              <a:t>If </a:t>
            </a:r>
            <a:r>
              <a:rPr lang="en-GB" sz="700" b="1">
                <a:solidFill>
                  <a:schemeClr val="bg1"/>
                </a:solidFill>
                <a:effectLst/>
                <a:latin typeface="Century Gothic" panose="020B0502020202020204" pitchFamily="34" charset="0"/>
                <a:ea typeface="Calibri" panose="020F0502020204030204" pitchFamily="34" charset="0"/>
              </a:rPr>
              <a:t>you would like to know about particular allergens in foods please ask a member of the catering team for information. If your child has a school lunch and has a food allergy or intolerance you will be asked to complete a form to ensure we have the necessary information to cater for your child. We use a large variety of ingredients in the preparation of our meals and due to the nature of our kitchens it is not possible to completely remove the risk of cross contamination.</a:t>
            </a:r>
            <a:endParaRPr lang="en-GB" sz="700">
              <a:solidFill>
                <a:schemeClr val="bg1"/>
              </a:solidFill>
              <a:latin typeface="Century Gothic" panose="020B0502020202020204" pitchFamily="34" charset="0"/>
            </a:endParaRPr>
          </a:p>
        </p:txBody>
      </p:sp>
    </p:spTree>
    <p:extLst>
      <p:ext uri="{BB962C8B-B14F-4D97-AF65-F5344CB8AC3E}">
        <p14:creationId xmlns:p14="http://schemas.microsoft.com/office/powerpoint/2010/main" val="1446626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9801A62-7A48-4C58-849E-C45ADCCDA826}" type="datetimeFigureOut">
              <a:rPr lang="en-GB" smtClean="0"/>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32326070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39"/>
            <a:ext cx="222885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95300" y="274639"/>
            <a:ext cx="65214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9801A62-7A48-4C58-849E-C45ADCCDA826}" type="datetimeFigureOut">
              <a:rPr lang="en-GB" smtClean="0"/>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1280691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9801A62-7A48-4C58-849E-C45ADCCDA826}" type="datetimeFigureOut">
              <a:rPr lang="en-GB" smtClean="0"/>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38897607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9801A62-7A48-4C58-849E-C45ADCCDA826}" type="datetimeFigureOut">
              <a:rPr lang="en-GB" smtClean="0"/>
              <a:t>03/09/2026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1441085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530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9801A62-7A48-4C58-849E-C45ADCCDA826}" type="datetimeFigureOut">
              <a:rPr lang="en-GB" smtClean="0"/>
              <a:t>03/09/2026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1501556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69801A62-7A48-4C58-849E-C45ADCCDA826}" type="datetimeFigureOut">
              <a:rPr lang="en-GB" smtClean="0"/>
              <a:t>03/09/2026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1423145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69801A62-7A48-4C58-849E-C45ADCCDA826}" type="datetimeFigureOut">
              <a:rPr lang="en-GB" smtClean="0"/>
              <a:t>03/09/2026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2003010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801A62-7A48-4C58-849E-C45ADCCDA826}" type="datetimeFigureOut">
              <a:rPr lang="en-GB" smtClean="0"/>
              <a:t>03/09/2026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33122615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9801A62-7A48-4C58-849E-C45ADCCDA826}" type="datetimeFigureOut">
              <a:rPr lang="en-GB" smtClean="0"/>
              <a:t>03/09/2026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4038680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9801A62-7A48-4C58-849E-C45ADCCDA826}" type="datetimeFigureOut">
              <a:rPr lang="en-GB" smtClean="0"/>
              <a:t>03/09/2026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1827582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801A62-7A48-4C58-849E-C45ADCCDA826}" type="datetimeFigureOut">
              <a:rPr lang="en-GB" smtClean="0"/>
              <a:t>03/09/2026</a:t>
            </a:fld>
            <a:endParaRPr lang="en-GB"/>
          </a:p>
        </p:txBody>
      </p:sp>
      <p:sp>
        <p:nvSpPr>
          <p:cNvPr id="5" name="Footer Placeholder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59E0C8-D700-4481-9575-E9D0947D9BAE}" type="slidenum">
              <a:rPr lang="en-GB" smtClean="0"/>
              <a:t>‹#›</a:t>
            </a:fld>
            <a:endParaRPr lang="en-GB"/>
          </a:p>
        </p:txBody>
      </p:sp>
    </p:spTree>
    <p:extLst>
      <p:ext uri="{BB962C8B-B14F-4D97-AF65-F5344CB8AC3E}">
        <p14:creationId xmlns:p14="http://schemas.microsoft.com/office/powerpoint/2010/main" val="40797201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sv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8BC7B3-C3AC-961C-1324-E85794D7E494}"/>
            </a:ext>
          </a:extLst>
        </p:cNvPr>
        <p:cNvGrpSpPr/>
        <p:nvPr/>
      </p:nvGrpSpPr>
      <p:grpSpPr>
        <a:xfrm>
          <a:off x="0" y="0"/>
          <a:ext cx="0" cy="0"/>
          <a:chOff x="0" y="0"/>
          <a:chExt cx="0" cy="0"/>
        </a:xfrm>
      </p:grpSpPr>
      <p:pic>
        <p:nvPicPr>
          <p:cNvPr id="89" name="Picture 88" descr="A white calendar with blue lines&#10;&#10;AI-generated content may be incorrect.">
            <a:extLst>
              <a:ext uri="{FF2B5EF4-FFF2-40B4-BE49-F238E27FC236}">
                <a16:creationId xmlns:a16="http://schemas.microsoft.com/office/drawing/2014/main" id="{9D6B85D5-923F-7E5A-DADE-9E4470811DE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172" y="-69637"/>
            <a:ext cx="9906000" cy="6858000"/>
          </a:xfrm>
          <a:prstGeom prst="rect">
            <a:avLst/>
          </a:prstGeom>
        </p:spPr>
      </p:pic>
      <p:sp>
        <p:nvSpPr>
          <p:cNvPr id="8" name="TextBox 7">
            <a:extLst>
              <a:ext uri="{FF2B5EF4-FFF2-40B4-BE49-F238E27FC236}">
                <a16:creationId xmlns:a16="http://schemas.microsoft.com/office/drawing/2014/main" id="{E0D103BC-0CC7-F099-2807-0A45675F71F9}"/>
              </a:ext>
            </a:extLst>
          </p:cNvPr>
          <p:cNvSpPr txBox="1"/>
          <p:nvPr/>
        </p:nvSpPr>
        <p:spPr>
          <a:xfrm>
            <a:off x="802257" y="945971"/>
            <a:ext cx="668177" cy="1338828"/>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Option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One</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Option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Two</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Sides</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Dessert</a:t>
            </a:r>
          </a:p>
        </p:txBody>
      </p:sp>
      <p:sp>
        <p:nvSpPr>
          <p:cNvPr id="50" name="TextBox 42">
            <a:extLst>
              <a:ext uri="{FF2B5EF4-FFF2-40B4-BE49-F238E27FC236}">
                <a16:creationId xmlns:a16="http://schemas.microsoft.com/office/drawing/2014/main" id="{C56FEF20-00BA-798F-61B8-FFCE863BB9B2}"/>
              </a:ext>
            </a:extLst>
          </p:cNvPr>
          <p:cNvSpPr txBox="1"/>
          <p:nvPr/>
        </p:nvSpPr>
        <p:spPr>
          <a:xfrm>
            <a:off x="3872698" y="5557949"/>
            <a:ext cx="440521" cy="209345"/>
          </a:xfrm>
          <a:prstGeom prst="rect">
            <a:avLst/>
          </a:prstGeom>
        </p:spPr>
        <p:txBody>
          <a:bodyPr lIns="27376" tIns="27376" rIns="27376" bIns="27376" rtlCol="0" anchor="ctr"/>
          <a:lstStyle/>
          <a:p>
            <a:pPr algn="ctr">
              <a:lnSpc>
                <a:spcPts val="1959"/>
              </a:lnSpc>
            </a:pPr>
            <a:endParaRPr/>
          </a:p>
        </p:txBody>
      </p:sp>
      <p:sp>
        <p:nvSpPr>
          <p:cNvPr id="29" name="TextBox 28">
            <a:extLst>
              <a:ext uri="{FF2B5EF4-FFF2-40B4-BE49-F238E27FC236}">
                <a16:creationId xmlns:a16="http://schemas.microsoft.com/office/drawing/2014/main" id="{820F028A-C514-2379-CBAF-A4585F2B0138}"/>
              </a:ext>
            </a:extLst>
          </p:cNvPr>
          <p:cNvSpPr txBox="1"/>
          <p:nvPr/>
        </p:nvSpPr>
        <p:spPr>
          <a:xfrm>
            <a:off x="828589" y="2662853"/>
            <a:ext cx="668177" cy="1338828"/>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Century Gothic" panose="020B0502020202020204" pitchFamily="34" charset="0"/>
              </a:rPr>
              <a:t>Option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Century Gothic" panose="020B0502020202020204" pitchFamily="34" charset="0"/>
              </a:rPr>
              <a:t>One</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dirty="0">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Century Gothic" panose="020B0502020202020204" pitchFamily="34" charset="0"/>
              </a:rPr>
              <a:t>Option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Century Gothic" panose="020B0502020202020204" pitchFamily="34" charset="0"/>
              </a:rPr>
              <a:t>Two</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dirty="0">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Century Gothic" panose="020B0502020202020204" pitchFamily="34" charset="0"/>
              </a:rPr>
              <a:t>Sides</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dirty="0">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Century Gothic" panose="020B0502020202020204" pitchFamily="34" charset="0"/>
              </a:rPr>
              <a:t>Dessert</a:t>
            </a:r>
          </a:p>
        </p:txBody>
      </p:sp>
      <p:sp>
        <p:nvSpPr>
          <p:cNvPr id="30" name="TextBox 29">
            <a:extLst>
              <a:ext uri="{FF2B5EF4-FFF2-40B4-BE49-F238E27FC236}">
                <a16:creationId xmlns:a16="http://schemas.microsoft.com/office/drawing/2014/main" id="{4C0674FD-46A5-D714-51EB-12093D84963A}"/>
              </a:ext>
            </a:extLst>
          </p:cNvPr>
          <p:cNvSpPr txBox="1"/>
          <p:nvPr/>
        </p:nvSpPr>
        <p:spPr>
          <a:xfrm>
            <a:off x="808663" y="4269246"/>
            <a:ext cx="668177" cy="1338828"/>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Option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One</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Option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Two</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Sides</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Dessert</a:t>
            </a:r>
          </a:p>
        </p:txBody>
      </p:sp>
      <p:sp>
        <p:nvSpPr>
          <p:cNvPr id="33" name="TextBox 32">
            <a:extLst>
              <a:ext uri="{FF2B5EF4-FFF2-40B4-BE49-F238E27FC236}">
                <a16:creationId xmlns:a16="http://schemas.microsoft.com/office/drawing/2014/main" id="{E485D0DA-9B02-5234-D15E-5186FF6CEF93}"/>
              </a:ext>
            </a:extLst>
          </p:cNvPr>
          <p:cNvSpPr txBox="1"/>
          <p:nvPr/>
        </p:nvSpPr>
        <p:spPr>
          <a:xfrm>
            <a:off x="1419246" y="5865167"/>
            <a:ext cx="8031684" cy="215444"/>
          </a:xfrm>
          <a:prstGeom prst="rect">
            <a:avLst/>
          </a:prstGeom>
          <a:noFill/>
        </p:spPr>
        <p:txBody>
          <a:bodyPr wrap="square" rtlCol="0">
            <a:spAutoFit/>
          </a:bodyPr>
          <a:lstStyle/>
          <a:p>
            <a:r>
              <a:rPr lang="en-GB" sz="800">
                <a:latin typeface="Century Gothic" panose="020B0502020202020204" pitchFamily="34" charset="0"/>
              </a:rPr>
              <a:t>Jacket Potatoes with a choice of fillings, Salad Bar, Freshly Baked Bread, Fresh Fruit, Yoghurt</a:t>
            </a:r>
            <a:endParaRPr lang="en-GB" sz="800" b="1">
              <a:latin typeface="Century Gothic" panose="020B0502020202020204" pitchFamily="34" charset="0"/>
            </a:endParaRPr>
          </a:p>
        </p:txBody>
      </p:sp>
      <p:sp>
        <p:nvSpPr>
          <p:cNvPr id="26" name="Freeform 23">
            <a:extLst>
              <a:ext uri="{FF2B5EF4-FFF2-40B4-BE49-F238E27FC236}">
                <a16:creationId xmlns:a16="http://schemas.microsoft.com/office/drawing/2014/main" id="{95225C1D-443B-B4A7-CC99-557DBB44BBE6}"/>
              </a:ext>
            </a:extLst>
          </p:cNvPr>
          <p:cNvSpPr/>
          <p:nvPr/>
        </p:nvSpPr>
        <p:spPr>
          <a:xfrm flipH="1">
            <a:off x="9319042" y="1696004"/>
            <a:ext cx="297397" cy="446004"/>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27" name="Freeform 44">
            <a:extLst>
              <a:ext uri="{FF2B5EF4-FFF2-40B4-BE49-F238E27FC236}">
                <a16:creationId xmlns:a16="http://schemas.microsoft.com/office/drawing/2014/main" id="{8DECF315-E6C0-4609-AD6F-B21792A220FD}"/>
              </a:ext>
            </a:extLst>
          </p:cNvPr>
          <p:cNvSpPr/>
          <p:nvPr/>
        </p:nvSpPr>
        <p:spPr>
          <a:xfrm>
            <a:off x="9295038" y="2802212"/>
            <a:ext cx="328419" cy="247672"/>
          </a:xfrm>
          <a:prstGeom prst="rect">
            <a:avLst/>
          </a:pr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31" name="Group 7">
            <a:extLst>
              <a:ext uri="{FF2B5EF4-FFF2-40B4-BE49-F238E27FC236}">
                <a16:creationId xmlns:a16="http://schemas.microsoft.com/office/drawing/2014/main" id="{75A8CFFB-7242-AF73-9F33-2A586C8C79E2}"/>
              </a:ext>
            </a:extLst>
          </p:cNvPr>
          <p:cNvGrpSpPr/>
          <p:nvPr/>
        </p:nvGrpSpPr>
        <p:grpSpPr>
          <a:xfrm>
            <a:off x="9295038" y="3600654"/>
            <a:ext cx="328419" cy="353669"/>
            <a:chOff x="0" y="0"/>
            <a:chExt cx="3741232" cy="3821539"/>
          </a:xfrm>
        </p:grpSpPr>
        <p:sp>
          <p:nvSpPr>
            <p:cNvPr id="32" name="Freeform 8">
              <a:extLst>
                <a:ext uri="{FF2B5EF4-FFF2-40B4-BE49-F238E27FC236}">
                  <a16:creationId xmlns:a16="http://schemas.microsoft.com/office/drawing/2014/main" id="{46A51EC3-5233-1291-565C-9732C0D3907B}"/>
                </a:ext>
              </a:extLst>
            </p:cNvPr>
            <p:cNvSpPr/>
            <p:nvPr/>
          </p:nvSpPr>
          <p:spPr>
            <a:xfrm>
              <a:off x="608333" y="853829"/>
              <a:ext cx="3132899" cy="2967710"/>
            </a:xfrm>
            <a:custGeom>
              <a:avLst/>
              <a:gdLst/>
              <a:ahLst/>
              <a:cxnLst/>
              <a:rect l="l" t="t" r="r" b="b"/>
              <a:pathLst>
                <a:path w="3132899" h="2967710">
                  <a:moveTo>
                    <a:pt x="0" y="0"/>
                  </a:moveTo>
                  <a:lnTo>
                    <a:pt x="3132899" y="0"/>
                  </a:lnTo>
                  <a:lnTo>
                    <a:pt x="3132899" y="2967710"/>
                  </a:lnTo>
                  <a:lnTo>
                    <a:pt x="0" y="296771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35" name="Freeform 9">
              <a:extLst>
                <a:ext uri="{FF2B5EF4-FFF2-40B4-BE49-F238E27FC236}">
                  <a16:creationId xmlns:a16="http://schemas.microsoft.com/office/drawing/2014/main" id="{DFE4DD8F-55C9-B147-09B2-84FC86F70959}"/>
                </a:ext>
              </a:extLst>
            </p:cNvPr>
            <p:cNvSpPr/>
            <p:nvPr/>
          </p:nvSpPr>
          <p:spPr>
            <a:xfrm rot="10078272">
              <a:off x="621769" y="184916"/>
              <a:ext cx="1971350" cy="1867406"/>
            </a:xfrm>
            <a:custGeom>
              <a:avLst/>
              <a:gdLst/>
              <a:ahLst/>
              <a:cxnLst/>
              <a:rect l="l" t="t" r="r" b="b"/>
              <a:pathLst>
                <a:path w="1971350" h="1867406">
                  <a:moveTo>
                    <a:pt x="0" y="0"/>
                  </a:moveTo>
                  <a:lnTo>
                    <a:pt x="1971350" y="0"/>
                  </a:lnTo>
                  <a:lnTo>
                    <a:pt x="1971350" y="1867406"/>
                  </a:lnTo>
                  <a:lnTo>
                    <a:pt x="0" y="186740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grpSp>
          <p:nvGrpSpPr>
            <p:cNvPr id="36" name="Group 10">
              <a:extLst>
                <a:ext uri="{FF2B5EF4-FFF2-40B4-BE49-F238E27FC236}">
                  <a16:creationId xmlns:a16="http://schemas.microsoft.com/office/drawing/2014/main" id="{C9BF3FAA-8155-F048-11E6-7B4E2F191F1E}"/>
                </a:ext>
              </a:extLst>
            </p:cNvPr>
            <p:cNvGrpSpPr/>
            <p:nvPr/>
          </p:nvGrpSpPr>
          <p:grpSpPr>
            <a:xfrm>
              <a:off x="0" y="1810741"/>
              <a:ext cx="852996" cy="852996"/>
              <a:chOff x="0" y="0"/>
              <a:chExt cx="812800" cy="812800"/>
            </a:xfrm>
          </p:grpSpPr>
          <p:sp>
            <p:nvSpPr>
              <p:cNvPr id="80" name="Freeform 11">
                <a:extLst>
                  <a:ext uri="{FF2B5EF4-FFF2-40B4-BE49-F238E27FC236}">
                    <a16:creationId xmlns:a16="http://schemas.microsoft.com/office/drawing/2014/main" id="{39949F58-C203-08CB-4258-9CA4933DB14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4A03"/>
              </a:solidFill>
            </p:spPr>
            <p:txBody>
              <a:bodyPr/>
              <a:lstStyle/>
              <a:p>
                <a:endParaRPr lang="en-GB"/>
              </a:p>
            </p:txBody>
          </p:sp>
          <p:sp>
            <p:nvSpPr>
              <p:cNvPr id="81" name="TextBox 12">
                <a:extLst>
                  <a:ext uri="{FF2B5EF4-FFF2-40B4-BE49-F238E27FC236}">
                    <a16:creationId xmlns:a16="http://schemas.microsoft.com/office/drawing/2014/main" id="{0D8EFEBB-BED2-A520-E454-6AE5188E2D49}"/>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37" name="Group 13">
              <a:extLst>
                <a:ext uri="{FF2B5EF4-FFF2-40B4-BE49-F238E27FC236}">
                  <a16:creationId xmlns:a16="http://schemas.microsoft.com/office/drawing/2014/main" id="{D3D5C3EB-6FF4-5596-71D5-9827B99F8DC2}"/>
                </a:ext>
              </a:extLst>
            </p:cNvPr>
            <p:cNvGrpSpPr/>
            <p:nvPr/>
          </p:nvGrpSpPr>
          <p:grpSpPr>
            <a:xfrm>
              <a:off x="2570638" y="270521"/>
              <a:ext cx="583309" cy="583309"/>
              <a:chOff x="0" y="0"/>
              <a:chExt cx="812800" cy="812800"/>
            </a:xfrm>
          </p:grpSpPr>
          <p:sp>
            <p:nvSpPr>
              <p:cNvPr id="78" name="Freeform 14">
                <a:extLst>
                  <a:ext uri="{FF2B5EF4-FFF2-40B4-BE49-F238E27FC236}">
                    <a16:creationId xmlns:a16="http://schemas.microsoft.com/office/drawing/2014/main" id="{699A028C-6078-4F13-CDE8-CD4E111B864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6721F"/>
              </a:solidFill>
            </p:spPr>
            <p:txBody>
              <a:bodyPr/>
              <a:lstStyle/>
              <a:p>
                <a:endParaRPr lang="en-GB"/>
              </a:p>
            </p:txBody>
          </p:sp>
          <p:sp>
            <p:nvSpPr>
              <p:cNvPr id="79" name="TextBox 15">
                <a:extLst>
                  <a:ext uri="{FF2B5EF4-FFF2-40B4-BE49-F238E27FC236}">
                    <a16:creationId xmlns:a16="http://schemas.microsoft.com/office/drawing/2014/main" id="{250BB272-D121-D907-F455-FDF13C5000F0}"/>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sp>
        <p:nvSpPr>
          <p:cNvPr id="82" name="TextBox 81">
            <a:extLst>
              <a:ext uri="{FF2B5EF4-FFF2-40B4-BE49-F238E27FC236}">
                <a16:creationId xmlns:a16="http://schemas.microsoft.com/office/drawing/2014/main" id="{0D5C967E-5D5F-114C-C8B0-E6ECD156EB20}"/>
              </a:ext>
            </a:extLst>
          </p:cNvPr>
          <p:cNvSpPr txBox="1"/>
          <p:nvPr/>
        </p:nvSpPr>
        <p:spPr>
          <a:xfrm>
            <a:off x="9160899" y="3971999"/>
            <a:ext cx="596695" cy="461665"/>
          </a:xfrm>
          <a:prstGeom prst="rect">
            <a:avLst/>
          </a:prstGeom>
          <a:noFill/>
        </p:spPr>
        <p:txBody>
          <a:bodyPr wrap="square" rtlCol="0">
            <a:spAutoFit/>
          </a:bodyPr>
          <a:lstStyle/>
          <a:p>
            <a:pPr algn="ctr"/>
            <a:r>
              <a:rPr lang="en-GB" sz="800">
                <a:latin typeface="Century Gothic" panose="020B0502020202020204" pitchFamily="34" charset="0"/>
              </a:rPr>
              <a:t>Added plant protein</a:t>
            </a:r>
            <a:endParaRPr lang="en-GB" sz="800" b="1">
              <a:latin typeface="Century Gothic" panose="020B0502020202020204" pitchFamily="34" charset="0"/>
            </a:endParaRPr>
          </a:p>
        </p:txBody>
      </p:sp>
      <p:sp>
        <p:nvSpPr>
          <p:cNvPr id="83" name="TextBox 82">
            <a:extLst>
              <a:ext uri="{FF2B5EF4-FFF2-40B4-BE49-F238E27FC236}">
                <a16:creationId xmlns:a16="http://schemas.microsoft.com/office/drawing/2014/main" id="{FFE42405-D078-5A06-0840-5EDDAF20F878}"/>
              </a:ext>
            </a:extLst>
          </p:cNvPr>
          <p:cNvSpPr txBox="1"/>
          <p:nvPr/>
        </p:nvSpPr>
        <p:spPr>
          <a:xfrm>
            <a:off x="9048773" y="2151153"/>
            <a:ext cx="804249" cy="338554"/>
          </a:xfrm>
          <a:prstGeom prst="rect">
            <a:avLst/>
          </a:prstGeom>
          <a:noFill/>
        </p:spPr>
        <p:txBody>
          <a:bodyPr wrap="square" rtlCol="0">
            <a:spAutoFit/>
          </a:bodyPr>
          <a:lstStyle/>
          <a:p>
            <a:pPr algn="ctr"/>
            <a:r>
              <a:rPr lang="en-GB" sz="800">
                <a:latin typeface="Century Gothic" panose="020B0502020202020204" pitchFamily="34" charset="0"/>
              </a:rPr>
              <a:t>Whole </a:t>
            </a:r>
          </a:p>
          <a:p>
            <a:pPr algn="ctr"/>
            <a:r>
              <a:rPr lang="en-GB" sz="800">
                <a:latin typeface="Century Gothic" panose="020B0502020202020204" pitchFamily="34" charset="0"/>
              </a:rPr>
              <a:t>grain</a:t>
            </a:r>
          </a:p>
        </p:txBody>
      </p:sp>
      <p:sp>
        <p:nvSpPr>
          <p:cNvPr id="84" name="TextBox 83">
            <a:extLst>
              <a:ext uri="{FF2B5EF4-FFF2-40B4-BE49-F238E27FC236}">
                <a16:creationId xmlns:a16="http://schemas.microsoft.com/office/drawing/2014/main" id="{ABF813D0-5BD4-5FD2-9594-218BFBD7EB48}"/>
              </a:ext>
            </a:extLst>
          </p:cNvPr>
          <p:cNvSpPr txBox="1"/>
          <p:nvPr/>
        </p:nvSpPr>
        <p:spPr>
          <a:xfrm>
            <a:off x="9063902" y="3041809"/>
            <a:ext cx="804249" cy="338554"/>
          </a:xfrm>
          <a:prstGeom prst="rect">
            <a:avLst/>
          </a:prstGeom>
          <a:noFill/>
        </p:spPr>
        <p:txBody>
          <a:bodyPr wrap="square" rtlCol="0">
            <a:spAutoFit/>
          </a:bodyPr>
          <a:lstStyle/>
          <a:p>
            <a:pPr algn="ctr"/>
            <a:r>
              <a:rPr lang="en-GB" sz="800">
                <a:latin typeface="Century Gothic" panose="020B0502020202020204" pitchFamily="34" charset="0"/>
              </a:rPr>
              <a:t>Plant</a:t>
            </a:r>
          </a:p>
          <a:p>
            <a:pPr algn="ctr"/>
            <a:r>
              <a:rPr lang="en-GB" sz="800">
                <a:latin typeface="Century Gothic" panose="020B0502020202020204" pitchFamily="34" charset="0"/>
              </a:rPr>
              <a:t> based</a:t>
            </a:r>
          </a:p>
        </p:txBody>
      </p:sp>
      <p:sp>
        <p:nvSpPr>
          <p:cNvPr id="28" name="TextBox 27">
            <a:extLst>
              <a:ext uri="{FF2B5EF4-FFF2-40B4-BE49-F238E27FC236}">
                <a16:creationId xmlns:a16="http://schemas.microsoft.com/office/drawing/2014/main" id="{CDEA061B-3B53-55E6-32F2-014041C36BE9}"/>
              </a:ext>
            </a:extLst>
          </p:cNvPr>
          <p:cNvSpPr txBox="1"/>
          <p:nvPr/>
        </p:nvSpPr>
        <p:spPr>
          <a:xfrm>
            <a:off x="2632812" y="108610"/>
            <a:ext cx="4640376" cy="369332"/>
          </a:xfrm>
          <a:prstGeom prst="rect">
            <a:avLst/>
          </a:prstGeom>
          <a:noFill/>
        </p:spPr>
        <p:txBody>
          <a:bodyPr wrap="square" rtlCol="0">
            <a:spAutoFit/>
          </a:bodyPr>
          <a:lstStyle/>
          <a:p>
            <a:pPr algn="ctr"/>
            <a:r>
              <a:rPr lang="en-GB" b="1">
                <a:latin typeface="Century Gothic" panose="020B0502020202020204" pitchFamily="34" charset="0"/>
              </a:rPr>
              <a:t>SPRING SUMMER MENU 2026</a:t>
            </a:r>
          </a:p>
        </p:txBody>
      </p:sp>
      <p:graphicFrame>
        <p:nvGraphicFramePr>
          <p:cNvPr id="14" name="Table 13">
            <a:extLst>
              <a:ext uri="{FF2B5EF4-FFF2-40B4-BE49-F238E27FC236}">
                <a16:creationId xmlns:a16="http://schemas.microsoft.com/office/drawing/2014/main" id="{E005CA79-A5F5-63B1-8228-C2964D85C901}"/>
              </a:ext>
            </a:extLst>
          </p:cNvPr>
          <p:cNvGraphicFramePr>
            <a:graphicFrameLocks noGrp="1"/>
          </p:cNvGraphicFramePr>
          <p:nvPr>
            <p:extLst>
              <p:ext uri="{D42A27DB-BD31-4B8C-83A1-F6EECF244321}">
                <p14:modId xmlns:p14="http://schemas.microsoft.com/office/powerpoint/2010/main" val="860651823"/>
              </p:ext>
            </p:extLst>
          </p:nvPr>
        </p:nvGraphicFramePr>
        <p:xfrm>
          <a:off x="1419247" y="777390"/>
          <a:ext cx="7741650" cy="1632246"/>
        </p:xfrm>
        <a:graphic>
          <a:graphicData uri="http://schemas.openxmlformats.org/drawingml/2006/table">
            <a:tbl>
              <a:tblPr firstRow="1" bandRow="1">
                <a:tableStyleId>{5C22544A-7EE6-4342-B048-85BDC9FD1C3A}</a:tableStyleId>
              </a:tblPr>
              <a:tblGrid>
                <a:gridCol w="1548330">
                  <a:extLst>
                    <a:ext uri="{9D8B030D-6E8A-4147-A177-3AD203B41FA5}">
                      <a16:colId xmlns:a16="http://schemas.microsoft.com/office/drawing/2014/main" val="426743384"/>
                    </a:ext>
                  </a:extLst>
                </a:gridCol>
                <a:gridCol w="1548330">
                  <a:extLst>
                    <a:ext uri="{9D8B030D-6E8A-4147-A177-3AD203B41FA5}">
                      <a16:colId xmlns:a16="http://schemas.microsoft.com/office/drawing/2014/main" val="1888228126"/>
                    </a:ext>
                  </a:extLst>
                </a:gridCol>
                <a:gridCol w="1548330">
                  <a:extLst>
                    <a:ext uri="{9D8B030D-6E8A-4147-A177-3AD203B41FA5}">
                      <a16:colId xmlns:a16="http://schemas.microsoft.com/office/drawing/2014/main" val="3470962500"/>
                    </a:ext>
                  </a:extLst>
                </a:gridCol>
                <a:gridCol w="1548330">
                  <a:extLst>
                    <a:ext uri="{9D8B030D-6E8A-4147-A177-3AD203B41FA5}">
                      <a16:colId xmlns:a16="http://schemas.microsoft.com/office/drawing/2014/main" val="3633866263"/>
                    </a:ext>
                  </a:extLst>
                </a:gridCol>
                <a:gridCol w="1548330">
                  <a:extLst>
                    <a:ext uri="{9D8B030D-6E8A-4147-A177-3AD203B41FA5}">
                      <a16:colId xmlns:a16="http://schemas.microsoft.com/office/drawing/2014/main" val="4088356186"/>
                    </a:ext>
                  </a:extLst>
                </a:gridCol>
              </a:tblGrid>
              <a:tr h="43961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Macaroni</a:t>
                      </a:r>
                    </a:p>
                    <a:p>
                      <a:pPr algn="ctr"/>
                      <a:r>
                        <a:rPr lang="en-GB" sz="800" b="0">
                          <a:solidFill>
                            <a:schemeClr val="tx1"/>
                          </a:solidFill>
                          <a:latin typeface="Century Gothic" panose="020B0502020202020204" pitchFamily="34" charset="0"/>
                        </a:rPr>
                        <a:t> Cheese</a:t>
                      </a:r>
                      <a:r>
                        <a:rPr kumimoji="0" lang="en-GB" sz="800" b="0" i="0" u="none" strike="noStrike" kern="1200" cap="none" spc="0" normalizeH="0" baseline="0" noProof="0">
                          <a:ln>
                            <a:noFill/>
                          </a:ln>
                          <a:solidFill>
                            <a:schemeClr val="tx1"/>
                          </a:solidFill>
                          <a:effectLst/>
                          <a:uLnTx/>
                          <a:uFillTx/>
                          <a:latin typeface="Century Gothic" panose="020B0502020202020204" pitchFamily="34" charset="0"/>
                          <a:ea typeface="+mn-ea"/>
                          <a:cs typeface="+mn-cs"/>
                        </a:rPr>
                        <a:t> </a:t>
                      </a:r>
                      <a:endParaRPr lang="en-GB" sz="800" b="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b="0">
                          <a:solidFill>
                            <a:schemeClr val="tx1"/>
                          </a:solidFill>
                          <a:latin typeface="Century Gothic" panose="020B0502020202020204" pitchFamily="34" charset="0"/>
                        </a:rPr>
                        <a:t>Phat Pasty Pork </a:t>
                      </a:r>
                    </a:p>
                    <a:p>
                      <a:pPr algn="ctr"/>
                      <a:r>
                        <a:rPr lang="en-GB" sz="800" b="0">
                          <a:solidFill>
                            <a:schemeClr val="tx1"/>
                          </a:solidFill>
                          <a:latin typeface="Century Gothic" panose="020B0502020202020204" pitchFamily="34" charset="0"/>
                        </a:rPr>
                        <a:t>Sausage Roll with Potato Wedges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prstClr val="black"/>
                          </a:solidFill>
                          <a:latin typeface="Century Gothic" panose="020B0502020202020204" pitchFamily="34" charset="0"/>
                        </a:rPr>
                        <a:t>Roast </a:t>
                      </a:r>
                      <a:r>
                        <a:rPr lang="en-GB" sz="800" b="0">
                          <a:solidFill>
                            <a:schemeClr val="tx1"/>
                          </a:solidFill>
                          <a:latin typeface="Century Gothic" panose="020B0502020202020204" pitchFamily="34" charset="0"/>
                        </a:rPr>
                        <a:t>Chicken</a:t>
                      </a:r>
                      <a:r>
                        <a:rPr lang="en-GB" sz="800" b="0">
                          <a:solidFill>
                            <a:prstClr val="black"/>
                          </a:solidFill>
                          <a:latin typeface="Century Gothic" panose="020B0502020202020204" pitchFamily="34" charset="0"/>
                        </a:rPr>
                        <a:t>, Stuffing, Roast Potatoes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prstClr val="black"/>
                          </a:solidFill>
                          <a:latin typeface="Century Gothic" panose="020B0502020202020204" pitchFamily="34" charset="0"/>
                        </a:rPr>
                        <a:t>&amp; Gravy</a:t>
                      </a:r>
                      <a:endPar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u="none" strike="noStrike" noProof="0">
                          <a:solidFill>
                            <a:schemeClr val="tx1"/>
                          </a:solidFill>
                          <a:latin typeface="Century Gothic" panose="020B0502020202020204" pitchFamily="34" charset="0"/>
                        </a:rPr>
                        <a:t>Spaghetti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u="none" strike="noStrike" noProof="0">
                          <a:solidFill>
                            <a:schemeClr val="tx1"/>
                          </a:solidFill>
                          <a:latin typeface="Century Gothic" panose="020B0502020202020204" pitchFamily="34" charset="0"/>
                        </a:rPr>
                        <a:t>Bolognaise</a:t>
                      </a:r>
                      <a:endParaRPr lang="en-US" sz="800" b="0" i="0" u="none" strike="noStrike" noProof="0">
                        <a:solidFill>
                          <a:schemeClr val="tx1"/>
                        </a:solidFill>
                        <a:highlight>
                          <a:srgbClr val="FFFF00"/>
                        </a:highlight>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Fishfingers or Salmon Fishfingers with Chips &amp; Tomato Sauce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805814051"/>
                  </a:ext>
                </a:extLst>
              </a:tr>
              <a:tr h="52207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u="none" strike="noStrike" noProof="0">
                          <a:solidFill>
                            <a:schemeClr val="tx1"/>
                          </a:solidFill>
                          <a:latin typeface="Century Gothic" panose="020B0502020202020204" pitchFamily="34" charset="0"/>
                        </a:rPr>
                        <a:t>Chickpea Curry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u="none" strike="noStrike" noProof="0">
                          <a:solidFill>
                            <a:schemeClr val="tx1"/>
                          </a:solidFill>
                          <a:latin typeface="Century Gothic" panose="020B0502020202020204" pitchFamily="34" charset="0"/>
                        </a:rPr>
                        <a:t>with Rice</a:t>
                      </a:r>
                    </a:p>
                    <a:p>
                      <a:pPr algn="ctr"/>
                      <a:endParaRPr lang="en-GB" sz="800">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Mild Mexican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Chilli with Rice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a:latin typeface="Century Gothic" panose="020B0502020202020204" pitchFamily="34" charset="0"/>
                        </a:rPr>
                        <a:t>Roasted Quorn, </a:t>
                      </a:r>
                    </a:p>
                    <a:p>
                      <a:pPr algn="ctr"/>
                      <a:r>
                        <a:rPr lang="en-GB" sz="800">
                          <a:latin typeface="Century Gothic" panose="020B0502020202020204" pitchFamily="34" charset="0"/>
                        </a:rPr>
                        <a:t>Roast Potatoes, &amp; Gravy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i="0" u="none" strike="noStrike" noProof="0">
                          <a:solidFill>
                            <a:schemeClr val="tx1"/>
                          </a:solidFill>
                          <a:latin typeface="Century Gothic" panose="020B0502020202020204" pitchFamily="34" charset="0"/>
                        </a:rPr>
                        <a:t>Smokey Bean Burger with </a:t>
                      </a:r>
                      <a:r>
                        <a:rPr lang="en-US" sz="800" b="0" i="0" u="none" strike="noStrike" noProof="0">
                          <a:solidFill>
                            <a:schemeClr val="tx1"/>
                          </a:solidFill>
                          <a:latin typeface="Century Gothic" panose="020B0502020202020204" pitchFamily="34" charset="0"/>
                        </a:rPr>
                        <a:t>Wedges &amp;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u="none" strike="noStrike" noProof="0">
                          <a:solidFill>
                            <a:schemeClr val="tx1"/>
                          </a:solidFill>
                          <a:latin typeface="Century Gothic" panose="020B0502020202020204" pitchFamily="34" charset="0"/>
                        </a:rPr>
                        <a:t>Tomato Sauce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800" b="0" i="0" u="none" strike="noStrike" noProof="0">
                          <a:solidFill>
                            <a:schemeClr val="tx1"/>
                          </a:solidFill>
                          <a:latin typeface="Century Gothic" panose="020B0502020202020204" pitchFamily="34" charset="0"/>
                        </a:rPr>
                        <a:t>Cheese &amp; Bean Pasty </a:t>
                      </a:r>
                    </a:p>
                    <a:p>
                      <a:pPr marL="0" marR="0" lvl="0" indent="0" algn="ctr" defTabSz="914400" rtl="0" eaLnBrk="1" fontAlgn="ctr" latinLnBrk="0" hangingPunct="1">
                        <a:lnSpc>
                          <a:spcPct val="100000"/>
                        </a:lnSpc>
                        <a:spcBef>
                          <a:spcPts val="0"/>
                        </a:spcBef>
                        <a:spcAft>
                          <a:spcPts val="0"/>
                        </a:spcAft>
                        <a:buClrTx/>
                        <a:buSzTx/>
                        <a:buFontTx/>
                        <a:buNone/>
                        <a:tabLst/>
                        <a:defRPr/>
                      </a:pPr>
                      <a:r>
                        <a:rPr lang="en-GB" sz="800" b="0" i="0" u="none" strike="noStrike" noProof="0">
                          <a:solidFill>
                            <a:schemeClr val="tx1"/>
                          </a:solidFill>
                          <a:latin typeface="Century Gothic" panose="020B0502020202020204" pitchFamily="34" charset="0"/>
                        </a:rPr>
                        <a:t>with Chips &amp; Tomato Sauce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194041952"/>
                  </a:ext>
                </a:extLst>
              </a:tr>
              <a:tr h="20515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315931974"/>
                  </a:ext>
                </a:extLst>
              </a:tr>
              <a:tr h="439610">
                <a:tc>
                  <a:txBody>
                    <a:bodyPr/>
                    <a:lstStyle/>
                    <a:p>
                      <a:pPr algn="ctr"/>
                      <a:r>
                        <a:rPr lang="en-GB" sz="800" b="1">
                          <a:solidFill>
                            <a:schemeClr val="tx1"/>
                          </a:solidFill>
                          <a:latin typeface="Century Gothic" panose="020B0502020202020204" pitchFamily="34" charset="0"/>
                        </a:rPr>
                        <a:t>NEW </a:t>
                      </a:r>
                      <a:r>
                        <a:rPr lang="en-GB" sz="800">
                          <a:latin typeface="Century Gothic" panose="020B0502020202020204" pitchFamily="34" charset="0"/>
                        </a:rPr>
                        <a:t>Banana Mousse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a:latin typeface="Century Gothic" panose="020B0502020202020204" pitchFamily="34" charset="0"/>
                        </a:rPr>
                        <a:t>Orange Drizzle Cake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a:latin typeface="Century Gothic" panose="020B0502020202020204" pitchFamily="34" charset="0"/>
                        </a:rPr>
                        <a:t>Fruit </a:t>
                      </a:r>
                    </a:p>
                    <a:p>
                      <a:pPr algn="ctr"/>
                      <a:r>
                        <a:rPr lang="en-GB" sz="800">
                          <a:latin typeface="Century Gothic" panose="020B0502020202020204" pitchFamily="34" charset="0"/>
                        </a:rPr>
                        <a:t>Platter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a:latin typeface="Century Gothic" panose="020B0502020202020204" pitchFamily="34" charset="0"/>
                        </a:rPr>
                        <a:t>Apple </a:t>
                      </a:r>
                    </a:p>
                    <a:p>
                      <a:pPr algn="ctr"/>
                      <a:r>
                        <a:rPr lang="en-GB" sz="800">
                          <a:latin typeface="Century Gothic" panose="020B0502020202020204" pitchFamily="34" charset="0"/>
                        </a:rPr>
                        <a:t>Flapjack</a:t>
                      </a:r>
                      <a:endParaRPr lang="en-GB" sz="800">
                        <a:highlight>
                          <a:srgbClr val="00FFFF"/>
                        </a:highlight>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a:latin typeface="Century Gothic" panose="020B0502020202020204" pitchFamily="34" charset="0"/>
                        </a:rPr>
                        <a:t>    Strawberry Jelly </a:t>
                      </a:r>
                    </a:p>
                    <a:p>
                      <a:pPr algn="ctr"/>
                      <a:r>
                        <a:rPr lang="en-GB" sz="800">
                          <a:latin typeface="Century Gothic" panose="020B0502020202020204" pitchFamily="34" charset="0"/>
                        </a:rPr>
                        <a:t>with Mandarins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297461352"/>
                  </a:ext>
                </a:extLst>
              </a:tr>
            </a:tbl>
          </a:graphicData>
        </a:graphic>
      </p:graphicFrame>
      <p:graphicFrame>
        <p:nvGraphicFramePr>
          <p:cNvPr id="24" name="Table 23">
            <a:extLst>
              <a:ext uri="{FF2B5EF4-FFF2-40B4-BE49-F238E27FC236}">
                <a16:creationId xmlns:a16="http://schemas.microsoft.com/office/drawing/2014/main" id="{E4E639B0-EB0D-28D9-1D62-60E88EEF069F}"/>
              </a:ext>
            </a:extLst>
          </p:cNvPr>
          <p:cNvGraphicFramePr>
            <a:graphicFrameLocks noGrp="1"/>
          </p:cNvGraphicFramePr>
          <p:nvPr>
            <p:extLst>
              <p:ext uri="{D42A27DB-BD31-4B8C-83A1-F6EECF244321}">
                <p14:modId xmlns:p14="http://schemas.microsoft.com/office/powerpoint/2010/main" val="3753391142"/>
              </p:ext>
            </p:extLst>
          </p:nvPr>
        </p:nvGraphicFramePr>
        <p:xfrm>
          <a:off x="1555236" y="2505124"/>
          <a:ext cx="7555845" cy="1708478"/>
        </p:xfrm>
        <a:graphic>
          <a:graphicData uri="http://schemas.openxmlformats.org/drawingml/2006/table">
            <a:tbl>
              <a:tblPr firstRow="1" bandRow="1">
                <a:tableStyleId>{5C22544A-7EE6-4342-B048-85BDC9FD1C3A}</a:tableStyleId>
              </a:tblPr>
              <a:tblGrid>
                <a:gridCol w="1511169">
                  <a:extLst>
                    <a:ext uri="{9D8B030D-6E8A-4147-A177-3AD203B41FA5}">
                      <a16:colId xmlns:a16="http://schemas.microsoft.com/office/drawing/2014/main" val="426743384"/>
                    </a:ext>
                  </a:extLst>
                </a:gridCol>
                <a:gridCol w="1511169">
                  <a:extLst>
                    <a:ext uri="{9D8B030D-6E8A-4147-A177-3AD203B41FA5}">
                      <a16:colId xmlns:a16="http://schemas.microsoft.com/office/drawing/2014/main" val="1888228126"/>
                    </a:ext>
                  </a:extLst>
                </a:gridCol>
                <a:gridCol w="1511169">
                  <a:extLst>
                    <a:ext uri="{9D8B030D-6E8A-4147-A177-3AD203B41FA5}">
                      <a16:colId xmlns:a16="http://schemas.microsoft.com/office/drawing/2014/main" val="3470962500"/>
                    </a:ext>
                  </a:extLst>
                </a:gridCol>
                <a:gridCol w="1511169">
                  <a:extLst>
                    <a:ext uri="{9D8B030D-6E8A-4147-A177-3AD203B41FA5}">
                      <a16:colId xmlns:a16="http://schemas.microsoft.com/office/drawing/2014/main" val="3633866263"/>
                    </a:ext>
                  </a:extLst>
                </a:gridCol>
                <a:gridCol w="1511169">
                  <a:extLst>
                    <a:ext uri="{9D8B030D-6E8A-4147-A177-3AD203B41FA5}">
                      <a16:colId xmlns:a16="http://schemas.microsoft.com/office/drawing/2014/main" val="4088356186"/>
                    </a:ext>
                  </a:extLst>
                </a:gridCol>
              </a:tblGrid>
              <a:tr h="45494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Cheese &amp;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Tomato Pizza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with Summer Mixed Salad</a:t>
                      </a:r>
                      <a:endParaRPr lang="en-GB" sz="800">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Beef Chilli with Rice &amp; Sweetcorn &amp; Cucumber Salsa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Roasted Pork or Chicken Sausage, Roast Potatoes &amp; Gravy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Greek Chicken Pitta with Herby Rice, Tzatziki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&amp; Salad</a:t>
                      </a:r>
                      <a:endParaRPr lang="en-US" sz="800" b="0" i="0" u="none" strike="noStrike" noProof="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Battered Fish with Chips &amp; Tomato Sauce</a:t>
                      </a:r>
                      <a:endParaRPr kumimoji="0" lang="en-GB" sz="800" b="1" i="0" u="none" strike="noStrike" kern="1200" cap="none" spc="0" normalizeH="0" baseline="0" noProof="0">
                        <a:ln>
                          <a:noFill/>
                        </a:ln>
                        <a:solidFill>
                          <a:prstClr val="black"/>
                        </a:solidFill>
                        <a:effectLst/>
                        <a:uLnTx/>
                        <a:uFillTx/>
                        <a:latin typeface="Century Gothic" panose="020B0502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b="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805814051"/>
                  </a:ext>
                </a:extLst>
              </a:tr>
              <a:tr h="54141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Lentil &amp; Sweet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Potato Curry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with Rice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i="0" u="none" strike="noStrike" noProof="0">
                          <a:solidFill>
                            <a:schemeClr val="tx1"/>
                          </a:solidFill>
                          <a:latin typeface="Century Gothic" panose="020B0502020202020204" pitchFamily="34" charset="0"/>
                        </a:rPr>
                        <a:t>Spaghetti &amp;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i="0" u="none" strike="noStrike" noProof="0">
                          <a:solidFill>
                            <a:schemeClr val="tx1"/>
                          </a:solidFill>
                          <a:latin typeface="Century Gothic" panose="020B0502020202020204" pitchFamily="34" charset="0"/>
                        </a:rPr>
                        <a:t>Meatballs in a Tomato Sauce</a:t>
                      </a:r>
                      <a:endParaRPr lang="en-GB" sz="800" b="0">
                        <a:solidFill>
                          <a:schemeClr val="tx1"/>
                        </a:solidFill>
                        <a:highlight>
                          <a:srgbClr val="00FFFF"/>
                        </a:highlight>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a:latin typeface="Century Gothic" panose="020B0502020202020204" pitchFamily="34" charset="0"/>
                        </a:rPr>
                        <a:t>Veg Wellington,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i="0">
                          <a:latin typeface="Century Gothic" panose="020B0502020202020204" pitchFamily="34" charset="0"/>
                        </a:rPr>
                        <a:t>Roast Potatoes </a:t>
                      </a:r>
                      <a:r>
                        <a:rPr lang="en-GB" sz="800">
                          <a:latin typeface="Century Gothic" panose="020B0502020202020204" pitchFamily="34" charset="0"/>
                        </a:rPr>
                        <a:t>&amp; Gravy</a:t>
                      </a:r>
                      <a:endParaRPr lang="en-US" sz="800" b="1" i="0" u="none" strike="noStrike" noProof="0">
                        <a:solidFill>
                          <a:srgbClr val="00B050"/>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i="0" u="none" strike="noStrike" noProof="0">
                          <a:solidFill>
                            <a:schemeClr val="tx1"/>
                          </a:solidFill>
                          <a:latin typeface="Century Gothic" panose="020B0502020202020204" pitchFamily="34" charset="0"/>
                        </a:rPr>
                        <a:t>Greek Spinach &amp; Cheese Whirl </a:t>
                      </a:r>
                      <a:r>
                        <a:rPr lang="en-GB" sz="800" b="0">
                          <a:solidFill>
                            <a:schemeClr val="tx1"/>
                          </a:solidFill>
                          <a:latin typeface="Century Gothic" panose="020B0502020202020204" pitchFamily="34" charset="0"/>
                        </a:rPr>
                        <a:t>with Herby Rice, Tzatziki &amp; Salad</a:t>
                      </a:r>
                      <a:endParaRPr lang="en-GB" sz="800" b="0" i="0" u="none" strike="noStrike" noProof="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a:latin typeface="Century Gothic" panose="020B0502020202020204" pitchFamily="34" charset="0"/>
                        </a:rPr>
                        <a:t>NEW </a:t>
                      </a:r>
                      <a:r>
                        <a:rPr lang="en-GB" sz="800">
                          <a:latin typeface="Century Gothic" panose="020B0502020202020204" pitchFamily="34" charset="0"/>
                        </a:rPr>
                        <a:t>Cheesy Broccoli Frittata with Chips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b="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194041952"/>
                  </a:ext>
                </a:extLst>
              </a:tr>
              <a:tr h="25266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315931974"/>
                  </a:ext>
                </a:extLst>
              </a:tr>
              <a:tr h="454943">
                <a:tc>
                  <a:txBody>
                    <a:bodyPr/>
                    <a:lstStyle/>
                    <a:p>
                      <a:pPr algn="ctr"/>
                      <a:r>
                        <a:rPr lang="en-GB" sz="800">
                          <a:latin typeface="Century Gothic" panose="020B0502020202020204" pitchFamily="34" charset="0"/>
                        </a:rPr>
                        <a:t>Iced Vanilla Sponge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a:latin typeface="Century Gothic" panose="020B0502020202020204" pitchFamily="34" charset="0"/>
                        </a:rPr>
                        <a:t>Peaches &amp; Ice Cream</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b="0">
                        <a:highlight>
                          <a:srgbClr val="00FFFF"/>
                        </a:highlight>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a:latin typeface="Century Gothic" panose="020B0502020202020204" pitchFamily="34" charset="0"/>
                        </a:rPr>
                        <a:t>Freshly Chopped </a:t>
                      </a:r>
                    </a:p>
                    <a:p>
                      <a:pPr algn="ctr"/>
                      <a:r>
                        <a:rPr lang="en-GB" sz="800">
                          <a:latin typeface="Century Gothic" panose="020B0502020202020204" pitchFamily="34" charset="0"/>
                        </a:rPr>
                        <a:t>Fruit Salad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a:latin typeface="Century Gothic" panose="020B0502020202020204" pitchFamily="34" charset="0"/>
                        </a:rPr>
                        <a:t>Jam &amp; Coconut Sponge with Custard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dirty="0">
                          <a:latin typeface="Century Gothic" panose="020B0502020202020204" pitchFamily="34" charset="0"/>
                        </a:rPr>
                        <a:t>Oaty </a:t>
                      </a:r>
                    </a:p>
                    <a:p>
                      <a:pPr algn="ctr"/>
                      <a:r>
                        <a:rPr lang="en-GB" sz="800" dirty="0">
                          <a:latin typeface="Century Gothic" panose="020B0502020202020204" pitchFamily="34" charset="0"/>
                        </a:rPr>
                        <a:t>Cookie</a:t>
                      </a:r>
                    </a:p>
                    <a:p>
                      <a:pPr algn="ctr"/>
                      <a:endParaRPr lang="en-GB" sz="800" dirty="0">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297461352"/>
                  </a:ext>
                </a:extLst>
              </a:tr>
            </a:tbl>
          </a:graphicData>
        </a:graphic>
      </p:graphicFrame>
      <p:graphicFrame>
        <p:nvGraphicFramePr>
          <p:cNvPr id="25" name="Table 24">
            <a:extLst>
              <a:ext uri="{FF2B5EF4-FFF2-40B4-BE49-F238E27FC236}">
                <a16:creationId xmlns:a16="http://schemas.microsoft.com/office/drawing/2014/main" id="{8A7E8919-54F1-2CB5-E1F1-6220E0A7FE5A}"/>
              </a:ext>
            </a:extLst>
          </p:cNvPr>
          <p:cNvGraphicFramePr>
            <a:graphicFrameLocks noGrp="1"/>
          </p:cNvGraphicFramePr>
          <p:nvPr>
            <p:extLst>
              <p:ext uri="{D42A27DB-BD31-4B8C-83A1-F6EECF244321}">
                <p14:modId xmlns:p14="http://schemas.microsoft.com/office/powerpoint/2010/main" val="1674346808"/>
              </p:ext>
            </p:extLst>
          </p:nvPr>
        </p:nvGraphicFramePr>
        <p:xfrm>
          <a:off x="1468712" y="4218859"/>
          <a:ext cx="7741650" cy="1498600"/>
        </p:xfrm>
        <a:graphic>
          <a:graphicData uri="http://schemas.openxmlformats.org/drawingml/2006/table">
            <a:tbl>
              <a:tblPr firstRow="1" bandRow="1">
                <a:tableStyleId>{5C22544A-7EE6-4342-B048-85BDC9FD1C3A}</a:tableStyleId>
              </a:tblPr>
              <a:tblGrid>
                <a:gridCol w="1548330">
                  <a:extLst>
                    <a:ext uri="{9D8B030D-6E8A-4147-A177-3AD203B41FA5}">
                      <a16:colId xmlns:a16="http://schemas.microsoft.com/office/drawing/2014/main" val="426743384"/>
                    </a:ext>
                  </a:extLst>
                </a:gridCol>
                <a:gridCol w="1535908">
                  <a:extLst>
                    <a:ext uri="{9D8B030D-6E8A-4147-A177-3AD203B41FA5}">
                      <a16:colId xmlns:a16="http://schemas.microsoft.com/office/drawing/2014/main" val="1888228126"/>
                    </a:ext>
                  </a:extLst>
                </a:gridCol>
                <a:gridCol w="1560752">
                  <a:extLst>
                    <a:ext uri="{9D8B030D-6E8A-4147-A177-3AD203B41FA5}">
                      <a16:colId xmlns:a16="http://schemas.microsoft.com/office/drawing/2014/main" val="3470962500"/>
                    </a:ext>
                  </a:extLst>
                </a:gridCol>
                <a:gridCol w="1548330">
                  <a:extLst>
                    <a:ext uri="{9D8B030D-6E8A-4147-A177-3AD203B41FA5}">
                      <a16:colId xmlns:a16="http://schemas.microsoft.com/office/drawing/2014/main" val="3633866263"/>
                    </a:ext>
                  </a:extLst>
                </a:gridCol>
                <a:gridCol w="1548330">
                  <a:extLst>
                    <a:ext uri="{9D8B030D-6E8A-4147-A177-3AD203B41FA5}">
                      <a16:colId xmlns:a16="http://schemas.microsoft.com/office/drawing/2014/main" val="4088356186"/>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Tomato Pasta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u="none" strike="noStrike" noProof="0">
                          <a:solidFill>
                            <a:schemeClr val="tx1"/>
                          </a:solidFill>
                          <a:latin typeface="Century Gothic" panose="020B0502020202020204" pitchFamily="34" charset="0"/>
                        </a:rPr>
                        <a:t>Beef Burger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u="none" strike="noStrike" noProof="0">
                          <a:solidFill>
                            <a:schemeClr val="tx1"/>
                          </a:solidFill>
                          <a:latin typeface="Century Gothic" panose="020B0502020202020204" pitchFamily="34" charset="0"/>
                        </a:rPr>
                        <a:t>with Potato Wedges &amp; Rainbow Slaw</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Roast of the Day, Mashed Potatoes &amp; Gravy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Chef Shilpa’s Chicken Korma with Rice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Fishfingers with Chips &amp; Tomato Sauce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805814051"/>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i="0" u="none" strike="noStrike" noProof="0" dirty="0">
                          <a:solidFill>
                            <a:schemeClr val="tx1"/>
                          </a:solidFill>
                          <a:latin typeface="Century Gothic" panose="020B0502020202020204" pitchFamily="34" charset="0"/>
                        </a:rPr>
                        <a:t>NEW </a:t>
                      </a:r>
                      <a:r>
                        <a:rPr lang="en-GB" sz="800" b="0" i="0" u="none" strike="noStrike" noProof="0" dirty="0">
                          <a:solidFill>
                            <a:schemeClr val="tx1"/>
                          </a:solidFill>
                          <a:latin typeface="Century Gothic" panose="020B0502020202020204" pitchFamily="34" charset="0"/>
                        </a:rPr>
                        <a:t>Chinese Vegetable Noodles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Mexican Bean Roll with New Potatoes &amp; Rainbow Slaw</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u="none" strike="noStrike" noProof="0">
                          <a:solidFill>
                            <a:schemeClr val="tx1"/>
                          </a:solidFill>
                          <a:latin typeface="Century Gothic" panose="020B0502020202020204" pitchFamily="34" charset="0"/>
                        </a:rPr>
                        <a:t>Vegetable Loaf with Stuffing, Mashed Potatoes &amp; Gravy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All Day Vegetarian Breakfast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b="0" i="0" u="none" strike="noStrike" noProof="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a:latin typeface="Century Gothic" panose="020B0502020202020204" pitchFamily="34" charset="0"/>
                        </a:rPr>
                        <a:t>Cowboy Sausage and Bean Hotpot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194041952"/>
                  </a:ext>
                </a:extLst>
              </a:tr>
              <a:tr h="20584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315931974"/>
                  </a:ext>
                </a:extLst>
              </a:tr>
              <a:tr h="370840">
                <a:tc>
                  <a:txBody>
                    <a:bodyPr/>
                    <a:lstStyle/>
                    <a:p>
                      <a:pPr algn="ctr"/>
                      <a:r>
                        <a:rPr lang="en-GB" sz="800">
                          <a:latin typeface="Century Gothic" panose="020B0502020202020204" pitchFamily="34" charset="0"/>
                        </a:rPr>
                        <a:t>Pineapple Upside Down Cake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a:latin typeface="Century Gothic" panose="020B0502020202020204" pitchFamily="34" charset="0"/>
                        </a:rPr>
                        <a:t>Cheese &amp; Crackers</a:t>
                      </a:r>
                    </a:p>
                    <a:p>
                      <a:pPr algn="ctr"/>
                      <a:endParaRPr lang="en-GB" sz="800">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a:latin typeface="Century Gothic" panose="020B0502020202020204" pitchFamily="34" charset="0"/>
                        </a:rPr>
                        <a:t>Fruit Medley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latin typeface="Century Gothic" panose="020B0502020202020204" pitchFamily="34" charset="0"/>
                        </a:rPr>
                        <a:t>Strawberry and Apple Crumble with Custard</a:t>
                      </a:r>
                      <a:endParaRPr lang="en-GB" sz="800">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dirty="0">
                          <a:latin typeface="Century Gothic" panose="020B0502020202020204" pitchFamily="34" charset="0"/>
                        </a:rPr>
                        <a:t>Vanilla </a:t>
                      </a:r>
                    </a:p>
                    <a:p>
                      <a:pPr algn="ctr"/>
                      <a:r>
                        <a:rPr lang="en-GB" sz="800" dirty="0">
                          <a:latin typeface="Century Gothic" panose="020B0502020202020204" pitchFamily="34" charset="0"/>
                        </a:rPr>
                        <a:t>Shortbread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297461352"/>
                  </a:ext>
                </a:extLst>
              </a:tr>
            </a:tbl>
          </a:graphicData>
        </a:graphic>
      </p:graphicFrame>
      <p:sp>
        <p:nvSpPr>
          <p:cNvPr id="9" name="Freeform 23">
            <a:extLst>
              <a:ext uri="{FF2B5EF4-FFF2-40B4-BE49-F238E27FC236}">
                <a16:creationId xmlns:a16="http://schemas.microsoft.com/office/drawing/2014/main" id="{30C63CD2-D481-3395-AC0D-A8E93A4A5CD3}"/>
              </a:ext>
            </a:extLst>
          </p:cNvPr>
          <p:cNvSpPr/>
          <p:nvPr/>
        </p:nvSpPr>
        <p:spPr>
          <a:xfrm flipH="1">
            <a:off x="4110210" y="1482020"/>
            <a:ext cx="116704" cy="153967"/>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0" name="Freeform 23">
            <a:extLst>
              <a:ext uri="{FF2B5EF4-FFF2-40B4-BE49-F238E27FC236}">
                <a16:creationId xmlns:a16="http://schemas.microsoft.com/office/drawing/2014/main" id="{513D2C2B-9117-5DF1-0691-BE0E72BBA4B8}"/>
              </a:ext>
            </a:extLst>
          </p:cNvPr>
          <p:cNvSpPr/>
          <p:nvPr/>
        </p:nvSpPr>
        <p:spPr>
          <a:xfrm flipH="1">
            <a:off x="2615266" y="1449392"/>
            <a:ext cx="116704" cy="153967"/>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1" name="Freeform 23">
            <a:extLst>
              <a:ext uri="{FF2B5EF4-FFF2-40B4-BE49-F238E27FC236}">
                <a16:creationId xmlns:a16="http://schemas.microsoft.com/office/drawing/2014/main" id="{DD43EE38-1B81-D1C3-613E-F1A7A794BC7E}"/>
              </a:ext>
            </a:extLst>
          </p:cNvPr>
          <p:cNvSpPr/>
          <p:nvPr/>
        </p:nvSpPr>
        <p:spPr>
          <a:xfrm flipH="1">
            <a:off x="7096260" y="2183643"/>
            <a:ext cx="116704" cy="153967"/>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2" name="Freeform 23">
            <a:extLst>
              <a:ext uri="{FF2B5EF4-FFF2-40B4-BE49-F238E27FC236}">
                <a16:creationId xmlns:a16="http://schemas.microsoft.com/office/drawing/2014/main" id="{98B29D71-9882-2F04-36BD-28D8E671B5A1}"/>
              </a:ext>
            </a:extLst>
          </p:cNvPr>
          <p:cNvSpPr/>
          <p:nvPr/>
        </p:nvSpPr>
        <p:spPr>
          <a:xfrm flipH="1">
            <a:off x="2615266" y="2559360"/>
            <a:ext cx="116704" cy="153967"/>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3" name="Freeform 23">
            <a:extLst>
              <a:ext uri="{FF2B5EF4-FFF2-40B4-BE49-F238E27FC236}">
                <a16:creationId xmlns:a16="http://schemas.microsoft.com/office/drawing/2014/main" id="{EC7C8DC2-8221-602B-5182-3F3D3D60D569}"/>
              </a:ext>
            </a:extLst>
          </p:cNvPr>
          <p:cNvSpPr/>
          <p:nvPr/>
        </p:nvSpPr>
        <p:spPr>
          <a:xfrm flipH="1">
            <a:off x="2533470" y="3241636"/>
            <a:ext cx="116704" cy="153967"/>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5" name="Freeform 23">
            <a:extLst>
              <a:ext uri="{FF2B5EF4-FFF2-40B4-BE49-F238E27FC236}">
                <a16:creationId xmlns:a16="http://schemas.microsoft.com/office/drawing/2014/main" id="{C2AC4760-79E8-8D37-A9F3-7877230E2332}"/>
              </a:ext>
            </a:extLst>
          </p:cNvPr>
          <p:cNvSpPr/>
          <p:nvPr/>
        </p:nvSpPr>
        <p:spPr>
          <a:xfrm flipH="1">
            <a:off x="3958724" y="2772081"/>
            <a:ext cx="116704" cy="153967"/>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8" name="Freeform 23">
            <a:extLst>
              <a:ext uri="{FF2B5EF4-FFF2-40B4-BE49-F238E27FC236}">
                <a16:creationId xmlns:a16="http://schemas.microsoft.com/office/drawing/2014/main" id="{EC597BF4-1447-EC29-7590-021C8EB1FD76}"/>
              </a:ext>
            </a:extLst>
          </p:cNvPr>
          <p:cNvSpPr/>
          <p:nvPr/>
        </p:nvSpPr>
        <p:spPr>
          <a:xfrm flipH="1">
            <a:off x="7329555" y="4511427"/>
            <a:ext cx="116704" cy="153967"/>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9" name="Freeform 23">
            <a:extLst>
              <a:ext uri="{FF2B5EF4-FFF2-40B4-BE49-F238E27FC236}">
                <a16:creationId xmlns:a16="http://schemas.microsoft.com/office/drawing/2014/main" id="{97FE4419-5112-AE40-CAF3-B27FC3B2D48E}"/>
              </a:ext>
            </a:extLst>
          </p:cNvPr>
          <p:cNvSpPr/>
          <p:nvPr/>
        </p:nvSpPr>
        <p:spPr>
          <a:xfrm flipH="1">
            <a:off x="7446259" y="5563414"/>
            <a:ext cx="116704" cy="153967"/>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grpSp>
        <p:nvGrpSpPr>
          <p:cNvPr id="20" name="Group 7">
            <a:extLst>
              <a:ext uri="{FF2B5EF4-FFF2-40B4-BE49-F238E27FC236}">
                <a16:creationId xmlns:a16="http://schemas.microsoft.com/office/drawing/2014/main" id="{56016D22-E136-827A-E37A-43645BE2C44D}"/>
              </a:ext>
            </a:extLst>
          </p:cNvPr>
          <p:cNvGrpSpPr/>
          <p:nvPr/>
        </p:nvGrpSpPr>
        <p:grpSpPr>
          <a:xfrm>
            <a:off x="6370894" y="900041"/>
            <a:ext cx="146062" cy="149950"/>
            <a:chOff x="0" y="0"/>
            <a:chExt cx="3741232" cy="3821539"/>
          </a:xfrm>
        </p:grpSpPr>
        <p:sp>
          <p:nvSpPr>
            <p:cNvPr id="21" name="Freeform 8">
              <a:extLst>
                <a:ext uri="{FF2B5EF4-FFF2-40B4-BE49-F238E27FC236}">
                  <a16:creationId xmlns:a16="http://schemas.microsoft.com/office/drawing/2014/main" id="{ACF5676B-957F-44E9-85BE-A3F9528A3D60}"/>
                </a:ext>
              </a:extLst>
            </p:cNvPr>
            <p:cNvSpPr/>
            <p:nvPr/>
          </p:nvSpPr>
          <p:spPr>
            <a:xfrm>
              <a:off x="608333" y="853829"/>
              <a:ext cx="3132899" cy="2967710"/>
            </a:xfrm>
            <a:custGeom>
              <a:avLst/>
              <a:gdLst/>
              <a:ahLst/>
              <a:cxnLst/>
              <a:rect l="l" t="t" r="r" b="b"/>
              <a:pathLst>
                <a:path w="3132899" h="2967710">
                  <a:moveTo>
                    <a:pt x="0" y="0"/>
                  </a:moveTo>
                  <a:lnTo>
                    <a:pt x="3132899" y="0"/>
                  </a:lnTo>
                  <a:lnTo>
                    <a:pt x="3132899" y="2967710"/>
                  </a:lnTo>
                  <a:lnTo>
                    <a:pt x="0" y="296771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22" name="Freeform 9">
              <a:extLst>
                <a:ext uri="{FF2B5EF4-FFF2-40B4-BE49-F238E27FC236}">
                  <a16:creationId xmlns:a16="http://schemas.microsoft.com/office/drawing/2014/main" id="{6B6317DA-8D8A-2408-8B58-A642C7515BB5}"/>
                </a:ext>
              </a:extLst>
            </p:cNvPr>
            <p:cNvSpPr/>
            <p:nvPr/>
          </p:nvSpPr>
          <p:spPr>
            <a:xfrm rot="10078272">
              <a:off x="621769" y="184916"/>
              <a:ext cx="1971350" cy="1867406"/>
            </a:xfrm>
            <a:custGeom>
              <a:avLst/>
              <a:gdLst/>
              <a:ahLst/>
              <a:cxnLst/>
              <a:rect l="l" t="t" r="r" b="b"/>
              <a:pathLst>
                <a:path w="1971350" h="1867406">
                  <a:moveTo>
                    <a:pt x="0" y="0"/>
                  </a:moveTo>
                  <a:lnTo>
                    <a:pt x="1971350" y="0"/>
                  </a:lnTo>
                  <a:lnTo>
                    <a:pt x="1971350" y="1867406"/>
                  </a:lnTo>
                  <a:lnTo>
                    <a:pt x="0" y="186740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grpSp>
          <p:nvGrpSpPr>
            <p:cNvPr id="23" name="Group 10">
              <a:extLst>
                <a:ext uri="{FF2B5EF4-FFF2-40B4-BE49-F238E27FC236}">
                  <a16:creationId xmlns:a16="http://schemas.microsoft.com/office/drawing/2014/main" id="{A7530AF5-2D6D-2C84-66BE-DC01E8442880}"/>
                </a:ext>
              </a:extLst>
            </p:cNvPr>
            <p:cNvGrpSpPr/>
            <p:nvPr/>
          </p:nvGrpSpPr>
          <p:grpSpPr>
            <a:xfrm>
              <a:off x="0" y="1810741"/>
              <a:ext cx="852996" cy="852996"/>
              <a:chOff x="0" y="0"/>
              <a:chExt cx="812800" cy="812800"/>
            </a:xfrm>
          </p:grpSpPr>
          <p:sp>
            <p:nvSpPr>
              <p:cNvPr id="41" name="Freeform 11">
                <a:extLst>
                  <a:ext uri="{FF2B5EF4-FFF2-40B4-BE49-F238E27FC236}">
                    <a16:creationId xmlns:a16="http://schemas.microsoft.com/office/drawing/2014/main" id="{EE170973-B642-1F2C-93D1-45B022798F6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4A03"/>
              </a:solidFill>
            </p:spPr>
            <p:txBody>
              <a:bodyPr/>
              <a:lstStyle/>
              <a:p>
                <a:endParaRPr lang="en-GB"/>
              </a:p>
            </p:txBody>
          </p:sp>
          <p:sp>
            <p:nvSpPr>
              <p:cNvPr id="42" name="TextBox 12">
                <a:extLst>
                  <a:ext uri="{FF2B5EF4-FFF2-40B4-BE49-F238E27FC236}">
                    <a16:creationId xmlns:a16="http://schemas.microsoft.com/office/drawing/2014/main" id="{9B5BDA15-57C3-DC37-83C0-8609714E1CF7}"/>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38" name="Group 13">
              <a:extLst>
                <a:ext uri="{FF2B5EF4-FFF2-40B4-BE49-F238E27FC236}">
                  <a16:creationId xmlns:a16="http://schemas.microsoft.com/office/drawing/2014/main" id="{BC8325A5-6377-7F67-0985-108C80BCD18E}"/>
                </a:ext>
              </a:extLst>
            </p:cNvPr>
            <p:cNvGrpSpPr/>
            <p:nvPr/>
          </p:nvGrpSpPr>
          <p:grpSpPr>
            <a:xfrm>
              <a:off x="2570638" y="270521"/>
              <a:ext cx="583309" cy="583309"/>
              <a:chOff x="0" y="0"/>
              <a:chExt cx="812800" cy="812800"/>
            </a:xfrm>
          </p:grpSpPr>
          <p:sp>
            <p:nvSpPr>
              <p:cNvPr id="39" name="Freeform 14">
                <a:extLst>
                  <a:ext uri="{FF2B5EF4-FFF2-40B4-BE49-F238E27FC236}">
                    <a16:creationId xmlns:a16="http://schemas.microsoft.com/office/drawing/2014/main" id="{586A765F-E494-814D-D9C4-38874AF15F8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6721F"/>
              </a:solidFill>
            </p:spPr>
            <p:txBody>
              <a:bodyPr/>
              <a:lstStyle/>
              <a:p>
                <a:endParaRPr lang="en-GB"/>
              </a:p>
            </p:txBody>
          </p:sp>
          <p:sp>
            <p:nvSpPr>
              <p:cNvPr id="40" name="TextBox 15">
                <a:extLst>
                  <a:ext uri="{FF2B5EF4-FFF2-40B4-BE49-F238E27FC236}">
                    <a16:creationId xmlns:a16="http://schemas.microsoft.com/office/drawing/2014/main" id="{4FDD08E0-A9AB-FD6B-8DDA-95DC5BA8D2A2}"/>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grpSp>
        <p:nvGrpSpPr>
          <p:cNvPr id="43" name="Group 7">
            <a:extLst>
              <a:ext uri="{FF2B5EF4-FFF2-40B4-BE49-F238E27FC236}">
                <a16:creationId xmlns:a16="http://schemas.microsoft.com/office/drawing/2014/main" id="{AA18DD58-D363-1D59-08E6-84FF98201ECE}"/>
              </a:ext>
            </a:extLst>
          </p:cNvPr>
          <p:cNvGrpSpPr/>
          <p:nvPr/>
        </p:nvGrpSpPr>
        <p:grpSpPr>
          <a:xfrm>
            <a:off x="3055475" y="2509148"/>
            <a:ext cx="146062" cy="149950"/>
            <a:chOff x="0" y="0"/>
            <a:chExt cx="3741232" cy="3821539"/>
          </a:xfrm>
        </p:grpSpPr>
        <p:sp>
          <p:nvSpPr>
            <p:cNvPr id="44" name="Freeform 8">
              <a:extLst>
                <a:ext uri="{FF2B5EF4-FFF2-40B4-BE49-F238E27FC236}">
                  <a16:creationId xmlns:a16="http://schemas.microsoft.com/office/drawing/2014/main" id="{81C841DA-7CDB-1D4C-199C-4C8C37D0C877}"/>
                </a:ext>
              </a:extLst>
            </p:cNvPr>
            <p:cNvSpPr/>
            <p:nvPr/>
          </p:nvSpPr>
          <p:spPr>
            <a:xfrm>
              <a:off x="608333" y="853829"/>
              <a:ext cx="3132899" cy="2967710"/>
            </a:xfrm>
            <a:custGeom>
              <a:avLst/>
              <a:gdLst/>
              <a:ahLst/>
              <a:cxnLst/>
              <a:rect l="l" t="t" r="r" b="b"/>
              <a:pathLst>
                <a:path w="3132899" h="2967710">
                  <a:moveTo>
                    <a:pt x="0" y="0"/>
                  </a:moveTo>
                  <a:lnTo>
                    <a:pt x="3132899" y="0"/>
                  </a:lnTo>
                  <a:lnTo>
                    <a:pt x="3132899" y="2967710"/>
                  </a:lnTo>
                  <a:lnTo>
                    <a:pt x="0" y="296771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45" name="Freeform 9">
              <a:extLst>
                <a:ext uri="{FF2B5EF4-FFF2-40B4-BE49-F238E27FC236}">
                  <a16:creationId xmlns:a16="http://schemas.microsoft.com/office/drawing/2014/main" id="{1A1F44FF-5C08-391F-BEC4-42A2D062B17B}"/>
                </a:ext>
              </a:extLst>
            </p:cNvPr>
            <p:cNvSpPr/>
            <p:nvPr/>
          </p:nvSpPr>
          <p:spPr>
            <a:xfrm rot="10078272">
              <a:off x="621769" y="184916"/>
              <a:ext cx="1971350" cy="1867406"/>
            </a:xfrm>
            <a:custGeom>
              <a:avLst/>
              <a:gdLst/>
              <a:ahLst/>
              <a:cxnLst/>
              <a:rect l="l" t="t" r="r" b="b"/>
              <a:pathLst>
                <a:path w="1971350" h="1867406">
                  <a:moveTo>
                    <a:pt x="0" y="0"/>
                  </a:moveTo>
                  <a:lnTo>
                    <a:pt x="1971350" y="0"/>
                  </a:lnTo>
                  <a:lnTo>
                    <a:pt x="1971350" y="1867406"/>
                  </a:lnTo>
                  <a:lnTo>
                    <a:pt x="0" y="186740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grpSp>
          <p:nvGrpSpPr>
            <p:cNvPr id="46" name="Group 10">
              <a:extLst>
                <a:ext uri="{FF2B5EF4-FFF2-40B4-BE49-F238E27FC236}">
                  <a16:creationId xmlns:a16="http://schemas.microsoft.com/office/drawing/2014/main" id="{92A530D6-5910-DE44-ED7D-54C9141BF9E7}"/>
                </a:ext>
              </a:extLst>
            </p:cNvPr>
            <p:cNvGrpSpPr/>
            <p:nvPr/>
          </p:nvGrpSpPr>
          <p:grpSpPr>
            <a:xfrm>
              <a:off x="0" y="1810741"/>
              <a:ext cx="852996" cy="852996"/>
              <a:chOff x="0" y="0"/>
              <a:chExt cx="812800" cy="812800"/>
            </a:xfrm>
          </p:grpSpPr>
          <p:sp>
            <p:nvSpPr>
              <p:cNvPr id="51" name="Freeform 11">
                <a:extLst>
                  <a:ext uri="{FF2B5EF4-FFF2-40B4-BE49-F238E27FC236}">
                    <a16:creationId xmlns:a16="http://schemas.microsoft.com/office/drawing/2014/main" id="{B2EB9A86-648D-AB9F-A03E-5B487E480E9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4A03"/>
              </a:solidFill>
            </p:spPr>
            <p:txBody>
              <a:bodyPr/>
              <a:lstStyle/>
              <a:p>
                <a:endParaRPr lang="en-GB"/>
              </a:p>
            </p:txBody>
          </p:sp>
          <p:sp>
            <p:nvSpPr>
              <p:cNvPr id="52" name="TextBox 12">
                <a:extLst>
                  <a:ext uri="{FF2B5EF4-FFF2-40B4-BE49-F238E27FC236}">
                    <a16:creationId xmlns:a16="http://schemas.microsoft.com/office/drawing/2014/main" id="{3394CD02-6698-1A0A-4E44-14D0AA6B5DE4}"/>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47" name="Group 13">
              <a:extLst>
                <a:ext uri="{FF2B5EF4-FFF2-40B4-BE49-F238E27FC236}">
                  <a16:creationId xmlns:a16="http://schemas.microsoft.com/office/drawing/2014/main" id="{A0DEEA81-F2BF-95CF-68BD-317D3334286F}"/>
                </a:ext>
              </a:extLst>
            </p:cNvPr>
            <p:cNvGrpSpPr/>
            <p:nvPr/>
          </p:nvGrpSpPr>
          <p:grpSpPr>
            <a:xfrm>
              <a:off x="2570638" y="270521"/>
              <a:ext cx="583309" cy="583309"/>
              <a:chOff x="0" y="0"/>
              <a:chExt cx="812800" cy="812800"/>
            </a:xfrm>
          </p:grpSpPr>
          <p:sp>
            <p:nvSpPr>
              <p:cNvPr id="48" name="Freeform 14">
                <a:extLst>
                  <a:ext uri="{FF2B5EF4-FFF2-40B4-BE49-F238E27FC236}">
                    <a16:creationId xmlns:a16="http://schemas.microsoft.com/office/drawing/2014/main" id="{67CBFDCA-E179-8542-005A-A48C00895C0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6721F"/>
              </a:solidFill>
            </p:spPr>
            <p:txBody>
              <a:bodyPr/>
              <a:lstStyle/>
              <a:p>
                <a:endParaRPr lang="en-GB"/>
              </a:p>
            </p:txBody>
          </p:sp>
          <p:sp>
            <p:nvSpPr>
              <p:cNvPr id="49" name="TextBox 15">
                <a:extLst>
                  <a:ext uri="{FF2B5EF4-FFF2-40B4-BE49-F238E27FC236}">
                    <a16:creationId xmlns:a16="http://schemas.microsoft.com/office/drawing/2014/main" id="{D4B56E6C-75B2-6865-20C9-F649C96851AE}"/>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sp>
        <p:nvSpPr>
          <p:cNvPr id="62" name="Freeform 44">
            <a:extLst>
              <a:ext uri="{FF2B5EF4-FFF2-40B4-BE49-F238E27FC236}">
                <a16:creationId xmlns:a16="http://schemas.microsoft.com/office/drawing/2014/main" id="{9E2A8F62-F7C5-92EE-B1AF-2A59E2387917}"/>
              </a:ext>
            </a:extLst>
          </p:cNvPr>
          <p:cNvSpPr/>
          <p:nvPr/>
        </p:nvSpPr>
        <p:spPr>
          <a:xfrm>
            <a:off x="1622950" y="1454551"/>
            <a:ext cx="148998" cy="118328"/>
          </a:xfrm>
          <a:prstGeom prst="rect">
            <a:avLst/>
          </a:pr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3" name="Freeform 44">
            <a:extLst>
              <a:ext uri="{FF2B5EF4-FFF2-40B4-BE49-F238E27FC236}">
                <a16:creationId xmlns:a16="http://schemas.microsoft.com/office/drawing/2014/main" id="{F10412DD-D89D-24A9-55F5-A2798895DAD0}"/>
              </a:ext>
            </a:extLst>
          </p:cNvPr>
          <p:cNvSpPr/>
          <p:nvPr/>
        </p:nvSpPr>
        <p:spPr>
          <a:xfrm>
            <a:off x="3194529" y="1488776"/>
            <a:ext cx="148998" cy="118328"/>
          </a:xfrm>
          <a:prstGeom prst="rect">
            <a:avLst/>
          </a:pr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4" name="Freeform 44">
            <a:extLst>
              <a:ext uri="{FF2B5EF4-FFF2-40B4-BE49-F238E27FC236}">
                <a16:creationId xmlns:a16="http://schemas.microsoft.com/office/drawing/2014/main" id="{30AD2C74-C1ED-0ECF-3281-49DD1B411599}"/>
              </a:ext>
            </a:extLst>
          </p:cNvPr>
          <p:cNvSpPr/>
          <p:nvPr/>
        </p:nvSpPr>
        <p:spPr>
          <a:xfrm>
            <a:off x="4690829" y="1378242"/>
            <a:ext cx="148998" cy="118328"/>
          </a:xfrm>
          <a:prstGeom prst="rect">
            <a:avLst/>
          </a:pr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5" name="Freeform 44">
            <a:extLst>
              <a:ext uri="{FF2B5EF4-FFF2-40B4-BE49-F238E27FC236}">
                <a16:creationId xmlns:a16="http://schemas.microsoft.com/office/drawing/2014/main" id="{E2E5B40E-2B6D-D836-2B10-47A4092FE4C6}"/>
              </a:ext>
            </a:extLst>
          </p:cNvPr>
          <p:cNvSpPr/>
          <p:nvPr/>
        </p:nvSpPr>
        <p:spPr>
          <a:xfrm>
            <a:off x="6293413" y="1543226"/>
            <a:ext cx="148998" cy="118328"/>
          </a:xfrm>
          <a:prstGeom prst="rect">
            <a:avLst/>
          </a:pr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6" name="Freeform 44">
            <a:extLst>
              <a:ext uri="{FF2B5EF4-FFF2-40B4-BE49-F238E27FC236}">
                <a16:creationId xmlns:a16="http://schemas.microsoft.com/office/drawing/2014/main" id="{97BD8EB7-9A07-ED05-968E-F26FE71ECDEA}"/>
              </a:ext>
            </a:extLst>
          </p:cNvPr>
          <p:cNvSpPr/>
          <p:nvPr/>
        </p:nvSpPr>
        <p:spPr>
          <a:xfrm>
            <a:off x="1695766" y="3128884"/>
            <a:ext cx="148998" cy="118328"/>
          </a:xfrm>
          <a:prstGeom prst="rect">
            <a:avLst/>
          </a:pr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7" name="Freeform 44">
            <a:extLst>
              <a:ext uri="{FF2B5EF4-FFF2-40B4-BE49-F238E27FC236}">
                <a16:creationId xmlns:a16="http://schemas.microsoft.com/office/drawing/2014/main" id="{C7E923E4-1460-C498-7163-7122E6A8AC7B}"/>
              </a:ext>
            </a:extLst>
          </p:cNvPr>
          <p:cNvSpPr/>
          <p:nvPr/>
        </p:nvSpPr>
        <p:spPr>
          <a:xfrm>
            <a:off x="3257574" y="3035450"/>
            <a:ext cx="148998" cy="118328"/>
          </a:xfrm>
          <a:prstGeom prst="rect">
            <a:avLst/>
          </a:pr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8" name="Freeform 44">
            <a:extLst>
              <a:ext uri="{FF2B5EF4-FFF2-40B4-BE49-F238E27FC236}">
                <a16:creationId xmlns:a16="http://schemas.microsoft.com/office/drawing/2014/main" id="{4AA228A1-86F2-8820-F60D-15717E1B1ABC}"/>
              </a:ext>
            </a:extLst>
          </p:cNvPr>
          <p:cNvSpPr/>
          <p:nvPr/>
        </p:nvSpPr>
        <p:spPr>
          <a:xfrm>
            <a:off x="4751350" y="3091035"/>
            <a:ext cx="148998" cy="118328"/>
          </a:xfrm>
          <a:prstGeom prst="rect">
            <a:avLst/>
          </a:pr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9" name="Freeform 44">
            <a:extLst>
              <a:ext uri="{FF2B5EF4-FFF2-40B4-BE49-F238E27FC236}">
                <a16:creationId xmlns:a16="http://schemas.microsoft.com/office/drawing/2014/main" id="{39926840-38DF-B062-7D3E-146A7980A242}"/>
              </a:ext>
            </a:extLst>
          </p:cNvPr>
          <p:cNvSpPr/>
          <p:nvPr/>
        </p:nvSpPr>
        <p:spPr>
          <a:xfrm>
            <a:off x="7929775" y="4927362"/>
            <a:ext cx="148998" cy="118328"/>
          </a:xfrm>
          <a:prstGeom prst="rect">
            <a:avLst/>
          </a:pr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70" name="Freeform 44">
            <a:extLst>
              <a:ext uri="{FF2B5EF4-FFF2-40B4-BE49-F238E27FC236}">
                <a16:creationId xmlns:a16="http://schemas.microsoft.com/office/drawing/2014/main" id="{F2B64B6D-DEFD-0ABC-5387-1F1F659B4320}"/>
              </a:ext>
            </a:extLst>
          </p:cNvPr>
          <p:cNvSpPr/>
          <p:nvPr/>
        </p:nvSpPr>
        <p:spPr>
          <a:xfrm>
            <a:off x="3052539" y="4741436"/>
            <a:ext cx="148998" cy="118328"/>
          </a:xfrm>
          <a:prstGeom prst="rect">
            <a:avLst/>
          </a:pr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71" name="Freeform 44">
            <a:extLst>
              <a:ext uri="{FF2B5EF4-FFF2-40B4-BE49-F238E27FC236}">
                <a16:creationId xmlns:a16="http://schemas.microsoft.com/office/drawing/2014/main" id="{04134602-137F-1A01-FB30-5615371C88B3}"/>
              </a:ext>
            </a:extLst>
          </p:cNvPr>
          <p:cNvSpPr/>
          <p:nvPr/>
        </p:nvSpPr>
        <p:spPr>
          <a:xfrm>
            <a:off x="4627411" y="4726098"/>
            <a:ext cx="148998" cy="118328"/>
          </a:xfrm>
          <a:prstGeom prst="rect">
            <a:avLst/>
          </a:pr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2" name="Freeform 23">
            <a:extLst>
              <a:ext uri="{FF2B5EF4-FFF2-40B4-BE49-F238E27FC236}">
                <a16:creationId xmlns:a16="http://schemas.microsoft.com/office/drawing/2014/main" id="{E8F62CF4-96CF-09E3-7DF7-BCA08DB4BBE5}"/>
              </a:ext>
            </a:extLst>
          </p:cNvPr>
          <p:cNvSpPr/>
          <p:nvPr/>
        </p:nvSpPr>
        <p:spPr>
          <a:xfrm flipH="1">
            <a:off x="8671559" y="3917051"/>
            <a:ext cx="116704" cy="153967"/>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3" name="Freeform 44">
            <a:extLst>
              <a:ext uri="{FF2B5EF4-FFF2-40B4-BE49-F238E27FC236}">
                <a16:creationId xmlns:a16="http://schemas.microsoft.com/office/drawing/2014/main" id="{FD36822F-86F8-E365-0C98-7A90979047A1}"/>
              </a:ext>
            </a:extLst>
          </p:cNvPr>
          <p:cNvSpPr/>
          <p:nvPr/>
        </p:nvSpPr>
        <p:spPr>
          <a:xfrm>
            <a:off x="1708138" y="4390311"/>
            <a:ext cx="148998" cy="118328"/>
          </a:xfrm>
          <a:prstGeom prst="rect">
            <a:avLst/>
          </a:pr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4" name="Freeform 44">
            <a:extLst>
              <a:ext uri="{FF2B5EF4-FFF2-40B4-BE49-F238E27FC236}">
                <a16:creationId xmlns:a16="http://schemas.microsoft.com/office/drawing/2014/main" id="{14302F22-10FD-D030-D12C-D14592E78F52}"/>
              </a:ext>
            </a:extLst>
          </p:cNvPr>
          <p:cNvSpPr/>
          <p:nvPr/>
        </p:nvSpPr>
        <p:spPr>
          <a:xfrm>
            <a:off x="4930828" y="2156813"/>
            <a:ext cx="148998" cy="118328"/>
          </a:xfrm>
          <a:prstGeom prst="rect">
            <a:avLst/>
          </a:pr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Freeform 44">
            <a:extLst>
              <a:ext uri="{FF2B5EF4-FFF2-40B4-BE49-F238E27FC236}">
                <a16:creationId xmlns:a16="http://schemas.microsoft.com/office/drawing/2014/main" id="{599C67E7-3C6C-889C-D2B6-D65D10F3F8D9}"/>
              </a:ext>
            </a:extLst>
          </p:cNvPr>
          <p:cNvSpPr/>
          <p:nvPr/>
        </p:nvSpPr>
        <p:spPr>
          <a:xfrm>
            <a:off x="6428918" y="2163170"/>
            <a:ext cx="148998" cy="118328"/>
          </a:xfrm>
          <a:prstGeom prst="rect">
            <a:avLst/>
          </a:pr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 name="Freeform 44">
            <a:extLst>
              <a:ext uri="{FF2B5EF4-FFF2-40B4-BE49-F238E27FC236}">
                <a16:creationId xmlns:a16="http://schemas.microsoft.com/office/drawing/2014/main" id="{530D3988-32FF-2E3C-73C8-2567AA73F33D}"/>
              </a:ext>
            </a:extLst>
          </p:cNvPr>
          <p:cNvSpPr/>
          <p:nvPr/>
        </p:nvSpPr>
        <p:spPr>
          <a:xfrm>
            <a:off x="7820954" y="2160759"/>
            <a:ext cx="148998" cy="118328"/>
          </a:xfrm>
          <a:prstGeom prst="rect">
            <a:avLst/>
          </a:pr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7" name="Freeform 44">
            <a:extLst>
              <a:ext uri="{FF2B5EF4-FFF2-40B4-BE49-F238E27FC236}">
                <a16:creationId xmlns:a16="http://schemas.microsoft.com/office/drawing/2014/main" id="{EE296D21-6057-AD8F-8707-692C962EF580}"/>
              </a:ext>
            </a:extLst>
          </p:cNvPr>
          <p:cNvSpPr/>
          <p:nvPr/>
        </p:nvSpPr>
        <p:spPr>
          <a:xfrm>
            <a:off x="8042374" y="3923543"/>
            <a:ext cx="148998" cy="118328"/>
          </a:xfrm>
          <a:prstGeom prst="rect">
            <a:avLst/>
          </a:pr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72" name="Freeform 44">
            <a:extLst>
              <a:ext uri="{FF2B5EF4-FFF2-40B4-BE49-F238E27FC236}">
                <a16:creationId xmlns:a16="http://schemas.microsoft.com/office/drawing/2014/main" id="{7AB83323-04BF-EDE7-4EE2-75140EDB90B5}"/>
              </a:ext>
            </a:extLst>
          </p:cNvPr>
          <p:cNvSpPr/>
          <p:nvPr/>
        </p:nvSpPr>
        <p:spPr>
          <a:xfrm>
            <a:off x="4709529" y="3977025"/>
            <a:ext cx="148998" cy="118328"/>
          </a:xfrm>
          <a:prstGeom prst="rect">
            <a:avLst/>
          </a:pr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73" name="Freeform 44">
            <a:extLst>
              <a:ext uri="{FF2B5EF4-FFF2-40B4-BE49-F238E27FC236}">
                <a16:creationId xmlns:a16="http://schemas.microsoft.com/office/drawing/2014/main" id="{21F4E93A-6794-AB82-A8D0-AB67B3A3B844}"/>
              </a:ext>
            </a:extLst>
          </p:cNvPr>
          <p:cNvSpPr/>
          <p:nvPr/>
        </p:nvSpPr>
        <p:spPr>
          <a:xfrm>
            <a:off x="4838833" y="5473536"/>
            <a:ext cx="148998" cy="118328"/>
          </a:xfrm>
          <a:prstGeom prst="rect">
            <a:avLst/>
          </a:pr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74" name="Freeform 44">
            <a:extLst>
              <a:ext uri="{FF2B5EF4-FFF2-40B4-BE49-F238E27FC236}">
                <a16:creationId xmlns:a16="http://schemas.microsoft.com/office/drawing/2014/main" id="{B389ABA7-DB7E-A14C-51B0-3E4607E8DB2C}"/>
              </a:ext>
            </a:extLst>
          </p:cNvPr>
          <p:cNvSpPr/>
          <p:nvPr/>
        </p:nvSpPr>
        <p:spPr>
          <a:xfrm>
            <a:off x="7969952" y="5512698"/>
            <a:ext cx="148998" cy="118328"/>
          </a:xfrm>
          <a:prstGeom prst="rect">
            <a:avLst/>
          </a:pr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75" name="Group 7">
            <a:extLst>
              <a:ext uri="{FF2B5EF4-FFF2-40B4-BE49-F238E27FC236}">
                <a16:creationId xmlns:a16="http://schemas.microsoft.com/office/drawing/2014/main" id="{FCDB1ACD-4D67-382F-DAC6-40690A70839E}"/>
              </a:ext>
            </a:extLst>
          </p:cNvPr>
          <p:cNvGrpSpPr/>
          <p:nvPr/>
        </p:nvGrpSpPr>
        <p:grpSpPr>
          <a:xfrm>
            <a:off x="3066166" y="4297318"/>
            <a:ext cx="146062" cy="149950"/>
            <a:chOff x="0" y="0"/>
            <a:chExt cx="3741232" cy="3821539"/>
          </a:xfrm>
        </p:grpSpPr>
        <p:sp>
          <p:nvSpPr>
            <p:cNvPr id="76" name="Freeform 8">
              <a:extLst>
                <a:ext uri="{FF2B5EF4-FFF2-40B4-BE49-F238E27FC236}">
                  <a16:creationId xmlns:a16="http://schemas.microsoft.com/office/drawing/2014/main" id="{A51D67A0-B1A9-A35E-9A18-09E11ECCBF8D}"/>
                </a:ext>
              </a:extLst>
            </p:cNvPr>
            <p:cNvSpPr/>
            <p:nvPr/>
          </p:nvSpPr>
          <p:spPr>
            <a:xfrm>
              <a:off x="608333" y="853829"/>
              <a:ext cx="3132899" cy="2967710"/>
            </a:xfrm>
            <a:custGeom>
              <a:avLst/>
              <a:gdLst/>
              <a:ahLst/>
              <a:cxnLst/>
              <a:rect l="l" t="t" r="r" b="b"/>
              <a:pathLst>
                <a:path w="3132899" h="2967710">
                  <a:moveTo>
                    <a:pt x="0" y="0"/>
                  </a:moveTo>
                  <a:lnTo>
                    <a:pt x="3132899" y="0"/>
                  </a:lnTo>
                  <a:lnTo>
                    <a:pt x="3132899" y="2967710"/>
                  </a:lnTo>
                  <a:lnTo>
                    <a:pt x="0" y="296771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77" name="Freeform 9">
              <a:extLst>
                <a:ext uri="{FF2B5EF4-FFF2-40B4-BE49-F238E27FC236}">
                  <a16:creationId xmlns:a16="http://schemas.microsoft.com/office/drawing/2014/main" id="{352E9B2C-47A9-543B-D0E1-A0E97558457A}"/>
                </a:ext>
              </a:extLst>
            </p:cNvPr>
            <p:cNvSpPr/>
            <p:nvPr/>
          </p:nvSpPr>
          <p:spPr>
            <a:xfrm rot="10078272">
              <a:off x="621769" y="184916"/>
              <a:ext cx="1971350" cy="1867406"/>
            </a:xfrm>
            <a:custGeom>
              <a:avLst/>
              <a:gdLst/>
              <a:ahLst/>
              <a:cxnLst/>
              <a:rect l="l" t="t" r="r" b="b"/>
              <a:pathLst>
                <a:path w="1971350" h="1867406">
                  <a:moveTo>
                    <a:pt x="0" y="0"/>
                  </a:moveTo>
                  <a:lnTo>
                    <a:pt x="1971350" y="0"/>
                  </a:lnTo>
                  <a:lnTo>
                    <a:pt x="1971350" y="1867406"/>
                  </a:lnTo>
                  <a:lnTo>
                    <a:pt x="0" y="186740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grpSp>
          <p:nvGrpSpPr>
            <p:cNvPr id="86" name="Group 10">
              <a:extLst>
                <a:ext uri="{FF2B5EF4-FFF2-40B4-BE49-F238E27FC236}">
                  <a16:creationId xmlns:a16="http://schemas.microsoft.com/office/drawing/2014/main" id="{D21288C6-5901-F5F1-4C6A-5695B2154403}"/>
                </a:ext>
              </a:extLst>
            </p:cNvPr>
            <p:cNvGrpSpPr/>
            <p:nvPr/>
          </p:nvGrpSpPr>
          <p:grpSpPr>
            <a:xfrm>
              <a:off x="0" y="1810741"/>
              <a:ext cx="852996" cy="852996"/>
              <a:chOff x="0" y="0"/>
              <a:chExt cx="812800" cy="812800"/>
            </a:xfrm>
          </p:grpSpPr>
          <p:sp>
            <p:nvSpPr>
              <p:cNvPr id="91" name="Freeform 11">
                <a:extLst>
                  <a:ext uri="{FF2B5EF4-FFF2-40B4-BE49-F238E27FC236}">
                    <a16:creationId xmlns:a16="http://schemas.microsoft.com/office/drawing/2014/main" id="{086EE76C-B2FC-B1AA-BFBB-96493EDB19B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4A03"/>
              </a:solidFill>
            </p:spPr>
            <p:txBody>
              <a:bodyPr/>
              <a:lstStyle/>
              <a:p>
                <a:endParaRPr lang="en-GB"/>
              </a:p>
            </p:txBody>
          </p:sp>
          <p:sp>
            <p:nvSpPr>
              <p:cNvPr id="92" name="TextBox 12">
                <a:extLst>
                  <a:ext uri="{FF2B5EF4-FFF2-40B4-BE49-F238E27FC236}">
                    <a16:creationId xmlns:a16="http://schemas.microsoft.com/office/drawing/2014/main" id="{812B1409-E2D6-2FD3-3738-56A52B66A7DC}"/>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87" name="Group 13">
              <a:extLst>
                <a:ext uri="{FF2B5EF4-FFF2-40B4-BE49-F238E27FC236}">
                  <a16:creationId xmlns:a16="http://schemas.microsoft.com/office/drawing/2014/main" id="{0EDA286E-67CD-0535-D8E1-E9CB74A38C78}"/>
                </a:ext>
              </a:extLst>
            </p:cNvPr>
            <p:cNvGrpSpPr/>
            <p:nvPr/>
          </p:nvGrpSpPr>
          <p:grpSpPr>
            <a:xfrm>
              <a:off x="2570638" y="270521"/>
              <a:ext cx="583309" cy="583309"/>
              <a:chOff x="0" y="0"/>
              <a:chExt cx="812800" cy="812800"/>
            </a:xfrm>
          </p:grpSpPr>
          <p:sp>
            <p:nvSpPr>
              <p:cNvPr id="88" name="Freeform 14">
                <a:extLst>
                  <a:ext uri="{FF2B5EF4-FFF2-40B4-BE49-F238E27FC236}">
                    <a16:creationId xmlns:a16="http://schemas.microsoft.com/office/drawing/2014/main" id="{4F4D9F99-750B-335F-DA64-3FAE3849903D}"/>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6721F"/>
              </a:solidFill>
            </p:spPr>
            <p:txBody>
              <a:bodyPr/>
              <a:lstStyle/>
              <a:p>
                <a:endParaRPr lang="en-GB"/>
              </a:p>
            </p:txBody>
          </p:sp>
          <p:sp>
            <p:nvSpPr>
              <p:cNvPr id="90" name="TextBox 15">
                <a:extLst>
                  <a:ext uri="{FF2B5EF4-FFF2-40B4-BE49-F238E27FC236}">
                    <a16:creationId xmlns:a16="http://schemas.microsoft.com/office/drawing/2014/main" id="{B7E1A5CE-493F-9CF9-4004-595E50688619}"/>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grpSp>
        <p:nvGrpSpPr>
          <p:cNvPr id="93" name="Group 7">
            <a:extLst>
              <a:ext uri="{FF2B5EF4-FFF2-40B4-BE49-F238E27FC236}">
                <a16:creationId xmlns:a16="http://schemas.microsoft.com/office/drawing/2014/main" id="{00A10CAB-E58D-AC5E-8308-FA083451C3E7}"/>
              </a:ext>
            </a:extLst>
          </p:cNvPr>
          <p:cNvGrpSpPr/>
          <p:nvPr/>
        </p:nvGrpSpPr>
        <p:grpSpPr>
          <a:xfrm>
            <a:off x="3186116" y="800669"/>
            <a:ext cx="146062" cy="149950"/>
            <a:chOff x="0" y="0"/>
            <a:chExt cx="3741232" cy="3821539"/>
          </a:xfrm>
        </p:grpSpPr>
        <p:sp>
          <p:nvSpPr>
            <p:cNvPr id="94" name="Freeform 8">
              <a:extLst>
                <a:ext uri="{FF2B5EF4-FFF2-40B4-BE49-F238E27FC236}">
                  <a16:creationId xmlns:a16="http://schemas.microsoft.com/office/drawing/2014/main" id="{F57DD41A-3679-9781-3A14-52AB40C373EE}"/>
                </a:ext>
              </a:extLst>
            </p:cNvPr>
            <p:cNvSpPr/>
            <p:nvPr/>
          </p:nvSpPr>
          <p:spPr>
            <a:xfrm>
              <a:off x="608333" y="853829"/>
              <a:ext cx="3132899" cy="2967710"/>
            </a:xfrm>
            <a:custGeom>
              <a:avLst/>
              <a:gdLst/>
              <a:ahLst/>
              <a:cxnLst/>
              <a:rect l="l" t="t" r="r" b="b"/>
              <a:pathLst>
                <a:path w="3132899" h="2967710">
                  <a:moveTo>
                    <a:pt x="0" y="0"/>
                  </a:moveTo>
                  <a:lnTo>
                    <a:pt x="3132899" y="0"/>
                  </a:lnTo>
                  <a:lnTo>
                    <a:pt x="3132899" y="2967710"/>
                  </a:lnTo>
                  <a:lnTo>
                    <a:pt x="0" y="296771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95" name="Freeform 9">
              <a:extLst>
                <a:ext uri="{FF2B5EF4-FFF2-40B4-BE49-F238E27FC236}">
                  <a16:creationId xmlns:a16="http://schemas.microsoft.com/office/drawing/2014/main" id="{FF2789E6-84C0-51D3-3125-443D779B51E8}"/>
                </a:ext>
              </a:extLst>
            </p:cNvPr>
            <p:cNvSpPr/>
            <p:nvPr/>
          </p:nvSpPr>
          <p:spPr>
            <a:xfrm rot="10078272">
              <a:off x="621769" y="184916"/>
              <a:ext cx="1971350" cy="1867406"/>
            </a:xfrm>
            <a:custGeom>
              <a:avLst/>
              <a:gdLst/>
              <a:ahLst/>
              <a:cxnLst/>
              <a:rect l="l" t="t" r="r" b="b"/>
              <a:pathLst>
                <a:path w="1971350" h="1867406">
                  <a:moveTo>
                    <a:pt x="0" y="0"/>
                  </a:moveTo>
                  <a:lnTo>
                    <a:pt x="1971350" y="0"/>
                  </a:lnTo>
                  <a:lnTo>
                    <a:pt x="1971350" y="1867406"/>
                  </a:lnTo>
                  <a:lnTo>
                    <a:pt x="0" y="186740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grpSp>
          <p:nvGrpSpPr>
            <p:cNvPr id="96" name="Group 10">
              <a:extLst>
                <a:ext uri="{FF2B5EF4-FFF2-40B4-BE49-F238E27FC236}">
                  <a16:creationId xmlns:a16="http://schemas.microsoft.com/office/drawing/2014/main" id="{8610E674-C949-13D7-5DC7-0B474E3EA03A}"/>
                </a:ext>
              </a:extLst>
            </p:cNvPr>
            <p:cNvGrpSpPr/>
            <p:nvPr/>
          </p:nvGrpSpPr>
          <p:grpSpPr>
            <a:xfrm>
              <a:off x="0" y="1810741"/>
              <a:ext cx="852996" cy="852996"/>
              <a:chOff x="0" y="0"/>
              <a:chExt cx="812800" cy="812800"/>
            </a:xfrm>
          </p:grpSpPr>
          <p:sp>
            <p:nvSpPr>
              <p:cNvPr id="100" name="Freeform 11">
                <a:extLst>
                  <a:ext uri="{FF2B5EF4-FFF2-40B4-BE49-F238E27FC236}">
                    <a16:creationId xmlns:a16="http://schemas.microsoft.com/office/drawing/2014/main" id="{70DDBFC8-0BD6-D184-5BD1-03D54FA7795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4A03"/>
              </a:solidFill>
            </p:spPr>
            <p:txBody>
              <a:bodyPr/>
              <a:lstStyle/>
              <a:p>
                <a:endParaRPr lang="en-GB"/>
              </a:p>
            </p:txBody>
          </p:sp>
          <p:sp>
            <p:nvSpPr>
              <p:cNvPr id="101" name="TextBox 12">
                <a:extLst>
                  <a:ext uri="{FF2B5EF4-FFF2-40B4-BE49-F238E27FC236}">
                    <a16:creationId xmlns:a16="http://schemas.microsoft.com/office/drawing/2014/main" id="{FC6EB86E-3E89-EC42-0018-229EBF8FEF86}"/>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97" name="Group 13">
              <a:extLst>
                <a:ext uri="{FF2B5EF4-FFF2-40B4-BE49-F238E27FC236}">
                  <a16:creationId xmlns:a16="http://schemas.microsoft.com/office/drawing/2014/main" id="{A2934EE3-6309-2EE0-D67A-D32DCFE80C30}"/>
                </a:ext>
              </a:extLst>
            </p:cNvPr>
            <p:cNvGrpSpPr/>
            <p:nvPr/>
          </p:nvGrpSpPr>
          <p:grpSpPr>
            <a:xfrm>
              <a:off x="2570638" y="270521"/>
              <a:ext cx="583309" cy="583309"/>
              <a:chOff x="0" y="0"/>
              <a:chExt cx="812800" cy="812800"/>
            </a:xfrm>
          </p:grpSpPr>
          <p:sp>
            <p:nvSpPr>
              <p:cNvPr id="98" name="Freeform 14">
                <a:extLst>
                  <a:ext uri="{FF2B5EF4-FFF2-40B4-BE49-F238E27FC236}">
                    <a16:creationId xmlns:a16="http://schemas.microsoft.com/office/drawing/2014/main" id="{D6AF3C16-8BC9-E223-FB92-79338F3F163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6721F"/>
              </a:solidFill>
            </p:spPr>
            <p:txBody>
              <a:bodyPr/>
              <a:lstStyle/>
              <a:p>
                <a:endParaRPr lang="en-GB"/>
              </a:p>
            </p:txBody>
          </p:sp>
          <p:sp>
            <p:nvSpPr>
              <p:cNvPr id="99" name="TextBox 15">
                <a:extLst>
                  <a:ext uri="{FF2B5EF4-FFF2-40B4-BE49-F238E27FC236}">
                    <a16:creationId xmlns:a16="http://schemas.microsoft.com/office/drawing/2014/main" id="{1E4BC78C-C0A7-C049-45E1-C138C7E49B07}"/>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pic>
        <p:nvPicPr>
          <p:cNvPr id="53" name="Picture 52" descr="A picture containing shape&#10;&#10;Description automatically generated">
            <a:extLst>
              <a:ext uri="{FF2B5EF4-FFF2-40B4-BE49-F238E27FC236}">
                <a16:creationId xmlns:a16="http://schemas.microsoft.com/office/drawing/2014/main" id="{B9E8C753-352C-D03C-B550-AE4B317FCD9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679192">
            <a:off x="9298564" y="4672899"/>
            <a:ext cx="321362" cy="277934"/>
          </a:xfrm>
          <a:prstGeom prst="rect">
            <a:avLst/>
          </a:prstGeom>
        </p:spPr>
      </p:pic>
      <p:sp>
        <p:nvSpPr>
          <p:cNvPr id="54" name="TextBox 53">
            <a:extLst>
              <a:ext uri="{FF2B5EF4-FFF2-40B4-BE49-F238E27FC236}">
                <a16:creationId xmlns:a16="http://schemas.microsoft.com/office/drawing/2014/main" id="{2E02B9CB-4621-C482-1F33-75472E49066E}"/>
              </a:ext>
            </a:extLst>
          </p:cNvPr>
          <p:cNvSpPr txBox="1"/>
          <p:nvPr/>
        </p:nvSpPr>
        <p:spPr>
          <a:xfrm>
            <a:off x="9185631" y="5069548"/>
            <a:ext cx="596695" cy="338554"/>
          </a:xfrm>
          <a:prstGeom prst="rect">
            <a:avLst/>
          </a:prstGeom>
          <a:noFill/>
        </p:spPr>
        <p:txBody>
          <a:bodyPr wrap="square" rtlCol="0">
            <a:spAutoFit/>
          </a:bodyPr>
          <a:lstStyle/>
          <a:p>
            <a:pPr algn="ctr"/>
            <a:r>
              <a:rPr lang="en-GB" sz="800">
                <a:latin typeface="Century Gothic" panose="020B0502020202020204" pitchFamily="34" charset="0"/>
              </a:rPr>
              <a:t>Chef’s Special</a:t>
            </a:r>
            <a:endParaRPr lang="en-GB" sz="800" b="1">
              <a:latin typeface="Century Gothic" panose="020B0502020202020204" pitchFamily="34" charset="0"/>
            </a:endParaRPr>
          </a:p>
        </p:txBody>
      </p:sp>
      <p:pic>
        <p:nvPicPr>
          <p:cNvPr id="55" name="Picture 54" descr="A picture containing shape&#10;&#10;Description automatically generated">
            <a:extLst>
              <a:ext uri="{FF2B5EF4-FFF2-40B4-BE49-F238E27FC236}">
                <a16:creationId xmlns:a16="http://schemas.microsoft.com/office/drawing/2014/main" id="{DE510DFA-1897-201C-E757-1270B2BBFA3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679192">
            <a:off x="6037346" y="4344683"/>
            <a:ext cx="321362" cy="277934"/>
          </a:xfrm>
          <a:prstGeom prst="rect">
            <a:avLst/>
          </a:prstGeom>
        </p:spPr>
      </p:pic>
      <p:sp>
        <p:nvSpPr>
          <p:cNvPr id="56" name="TextBox 55">
            <a:extLst>
              <a:ext uri="{FF2B5EF4-FFF2-40B4-BE49-F238E27FC236}">
                <a16:creationId xmlns:a16="http://schemas.microsoft.com/office/drawing/2014/main" id="{ACC58795-E639-1A68-199F-AC2E7700ABD0}"/>
              </a:ext>
            </a:extLst>
          </p:cNvPr>
          <p:cNvSpPr txBox="1"/>
          <p:nvPr/>
        </p:nvSpPr>
        <p:spPr>
          <a:xfrm>
            <a:off x="176212" y="6061594"/>
            <a:ext cx="9553575" cy="992579"/>
          </a:xfrm>
          <a:prstGeom prst="rect">
            <a:avLst/>
          </a:prstGeom>
          <a:noFill/>
        </p:spPr>
        <p:txBody>
          <a:bodyPr wrap="square" rtlCol="0">
            <a:spAutoFit/>
          </a:bodyPr>
          <a:lstStyle/>
          <a:p>
            <a:pPr algn="ctr"/>
            <a:endParaRPr lang="en-GB" sz="800" b="1">
              <a:solidFill>
                <a:srgbClr val="006662"/>
              </a:solidFill>
              <a:latin typeface="Century Gothic" panose="020B0502020202020204" pitchFamily="34" charset="0"/>
            </a:endParaRPr>
          </a:p>
          <a:p>
            <a:pPr algn="ctr"/>
            <a:endParaRPr lang="en-GB" sz="500">
              <a:solidFill>
                <a:srgbClr val="006662"/>
              </a:solidFill>
              <a:latin typeface="Century Gothic" panose="020B0502020202020204" pitchFamily="34" charset="0"/>
            </a:endParaRPr>
          </a:p>
          <a:p>
            <a:pPr algn="ctr"/>
            <a:r>
              <a:rPr lang="en-GB" sz="800">
                <a:solidFill>
                  <a:srgbClr val="006662"/>
                </a:solidFill>
                <a:latin typeface="Century Gothic" panose="020B0502020202020204" pitchFamily="34" charset="0"/>
              </a:rPr>
              <a:t>If you would like to know about particular allergens in foods, please ask a member of the catering team for information. If your child has a school lunch and has a food allergy or intolerance you will be asked to complete a form to ensure we have the necessary information to cater for your child. We use a large variety of ingredients in the preparation of our meals and due to the nature of our kitchens it is not possible to completely remove the risk of allergen cross contact.  </a:t>
            </a:r>
          </a:p>
          <a:p>
            <a:r>
              <a:rPr lang="en-GB" sz="1050" b="1">
                <a:latin typeface="Century Gothic" panose="020B0502020202020204" pitchFamily="34" charset="0"/>
              </a:rPr>
              <a:t> </a:t>
            </a:r>
          </a:p>
          <a:p>
            <a:endParaRPr lang="en-GB" sz="1100" b="1">
              <a:latin typeface="Century Gothic" panose="020B0502020202020204" pitchFamily="34" charset="0"/>
            </a:endParaRPr>
          </a:p>
        </p:txBody>
      </p:sp>
      <p:sp>
        <p:nvSpPr>
          <p:cNvPr id="16" name="TextBox 15">
            <a:extLst>
              <a:ext uri="{FF2B5EF4-FFF2-40B4-BE49-F238E27FC236}">
                <a16:creationId xmlns:a16="http://schemas.microsoft.com/office/drawing/2014/main" id="{141F75FD-1519-1D04-1A0F-FE7D539B12CE}"/>
              </a:ext>
            </a:extLst>
          </p:cNvPr>
          <p:cNvSpPr txBox="1"/>
          <p:nvPr/>
        </p:nvSpPr>
        <p:spPr>
          <a:xfrm>
            <a:off x="140334" y="1366611"/>
            <a:ext cx="987244" cy="646331"/>
          </a:xfrm>
          <a:prstGeom prst="rect">
            <a:avLst/>
          </a:prstGeom>
          <a:noFill/>
        </p:spPr>
        <p:txBody>
          <a:bodyPr wrap="square" rtlCol="0">
            <a:spAutoFit/>
          </a:bodyPr>
          <a:lstStyle/>
          <a:p>
            <a:r>
              <a:rPr lang="en-US" sz="1200" dirty="0"/>
              <a:t>0</a:t>
            </a:r>
            <a:r>
              <a:rPr lang="en-GB" sz="1200" dirty="0"/>
              <a:t>7/09/26</a:t>
            </a:r>
          </a:p>
          <a:p>
            <a:r>
              <a:rPr lang="en-GB" sz="1200" dirty="0"/>
              <a:t>28/09/26</a:t>
            </a:r>
          </a:p>
          <a:p>
            <a:r>
              <a:rPr lang="en-GB" sz="1200" dirty="0"/>
              <a:t>19/10/26</a:t>
            </a:r>
            <a:endParaRPr lang="en-GB" dirty="0"/>
          </a:p>
        </p:txBody>
      </p:sp>
      <p:sp>
        <p:nvSpPr>
          <p:cNvPr id="34" name="TextBox 33">
            <a:extLst>
              <a:ext uri="{FF2B5EF4-FFF2-40B4-BE49-F238E27FC236}">
                <a16:creationId xmlns:a16="http://schemas.microsoft.com/office/drawing/2014/main" id="{B178CEE2-B924-EC98-A4F7-E2EBDD6BD636}"/>
              </a:ext>
            </a:extLst>
          </p:cNvPr>
          <p:cNvSpPr txBox="1"/>
          <p:nvPr/>
        </p:nvSpPr>
        <p:spPr>
          <a:xfrm>
            <a:off x="146909" y="4866822"/>
            <a:ext cx="774571" cy="276999"/>
          </a:xfrm>
          <a:prstGeom prst="rect">
            <a:avLst/>
          </a:prstGeom>
          <a:noFill/>
        </p:spPr>
        <p:txBody>
          <a:bodyPr wrap="none" rtlCol="0">
            <a:spAutoFit/>
          </a:bodyPr>
          <a:lstStyle/>
          <a:p>
            <a:r>
              <a:rPr lang="en-GB" sz="1200" dirty="0"/>
              <a:t>20/10/26</a:t>
            </a:r>
          </a:p>
        </p:txBody>
      </p:sp>
      <p:sp>
        <p:nvSpPr>
          <p:cNvPr id="57" name="TextBox 56">
            <a:extLst>
              <a:ext uri="{FF2B5EF4-FFF2-40B4-BE49-F238E27FC236}">
                <a16:creationId xmlns:a16="http://schemas.microsoft.com/office/drawing/2014/main" id="{A7F5943A-8DFD-6519-640B-E61C03692A85}"/>
              </a:ext>
            </a:extLst>
          </p:cNvPr>
          <p:cNvSpPr txBox="1"/>
          <p:nvPr/>
        </p:nvSpPr>
        <p:spPr>
          <a:xfrm>
            <a:off x="138086" y="3222236"/>
            <a:ext cx="774571" cy="461665"/>
          </a:xfrm>
          <a:prstGeom prst="rect">
            <a:avLst/>
          </a:prstGeom>
          <a:noFill/>
        </p:spPr>
        <p:txBody>
          <a:bodyPr wrap="none" rtlCol="0">
            <a:spAutoFit/>
          </a:bodyPr>
          <a:lstStyle/>
          <a:p>
            <a:r>
              <a:rPr lang="en-US" sz="1200" dirty="0"/>
              <a:t>14/09/26</a:t>
            </a:r>
          </a:p>
          <a:p>
            <a:r>
              <a:rPr lang="en-US" sz="1200" dirty="0"/>
              <a:t>05/10/26</a:t>
            </a:r>
            <a:endParaRPr lang="en-GB" sz="1200" dirty="0"/>
          </a:p>
        </p:txBody>
      </p:sp>
    </p:spTree>
    <p:extLst>
      <p:ext uri="{BB962C8B-B14F-4D97-AF65-F5344CB8AC3E}">
        <p14:creationId xmlns:p14="http://schemas.microsoft.com/office/powerpoint/2010/main" val="27788042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8BC78-2C50-FBEC-8164-A752C5FDF5C8}"/>
            </a:ext>
          </a:extLst>
        </p:cNvPr>
        <p:cNvGrpSpPr/>
        <p:nvPr/>
      </p:nvGrpSpPr>
      <p:grpSpPr>
        <a:xfrm>
          <a:off x="0" y="0"/>
          <a:ext cx="0" cy="0"/>
          <a:chOff x="0" y="0"/>
          <a:chExt cx="0" cy="0"/>
        </a:xfrm>
      </p:grpSpPr>
      <p:pic>
        <p:nvPicPr>
          <p:cNvPr id="89" name="Picture 88" descr="A white calendar with blue lines&#10;&#10;AI-generated content may be incorrect.">
            <a:extLst>
              <a:ext uri="{FF2B5EF4-FFF2-40B4-BE49-F238E27FC236}">
                <a16:creationId xmlns:a16="http://schemas.microsoft.com/office/drawing/2014/main" id="{FB02351E-47D4-6213-8CBB-D61E94449F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71" y="0"/>
            <a:ext cx="9906000" cy="6858000"/>
          </a:xfrm>
          <a:prstGeom prst="rect">
            <a:avLst/>
          </a:prstGeom>
        </p:spPr>
      </p:pic>
      <p:sp>
        <p:nvSpPr>
          <p:cNvPr id="8" name="TextBox 7">
            <a:extLst>
              <a:ext uri="{FF2B5EF4-FFF2-40B4-BE49-F238E27FC236}">
                <a16:creationId xmlns:a16="http://schemas.microsoft.com/office/drawing/2014/main" id="{2F8C653A-A8A1-76A2-A5FE-0BC6D9C01FD0}"/>
              </a:ext>
            </a:extLst>
          </p:cNvPr>
          <p:cNvSpPr txBox="1"/>
          <p:nvPr/>
        </p:nvSpPr>
        <p:spPr>
          <a:xfrm>
            <a:off x="802257" y="945971"/>
            <a:ext cx="668177" cy="1338828"/>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Option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One</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Option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Two</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Sides</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Dessert</a:t>
            </a:r>
          </a:p>
        </p:txBody>
      </p:sp>
      <p:sp>
        <p:nvSpPr>
          <p:cNvPr id="50" name="TextBox 42">
            <a:extLst>
              <a:ext uri="{FF2B5EF4-FFF2-40B4-BE49-F238E27FC236}">
                <a16:creationId xmlns:a16="http://schemas.microsoft.com/office/drawing/2014/main" id="{88DB3E25-834F-6058-7E1E-E67808232884}"/>
              </a:ext>
            </a:extLst>
          </p:cNvPr>
          <p:cNvSpPr txBox="1"/>
          <p:nvPr/>
        </p:nvSpPr>
        <p:spPr>
          <a:xfrm>
            <a:off x="3872698" y="5557949"/>
            <a:ext cx="440521" cy="209345"/>
          </a:xfrm>
          <a:prstGeom prst="rect">
            <a:avLst/>
          </a:prstGeom>
        </p:spPr>
        <p:txBody>
          <a:bodyPr lIns="27376" tIns="27376" rIns="27376" bIns="27376" rtlCol="0" anchor="ctr"/>
          <a:lstStyle/>
          <a:p>
            <a:pPr algn="ctr">
              <a:lnSpc>
                <a:spcPts val="1959"/>
              </a:lnSpc>
            </a:pPr>
            <a:endParaRPr/>
          </a:p>
        </p:txBody>
      </p:sp>
      <p:sp>
        <p:nvSpPr>
          <p:cNvPr id="29" name="TextBox 28">
            <a:extLst>
              <a:ext uri="{FF2B5EF4-FFF2-40B4-BE49-F238E27FC236}">
                <a16:creationId xmlns:a16="http://schemas.microsoft.com/office/drawing/2014/main" id="{3B5478DC-6FF8-E145-7E74-92B4B506D4BB}"/>
              </a:ext>
            </a:extLst>
          </p:cNvPr>
          <p:cNvSpPr txBox="1"/>
          <p:nvPr/>
        </p:nvSpPr>
        <p:spPr>
          <a:xfrm>
            <a:off x="828589" y="2662853"/>
            <a:ext cx="668177" cy="1338828"/>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Option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One</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Option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Two</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Sides</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Dessert</a:t>
            </a:r>
          </a:p>
        </p:txBody>
      </p:sp>
      <p:sp>
        <p:nvSpPr>
          <p:cNvPr id="30" name="TextBox 29">
            <a:extLst>
              <a:ext uri="{FF2B5EF4-FFF2-40B4-BE49-F238E27FC236}">
                <a16:creationId xmlns:a16="http://schemas.microsoft.com/office/drawing/2014/main" id="{DFDB9322-C0B7-0CC6-83CC-8A4572E4B037}"/>
              </a:ext>
            </a:extLst>
          </p:cNvPr>
          <p:cNvSpPr txBox="1"/>
          <p:nvPr/>
        </p:nvSpPr>
        <p:spPr>
          <a:xfrm>
            <a:off x="808663" y="4269246"/>
            <a:ext cx="668177" cy="1338828"/>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Option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One</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Option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Two</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Sides</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Dessert</a:t>
            </a:r>
          </a:p>
        </p:txBody>
      </p:sp>
      <p:sp>
        <p:nvSpPr>
          <p:cNvPr id="33" name="TextBox 32">
            <a:extLst>
              <a:ext uri="{FF2B5EF4-FFF2-40B4-BE49-F238E27FC236}">
                <a16:creationId xmlns:a16="http://schemas.microsoft.com/office/drawing/2014/main" id="{44C86E20-F4C8-4401-E4AB-FBD9BC63C29D}"/>
              </a:ext>
            </a:extLst>
          </p:cNvPr>
          <p:cNvSpPr txBox="1"/>
          <p:nvPr/>
        </p:nvSpPr>
        <p:spPr>
          <a:xfrm>
            <a:off x="1419246" y="5865167"/>
            <a:ext cx="8031684" cy="215444"/>
          </a:xfrm>
          <a:prstGeom prst="rect">
            <a:avLst/>
          </a:prstGeom>
          <a:noFill/>
        </p:spPr>
        <p:txBody>
          <a:bodyPr wrap="square" rtlCol="0">
            <a:spAutoFit/>
          </a:bodyPr>
          <a:lstStyle/>
          <a:p>
            <a:r>
              <a:rPr lang="en-GB" sz="800">
                <a:latin typeface="Century Gothic" panose="020B0502020202020204" pitchFamily="34" charset="0"/>
              </a:rPr>
              <a:t>Jacket Potatoes with a choice of fillings, Salad Bar, Freshly Baked Bread, Fresh Fruit, Yoghurt</a:t>
            </a:r>
            <a:endParaRPr lang="en-GB" sz="800" b="1">
              <a:latin typeface="Century Gothic" panose="020B0502020202020204" pitchFamily="34" charset="0"/>
            </a:endParaRPr>
          </a:p>
        </p:txBody>
      </p:sp>
      <p:sp>
        <p:nvSpPr>
          <p:cNvPr id="34" name="TextBox 33">
            <a:extLst>
              <a:ext uri="{FF2B5EF4-FFF2-40B4-BE49-F238E27FC236}">
                <a16:creationId xmlns:a16="http://schemas.microsoft.com/office/drawing/2014/main" id="{79C93C27-4FA9-086F-D083-58AA45D21726}"/>
              </a:ext>
            </a:extLst>
          </p:cNvPr>
          <p:cNvSpPr txBox="1"/>
          <p:nvPr/>
        </p:nvSpPr>
        <p:spPr>
          <a:xfrm>
            <a:off x="176212" y="6061594"/>
            <a:ext cx="9553575" cy="992579"/>
          </a:xfrm>
          <a:prstGeom prst="rect">
            <a:avLst/>
          </a:prstGeom>
          <a:noFill/>
        </p:spPr>
        <p:txBody>
          <a:bodyPr wrap="square" rtlCol="0">
            <a:spAutoFit/>
          </a:bodyPr>
          <a:lstStyle/>
          <a:p>
            <a:pPr algn="ctr"/>
            <a:endParaRPr lang="en-GB" sz="800" b="1">
              <a:solidFill>
                <a:srgbClr val="006662"/>
              </a:solidFill>
              <a:latin typeface="Century Gothic" panose="020B0502020202020204" pitchFamily="34" charset="0"/>
            </a:endParaRPr>
          </a:p>
          <a:p>
            <a:pPr algn="ctr"/>
            <a:endParaRPr lang="en-GB" sz="500">
              <a:solidFill>
                <a:srgbClr val="006662"/>
              </a:solidFill>
              <a:latin typeface="Century Gothic" panose="020B0502020202020204" pitchFamily="34" charset="0"/>
            </a:endParaRPr>
          </a:p>
          <a:p>
            <a:pPr algn="ctr"/>
            <a:r>
              <a:rPr lang="en-GB" sz="800">
                <a:solidFill>
                  <a:srgbClr val="006662"/>
                </a:solidFill>
                <a:latin typeface="Century Gothic" panose="020B0502020202020204" pitchFamily="34" charset="0"/>
              </a:rPr>
              <a:t>If you would like to know about particular allergens in foods, please ask a member of the catering team for information. If your child has a school lunch and has a food allergy or intolerance you will be asked to complete a form to ensure we have the necessary information to cater for your child. We use a large variety of ingredients in the preparation of our meals and due to the nature of our kitchens it is not possible to completely remove the risk of allergen cross contact.  </a:t>
            </a:r>
          </a:p>
          <a:p>
            <a:r>
              <a:rPr lang="en-GB" sz="1050" b="1">
                <a:latin typeface="Century Gothic" panose="020B0502020202020204" pitchFamily="34" charset="0"/>
              </a:rPr>
              <a:t> </a:t>
            </a:r>
          </a:p>
          <a:p>
            <a:endParaRPr lang="en-GB" sz="1100" b="1">
              <a:latin typeface="Century Gothic" panose="020B0502020202020204" pitchFamily="34" charset="0"/>
            </a:endParaRPr>
          </a:p>
        </p:txBody>
      </p:sp>
      <p:sp>
        <p:nvSpPr>
          <p:cNvPr id="26" name="Freeform 23">
            <a:extLst>
              <a:ext uri="{FF2B5EF4-FFF2-40B4-BE49-F238E27FC236}">
                <a16:creationId xmlns:a16="http://schemas.microsoft.com/office/drawing/2014/main" id="{8DF591EE-8A16-590B-29D4-5691B7B0A459}"/>
              </a:ext>
            </a:extLst>
          </p:cNvPr>
          <p:cNvSpPr/>
          <p:nvPr/>
        </p:nvSpPr>
        <p:spPr>
          <a:xfrm flipH="1">
            <a:off x="9319042" y="1696004"/>
            <a:ext cx="297397" cy="446004"/>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27" name="Freeform 44">
            <a:extLst>
              <a:ext uri="{FF2B5EF4-FFF2-40B4-BE49-F238E27FC236}">
                <a16:creationId xmlns:a16="http://schemas.microsoft.com/office/drawing/2014/main" id="{D57B85D2-6D0F-1ED2-ECCE-643F396DAE33}"/>
              </a:ext>
            </a:extLst>
          </p:cNvPr>
          <p:cNvSpPr/>
          <p:nvPr/>
        </p:nvSpPr>
        <p:spPr>
          <a:xfrm>
            <a:off x="9295038" y="2802212"/>
            <a:ext cx="328419" cy="247672"/>
          </a:xfrm>
          <a:prstGeom prst="rect">
            <a:avLst/>
          </a:pr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grpSp>
        <p:nvGrpSpPr>
          <p:cNvPr id="31" name="Group 7">
            <a:extLst>
              <a:ext uri="{FF2B5EF4-FFF2-40B4-BE49-F238E27FC236}">
                <a16:creationId xmlns:a16="http://schemas.microsoft.com/office/drawing/2014/main" id="{A2DE1848-3777-88AF-7AF2-8A8C2745C590}"/>
              </a:ext>
            </a:extLst>
          </p:cNvPr>
          <p:cNvGrpSpPr/>
          <p:nvPr/>
        </p:nvGrpSpPr>
        <p:grpSpPr>
          <a:xfrm>
            <a:off x="9295038" y="3600654"/>
            <a:ext cx="328419" cy="353669"/>
            <a:chOff x="0" y="0"/>
            <a:chExt cx="3741232" cy="3821539"/>
          </a:xfrm>
        </p:grpSpPr>
        <p:sp>
          <p:nvSpPr>
            <p:cNvPr id="32" name="Freeform 8">
              <a:extLst>
                <a:ext uri="{FF2B5EF4-FFF2-40B4-BE49-F238E27FC236}">
                  <a16:creationId xmlns:a16="http://schemas.microsoft.com/office/drawing/2014/main" id="{EC87D1F9-7EE7-8D52-10A5-8D7F8A5A0130}"/>
                </a:ext>
              </a:extLst>
            </p:cNvPr>
            <p:cNvSpPr/>
            <p:nvPr/>
          </p:nvSpPr>
          <p:spPr>
            <a:xfrm>
              <a:off x="608333" y="853829"/>
              <a:ext cx="3132899" cy="2967710"/>
            </a:xfrm>
            <a:custGeom>
              <a:avLst/>
              <a:gdLst/>
              <a:ahLst/>
              <a:cxnLst/>
              <a:rect l="l" t="t" r="r" b="b"/>
              <a:pathLst>
                <a:path w="3132899" h="2967710">
                  <a:moveTo>
                    <a:pt x="0" y="0"/>
                  </a:moveTo>
                  <a:lnTo>
                    <a:pt x="3132899" y="0"/>
                  </a:lnTo>
                  <a:lnTo>
                    <a:pt x="3132899" y="2967710"/>
                  </a:lnTo>
                  <a:lnTo>
                    <a:pt x="0" y="296771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35" name="Freeform 9">
              <a:extLst>
                <a:ext uri="{FF2B5EF4-FFF2-40B4-BE49-F238E27FC236}">
                  <a16:creationId xmlns:a16="http://schemas.microsoft.com/office/drawing/2014/main" id="{94ABA1B6-E1FC-5EF9-B721-EF48A289636E}"/>
                </a:ext>
              </a:extLst>
            </p:cNvPr>
            <p:cNvSpPr/>
            <p:nvPr/>
          </p:nvSpPr>
          <p:spPr>
            <a:xfrm rot="10078272">
              <a:off x="621769" y="184916"/>
              <a:ext cx="1971350" cy="1867406"/>
            </a:xfrm>
            <a:custGeom>
              <a:avLst/>
              <a:gdLst/>
              <a:ahLst/>
              <a:cxnLst/>
              <a:rect l="l" t="t" r="r" b="b"/>
              <a:pathLst>
                <a:path w="1971350" h="1867406">
                  <a:moveTo>
                    <a:pt x="0" y="0"/>
                  </a:moveTo>
                  <a:lnTo>
                    <a:pt x="1971350" y="0"/>
                  </a:lnTo>
                  <a:lnTo>
                    <a:pt x="1971350" y="1867406"/>
                  </a:lnTo>
                  <a:lnTo>
                    <a:pt x="0" y="1867406"/>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GB"/>
            </a:p>
          </p:txBody>
        </p:sp>
        <p:grpSp>
          <p:nvGrpSpPr>
            <p:cNvPr id="36" name="Group 10">
              <a:extLst>
                <a:ext uri="{FF2B5EF4-FFF2-40B4-BE49-F238E27FC236}">
                  <a16:creationId xmlns:a16="http://schemas.microsoft.com/office/drawing/2014/main" id="{56C5905F-472C-53CE-489E-CDBEE666567B}"/>
                </a:ext>
              </a:extLst>
            </p:cNvPr>
            <p:cNvGrpSpPr/>
            <p:nvPr/>
          </p:nvGrpSpPr>
          <p:grpSpPr>
            <a:xfrm>
              <a:off x="0" y="1810741"/>
              <a:ext cx="852996" cy="852996"/>
              <a:chOff x="0" y="0"/>
              <a:chExt cx="812800" cy="812800"/>
            </a:xfrm>
          </p:grpSpPr>
          <p:sp>
            <p:nvSpPr>
              <p:cNvPr id="80" name="Freeform 11">
                <a:extLst>
                  <a:ext uri="{FF2B5EF4-FFF2-40B4-BE49-F238E27FC236}">
                    <a16:creationId xmlns:a16="http://schemas.microsoft.com/office/drawing/2014/main" id="{57FB291F-09FC-06C5-FAA5-4440F7E98CE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4A03"/>
              </a:solidFill>
            </p:spPr>
            <p:txBody>
              <a:bodyPr/>
              <a:lstStyle/>
              <a:p>
                <a:endParaRPr lang="en-GB"/>
              </a:p>
            </p:txBody>
          </p:sp>
          <p:sp>
            <p:nvSpPr>
              <p:cNvPr id="81" name="TextBox 12">
                <a:extLst>
                  <a:ext uri="{FF2B5EF4-FFF2-40B4-BE49-F238E27FC236}">
                    <a16:creationId xmlns:a16="http://schemas.microsoft.com/office/drawing/2014/main" id="{3924D7BD-3BDB-5BED-21AE-DC5C66F012F0}"/>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37" name="Group 13">
              <a:extLst>
                <a:ext uri="{FF2B5EF4-FFF2-40B4-BE49-F238E27FC236}">
                  <a16:creationId xmlns:a16="http://schemas.microsoft.com/office/drawing/2014/main" id="{3A6FB8CF-30B8-E0F4-1912-96713C23F305}"/>
                </a:ext>
              </a:extLst>
            </p:cNvPr>
            <p:cNvGrpSpPr/>
            <p:nvPr/>
          </p:nvGrpSpPr>
          <p:grpSpPr>
            <a:xfrm>
              <a:off x="2570638" y="270521"/>
              <a:ext cx="583309" cy="583309"/>
              <a:chOff x="0" y="0"/>
              <a:chExt cx="812800" cy="812800"/>
            </a:xfrm>
          </p:grpSpPr>
          <p:sp>
            <p:nvSpPr>
              <p:cNvPr id="78" name="Freeform 14">
                <a:extLst>
                  <a:ext uri="{FF2B5EF4-FFF2-40B4-BE49-F238E27FC236}">
                    <a16:creationId xmlns:a16="http://schemas.microsoft.com/office/drawing/2014/main" id="{04944C59-8A2A-B8B3-396E-174D731F965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6721F"/>
              </a:solidFill>
            </p:spPr>
            <p:txBody>
              <a:bodyPr/>
              <a:lstStyle/>
              <a:p>
                <a:endParaRPr lang="en-GB"/>
              </a:p>
            </p:txBody>
          </p:sp>
          <p:sp>
            <p:nvSpPr>
              <p:cNvPr id="79" name="TextBox 15">
                <a:extLst>
                  <a:ext uri="{FF2B5EF4-FFF2-40B4-BE49-F238E27FC236}">
                    <a16:creationId xmlns:a16="http://schemas.microsoft.com/office/drawing/2014/main" id="{31C0EBAF-222A-4C6C-6A57-45B70A4238CC}"/>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sp>
        <p:nvSpPr>
          <p:cNvPr id="82" name="TextBox 81">
            <a:extLst>
              <a:ext uri="{FF2B5EF4-FFF2-40B4-BE49-F238E27FC236}">
                <a16:creationId xmlns:a16="http://schemas.microsoft.com/office/drawing/2014/main" id="{DDA1445E-AB77-7028-EA09-D176E3A874E4}"/>
              </a:ext>
            </a:extLst>
          </p:cNvPr>
          <p:cNvSpPr txBox="1"/>
          <p:nvPr/>
        </p:nvSpPr>
        <p:spPr>
          <a:xfrm>
            <a:off x="9160899" y="3971999"/>
            <a:ext cx="596695" cy="461665"/>
          </a:xfrm>
          <a:prstGeom prst="rect">
            <a:avLst/>
          </a:prstGeom>
          <a:noFill/>
        </p:spPr>
        <p:txBody>
          <a:bodyPr wrap="square" rtlCol="0">
            <a:spAutoFit/>
          </a:bodyPr>
          <a:lstStyle/>
          <a:p>
            <a:pPr algn="ctr"/>
            <a:r>
              <a:rPr lang="en-GB" sz="800">
                <a:latin typeface="Century Gothic" panose="020B0502020202020204" pitchFamily="34" charset="0"/>
              </a:rPr>
              <a:t>Added plant protein</a:t>
            </a:r>
            <a:endParaRPr lang="en-GB" sz="800" b="1">
              <a:latin typeface="Century Gothic" panose="020B0502020202020204" pitchFamily="34" charset="0"/>
            </a:endParaRPr>
          </a:p>
        </p:txBody>
      </p:sp>
      <p:sp>
        <p:nvSpPr>
          <p:cNvPr id="83" name="TextBox 82">
            <a:extLst>
              <a:ext uri="{FF2B5EF4-FFF2-40B4-BE49-F238E27FC236}">
                <a16:creationId xmlns:a16="http://schemas.microsoft.com/office/drawing/2014/main" id="{4179F1F4-5C77-BF4C-CAF8-25CC4E6AC2DC}"/>
              </a:ext>
            </a:extLst>
          </p:cNvPr>
          <p:cNvSpPr txBox="1"/>
          <p:nvPr/>
        </p:nvSpPr>
        <p:spPr>
          <a:xfrm>
            <a:off x="9048773" y="2151153"/>
            <a:ext cx="804249" cy="338554"/>
          </a:xfrm>
          <a:prstGeom prst="rect">
            <a:avLst/>
          </a:prstGeom>
          <a:noFill/>
        </p:spPr>
        <p:txBody>
          <a:bodyPr wrap="square" rtlCol="0">
            <a:spAutoFit/>
          </a:bodyPr>
          <a:lstStyle/>
          <a:p>
            <a:pPr algn="ctr"/>
            <a:r>
              <a:rPr lang="en-GB" sz="800">
                <a:latin typeface="Century Gothic" panose="020B0502020202020204" pitchFamily="34" charset="0"/>
              </a:rPr>
              <a:t>Whole </a:t>
            </a:r>
          </a:p>
          <a:p>
            <a:pPr algn="ctr"/>
            <a:r>
              <a:rPr lang="en-GB" sz="800">
                <a:latin typeface="Century Gothic" panose="020B0502020202020204" pitchFamily="34" charset="0"/>
              </a:rPr>
              <a:t>grain</a:t>
            </a:r>
          </a:p>
        </p:txBody>
      </p:sp>
      <p:sp>
        <p:nvSpPr>
          <p:cNvPr id="84" name="TextBox 83">
            <a:extLst>
              <a:ext uri="{FF2B5EF4-FFF2-40B4-BE49-F238E27FC236}">
                <a16:creationId xmlns:a16="http://schemas.microsoft.com/office/drawing/2014/main" id="{5E92E1C4-DEA2-55A7-97A3-3EBCC1694537}"/>
              </a:ext>
            </a:extLst>
          </p:cNvPr>
          <p:cNvSpPr txBox="1"/>
          <p:nvPr/>
        </p:nvSpPr>
        <p:spPr>
          <a:xfrm>
            <a:off x="9063902" y="3041809"/>
            <a:ext cx="804249" cy="338554"/>
          </a:xfrm>
          <a:prstGeom prst="rect">
            <a:avLst/>
          </a:prstGeom>
          <a:noFill/>
        </p:spPr>
        <p:txBody>
          <a:bodyPr wrap="square" rtlCol="0">
            <a:spAutoFit/>
          </a:bodyPr>
          <a:lstStyle/>
          <a:p>
            <a:pPr algn="ctr"/>
            <a:r>
              <a:rPr lang="en-GB" sz="800">
                <a:latin typeface="Century Gothic" panose="020B0502020202020204" pitchFamily="34" charset="0"/>
              </a:rPr>
              <a:t>Plant</a:t>
            </a:r>
          </a:p>
          <a:p>
            <a:pPr algn="ctr"/>
            <a:r>
              <a:rPr lang="en-GB" sz="800">
                <a:latin typeface="Century Gothic" panose="020B0502020202020204" pitchFamily="34" charset="0"/>
              </a:rPr>
              <a:t> based</a:t>
            </a:r>
          </a:p>
        </p:txBody>
      </p:sp>
      <p:sp>
        <p:nvSpPr>
          <p:cNvPr id="28" name="TextBox 27">
            <a:extLst>
              <a:ext uri="{FF2B5EF4-FFF2-40B4-BE49-F238E27FC236}">
                <a16:creationId xmlns:a16="http://schemas.microsoft.com/office/drawing/2014/main" id="{DC3BC114-EFB1-AB17-E114-04F744335273}"/>
              </a:ext>
            </a:extLst>
          </p:cNvPr>
          <p:cNvSpPr txBox="1"/>
          <p:nvPr/>
        </p:nvSpPr>
        <p:spPr>
          <a:xfrm>
            <a:off x="2632812" y="108610"/>
            <a:ext cx="4640376" cy="369332"/>
          </a:xfrm>
          <a:prstGeom prst="rect">
            <a:avLst/>
          </a:prstGeom>
          <a:noFill/>
        </p:spPr>
        <p:txBody>
          <a:bodyPr wrap="square" rtlCol="0">
            <a:spAutoFit/>
          </a:bodyPr>
          <a:lstStyle/>
          <a:p>
            <a:pPr algn="ctr"/>
            <a:r>
              <a:rPr lang="en-GB" b="1">
                <a:latin typeface="Century Gothic" panose="020B0502020202020204" pitchFamily="34" charset="0"/>
              </a:rPr>
              <a:t>SPRING SUMMER MENU 2026</a:t>
            </a:r>
          </a:p>
        </p:txBody>
      </p:sp>
      <p:graphicFrame>
        <p:nvGraphicFramePr>
          <p:cNvPr id="14" name="Table 13">
            <a:extLst>
              <a:ext uri="{FF2B5EF4-FFF2-40B4-BE49-F238E27FC236}">
                <a16:creationId xmlns:a16="http://schemas.microsoft.com/office/drawing/2014/main" id="{20AE8F23-63B1-E7B7-560A-BEC0F3B47127}"/>
              </a:ext>
            </a:extLst>
          </p:cNvPr>
          <p:cNvGraphicFramePr>
            <a:graphicFrameLocks noGrp="1"/>
          </p:cNvGraphicFramePr>
          <p:nvPr>
            <p:extLst>
              <p:ext uri="{D42A27DB-BD31-4B8C-83A1-F6EECF244321}">
                <p14:modId xmlns:p14="http://schemas.microsoft.com/office/powerpoint/2010/main" val="2123760116"/>
              </p:ext>
            </p:extLst>
          </p:nvPr>
        </p:nvGraphicFramePr>
        <p:xfrm>
          <a:off x="1419247" y="777390"/>
          <a:ext cx="7741650" cy="1632246"/>
        </p:xfrm>
        <a:graphic>
          <a:graphicData uri="http://schemas.openxmlformats.org/drawingml/2006/table">
            <a:tbl>
              <a:tblPr firstRow="1" bandRow="1">
                <a:tableStyleId>{5C22544A-7EE6-4342-B048-85BDC9FD1C3A}</a:tableStyleId>
              </a:tblPr>
              <a:tblGrid>
                <a:gridCol w="1548330">
                  <a:extLst>
                    <a:ext uri="{9D8B030D-6E8A-4147-A177-3AD203B41FA5}">
                      <a16:colId xmlns:a16="http://schemas.microsoft.com/office/drawing/2014/main" val="426743384"/>
                    </a:ext>
                  </a:extLst>
                </a:gridCol>
                <a:gridCol w="1548330">
                  <a:extLst>
                    <a:ext uri="{9D8B030D-6E8A-4147-A177-3AD203B41FA5}">
                      <a16:colId xmlns:a16="http://schemas.microsoft.com/office/drawing/2014/main" val="1888228126"/>
                    </a:ext>
                  </a:extLst>
                </a:gridCol>
                <a:gridCol w="1548330">
                  <a:extLst>
                    <a:ext uri="{9D8B030D-6E8A-4147-A177-3AD203B41FA5}">
                      <a16:colId xmlns:a16="http://schemas.microsoft.com/office/drawing/2014/main" val="3470962500"/>
                    </a:ext>
                  </a:extLst>
                </a:gridCol>
                <a:gridCol w="1548330">
                  <a:extLst>
                    <a:ext uri="{9D8B030D-6E8A-4147-A177-3AD203B41FA5}">
                      <a16:colId xmlns:a16="http://schemas.microsoft.com/office/drawing/2014/main" val="3633866263"/>
                    </a:ext>
                  </a:extLst>
                </a:gridCol>
                <a:gridCol w="1548330">
                  <a:extLst>
                    <a:ext uri="{9D8B030D-6E8A-4147-A177-3AD203B41FA5}">
                      <a16:colId xmlns:a16="http://schemas.microsoft.com/office/drawing/2014/main" val="4088356186"/>
                    </a:ext>
                  </a:extLst>
                </a:gridCol>
              </a:tblGrid>
              <a:tr h="43961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a:solidFill>
                            <a:schemeClr val="tx1"/>
                          </a:solidFill>
                          <a:latin typeface="Century Gothic"/>
                        </a:rPr>
                        <a:t>V318</a:t>
                      </a:r>
                      <a:r>
                        <a:rPr lang="en-GB" sz="800" b="0">
                          <a:solidFill>
                            <a:schemeClr val="tx1"/>
                          </a:solidFill>
                          <a:latin typeface="Century Gothic"/>
                        </a:rPr>
                        <a:t> Macaroni</a:t>
                      </a:r>
                    </a:p>
                    <a:p>
                      <a:pPr algn="ctr"/>
                      <a:r>
                        <a:rPr lang="en-GB" sz="800" b="0">
                          <a:solidFill>
                            <a:schemeClr val="tx1"/>
                          </a:solidFill>
                          <a:latin typeface="Century Gothic"/>
                        </a:rPr>
                        <a:t> Cheese</a:t>
                      </a:r>
                      <a:r>
                        <a:rPr kumimoji="0" lang="en-GB" sz="800" b="0" i="0" u="none" strike="noStrike" kern="1200" cap="none" spc="0" normalizeH="0" baseline="0" noProof="0">
                          <a:ln>
                            <a:noFill/>
                          </a:ln>
                          <a:solidFill>
                            <a:schemeClr val="tx1"/>
                          </a:solidFill>
                          <a:effectLst/>
                          <a:uLnTx/>
                          <a:uFillTx/>
                          <a:latin typeface="Century Gothic"/>
                          <a:ea typeface="+mn-ea"/>
                          <a:cs typeface="+mn-cs"/>
                        </a:rPr>
                        <a:t> </a:t>
                      </a:r>
                      <a:endParaRPr lang="en-GB" sz="800" b="0">
                        <a:solidFill>
                          <a:schemeClr val="tx1"/>
                        </a:solidFill>
                        <a:latin typeface="Century Gothic"/>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b="1">
                          <a:solidFill>
                            <a:schemeClr val="tx1"/>
                          </a:solidFill>
                          <a:latin typeface="Century Gothic"/>
                        </a:rPr>
                        <a:t>P24 </a:t>
                      </a:r>
                      <a:r>
                        <a:rPr lang="en-GB" sz="800" b="0">
                          <a:solidFill>
                            <a:schemeClr val="tx1"/>
                          </a:solidFill>
                          <a:latin typeface="Century Gothic"/>
                        </a:rPr>
                        <a:t>Phat Pasty Pork </a:t>
                      </a:r>
                    </a:p>
                    <a:p>
                      <a:pPr algn="ctr"/>
                      <a:r>
                        <a:rPr lang="en-GB" sz="800" b="0">
                          <a:solidFill>
                            <a:schemeClr val="tx1"/>
                          </a:solidFill>
                          <a:latin typeface="Century Gothic"/>
                        </a:rPr>
                        <a:t>Sausage Roll with </a:t>
                      </a:r>
                      <a:r>
                        <a:rPr lang="en-GB" sz="800" b="1">
                          <a:solidFill>
                            <a:schemeClr val="tx1"/>
                          </a:solidFill>
                          <a:latin typeface="Century Gothic"/>
                        </a:rPr>
                        <a:t>SD6</a:t>
                      </a:r>
                      <a:r>
                        <a:rPr lang="en-GB" sz="800" b="0">
                          <a:solidFill>
                            <a:schemeClr val="tx1"/>
                          </a:solidFill>
                          <a:latin typeface="Century Gothic"/>
                        </a:rPr>
                        <a:t> Potato Wedges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a:solidFill>
                            <a:prstClr val="black"/>
                          </a:solidFill>
                          <a:latin typeface="Century Gothic"/>
                        </a:rPr>
                        <a:t>C4/ C5 </a:t>
                      </a:r>
                      <a:r>
                        <a:rPr lang="en-GB" sz="800" b="0">
                          <a:solidFill>
                            <a:prstClr val="black"/>
                          </a:solidFill>
                          <a:latin typeface="Century Gothic"/>
                        </a:rPr>
                        <a:t>Roast </a:t>
                      </a:r>
                      <a:r>
                        <a:rPr lang="en-GB" sz="800" b="0">
                          <a:solidFill>
                            <a:schemeClr val="tx1"/>
                          </a:solidFill>
                          <a:latin typeface="Century Gothic"/>
                        </a:rPr>
                        <a:t>Chicken</a:t>
                      </a:r>
                      <a:r>
                        <a:rPr lang="en-GB" sz="800" b="0">
                          <a:solidFill>
                            <a:prstClr val="black"/>
                          </a:solidFill>
                          <a:latin typeface="Century Gothic"/>
                        </a:rPr>
                        <a:t>, </a:t>
                      </a:r>
                      <a:r>
                        <a:rPr lang="en-GB" sz="800" b="1">
                          <a:solidFill>
                            <a:prstClr val="black"/>
                          </a:solidFill>
                          <a:latin typeface="Century Gothic"/>
                        </a:rPr>
                        <a:t>SD40 </a:t>
                      </a:r>
                      <a:r>
                        <a:rPr lang="en-GB" sz="800" b="0">
                          <a:solidFill>
                            <a:prstClr val="black"/>
                          </a:solidFill>
                          <a:latin typeface="Century Gothic"/>
                        </a:rPr>
                        <a:t>Stuffing, </a:t>
                      </a:r>
                      <a:r>
                        <a:rPr lang="en-GB" sz="800" b="1">
                          <a:solidFill>
                            <a:prstClr val="black"/>
                          </a:solidFill>
                          <a:latin typeface="Century Gothic"/>
                        </a:rPr>
                        <a:t>SD82 </a:t>
                      </a:r>
                      <a:r>
                        <a:rPr lang="en-GB" sz="800" b="0">
                          <a:solidFill>
                            <a:prstClr val="black"/>
                          </a:solidFill>
                          <a:latin typeface="Century Gothic"/>
                        </a:rPr>
                        <a:t>Roast Potatoes &amp; </a:t>
                      </a:r>
                      <a:r>
                        <a:rPr lang="en-GB" sz="800" b="1">
                          <a:solidFill>
                            <a:prstClr val="black"/>
                          </a:solidFill>
                          <a:latin typeface="Century Gothic"/>
                        </a:rPr>
                        <a:t>SD118</a:t>
                      </a:r>
                      <a:r>
                        <a:rPr lang="en-GB" sz="800" b="0">
                          <a:solidFill>
                            <a:prstClr val="black"/>
                          </a:solidFill>
                          <a:latin typeface="Century Gothic"/>
                        </a:rPr>
                        <a:t> Gravy</a:t>
                      </a:r>
                      <a:endParaRPr kumimoji="0" lang="en-GB" sz="800" b="0" i="0" u="none" strike="noStrike" kern="1200" cap="none" spc="0" normalizeH="0" baseline="0" noProof="0">
                        <a:ln>
                          <a:noFill/>
                        </a:ln>
                        <a:solidFill>
                          <a:prstClr val="black"/>
                        </a:solidFill>
                        <a:effectLst/>
                        <a:uLnTx/>
                        <a:uFillTx/>
                        <a:latin typeface="Century Gothic"/>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i="0" u="none" strike="noStrike" noProof="0">
                          <a:solidFill>
                            <a:schemeClr val="tx1"/>
                          </a:solidFill>
                          <a:latin typeface="Century Gothic"/>
                        </a:rPr>
                        <a:t>SD8 </a:t>
                      </a:r>
                      <a:r>
                        <a:rPr lang="en-US" sz="800" b="0" i="0" u="none" strike="noStrike" noProof="0">
                          <a:solidFill>
                            <a:schemeClr val="tx1"/>
                          </a:solidFill>
                          <a:latin typeface="Century Gothic"/>
                        </a:rPr>
                        <a:t>Spaghetti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i="0" u="none" strike="noStrike" noProof="0">
                          <a:solidFill>
                            <a:schemeClr val="tx1"/>
                          </a:solidFill>
                          <a:latin typeface="Century Gothic"/>
                        </a:rPr>
                        <a:t>B48 </a:t>
                      </a:r>
                      <a:r>
                        <a:rPr lang="en-US" sz="800" b="0" i="0" u="none" strike="noStrike" noProof="0">
                          <a:solidFill>
                            <a:schemeClr val="tx1"/>
                          </a:solidFill>
                          <a:latin typeface="Century Gothic"/>
                        </a:rPr>
                        <a:t>Bolognaise</a:t>
                      </a:r>
                      <a:endParaRPr lang="en-US" sz="800" b="0" i="0" u="none" strike="noStrike" noProof="0">
                        <a:solidFill>
                          <a:schemeClr val="tx1"/>
                        </a:solidFill>
                        <a:highlight>
                          <a:srgbClr val="FFFF00"/>
                        </a:highlight>
                        <a:latin typeface="Century Gothic"/>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a:solidFill>
                            <a:schemeClr val="tx1"/>
                          </a:solidFill>
                          <a:latin typeface="Century Gothic"/>
                        </a:rPr>
                        <a:t>F6 </a:t>
                      </a:r>
                      <a:r>
                        <a:rPr lang="en-GB" sz="800" b="0">
                          <a:solidFill>
                            <a:schemeClr val="tx1"/>
                          </a:solidFill>
                          <a:latin typeface="Century Gothic"/>
                        </a:rPr>
                        <a:t>Fishfingers or </a:t>
                      </a:r>
                      <a:r>
                        <a:rPr lang="en-GB" sz="800" b="1">
                          <a:solidFill>
                            <a:schemeClr val="tx1"/>
                          </a:solidFill>
                          <a:latin typeface="Century Gothic"/>
                        </a:rPr>
                        <a:t>F1 </a:t>
                      </a:r>
                      <a:r>
                        <a:rPr lang="en-GB" sz="800" b="0">
                          <a:solidFill>
                            <a:schemeClr val="tx1"/>
                          </a:solidFill>
                          <a:latin typeface="Century Gothic"/>
                        </a:rPr>
                        <a:t>Salmon Fishfingers with </a:t>
                      </a:r>
                      <a:r>
                        <a:rPr lang="en-GB" sz="800" b="1">
                          <a:solidFill>
                            <a:schemeClr val="tx1"/>
                          </a:solidFill>
                          <a:latin typeface="Century Gothic"/>
                        </a:rPr>
                        <a:t>SD5 </a:t>
                      </a:r>
                      <a:r>
                        <a:rPr lang="en-GB" sz="800" b="0">
                          <a:solidFill>
                            <a:schemeClr val="tx1"/>
                          </a:solidFill>
                          <a:latin typeface="Century Gothic"/>
                        </a:rPr>
                        <a:t>Chips &amp; </a:t>
                      </a:r>
                      <a:r>
                        <a:rPr lang="en-GB" sz="800" b="1">
                          <a:solidFill>
                            <a:schemeClr val="tx1"/>
                          </a:solidFill>
                          <a:latin typeface="Century Gothic"/>
                        </a:rPr>
                        <a:t>SD14 </a:t>
                      </a:r>
                      <a:r>
                        <a:rPr lang="en-GB" sz="800" b="0">
                          <a:solidFill>
                            <a:schemeClr val="tx1"/>
                          </a:solidFill>
                          <a:latin typeface="Century Gothic"/>
                        </a:rPr>
                        <a:t>Tomato Sauce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805814051"/>
                  </a:ext>
                </a:extLst>
              </a:tr>
              <a:tr h="52207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i="0" u="none" strike="noStrike" noProof="0">
                          <a:solidFill>
                            <a:schemeClr val="tx1"/>
                          </a:solidFill>
                          <a:latin typeface="Century Gothic"/>
                        </a:rPr>
                        <a:t>V321 </a:t>
                      </a:r>
                      <a:r>
                        <a:rPr lang="en-US" sz="800" b="0" i="0" u="none" strike="noStrike" noProof="0">
                          <a:solidFill>
                            <a:schemeClr val="tx1"/>
                          </a:solidFill>
                          <a:latin typeface="Century Gothic"/>
                        </a:rPr>
                        <a:t>Chickpea Curry with </a:t>
                      </a:r>
                      <a:r>
                        <a:rPr lang="en-GB" sz="800" b="1">
                          <a:solidFill>
                            <a:schemeClr val="tx1"/>
                          </a:solidFill>
                          <a:latin typeface="Century Gothic"/>
                        </a:rPr>
                        <a:t>SD84 </a:t>
                      </a:r>
                      <a:r>
                        <a:rPr lang="en-US" sz="800" b="0" i="0" u="none" strike="noStrike" noProof="0">
                          <a:solidFill>
                            <a:schemeClr val="tx1"/>
                          </a:solidFill>
                          <a:latin typeface="Century Gothic"/>
                        </a:rPr>
                        <a:t>Rice</a:t>
                      </a:r>
                    </a:p>
                    <a:p>
                      <a:pPr algn="ctr"/>
                      <a:endParaRPr lang="en-GB" sz="800">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a:solidFill>
                            <a:schemeClr val="tx1"/>
                          </a:solidFill>
                          <a:latin typeface="Century Gothic"/>
                        </a:rPr>
                        <a:t>V309 </a:t>
                      </a:r>
                      <a:r>
                        <a:rPr lang="en-GB" sz="800" b="0">
                          <a:solidFill>
                            <a:schemeClr val="tx1"/>
                          </a:solidFill>
                          <a:latin typeface="Century Gothic"/>
                        </a:rPr>
                        <a:t>Mild Mexican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a:rPr>
                        <a:t>Chilli with </a:t>
                      </a:r>
                      <a:r>
                        <a:rPr lang="en-GB" sz="800" b="1">
                          <a:solidFill>
                            <a:schemeClr val="tx1"/>
                          </a:solidFill>
                          <a:latin typeface="Century Gothic"/>
                        </a:rPr>
                        <a:t>SD84 </a:t>
                      </a:r>
                      <a:r>
                        <a:rPr lang="en-GB" sz="800" b="0">
                          <a:solidFill>
                            <a:schemeClr val="tx1"/>
                          </a:solidFill>
                          <a:latin typeface="Century Gothic"/>
                        </a:rPr>
                        <a:t>Rice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b="1">
                          <a:latin typeface="Century Gothic"/>
                        </a:rPr>
                        <a:t>V204 </a:t>
                      </a:r>
                      <a:r>
                        <a:rPr lang="en-GB" sz="800">
                          <a:latin typeface="Century Gothic"/>
                        </a:rPr>
                        <a:t>Roasted Quorn, </a:t>
                      </a:r>
                    </a:p>
                    <a:p>
                      <a:pPr algn="ctr"/>
                      <a:r>
                        <a:rPr lang="en-GB" sz="800" b="1">
                          <a:latin typeface="Century Gothic"/>
                        </a:rPr>
                        <a:t>SD82 </a:t>
                      </a:r>
                      <a:r>
                        <a:rPr lang="en-GB" sz="800">
                          <a:latin typeface="Century Gothic"/>
                        </a:rPr>
                        <a:t>Roast Potatoes, &amp; </a:t>
                      </a:r>
                      <a:r>
                        <a:rPr lang="en-GB" sz="800" b="1">
                          <a:latin typeface="Century Gothic"/>
                        </a:rPr>
                        <a:t>SD118 </a:t>
                      </a:r>
                      <a:r>
                        <a:rPr lang="en-GB" sz="800">
                          <a:latin typeface="Century Gothic"/>
                        </a:rPr>
                        <a:t>Gravy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i="0" u="none" strike="noStrike" noProof="0">
                          <a:solidFill>
                            <a:schemeClr val="tx1"/>
                          </a:solidFill>
                          <a:latin typeface="Century Gothic"/>
                        </a:rPr>
                        <a:t>V323 SD17 </a:t>
                      </a:r>
                      <a:r>
                        <a:rPr lang="en-GB" sz="800" b="0" i="0" u="none" strike="noStrike" noProof="0">
                          <a:solidFill>
                            <a:schemeClr val="tx1"/>
                          </a:solidFill>
                          <a:latin typeface="Century Gothic"/>
                        </a:rPr>
                        <a:t>Smokey Bean Burger with </a:t>
                      </a:r>
                      <a:r>
                        <a:rPr lang="en-GB" sz="800" b="1" i="0" u="none" strike="noStrike" noProof="0">
                          <a:solidFill>
                            <a:schemeClr val="tx1"/>
                          </a:solidFill>
                          <a:latin typeface="Century Gothic"/>
                        </a:rPr>
                        <a:t>SD6 </a:t>
                      </a:r>
                      <a:r>
                        <a:rPr lang="en-US" sz="800" b="0" i="0" u="none" strike="noStrike" noProof="0">
                          <a:solidFill>
                            <a:schemeClr val="tx1"/>
                          </a:solidFill>
                          <a:latin typeface="Century Gothic"/>
                        </a:rPr>
                        <a:t>Wedges &amp;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i="0" u="none" strike="noStrike" noProof="0">
                          <a:solidFill>
                            <a:schemeClr val="tx1"/>
                          </a:solidFill>
                          <a:latin typeface="Century Gothic"/>
                        </a:rPr>
                        <a:t>SD14 </a:t>
                      </a:r>
                      <a:r>
                        <a:rPr lang="en-US" sz="800" b="0" i="0" u="none" strike="noStrike" noProof="0">
                          <a:solidFill>
                            <a:schemeClr val="tx1"/>
                          </a:solidFill>
                          <a:latin typeface="Century Gothic"/>
                        </a:rPr>
                        <a:t>Tomato Sauce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800" b="1" i="0" u="none" strike="noStrike" noProof="0">
                          <a:solidFill>
                            <a:schemeClr val="tx1"/>
                          </a:solidFill>
                          <a:latin typeface="Century Gothic"/>
                        </a:rPr>
                        <a:t>V191 </a:t>
                      </a:r>
                      <a:r>
                        <a:rPr lang="en-GB" sz="800" b="0" i="0" u="none" strike="noStrike" noProof="0">
                          <a:solidFill>
                            <a:schemeClr val="tx1"/>
                          </a:solidFill>
                          <a:latin typeface="Century Gothic"/>
                        </a:rPr>
                        <a:t>Cheese &amp; Bean Pasty </a:t>
                      </a:r>
                    </a:p>
                    <a:p>
                      <a:pPr marL="0" marR="0" lvl="0" indent="0" algn="ctr" defTabSz="914400" rtl="0" eaLnBrk="1" fontAlgn="ctr" latinLnBrk="0" hangingPunct="1">
                        <a:lnSpc>
                          <a:spcPct val="100000"/>
                        </a:lnSpc>
                        <a:spcBef>
                          <a:spcPts val="0"/>
                        </a:spcBef>
                        <a:spcAft>
                          <a:spcPts val="0"/>
                        </a:spcAft>
                        <a:buClrTx/>
                        <a:buSzTx/>
                        <a:buFontTx/>
                        <a:buNone/>
                        <a:tabLst/>
                        <a:defRPr/>
                      </a:pPr>
                      <a:r>
                        <a:rPr lang="en-GB" sz="800" b="0" i="0" u="none" strike="noStrike" noProof="0">
                          <a:solidFill>
                            <a:schemeClr val="tx1"/>
                          </a:solidFill>
                          <a:latin typeface="Century Gothic"/>
                        </a:rPr>
                        <a:t>with </a:t>
                      </a:r>
                      <a:r>
                        <a:rPr lang="en-GB" sz="800" b="1" i="0" u="none" strike="noStrike" noProof="0">
                          <a:solidFill>
                            <a:schemeClr val="tx1"/>
                          </a:solidFill>
                          <a:latin typeface="Century Gothic"/>
                        </a:rPr>
                        <a:t>SD5 </a:t>
                      </a:r>
                      <a:r>
                        <a:rPr lang="en-GB" sz="800" b="0" i="0" u="none" strike="noStrike" noProof="0">
                          <a:solidFill>
                            <a:schemeClr val="tx1"/>
                          </a:solidFill>
                          <a:latin typeface="Century Gothic"/>
                        </a:rPr>
                        <a:t>Chips &amp; </a:t>
                      </a:r>
                      <a:r>
                        <a:rPr lang="en-GB" sz="800" b="1" i="0" u="none" strike="noStrike" noProof="0">
                          <a:solidFill>
                            <a:schemeClr val="tx1"/>
                          </a:solidFill>
                          <a:latin typeface="Century Gothic"/>
                        </a:rPr>
                        <a:t>SD14 </a:t>
                      </a:r>
                      <a:r>
                        <a:rPr lang="en-GB" sz="800" b="0" i="0" u="none" strike="noStrike" noProof="0">
                          <a:solidFill>
                            <a:schemeClr val="tx1"/>
                          </a:solidFill>
                          <a:latin typeface="Century Gothic"/>
                        </a:rPr>
                        <a:t>Tomato Sauce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194041952"/>
                  </a:ext>
                </a:extLst>
              </a:tr>
              <a:tr h="20515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315931974"/>
                  </a:ext>
                </a:extLst>
              </a:tr>
              <a:tr h="439610">
                <a:tc>
                  <a:txBody>
                    <a:bodyPr/>
                    <a:lstStyle/>
                    <a:p>
                      <a:pPr algn="ctr"/>
                      <a:r>
                        <a:rPr lang="en-GB" sz="800" b="1">
                          <a:solidFill>
                            <a:schemeClr val="tx1"/>
                          </a:solidFill>
                          <a:latin typeface="Century Gothic"/>
                        </a:rPr>
                        <a:t>D269 </a:t>
                      </a:r>
                      <a:r>
                        <a:rPr lang="en-GB" sz="800">
                          <a:latin typeface="Century Gothic"/>
                        </a:rPr>
                        <a:t>Banana Mousse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b="1">
                          <a:latin typeface="Century Gothic"/>
                        </a:rPr>
                        <a:t>D182 </a:t>
                      </a:r>
                      <a:r>
                        <a:rPr lang="en-GB" sz="800">
                          <a:latin typeface="Century Gothic"/>
                        </a:rPr>
                        <a:t>Orange Drizzle Cake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b="1">
                          <a:latin typeface="Century Gothic"/>
                        </a:rPr>
                        <a:t>D225 </a:t>
                      </a:r>
                      <a:r>
                        <a:rPr lang="en-GB" sz="800">
                          <a:latin typeface="Century Gothic"/>
                        </a:rPr>
                        <a:t>Fruit </a:t>
                      </a:r>
                    </a:p>
                    <a:p>
                      <a:pPr algn="ctr"/>
                      <a:r>
                        <a:rPr lang="en-GB" sz="800">
                          <a:latin typeface="Century Gothic"/>
                        </a:rPr>
                        <a:t>Platter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b="1">
                          <a:latin typeface="Century Gothic"/>
                        </a:rPr>
                        <a:t>D171 </a:t>
                      </a:r>
                      <a:r>
                        <a:rPr lang="en-GB" sz="800">
                          <a:latin typeface="Century Gothic"/>
                        </a:rPr>
                        <a:t>Apple </a:t>
                      </a:r>
                    </a:p>
                    <a:p>
                      <a:pPr algn="ctr"/>
                      <a:r>
                        <a:rPr lang="en-GB" sz="800">
                          <a:latin typeface="Century Gothic"/>
                        </a:rPr>
                        <a:t>Flapjack</a:t>
                      </a:r>
                      <a:endParaRPr lang="en-GB" sz="800">
                        <a:highlight>
                          <a:srgbClr val="00FFFF"/>
                        </a:highlight>
                        <a:latin typeface="Century Gothic"/>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a:latin typeface="Century Gothic"/>
                        </a:rPr>
                        <a:t>   </a:t>
                      </a:r>
                      <a:r>
                        <a:rPr lang="en-GB" sz="800" b="1">
                          <a:latin typeface="Century Gothic"/>
                        </a:rPr>
                        <a:t>D235</a:t>
                      </a:r>
                      <a:r>
                        <a:rPr lang="en-GB" sz="800">
                          <a:latin typeface="Century Gothic"/>
                        </a:rPr>
                        <a:t> Strawberry Jelly </a:t>
                      </a:r>
                    </a:p>
                    <a:p>
                      <a:pPr algn="ctr"/>
                      <a:r>
                        <a:rPr lang="en-GB" sz="800">
                          <a:latin typeface="Century Gothic"/>
                        </a:rPr>
                        <a:t>with Mandarins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297461352"/>
                  </a:ext>
                </a:extLst>
              </a:tr>
            </a:tbl>
          </a:graphicData>
        </a:graphic>
      </p:graphicFrame>
      <p:graphicFrame>
        <p:nvGraphicFramePr>
          <p:cNvPr id="24" name="Table 23">
            <a:extLst>
              <a:ext uri="{FF2B5EF4-FFF2-40B4-BE49-F238E27FC236}">
                <a16:creationId xmlns:a16="http://schemas.microsoft.com/office/drawing/2014/main" id="{52D011C9-A789-A7BE-F507-478C4161CB45}"/>
              </a:ext>
            </a:extLst>
          </p:cNvPr>
          <p:cNvGraphicFramePr>
            <a:graphicFrameLocks noGrp="1"/>
          </p:cNvGraphicFramePr>
          <p:nvPr>
            <p:extLst>
              <p:ext uri="{D42A27DB-BD31-4B8C-83A1-F6EECF244321}">
                <p14:modId xmlns:p14="http://schemas.microsoft.com/office/powerpoint/2010/main" val="4076655568"/>
              </p:ext>
            </p:extLst>
          </p:nvPr>
        </p:nvGraphicFramePr>
        <p:xfrm>
          <a:off x="1468713" y="2409625"/>
          <a:ext cx="7741650" cy="1869355"/>
        </p:xfrm>
        <a:graphic>
          <a:graphicData uri="http://schemas.openxmlformats.org/drawingml/2006/table">
            <a:tbl>
              <a:tblPr firstRow="1" bandRow="1">
                <a:tableStyleId>{5C22544A-7EE6-4342-B048-85BDC9FD1C3A}</a:tableStyleId>
              </a:tblPr>
              <a:tblGrid>
                <a:gridCol w="1548330">
                  <a:extLst>
                    <a:ext uri="{9D8B030D-6E8A-4147-A177-3AD203B41FA5}">
                      <a16:colId xmlns:a16="http://schemas.microsoft.com/office/drawing/2014/main" val="426743384"/>
                    </a:ext>
                  </a:extLst>
                </a:gridCol>
                <a:gridCol w="1548330">
                  <a:extLst>
                    <a:ext uri="{9D8B030D-6E8A-4147-A177-3AD203B41FA5}">
                      <a16:colId xmlns:a16="http://schemas.microsoft.com/office/drawing/2014/main" val="1888228126"/>
                    </a:ext>
                  </a:extLst>
                </a:gridCol>
                <a:gridCol w="1548330">
                  <a:extLst>
                    <a:ext uri="{9D8B030D-6E8A-4147-A177-3AD203B41FA5}">
                      <a16:colId xmlns:a16="http://schemas.microsoft.com/office/drawing/2014/main" val="3470962500"/>
                    </a:ext>
                  </a:extLst>
                </a:gridCol>
                <a:gridCol w="1548330">
                  <a:extLst>
                    <a:ext uri="{9D8B030D-6E8A-4147-A177-3AD203B41FA5}">
                      <a16:colId xmlns:a16="http://schemas.microsoft.com/office/drawing/2014/main" val="3633866263"/>
                    </a:ext>
                  </a:extLst>
                </a:gridCol>
                <a:gridCol w="1548330">
                  <a:extLst>
                    <a:ext uri="{9D8B030D-6E8A-4147-A177-3AD203B41FA5}">
                      <a16:colId xmlns:a16="http://schemas.microsoft.com/office/drawing/2014/main" val="4088356186"/>
                    </a:ext>
                  </a:extLst>
                </a:gridCol>
              </a:tblGrid>
              <a:tr h="54410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a:solidFill>
                            <a:schemeClr val="tx1"/>
                          </a:solidFill>
                          <a:latin typeface="Century Gothic" panose="020B0502020202020204" pitchFamily="34" charset="0"/>
                        </a:rPr>
                        <a:t>V231 </a:t>
                      </a:r>
                      <a:r>
                        <a:rPr lang="en-GB" sz="800" b="0">
                          <a:solidFill>
                            <a:schemeClr val="tx1"/>
                          </a:solidFill>
                          <a:latin typeface="Century Gothic" panose="020B0502020202020204" pitchFamily="34" charset="0"/>
                        </a:rPr>
                        <a:t>Cheese &amp;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Tomato Pizza with </a:t>
                      </a:r>
                      <a:r>
                        <a:rPr lang="en-GB" sz="800" b="1">
                          <a:solidFill>
                            <a:schemeClr val="tx1"/>
                          </a:solidFill>
                          <a:latin typeface="Century Gothic" panose="020B0502020202020204" pitchFamily="34" charset="0"/>
                        </a:rPr>
                        <a:t>SD126 </a:t>
                      </a:r>
                      <a:r>
                        <a:rPr lang="en-GB" sz="800" b="0">
                          <a:solidFill>
                            <a:schemeClr val="tx1"/>
                          </a:solidFill>
                          <a:latin typeface="Century Gothic" panose="020B0502020202020204" pitchFamily="34" charset="0"/>
                        </a:rPr>
                        <a:t>Summer Mixed Salad</a:t>
                      </a:r>
                      <a:endParaRPr lang="en-GB" sz="800" b="0">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a:solidFill>
                            <a:schemeClr val="tx1"/>
                          </a:solidFill>
                          <a:latin typeface="Century Gothic" panose="020B0502020202020204" pitchFamily="34" charset="0"/>
                        </a:rPr>
                        <a:t>B49 </a:t>
                      </a:r>
                      <a:r>
                        <a:rPr lang="en-GB" sz="800" b="0">
                          <a:solidFill>
                            <a:schemeClr val="tx1"/>
                          </a:solidFill>
                          <a:latin typeface="Century Gothic" panose="020B0502020202020204" pitchFamily="34" charset="0"/>
                        </a:rPr>
                        <a:t>Beef Chilli with </a:t>
                      </a:r>
                      <a:r>
                        <a:rPr lang="en-GB" sz="800" b="1">
                          <a:solidFill>
                            <a:schemeClr val="tx1"/>
                          </a:solidFill>
                          <a:latin typeface="Century Gothic" panose="020B0502020202020204" pitchFamily="34" charset="0"/>
                        </a:rPr>
                        <a:t>SD84</a:t>
                      </a:r>
                      <a:r>
                        <a:rPr lang="en-GB" sz="800" b="0">
                          <a:solidFill>
                            <a:schemeClr val="tx1"/>
                          </a:solidFill>
                          <a:latin typeface="Century Gothic" panose="020B0502020202020204" pitchFamily="34" charset="0"/>
                        </a:rPr>
                        <a:t> Rice &amp; </a:t>
                      </a:r>
                      <a:r>
                        <a:rPr lang="en-GB" sz="800" b="1">
                          <a:solidFill>
                            <a:schemeClr val="tx1"/>
                          </a:solidFill>
                          <a:latin typeface="Century Gothic" panose="020B0502020202020204" pitchFamily="34" charset="0"/>
                        </a:rPr>
                        <a:t>SB37</a:t>
                      </a:r>
                      <a:r>
                        <a:rPr lang="en-GB" sz="800" b="0">
                          <a:solidFill>
                            <a:schemeClr val="tx1"/>
                          </a:solidFill>
                          <a:latin typeface="Century Gothic" panose="020B0502020202020204" pitchFamily="34" charset="0"/>
                        </a:rPr>
                        <a:t> Sweetcorn &amp; Cucumber Salsa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a:solidFill>
                            <a:schemeClr val="tx1"/>
                          </a:solidFill>
                          <a:latin typeface="Century Gothic" panose="020B0502020202020204" pitchFamily="34" charset="0"/>
                        </a:rPr>
                        <a:t>P25 </a:t>
                      </a:r>
                      <a:r>
                        <a:rPr lang="en-GB" sz="800" b="0">
                          <a:solidFill>
                            <a:schemeClr val="tx1"/>
                          </a:solidFill>
                          <a:latin typeface="Century Gothic" panose="020B0502020202020204" pitchFamily="34" charset="0"/>
                        </a:rPr>
                        <a:t>Roasted Pork or </a:t>
                      </a:r>
                      <a:r>
                        <a:rPr lang="en-GB" sz="800" b="1">
                          <a:solidFill>
                            <a:schemeClr val="tx1"/>
                          </a:solidFill>
                          <a:latin typeface="Century Gothic" panose="020B0502020202020204" pitchFamily="34" charset="0"/>
                        </a:rPr>
                        <a:t>C137 </a:t>
                      </a:r>
                      <a:r>
                        <a:rPr lang="en-GB" sz="800" b="0">
                          <a:solidFill>
                            <a:schemeClr val="tx1"/>
                          </a:solidFill>
                          <a:latin typeface="Century Gothic" panose="020B0502020202020204" pitchFamily="34" charset="0"/>
                        </a:rPr>
                        <a:t>Chicken Sausage, </a:t>
                      </a:r>
                      <a:r>
                        <a:rPr lang="en-GB" sz="800" b="1">
                          <a:solidFill>
                            <a:schemeClr val="tx1"/>
                          </a:solidFill>
                          <a:latin typeface="Century Gothic" panose="020B0502020202020204" pitchFamily="34" charset="0"/>
                        </a:rPr>
                        <a:t>SD82 </a:t>
                      </a:r>
                      <a:r>
                        <a:rPr lang="en-GB" sz="800" b="0">
                          <a:solidFill>
                            <a:schemeClr val="tx1"/>
                          </a:solidFill>
                          <a:latin typeface="Century Gothic" panose="020B0502020202020204" pitchFamily="34" charset="0"/>
                        </a:rPr>
                        <a:t>Roast Potatoes &amp; </a:t>
                      </a:r>
                      <a:r>
                        <a:rPr lang="en-GB" sz="800" b="1">
                          <a:solidFill>
                            <a:schemeClr val="tx1"/>
                          </a:solidFill>
                          <a:latin typeface="Century Gothic" panose="020B0502020202020204" pitchFamily="34" charset="0"/>
                        </a:rPr>
                        <a:t>SD118 </a:t>
                      </a:r>
                      <a:r>
                        <a:rPr lang="en-GB" sz="800" b="0">
                          <a:solidFill>
                            <a:schemeClr val="tx1"/>
                          </a:solidFill>
                          <a:latin typeface="Century Gothic" panose="020B0502020202020204" pitchFamily="34" charset="0"/>
                        </a:rPr>
                        <a:t>Gravy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a:solidFill>
                            <a:schemeClr val="tx1"/>
                          </a:solidFill>
                          <a:latin typeface="Century Gothic" panose="020B0502020202020204" pitchFamily="34" charset="0"/>
                        </a:rPr>
                        <a:t>GR1 </a:t>
                      </a:r>
                      <a:r>
                        <a:rPr lang="en-GB" sz="800" b="0">
                          <a:solidFill>
                            <a:schemeClr val="tx1"/>
                          </a:solidFill>
                          <a:latin typeface="Century Gothic" panose="020B0502020202020204" pitchFamily="34" charset="0"/>
                        </a:rPr>
                        <a:t>Greek Chicken Pitta with </a:t>
                      </a:r>
                      <a:r>
                        <a:rPr lang="en-GB" sz="800" b="1">
                          <a:solidFill>
                            <a:schemeClr val="tx1"/>
                          </a:solidFill>
                          <a:latin typeface="Century Gothic" panose="020B0502020202020204" pitchFamily="34" charset="0"/>
                        </a:rPr>
                        <a:t>SD195 </a:t>
                      </a:r>
                      <a:r>
                        <a:rPr lang="en-GB" sz="800" b="0">
                          <a:solidFill>
                            <a:schemeClr val="tx1"/>
                          </a:solidFill>
                          <a:latin typeface="Century Gothic" panose="020B0502020202020204" pitchFamily="34" charset="0"/>
                        </a:rPr>
                        <a:t>Herby Rice, </a:t>
                      </a:r>
                      <a:r>
                        <a:rPr lang="en-GB" sz="800" b="1">
                          <a:solidFill>
                            <a:schemeClr val="tx1"/>
                          </a:solidFill>
                          <a:latin typeface="Century Gothic" panose="020B0502020202020204" pitchFamily="34" charset="0"/>
                        </a:rPr>
                        <a:t>GR3 </a:t>
                      </a:r>
                      <a:r>
                        <a:rPr lang="en-GB" sz="800" b="0">
                          <a:solidFill>
                            <a:schemeClr val="tx1"/>
                          </a:solidFill>
                          <a:latin typeface="Century Gothic" panose="020B0502020202020204" pitchFamily="34" charset="0"/>
                        </a:rPr>
                        <a:t>Tzatziki &amp; </a:t>
                      </a:r>
                      <a:r>
                        <a:rPr lang="en-GB" sz="800" b="1">
                          <a:solidFill>
                            <a:schemeClr val="tx1"/>
                          </a:solidFill>
                          <a:latin typeface="Century Gothic" panose="020B0502020202020204" pitchFamily="34" charset="0"/>
                        </a:rPr>
                        <a:t>GR4</a:t>
                      </a:r>
                      <a:r>
                        <a:rPr lang="en-GB" sz="800" b="0">
                          <a:solidFill>
                            <a:schemeClr val="tx1"/>
                          </a:solidFill>
                          <a:latin typeface="Century Gothic" panose="020B0502020202020204" pitchFamily="34" charset="0"/>
                        </a:rPr>
                        <a:t> Salad</a:t>
                      </a:r>
                      <a:endParaRPr lang="en-US" sz="800" b="0" i="0" u="none" strike="noStrike" noProof="0">
                        <a:solidFill>
                          <a:schemeClr val="tx1"/>
                        </a:solidFill>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b="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F3 </a:t>
                      </a: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Battered Fish with </a:t>
                      </a:r>
                      <a:r>
                        <a:rPr kumimoji="0" lang="en-GB" sz="800" b="1"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SD5 </a:t>
                      </a: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Chips &amp; </a:t>
                      </a:r>
                      <a:r>
                        <a:rPr kumimoji="0" lang="en-GB" sz="800" b="1"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SD14 </a:t>
                      </a: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Tomato Sauce</a:t>
                      </a:r>
                      <a:endParaRPr kumimoji="0" lang="en-GB" sz="800" b="1" i="0" u="none" strike="noStrike" kern="1200" cap="none" spc="0" normalizeH="0" baseline="0" noProof="0">
                        <a:ln>
                          <a:noFill/>
                        </a:ln>
                        <a:solidFill>
                          <a:prstClr val="black"/>
                        </a:solidFill>
                        <a:effectLst/>
                        <a:uLnTx/>
                        <a:uFillTx/>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805814051"/>
                  </a:ext>
                </a:extLst>
              </a:tr>
              <a:tr h="54410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a:solidFill>
                            <a:schemeClr val="tx1"/>
                          </a:solidFill>
                          <a:latin typeface="Century Gothic" panose="020B0502020202020204" pitchFamily="34" charset="0"/>
                        </a:rPr>
                        <a:t>V108 </a:t>
                      </a:r>
                      <a:r>
                        <a:rPr lang="en-GB" sz="800" b="0">
                          <a:solidFill>
                            <a:schemeClr val="tx1"/>
                          </a:solidFill>
                          <a:latin typeface="Century Gothic" panose="020B0502020202020204" pitchFamily="34" charset="0"/>
                        </a:rPr>
                        <a:t>Lentil &amp; Sweet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Potato Curry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With </a:t>
                      </a:r>
                      <a:r>
                        <a:rPr lang="en-GB" sz="800" b="1">
                          <a:solidFill>
                            <a:schemeClr val="tx1"/>
                          </a:solidFill>
                          <a:latin typeface="Century Gothic" panose="020B0502020202020204" pitchFamily="34" charset="0"/>
                        </a:rPr>
                        <a:t>SD84</a:t>
                      </a:r>
                      <a:r>
                        <a:rPr lang="en-GB" sz="800" b="0">
                          <a:solidFill>
                            <a:schemeClr val="tx1"/>
                          </a:solidFill>
                          <a:latin typeface="Century Gothic" panose="020B0502020202020204" pitchFamily="34" charset="0"/>
                        </a:rPr>
                        <a:t> Rice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i="0" u="none" strike="noStrike" noProof="0">
                          <a:solidFill>
                            <a:schemeClr val="tx1"/>
                          </a:solidFill>
                          <a:latin typeface="Century Gothic" panose="020B0502020202020204" pitchFamily="34" charset="0"/>
                        </a:rPr>
                        <a:t> </a:t>
                      </a:r>
                      <a:r>
                        <a:rPr lang="en-GB" sz="800" b="1" i="0" u="none" strike="noStrike" noProof="0">
                          <a:solidFill>
                            <a:schemeClr val="tx1"/>
                          </a:solidFill>
                          <a:latin typeface="Century Gothic" panose="020B0502020202020204" pitchFamily="34" charset="0"/>
                        </a:rPr>
                        <a:t>SD8 </a:t>
                      </a:r>
                      <a:r>
                        <a:rPr lang="en-GB" sz="800" b="0" i="0" u="none" strike="noStrike" noProof="0">
                          <a:solidFill>
                            <a:schemeClr val="tx1"/>
                          </a:solidFill>
                          <a:latin typeface="Century Gothic" panose="020B0502020202020204" pitchFamily="34" charset="0"/>
                        </a:rPr>
                        <a:t>Spaghetti &amp;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i="0" u="none" strike="noStrike" noProof="0">
                          <a:solidFill>
                            <a:schemeClr val="tx1"/>
                          </a:solidFill>
                          <a:latin typeface="Century Gothic" panose="020B0502020202020204" pitchFamily="34" charset="0"/>
                        </a:rPr>
                        <a:t>V237 </a:t>
                      </a:r>
                      <a:r>
                        <a:rPr lang="en-GB" sz="800" b="0" i="0" u="none" strike="noStrike" noProof="0">
                          <a:solidFill>
                            <a:schemeClr val="tx1"/>
                          </a:solidFill>
                          <a:latin typeface="Century Gothic" panose="020B0502020202020204" pitchFamily="34" charset="0"/>
                        </a:rPr>
                        <a:t>Meatballs in a </a:t>
                      </a:r>
                      <a:r>
                        <a:rPr lang="en-GB" sz="800" b="1" i="0" u="none" strike="noStrike" noProof="0">
                          <a:solidFill>
                            <a:schemeClr val="tx1"/>
                          </a:solidFill>
                          <a:latin typeface="Century Gothic" panose="020B0502020202020204" pitchFamily="34" charset="0"/>
                        </a:rPr>
                        <a:t>V225 </a:t>
                      </a:r>
                      <a:r>
                        <a:rPr lang="en-GB" sz="800" b="0" i="0" u="none" strike="noStrike" noProof="0">
                          <a:solidFill>
                            <a:schemeClr val="tx1"/>
                          </a:solidFill>
                          <a:latin typeface="Century Gothic" panose="020B0502020202020204" pitchFamily="34" charset="0"/>
                        </a:rPr>
                        <a:t>Tomato Sauce </a:t>
                      </a:r>
                      <a:endParaRPr lang="en-GB" sz="800" b="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a:latin typeface="Century Gothic" panose="020B0502020202020204" pitchFamily="34" charset="0"/>
                        </a:rPr>
                        <a:t>V232 </a:t>
                      </a:r>
                      <a:r>
                        <a:rPr lang="en-GB" sz="800">
                          <a:latin typeface="Century Gothic" panose="020B0502020202020204" pitchFamily="34" charset="0"/>
                        </a:rPr>
                        <a:t>Veg Wellington,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i="0">
                          <a:latin typeface="Century Gothic" panose="020B0502020202020204" pitchFamily="34" charset="0"/>
                        </a:rPr>
                        <a:t>SD82 </a:t>
                      </a:r>
                      <a:r>
                        <a:rPr lang="en-GB" sz="800" i="0">
                          <a:latin typeface="Century Gothic" panose="020B0502020202020204" pitchFamily="34" charset="0"/>
                        </a:rPr>
                        <a:t>Roast Potatoes </a:t>
                      </a:r>
                      <a:r>
                        <a:rPr lang="en-GB" sz="800">
                          <a:latin typeface="Century Gothic" panose="020B0502020202020204" pitchFamily="34" charset="0"/>
                        </a:rPr>
                        <a:t>&amp; </a:t>
                      </a:r>
                      <a:r>
                        <a:rPr lang="en-GB" sz="800" b="1">
                          <a:latin typeface="Century Gothic" panose="020B0502020202020204" pitchFamily="34" charset="0"/>
                        </a:rPr>
                        <a:t>SD118</a:t>
                      </a:r>
                      <a:r>
                        <a:rPr lang="en-GB" sz="800">
                          <a:latin typeface="Century Gothic" panose="020B0502020202020204" pitchFamily="34" charset="0"/>
                        </a:rPr>
                        <a:t> Gravy</a:t>
                      </a:r>
                      <a:endParaRPr lang="en-US" sz="800" b="1" i="0" u="none" strike="noStrike" noProof="0">
                        <a:solidFill>
                          <a:srgbClr val="00B050"/>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i="0" u="none" strike="noStrike" noProof="0">
                          <a:solidFill>
                            <a:schemeClr val="tx1"/>
                          </a:solidFill>
                          <a:latin typeface="Century Gothic" panose="020B0502020202020204" pitchFamily="34" charset="0"/>
                        </a:rPr>
                        <a:t>GR2 </a:t>
                      </a:r>
                      <a:r>
                        <a:rPr lang="en-GB" sz="800" b="0" i="0" u="none" strike="noStrike" noProof="0">
                          <a:solidFill>
                            <a:schemeClr val="tx1"/>
                          </a:solidFill>
                          <a:latin typeface="Century Gothic" panose="020B0502020202020204" pitchFamily="34" charset="0"/>
                        </a:rPr>
                        <a:t>Greek Spinach &amp; Cheese Whirl </a:t>
                      </a:r>
                      <a:r>
                        <a:rPr lang="en-GB" sz="800" b="0">
                          <a:solidFill>
                            <a:schemeClr val="tx1"/>
                          </a:solidFill>
                          <a:latin typeface="Century Gothic" panose="020B0502020202020204" pitchFamily="34" charset="0"/>
                        </a:rPr>
                        <a:t>with </a:t>
                      </a:r>
                      <a:r>
                        <a:rPr lang="en-GB" sz="800" b="1">
                          <a:solidFill>
                            <a:schemeClr val="tx1"/>
                          </a:solidFill>
                          <a:latin typeface="Century Gothic" panose="020B0502020202020204" pitchFamily="34" charset="0"/>
                        </a:rPr>
                        <a:t>SD195 </a:t>
                      </a:r>
                      <a:r>
                        <a:rPr lang="en-GB" sz="800" b="0">
                          <a:solidFill>
                            <a:schemeClr val="tx1"/>
                          </a:solidFill>
                          <a:latin typeface="Century Gothic" panose="020B0502020202020204" pitchFamily="34" charset="0"/>
                        </a:rPr>
                        <a:t>Herby Rice, </a:t>
                      </a:r>
                      <a:r>
                        <a:rPr lang="en-GB" sz="800" b="1">
                          <a:solidFill>
                            <a:schemeClr val="tx1"/>
                          </a:solidFill>
                          <a:latin typeface="Century Gothic" panose="020B0502020202020204" pitchFamily="34" charset="0"/>
                        </a:rPr>
                        <a:t>GR3 </a:t>
                      </a:r>
                      <a:r>
                        <a:rPr lang="en-GB" sz="800" b="0">
                          <a:solidFill>
                            <a:schemeClr val="tx1"/>
                          </a:solidFill>
                          <a:latin typeface="Century Gothic" panose="020B0502020202020204" pitchFamily="34" charset="0"/>
                        </a:rPr>
                        <a:t>Tzatziki &amp; </a:t>
                      </a:r>
                      <a:r>
                        <a:rPr lang="en-GB" sz="800" b="1">
                          <a:solidFill>
                            <a:schemeClr val="tx1"/>
                          </a:solidFill>
                          <a:latin typeface="Century Gothic" panose="020B0502020202020204" pitchFamily="34" charset="0"/>
                        </a:rPr>
                        <a:t>GR4</a:t>
                      </a:r>
                      <a:r>
                        <a:rPr lang="en-GB" sz="800" b="0">
                          <a:solidFill>
                            <a:schemeClr val="tx1"/>
                          </a:solidFill>
                          <a:latin typeface="Century Gothic" panose="020B0502020202020204" pitchFamily="34" charset="0"/>
                        </a:rPr>
                        <a:t> Salad</a:t>
                      </a:r>
                      <a:endParaRPr lang="en-US" sz="800" b="0" i="0" u="none" strike="noStrike" noProof="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a:latin typeface="Century Gothic" panose="020B0502020202020204" pitchFamily="34" charset="0"/>
                        </a:rPr>
                        <a:t>V336 </a:t>
                      </a:r>
                      <a:r>
                        <a:rPr lang="en-GB" sz="800">
                          <a:latin typeface="Century Gothic" panose="020B0502020202020204" pitchFamily="34" charset="0"/>
                        </a:rPr>
                        <a:t>Cheesy Broccoli Frittata with </a:t>
                      </a:r>
                      <a:r>
                        <a:rPr lang="en-GB" sz="800" b="1">
                          <a:latin typeface="Century Gothic" panose="020B0502020202020204" pitchFamily="34" charset="0"/>
                        </a:rPr>
                        <a:t>SD5 </a:t>
                      </a:r>
                      <a:r>
                        <a:rPr lang="en-GB" sz="800">
                          <a:latin typeface="Century Gothic" panose="020B0502020202020204" pitchFamily="34" charset="0"/>
                        </a:rPr>
                        <a:t>Chips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b="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194041952"/>
                  </a:ext>
                </a:extLst>
              </a:tr>
              <a:tr h="25391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315931974"/>
                  </a:ext>
                </a:extLst>
              </a:tr>
              <a:tr h="441327">
                <a:tc>
                  <a:txBody>
                    <a:bodyPr/>
                    <a:lstStyle/>
                    <a:p>
                      <a:pPr algn="ctr"/>
                      <a:r>
                        <a:rPr lang="en-GB" sz="800" b="1">
                          <a:latin typeface="Century Gothic" panose="020B0502020202020204" pitchFamily="34" charset="0"/>
                        </a:rPr>
                        <a:t>D177 </a:t>
                      </a:r>
                      <a:r>
                        <a:rPr lang="en-GB" sz="800">
                          <a:latin typeface="Century Gothic" panose="020B0502020202020204" pitchFamily="34" charset="0"/>
                        </a:rPr>
                        <a:t>Iced Vanilla Sponge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a:latin typeface="Century Gothic" panose="020B0502020202020204" pitchFamily="34" charset="0"/>
                        </a:rPr>
                        <a:t>D166 </a:t>
                      </a:r>
                      <a:r>
                        <a:rPr lang="en-GB" sz="800">
                          <a:latin typeface="Century Gothic" panose="020B0502020202020204" pitchFamily="34" charset="0"/>
                        </a:rPr>
                        <a:t>Peaches &amp; </a:t>
                      </a:r>
                      <a:r>
                        <a:rPr lang="en-GB" sz="800" b="1">
                          <a:latin typeface="Century Gothic" panose="020B0502020202020204" pitchFamily="34" charset="0"/>
                        </a:rPr>
                        <a:t>D13</a:t>
                      </a:r>
                      <a:r>
                        <a:rPr lang="en-GB" sz="800">
                          <a:latin typeface="Century Gothic" panose="020B0502020202020204" pitchFamily="34" charset="0"/>
                        </a:rPr>
                        <a:t> Ice Cream</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b="0">
                        <a:highlight>
                          <a:srgbClr val="00FFFF"/>
                        </a:highlight>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b="1">
                          <a:latin typeface="Century Gothic" panose="020B0502020202020204" pitchFamily="34" charset="0"/>
                        </a:rPr>
                        <a:t>D223 </a:t>
                      </a:r>
                      <a:r>
                        <a:rPr lang="en-GB" sz="800">
                          <a:latin typeface="Century Gothic" panose="020B0502020202020204" pitchFamily="34" charset="0"/>
                        </a:rPr>
                        <a:t>Freshly Chopped </a:t>
                      </a:r>
                    </a:p>
                    <a:p>
                      <a:pPr algn="ctr"/>
                      <a:r>
                        <a:rPr lang="en-GB" sz="800">
                          <a:latin typeface="Century Gothic" panose="020B0502020202020204" pitchFamily="34" charset="0"/>
                        </a:rPr>
                        <a:t>Fruit Salad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b="1">
                          <a:latin typeface="Century Gothic" panose="020B0502020202020204" pitchFamily="34" charset="0"/>
                        </a:rPr>
                        <a:t>D233 </a:t>
                      </a:r>
                      <a:r>
                        <a:rPr lang="en-GB" sz="800">
                          <a:latin typeface="Century Gothic" panose="020B0502020202020204" pitchFamily="34" charset="0"/>
                        </a:rPr>
                        <a:t>Jam &amp; Coconut Sponge with </a:t>
                      </a:r>
                      <a:r>
                        <a:rPr lang="en-GB" sz="800" b="1">
                          <a:latin typeface="Century Gothic" panose="020B0502020202020204" pitchFamily="34" charset="0"/>
                        </a:rPr>
                        <a:t>D2 </a:t>
                      </a:r>
                      <a:r>
                        <a:rPr lang="en-GB" sz="800">
                          <a:latin typeface="Century Gothic" panose="020B0502020202020204" pitchFamily="34" charset="0"/>
                        </a:rPr>
                        <a:t>Custard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b="1">
                          <a:latin typeface="Century Gothic" panose="020B0502020202020204" pitchFamily="34" charset="0"/>
                        </a:rPr>
                        <a:t>D85 </a:t>
                      </a:r>
                      <a:r>
                        <a:rPr lang="en-GB" sz="800">
                          <a:latin typeface="Century Gothic" panose="020B0502020202020204" pitchFamily="34" charset="0"/>
                        </a:rPr>
                        <a:t>Oaty </a:t>
                      </a:r>
                    </a:p>
                    <a:p>
                      <a:pPr algn="ctr"/>
                      <a:r>
                        <a:rPr lang="en-GB" sz="800">
                          <a:latin typeface="Century Gothic" panose="020B0502020202020204" pitchFamily="34" charset="0"/>
                        </a:rPr>
                        <a:t>Cookie</a:t>
                      </a:r>
                    </a:p>
                    <a:p>
                      <a:pPr algn="ctr"/>
                      <a:endParaRPr lang="en-GB" sz="800">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297461352"/>
                  </a:ext>
                </a:extLst>
              </a:tr>
            </a:tbl>
          </a:graphicData>
        </a:graphic>
      </p:graphicFrame>
      <p:graphicFrame>
        <p:nvGraphicFramePr>
          <p:cNvPr id="25" name="Table 24">
            <a:extLst>
              <a:ext uri="{FF2B5EF4-FFF2-40B4-BE49-F238E27FC236}">
                <a16:creationId xmlns:a16="http://schemas.microsoft.com/office/drawing/2014/main" id="{00B9DDC6-CCFB-2976-128D-45103B66DDAD}"/>
              </a:ext>
            </a:extLst>
          </p:cNvPr>
          <p:cNvGraphicFramePr>
            <a:graphicFrameLocks noGrp="1"/>
          </p:cNvGraphicFramePr>
          <p:nvPr>
            <p:extLst>
              <p:ext uri="{D42A27DB-BD31-4B8C-83A1-F6EECF244321}">
                <p14:modId xmlns:p14="http://schemas.microsoft.com/office/powerpoint/2010/main" val="1706074993"/>
              </p:ext>
            </p:extLst>
          </p:nvPr>
        </p:nvGraphicFramePr>
        <p:xfrm>
          <a:off x="1468712" y="4218859"/>
          <a:ext cx="7741650" cy="1498600"/>
        </p:xfrm>
        <a:graphic>
          <a:graphicData uri="http://schemas.openxmlformats.org/drawingml/2006/table">
            <a:tbl>
              <a:tblPr firstRow="1" bandRow="1">
                <a:tableStyleId>{5C22544A-7EE6-4342-B048-85BDC9FD1C3A}</a:tableStyleId>
              </a:tblPr>
              <a:tblGrid>
                <a:gridCol w="1548330">
                  <a:extLst>
                    <a:ext uri="{9D8B030D-6E8A-4147-A177-3AD203B41FA5}">
                      <a16:colId xmlns:a16="http://schemas.microsoft.com/office/drawing/2014/main" val="426743384"/>
                    </a:ext>
                  </a:extLst>
                </a:gridCol>
                <a:gridCol w="1535908">
                  <a:extLst>
                    <a:ext uri="{9D8B030D-6E8A-4147-A177-3AD203B41FA5}">
                      <a16:colId xmlns:a16="http://schemas.microsoft.com/office/drawing/2014/main" val="1888228126"/>
                    </a:ext>
                  </a:extLst>
                </a:gridCol>
                <a:gridCol w="1560752">
                  <a:extLst>
                    <a:ext uri="{9D8B030D-6E8A-4147-A177-3AD203B41FA5}">
                      <a16:colId xmlns:a16="http://schemas.microsoft.com/office/drawing/2014/main" val="3470962500"/>
                    </a:ext>
                  </a:extLst>
                </a:gridCol>
                <a:gridCol w="1548330">
                  <a:extLst>
                    <a:ext uri="{9D8B030D-6E8A-4147-A177-3AD203B41FA5}">
                      <a16:colId xmlns:a16="http://schemas.microsoft.com/office/drawing/2014/main" val="3633866263"/>
                    </a:ext>
                  </a:extLst>
                </a:gridCol>
                <a:gridCol w="1548330">
                  <a:extLst>
                    <a:ext uri="{9D8B030D-6E8A-4147-A177-3AD203B41FA5}">
                      <a16:colId xmlns:a16="http://schemas.microsoft.com/office/drawing/2014/main" val="4088356186"/>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a:solidFill>
                            <a:schemeClr val="tx1"/>
                          </a:solidFill>
                          <a:latin typeface="Century Gothic" panose="020B0502020202020204" pitchFamily="34" charset="0"/>
                        </a:rPr>
                        <a:t>V160 SD11 </a:t>
                      </a:r>
                      <a:r>
                        <a:rPr lang="en-GB" sz="800" b="0">
                          <a:solidFill>
                            <a:schemeClr val="tx1"/>
                          </a:solidFill>
                          <a:latin typeface="Century Gothic" panose="020B0502020202020204" pitchFamily="34" charset="0"/>
                        </a:rPr>
                        <a:t>Tomato Pasta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i="0" u="none" strike="noStrike" noProof="0">
                          <a:solidFill>
                            <a:schemeClr val="tx1"/>
                          </a:solidFill>
                          <a:latin typeface="Century Gothic" panose="020B0502020202020204" pitchFamily="34" charset="0"/>
                        </a:rPr>
                        <a:t>B63 SD17 </a:t>
                      </a:r>
                      <a:r>
                        <a:rPr lang="en-US" sz="800" b="0" i="0" u="none" strike="noStrike" noProof="0">
                          <a:solidFill>
                            <a:schemeClr val="tx1"/>
                          </a:solidFill>
                          <a:latin typeface="Century Gothic" panose="020B0502020202020204" pitchFamily="34" charset="0"/>
                        </a:rPr>
                        <a:t>Beef Burger with </a:t>
                      </a:r>
                      <a:r>
                        <a:rPr lang="en-US" sz="800" b="1" i="0" u="none" strike="noStrike" noProof="0">
                          <a:solidFill>
                            <a:schemeClr val="tx1"/>
                          </a:solidFill>
                          <a:latin typeface="Century Gothic" panose="020B0502020202020204" pitchFamily="34" charset="0"/>
                        </a:rPr>
                        <a:t>SD6 </a:t>
                      </a:r>
                      <a:r>
                        <a:rPr lang="en-US" sz="800" b="0" i="0" u="none" strike="noStrike" noProof="0">
                          <a:solidFill>
                            <a:schemeClr val="tx1"/>
                          </a:solidFill>
                          <a:latin typeface="Century Gothic" panose="020B0502020202020204" pitchFamily="34" charset="0"/>
                        </a:rPr>
                        <a:t>Potato Wedges &amp; </a:t>
                      </a:r>
                      <a:r>
                        <a:rPr lang="en-US" sz="800" b="1" i="0" u="none" strike="noStrike" noProof="0">
                          <a:solidFill>
                            <a:schemeClr val="tx1"/>
                          </a:solidFill>
                          <a:latin typeface="Century Gothic" panose="020B0502020202020204" pitchFamily="34" charset="0"/>
                        </a:rPr>
                        <a:t>SD92 </a:t>
                      </a:r>
                      <a:r>
                        <a:rPr lang="en-US" sz="800" b="0" i="0" u="none" strike="noStrike" noProof="0">
                          <a:solidFill>
                            <a:schemeClr val="tx1"/>
                          </a:solidFill>
                          <a:latin typeface="Century Gothic" panose="020B0502020202020204" pitchFamily="34" charset="0"/>
                        </a:rPr>
                        <a:t>Rainbow Slaw</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a:solidFill>
                            <a:schemeClr val="tx1"/>
                          </a:solidFill>
                          <a:latin typeface="Century Gothic" panose="020B0502020202020204" pitchFamily="34" charset="0"/>
                        </a:rPr>
                        <a:t>T1 C4 C5 B4 </a:t>
                      </a:r>
                      <a:r>
                        <a:rPr lang="en-GB" sz="800" b="0">
                          <a:solidFill>
                            <a:schemeClr val="tx1"/>
                          </a:solidFill>
                          <a:latin typeface="Century Gothic" panose="020B0502020202020204" pitchFamily="34" charset="0"/>
                        </a:rPr>
                        <a:t>Roast of the Day, </a:t>
                      </a:r>
                      <a:r>
                        <a:rPr lang="en-GB" sz="800" b="1">
                          <a:solidFill>
                            <a:schemeClr val="tx1"/>
                          </a:solidFill>
                          <a:latin typeface="Century Gothic" panose="020B0502020202020204" pitchFamily="34" charset="0"/>
                        </a:rPr>
                        <a:t>SD1 </a:t>
                      </a:r>
                      <a:r>
                        <a:rPr lang="en-GB" sz="800" b="0">
                          <a:solidFill>
                            <a:schemeClr val="tx1"/>
                          </a:solidFill>
                          <a:latin typeface="Century Gothic" panose="020B0502020202020204" pitchFamily="34" charset="0"/>
                        </a:rPr>
                        <a:t>Mashed Potatoes &amp; </a:t>
                      </a:r>
                      <a:r>
                        <a:rPr lang="en-GB" sz="800" b="1">
                          <a:solidFill>
                            <a:schemeClr val="tx1"/>
                          </a:solidFill>
                          <a:latin typeface="Century Gothic" panose="020B0502020202020204" pitchFamily="34" charset="0"/>
                        </a:rPr>
                        <a:t>SD118 </a:t>
                      </a:r>
                      <a:r>
                        <a:rPr lang="en-GB" sz="800" b="0">
                          <a:solidFill>
                            <a:schemeClr val="tx1"/>
                          </a:solidFill>
                          <a:latin typeface="Century Gothic" panose="020B0502020202020204" pitchFamily="34" charset="0"/>
                        </a:rPr>
                        <a:t>Gravy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a:solidFill>
                            <a:schemeClr val="tx1"/>
                          </a:solidFill>
                          <a:latin typeface="Century Gothic" panose="020B0502020202020204" pitchFamily="34" charset="0"/>
                        </a:rPr>
                        <a:t>C86 </a:t>
                      </a:r>
                      <a:r>
                        <a:rPr lang="en-GB" sz="800" b="0">
                          <a:solidFill>
                            <a:schemeClr val="tx1"/>
                          </a:solidFill>
                          <a:latin typeface="Century Gothic" panose="020B0502020202020204" pitchFamily="34" charset="0"/>
                        </a:rPr>
                        <a:t>Chefs Special Chicken Korma with </a:t>
                      </a:r>
                      <a:r>
                        <a:rPr lang="en-GB" sz="800" b="1">
                          <a:solidFill>
                            <a:schemeClr val="tx1"/>
                          </a:solidFill>
                          <a:latin typeface="Century Gothic" panose="020B0502020202020204" pitchFamily="34" charset="0"/>
                        </a:rPr>
                        <a:t>SD84 </a:t>
                      </a:r>
                      <a:r>
                        <a:rPr lang="en-GB" sz="800" b="0">
                          <a:solidFill>
                            <a:schemeClr val="tx1"/>
                          </a:solidFill>
                          <a:latin typeface="Century Gothic" panose="020B0502020202020204" pitchFamily="34" charset="0"/>
                        </a:rPr>
                        <a:t>Rice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a:solidFill>
                            <a:schemeClr val="tx1"/>
                          </a:solidFill>
                          <a:latin typeface="Century Gothic" panose="020B0502020202020204" pitchFamily="34" charset="0"/>
                        </a:rPr>
                        <a:t>F6 </a:t>
                      </a:r>
                      <a:r>
                        <a:rPr lang="en-GB" sz="800" b="0">
                          <a:solidFill>
                            <a:schemeClr val="tx1"/>
                          </a:solidFill>
                          <a:latin typeface="Century Gothic" panose="020B0502020202020204" pitchFamily="34" charset="0"/>
                        </a:rPr>
                        <a:t>Fishfingers with </a:t>
                      </a:r>
                      <a:r>
                        <a:rPr lang="en-GB" sz="800" b="1">
                          <a:solidFill>
                            <a:schemeClr val="tx1"/>
                          </a:solidFill>
                          <a:latin typeface="Century Gothic" panose="020B0502020202020204" pitchFamily="34" charset="0"/>
                        </a:rPr>
                        <a:t>SD5 </a:t>
                      </a:r>
                      <a:r>
                        <a:rPr lang="en-GB" sz="800" b="0">
                          <a:solidFill>
                            <a:schemeClr val="tx1"/>
                          </a:solidFill>
                          <a:latin typeface="Century Gothic" panose="020B0502020202020204" pitchFamily="34" charset="0"/>
                        </a:rPr>
                        <a:t>Chips &amp; </a:t>
                      </a:r>
                      <a:r>
                        <a:rPr lang="en-GB" sz="800" b="1">
                          <a:solidFill>
                            <a:schemeClr val="tx1"/>
                          </a:solidFill>
                          <a:latin typeface="Century Gothic" panose="020B0502020202020204" pitchFamily="34" charset="0"/>
                        </a:rPr>
                        <a:t>SD14 </a:t>
                      </a:r>
                      <a:r>
                        <a:rPr lang="en-GB" sz="800" b="0">
                          <a:solidFill>
                            <a:schemeClr val="tx1"/>
                          </a:solidFill>
                          <a:latin typeface="Century Gothic" panose="020B0502020202020204" pitchFamily="34" charset="0"/>
                        </a:rPr>
                        <a:t>Tomato Sauce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805814051"/>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i="0" u="none" strike="noStrike" noProof="0">
                          <a:solidFill>
                            <a:schemeClr val="tx1"/>
                          </a:solidFill>
                          <a:latin typeface="Century Gothic" panose="020B0502020202020204" pitchFamily="34" charset="0"/>
                        </a:rPr>
                        <a:t>V337 </a:t>
                      </a:r>
                      <a:r>
                        <a:rPr lang="en-GB" sz="800" b="0" i="0" u="none" strike="noStrike" noProof="0">
                          <a:solidFill>
                            <a:schemeClr val="tx1"/>
                          </a:solidFill>
                          <a:latin typeface="Century Gothic" panose="020B0502020202020204" pitchFamily="34" charset="0"/>
                        </a:rPr>
                        <a:t>Chinese Vegetable Noodles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a:solidFill>
                            <a:schemeClr val="tx1"/>
                          </a:solidFill>
                          <a:latin typeface="Century Gothic" panose="020B0502020202020204" pitchFamily="34" charset="0"/>
                        </a:rPr>
                        <a:t>V161 </a:t>
                      </a:r>
                      <a:r>
                        <a:rPr lang="en-GB" sz="800" b="0">
                          <a:solidFill>
                            <a:schemeClr val="tx1"/>
                          </a:solidFill>
                          <a:latin typeface="Century Gothic" panose="020B0502020202020204" pitchFamily="34" charset="0"/>
                        </a:rPr>
                        <a:t>Mexican Bean Roll with </a:t>
                      </a:r>
                      <a:r>
                        <a:rPr lang="en-GB" sz="800" b="1">
                          <a:solidFill>
                            <a:schemeClr val="tx1"/>
                          </a:solidFill>
                          <a:latin typeface="Century Gothic" panose="020B0502020202020204" pitchFamily="34" charset="0"/>
                        </a:rPr>
                        <a:t>SD6 </a:t>
                      </a:r>
                      <a:r>
                        <a:rPr lang="en-GB" sz="800" b="0">
                          <a:solidFill>
                            <a:schemeClr val="tx1"/>
                          </a:solidFill>
                          <a:latin typeface="Century Gothic" panose="020B0502020202020204" pitchFamily="34" charset="0"/>
                        </a:rPr>
                        <a:t>Potato Wedges &amp; </a:t>
                      </a:r>
                      <a:r>
                        <a:rPr lang="en-GB" sz="800" b="1">
                          <a:solidFill>
                            <a:schemeClr val="tx1"/>
                          </a:solidFill>
                          <a:latin typeface="Century Gothic" panose="020B0502020202020204" pitchFamily="34" charset="0"/>
                        </a:rPr>
                        <a:t>SD92 </a:t>
                      </a:r>
                      <a:r>
                        <a:rPr lang="en-GB" sz="800" b="0">
                          <a:solidFill>
                            <a:schemeClr val="tx1"/>
                          </a:solidFill>
                          <a:latin typeface="Century Gothic" panose="020B0502020202020204" pitchFamily="34" charset="0"/>
                        </a:rPr>
                        <a:t>Rainbow Slaw</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i="0" u="none" strike="noStrike" noProof="0">
                          <a:solidFill>
                            <a:schemeClr val="tx1"/>
                          </a:solidFill>
                          <a:latin typeface="Century Gothic" panose="020B0502020202020204" pitchFamily="34" charset="0"/>
                        </a:rPr>
                        <a:t>V13 </a:t>
                      </a:r>
                      <a:r>
                        <a:rPr lang="en-US" sz="800" b="0" i="0" u="none" strike="noStrike" noProof="0">
                          <a:solidFill>
                            <a:schemeClr val="tx1"/>
                          </a:solidFill>
                          <a:latin typeface="Century Gothic" panose="020B0502020202020204" pitchFamily="34" charset="0"/>
                        </a:rPr>
                        <a:t>Vegetable Loaf with </a:t>
                      </a:r>
                      <a:r>
                        <a:rPr lang="en-US" sz="800" b="1" i="0" u="none" strike="noStrike" noProof="0">
                          <a:solidFill>
                            <a:schemeClr val="tx1"/>
                          </a:solidFill>
                          <a:latin typeface="Century Gothic" panose="020B0502020202020204" pitchFamily="34" charset="0"/>
                        </a:rPr>
                        <a:t>SD1 </a:t>
                      </a:r>
                      <a:r>
                        <a:rPr lang="en-US" sz="800" b="0" i="0" u="none" strike="noStrike" noProof="0">
                          <a:solidFill>
                            <a:schemeClr val="tx1"/>
                          </a:solidFill>
                          <a:latin typeface="Century Gothic" panose="020B0502020202020204" pitchFamily="34" charset="0"/>
                        </a:rPr>
                        <a:t>Mashed Potatoes &amp; </a:t>
                      </a:r>
                      <a:r>
                        <a:rPr lang="en-US" sz="800" b="1" i="0" u="none" strike="noStrike" noProof="0">
                          <a:solidFill>
                            <a:schemeClr val="tx1"/>
                          </a:solidFill>
                          <a:latin typeface="Century Gothic" panose="020B0502020202020204" pitchFamily="34" charset="0"/>
                        </a:rPr>
                        <a:t>SD118 </a:t>
                      </a:r>
                      <a:r>
                        <a:rPr lang="en-US" sz="800" b="0" i="0" u="none" strike="noStrike" noProof="0">
                          <a:solidFill>
                            <a:schemeClr val="tx1"/>
                          </a:solidFill>
                          <a:latin typeface="Century Gothic" panose="020B0502020202020204" pitchFamily="34" charset="0"/>
                        </a:rPr>
                        <a:t>Gravy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a:solidFill>
                            <a:schemeClr val="tx1"/>
                          </a:solidFill>
                          <a:latin typeface="Century Gothic" panose="020B0502020202020204" pitchFamily="34" charset="0"/>
                        </a:rPr>
                        <a:t>V249 </a:t>
                      </a:r>
                      <a:r>
                        <a:rPr lang="en-GB" sz="800" b="0">
                          <a:solidFill>
                            <a:schemeClr val="tx1"/>
                          </a:solidFill>
                          <a:latin typeface="Century Gothic" panose="020B0502020202020204" pitchFamily="34" charset="0"/>
                        </a:rPr>
                        <a:t>All Day Vegetarian Breakfast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b="0" i="0" u="none" strike="noStrike" noProof="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b="1">
                          <a:latin typeface="Century Gothic" panose="020B0502020202020204" pitchFamily="34" charset="0"/>
                        </a:rPr>
                        <a:t>V307 </a:t>
                      </a:r>
                      <a:r>
                        <a:rPr lang="en-GB" sz="800">
                          <a:latin typeface="Century Gothic" panose="020B0502020202020204" pitchFamily="34" charset="0"/>
                        </a:rPr>
                        <a:t>Cowboy Sausage and Bean Hotpot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194041952"/>
                  </a:ext>
                </a:extLst>
              </a:tr>
              <a:tr h="20584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315931974"/>
                  </a:ext>
                </a:extLst>
              </a:tr>
              <a:tr h="370840">
                <a:tc>
                  <a:txBody>
                    <a:bodyPr/>
                    <a:lstStyle/>
                    <a:p>
                      <a:pPr algn="ctr"/>
                      <a:r>
                        <a:rPr lang="en-GB" sz="800" b="1">
                          <a:latin typeface="Century Gothic" panose="020B0502020202020204" pitchFamily="34" charset="0"/>
                        </a:rPr>
                        <a:t>D262 </a:t>
                      </a:r>
                      <a:r>
                        <a:rPr lang="en-GB" sz="800">
                          <a:latin typeface="Century Gothic" panose="020B0502020202020204" pitchFamily="34" charset="0"/>
                        </a:rPr>
                        <a:t>Pineapple Upside Down Cake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a:latin typeface="Century Gothic" panose="020B0502020202020204" pitchFamily="34" charset="0"/>
                        </a:rPr>
                        <a:t>D56 </a:t>
                      </a:r>
                      <a:r>
                        <a:rPr lang="en-GB" sz="800">
                          <a:latin typeface="Century Gothic" panose="020B0502020202020204" pitchFamily="34" charset="0"/>
                        </a:rPr>
                        <a:t>Cheese &amp; Crackers</a:t>
                      </a:r>
                    </a:p>
                    <a:p>
                      <a:pPr algn="ctr"/>
                      <a:endParaRPr lang="en-GB" sz="800">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b="1">
                          <a:latin typeface="Century Gothic" panose="020B0502020202020204" pitchFamily="34" charset="0"/>
                        </a:rPr>
                        <a:t>D224 </a:t>
                      </a:r>
                      <a:r>
                        <a:rPr lang="en-GB" sz="800">
                          <a:latin typeface="Century Gothic" panose="020B0502020202020204" pitchFamily="34" charset="0"/>
                        </a:rPr>
                        <a:t>Fruit Medley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a:latin typeface="Century Gothic" panose="020B0502020202020204" pitchFamily="34" charset="0"/>
                        </a:rPr>
                        <a:t>D259 </a:t>
                      </a:r>
                      <a:r>
                        <a:rPr lang="en-GB" sz="800" b="0">
                          <a:latin typeface="Century Gothic" panose="020B0502020202020204" pitchFamily="34" charset="0"/>
                        </a:rPr>
                        <a:t>Strawberry and Apple Crumble with </a:t>
                      </a:r>
                      <a:r>
                        <a:rPr lang="en-GB" sz="800" b="1">
                          <a:latin typeface="Century Gothic" panose="020B0502020202020204" pitchFamily="34" charset="0"/>
                        </a:rPr>
                        <a:t>D2 </a:t>
                      </a:r>
                      <a:r>
                        <a:rPr lang="en-GB" sz="800" b="0">
                          <a:latin typeface="Century Gothic" panose="020B0502020202020204" pitchFamily="34" charset="0"/>
                        </a:rPr>
                        <a:t>Custard</a:t>
                      </a:r>
                      <a:endParaRPr lang="en-GB" sz="800">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b="1">
                          <a:latin typeface="Century Gothic" panose="020B0502020202020204" pitchFamily="34" charset="0"/>
                        </a:rPr>
                        <a:t>D57 </a:t>
                      </a:r>
                      <a:r>
                        <a:rPr lang="en-GB" sz="800">
                          <a:latin typeface="Century Gothic" panose="020B0502020202020204" pitchFamily="34" charset="0"/>
                        </a:rPr>
                        <a:t>Vanilla </a:t>
                      </a:r>
                    </a:p>
                    <a:p>
                      <a:pPr algn="ctr"/>
                      <a:r>
                        <a:rPr lang="en-GB" sz="800">
                          <a:latin typeface="Century Gothic" panose="020B0502020202020204" pitchFamily="34" charset="0"/>
                        </a:rPr>
                        <a:t>Shortbread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297461352"/>
                  </a:ext>
                </a:extLst>
              </a:tr>
            </a:tbl>
          </a:graphicData>
        </a:graphic>
      </p:graphicFrame>
      <p:pic>
        <p:nvPicPr>
          <p:cNvPr id="2" name="Picture 1" descr="A picture containing shape&#10;&#10;Description automatically generated">
            <a:extLst>
              <a:ext uri="{FF2B5EF4-FFF2-40B4-BE49-F238E27FC236}">
                <a16:creationId xmlns:a16="http://schemas.microsoft.com/office/drawing/2014/main" id="{922214D8-8165-E183-35BE-8AB79FA704C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679192">
            <a:off x="9298564" y="4672899"/>
            <a:ext cx="321362" cy="277934"/>
          </a:xfrm>
          <a:prstGeom prst="rect">
            <a:avLst/>
          </a:prstGeom>
        </p:spPr>
      </p:pic>
      <p:sp>
        <p:nvSpPr>
          <p:cNvPr id="3" name="TextBox 2">
            <a:extLst>
              <a:ext uri="{FF2B5EF4-FFF2-40B4-BE49-F238E27FC236}">
                <a16:creationId xmlns:a16="http://schemas.microsoft.com/office/drawing/2014/main" id="{DBAF80F5-4C80-503B-AD2D-E559D91C8EF5}"/>
              </a:ext>
            </a:extLst>
          </p:cNvPr>
          <p:cNvSpPr txBox="1"/>
          <p:nvPr/>
        </p:nvSpPr>
        <p:spPr>
          <a:xfrm>
            <a:off x="9185631" y="5069548"/>
            <a:ext cx="596695" cy="338554"/>
          </a:xfrm>
          <a:prstGeom prst="rect">
            <a:avLst/>
          </a:prstGeom>
          <a:noFill/>
        </p:spPr>
        <p:txBody>
          <a:bodyPr wrap="square" rtlCol="0">
            <a:spAutoFit/>
          </a:bodyPr>
          <a:lstStyle/>
          <a:p>
            <a:pPr algn="ctr"/>
            <a:r>
              <a:rPr lang="en-GB" sz="800">
                <a:latin typeface="Century Gothic" panose="020B0502020202020204" pitchFamily="34" charset="0"/>
              </a:rPr>
              <a:t>Chef’s Special</a:t>
            </a:r>
            <a:endParaRPr lang="en-GB" sz="800" b="1">
              <a:latin typeface="Century Gothic" panose="020B0502020202020204" pitchFamily="34" charset="0"/>
            </a:endParaRPr>
          </a:p>
        </p:txBody>
      </p:sp>
    </p:spTree>
    <p:extLst>
      <p:ext uri="{BB962C8B-B14F-4D97-AF65-F5344CB8AC3E}">
        <p14:creationId xmlns:p14="http://schemas.microsoft.com/office/powerpoint/2010/main" val="35849185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3701AC9A5908340A53101F6F3BF7720" ma:contentTypeVersion="18" ma:contentTypeDescription="Create a new document." ma:contentTypeScope="" ma:versionID="9fc8846d212a640ce1a3de63aa97f66f">
  <xsd:schema xmlns:xsd="http://www.w3.org/2001/XMLSchema" xmlns:xs="http://www.w3.org/2001/XMLSchema" xmlns:p="http://schemas.microsoft.com/office/2006/metadata/properties" xmlns:ns2="cfcc8f99-6edd-417c-8b08-e4af51aa64dc" xmlns:ns3="93f07fc0-f3cc-4d0b-9a4f-54b5dee9d132" targetNamespace="http://schemas.microsoft.com/office/2006/metadata/properties" ma:root="true" ma:fieldsID="4d6af157bc44b65cc6a200a963fad04a" ns2:_="" ns3:_="">
    <xsd:import namespace="cfcc8f99-6edd-417c-8b08-e4af51aa64dc"/>
    <xsd:import namespace="93f07fc0-f3cc-4d0b-9a4f-54b5dee9d13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Location" minOccurs="0"/>
                <xsd:element ref="ns2:MediaServiceOCR" minOccurs="0"/>
                <xsd:element ref="ns2:MediaServiceAutoKeyPoints" minOccurs="0"/>
                <xsd:element ref="ns2:MediaServiceKeyPoints" minOccurs="0"/>
                <xsd:element ref="ns2:lcf76f155ced4ddcb4097134ff3c332f" minOccurs="0"/>
                <xsd:element ref="ns3:TaxCatchAll" minOccurs="0"/>
                <xsd:element ref="ns2:MediaLengthInSeconds"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cc8f99-6edd-417c-8b08-e4af51aa64d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a60fa401-c735-472c-b85f-e3677d3c5b3f"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3f07fc0-f3cc-4d0b-9a4f-54b5dee9d132"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1412bf3a-dce2-436e-b669-e1b034c8f5c5}" ma:internalName="TaxCatchAll" ma:showField="CatchAllData" ma:web="93f07fc0-f3cc-4d0b-9a4f-54b5dee9d132">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fcc8f99-6edd-417c-8b08-e4af51aa64dc">
      <Terms xmlns="http://schemas.microsoft.com/office/infopath/2007/PartnerControls"/>
    </lcf76f155ced4ddcb4097134ff3c332f>
    <TaxCatchAll xmlns="93f07fc0-f3cc-4d0b-9a4f-54b5dee9d13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323F43B-3742-47D9-BC95-A78B3C30985A}">
  <ds:schemaRefs>
    <ds:schemaRef ds:uri="93f07fc0-f3cc-4d0b-9a4f-54b5dee9d132"/>
    <ds:schemaRef ds:uri="cfcc8f99-6edd-417c-8b08-e4af51aa64d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8B72B72-EFE2-4371-B500-B2B9B1CA3EDB}">
  <ds:schemaRefs>
    <ds:schemaRef ds:uri="93f07fc0-f3cc-4d0b-9a4f-54b5dee9d132"/>
    <ds:schemaRef ds:uri="cfcc8f99-6edd-417c-8b08-e4af51aa64d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3AB8ED64-C6F3-4AA7-A4F8-D8EE960172A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1039</Words>
  <Application>Microsoft Office PowerPoint</Application>
  <PresentationFormat>A4 Paper (210x297 mm)</PresentationFormat>
  <Paragraphs>246</Paragraphs>
  <Slides>2</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Century Gothic</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Thomas Christian Pass</dc:creator>
  <cp:lastModifiedBy>Heather Robinson</cp:lastModifiedBy>
  <cp:revision>2</cp:revision>
  <cp:lastPrinted>2024-12-12T13:06:13Z</cp:lastPrinted>
  <dcterms:created xsi:type="dcterms:W3CDTF">2014-08-19T19:35:20Z</dcterms:created>
  <dcterms:modified xsi:type="dcterms:W3CDTF">2026-09-03T18:34:39Z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0x01010043701AC9A5908340A53101F6F3BF7720</vt:lpwstr>
  </property>
  <property fmtid="{D5CDD505-2E9C-101B-9397-08002B2CF9AE}" pid="3" name="Company_x0020_Metadata">
    <vt:lpwstr>2;#CaterLink|6b7c7025-ee94-469a-84b5-af43f06be2f7</vt:lpwstr>
  </property>
  <property fmtid="{D5CDD505-2E9C-101B-9397-08002B2CF9AE}" pid="4" name="Company Metadata">
    <vt:lpwstr>2;#CaterLink</vt:lpwstr>
  </property>
  <property fmtid="{D5CDD505-2E9C-101B-9397-08002B2CF9AE}" pid="5" name="Order">
    <vt:r8>70900</vt:r8>
  </property>
  <property fmtid="{D5CDD505-2E9C-101B-9397-08002B2CF9AE}" pid="6" name="MediaServiceImageTags">
    <vt:lpwstr/>
  </property>
</Properties>
</file>