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3BD4A-ED03-4055-B3D0-0AA7DC0AC153}" type="datetimeFigureOut">
              <a:rPr lang="en-US" smtClean="0"/>
              <a:t>7/13/2022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83E8BC-AE23-4073-B070-883992609A5A}" type="slidenum">
              <a:rPr lang="en-US" smtClean="0"/>
              <a:t>‹#›</a:t>
            </a:fld>
            <a:endParaRPr lang="en-US"/>
          </a:p>
        </p:txBody>
      </p:sp>
    </p:spTree>
    <p:extLst>
      <p:ext uri="{BB962C8B-B14F-4D97-AF65-F5344CB8AC3E}">
        <p14:creationId xmlns:p14="http://schemas.microsoft.com/office/powerpoint/2010/main" val="144450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9FEE7-E3C4-46EF-A9B0-C8FF5998CC5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0023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672" eaLnBrk="0" hangingPunct="0">
              <a:spcBef>
                <a:spcPct val="30000"/>
              </a:spcBef>
              <a:defRPr sz="1200">
                <a:solidFill>
                  <a:schemeClr val="tx1"/>
                </a:solidFill>
                <a:latin typeface="Times New Roman" pitchFamily="18" charset="0"/>
              </a:defRPr>
            </a:lvl1pPr>
            <a:lvl2pPr marL="742927" indent="-285741" defTabSz="901672" eaLnBrk="0" hangingPunct="0">
              <a:spcBef>
                <a:spcPct val="30000"/>
              </a:spcBef>
              <a:defRPr sz="1200">
                <a:solidFill>
                  <a:schemeClr val="tx1"/>
                </a:solidFill>
                <a:latin typeface="Times New Roman" pitchFamily="18" charset="0"/>
              </a:defRPr>
            </a:lvl2pPr>
            <a:lvl3pPr marL="1142965" indent="-228593" defTabSz="901672" eaLnBrk="0" hangingPunct="0">
              <a:spcBef>
                <a:spcPct val="30000"/>
              </a:spcBef>
              <a:defRPr sz="1200">
                <a:solidFill>
                  <a:schemeClr val="tx1"/>
                </a:solidFill>
                <a:latin typeface="Times New Roman" pitchFamily="18" charset="0"/>
              </a:defRPr>
            </a:lvl3pPr>
            <a:lvl4pPr marL="1600150" indent="-228593" defTabSz="901672" eaLnBrk="0" hangingPunct="0">
              <a:spcBef>
                <a:spcPct val="30000"/>
              </a:spcBef>
              <a:defRPr sz="1200">
                <a:solidFill>
                  <a:schemeClr val="tx1"/>
                </a:solidFill>
                <a:latin typeface="Times New Roman" pitchFamily="18" charset="0"/>
              </a:defRPr>
            </a:lvl4pPr>
            <a:lvl5pPr marL="2057336" indent="-228593" defTabSz="901672" eaLnBrk="0" hangingPunct="0">
              <a:spcBef>
                <a:spcPct val="30000"/>
              </a:spcBef>
              <a:defRPr sz="1200">
                <a:solidFill>
                  <a:schemeClr val="tx1"/>
                </a:solidFill>
                <a:latin typeface="Times New Roman" pitchFamily="18" charset="0"/>
              </a:defRPr>
            </a:lvl5pPr>
            <a:lvl6pPr marL="2514522" indent="-228593" defTabSz="901672" eaLnBrk="0" fontAlgn="base" hangingPunct="0">
              <a:spcBef>
                <a:spcPct val="30000"/>
              </a:spcBef>
              <a:spcAft>
                <a:spcPct val="0"/>
              </a:spcAft>
              <a:defRPr sz="1200">
                <a:solidFill>
                  <a:schemeClr val="tx1"/>
                </a:solidFill>
                <a:latin typeface="Times New Roman" pitchFamily="18" charset="0"/>
              </a:defRPr>
            </a:lvl6pPr>
            <a:lvl7pPr marL="2971708" indent="-228593" defTabSz="901672" eaLnBrk="0" fontAlgn="base" hangingPunct="0">
              <a:spcBef>
                <a:spcPct val="30000"/>
              </a:spcBef>
              <a:spcAft>
                <a:spcPct val="0"/>
              </a:spcAft>
              <a:defRPr sz="1200">
                <a:solidFill>
                  <a:schemeClr val="tx1"/>
                </a:solidFill>
                <a:latin typeface="Times New Roman" pitchFamily="18" charset="0"/>
              </a:defRPr>
            </a:lvl7pPr>
            <a:lvl8pPr marL="3428894" indent="-228593" defTabSz="901672" eaLnBrk="0" fontAlgn="base" hangingPunct="0">
              <a:spcBef>
                <a:spcPct val="30000"/>
              </a:spcBef>
              <a:spcAft>
                <a:spcPct val="0"/>
              </a:spcAft>
              <a:defRPr sz="1200">
                <a:solidFill>
                  <a:schemeClr val="tx1"/>
                </a:solidFill>
                <a:latin typeface="Times New Roman" pitchFamily="18" charset="0"/>
              </a:defRPr>
            </a:lvl8pPr>
            <a:lvl9pPr marL="3886079" indent="-228593" defTabSz="901672"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357491D-C852-4CF4-A599-A5BADC3D6648}" type="slidenum">
              <a:rPr lang="en-US" altLang="en-US">
                <a:solidFill>
                  <a:prstClr val="black"/>
                </a:solidFill>
              </a:rPr>
              <a:pPr eaLnBrk="1" hangingPunct="1">
                <a:spcBef>
                  <a:spcPct val="0"/>
                </a:spcBef>
              </a:pPr>
              <a:t>2</a:t>
            </a:fld>
            <a:endParaRPr lang="en-US" altLang="en-US">
              <a:solidFill>
                <a:prstClr val="black"/>
              </a:solidFill>
            </a:endParaRPr>
          </a:p>
        </p:txBody>
      </p:sp>
      <p:sp>
        <p:nvSpPr>
          <p:cNvPr id="47107" name="Rectangle 2"/>
          <p:cNvSpPr>
            <a:spLocks noGrp="1" noRot="1" noChangeAspect="1" noChangeArrowheads="1" noTextEdit="1"/>
          </p:cNvSpPr>
          <p:nvPr>
            <p:ph type="sldImg"/>
          </p:nvPr>
        </p:nvSpPr>
        <p:spPr>
          <a:xfrm>
            <a:off x="1144588" y="685800"/>
            <a:ext cx="4572000" cy="3429000"/>
          </a:xfrm>
          <a:ln/>
        </p:spPr>
      </p:sp>
      <p:sp>
        <p:nvSpPr>
          <p:cNvPr id="47108" name="Rectangle 3"/>
          <p:cNvSpPr>
            <a:spLocks noGrp="1" noChangeArrowheads="1"/>
          </p:cNvSpPr>
          <p:nvPr>
            <p:ph type="body" idx="1"/>
          </p:nvPr>
        </p:nvSpPr>
        <p:spPr>
          <a:xfrm>
            <a:off x="914400" y="4342465"/>
            <a:ext cx="5029200" cy="4116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672" eaLnBrk="0" hangingPunct="0">
              <a:spcBef>
                <a:spcPct val="30000"/>
              </a:spcBef>
              <a:defRPr sz="1200">
                <a:solidFill>
                  <a:schemeClr val="tx1"/>
                </a:solidFill>
                <a:latin typeface="Times New Roman" pitchFamily="18" charset="0"/>
              </a:defRPr>
            </a:lvl1pPr>
            <a:lvl2pPr marL="742927" indent="-285741" defTabSz="901672" eaLnBrk="0" hangingPunct="0">
              <a:spcBef>
                <a:spcPct val="30000"/>
              </a:spcBef>
              <a:defRPr sz="1200">
                <a:solidFill>
                  <a:schemeClr val="tx1"/>
                </a:solidFill>
                <a:latin typeface="Times New Roman" pitchFamily="18" charset="0"/>
              </a:defRPr>
            </a:lvl2pPr>
            <a:lvl3pPr marL="1142965" indent="-228593" defTabSz="901672" eaLnBrk="0" hangingPunct="0">
              <a:spcBef>
                <a:spcPct val="30000"/>
              </a:spcBef>
              <a:defRPr sz="1200">
                <a:solidFill>
                  <a:schemeClr val="tx1"/>
                </a:solidFill>
                <a:latin typeface="Times New Roman" pitchFamily="18" charset="0"/>
              </a:defRPr>
            </a:lvl3pPr>
            <a:lvl4pPr marL="1600150" indent="-228593" defTabSz="901672" eaLnBrk="0" hangingPunct="0">
              <a:spcBef>
                <a:spcPct val="30000"/>
              </a:spcBef>
              <a:defRPr sz="1200">
                <a:solidFill>
                  <a:schemeClr val="tx1"/>
                </a:solidFill>
                <a:latin typeface="Times New Roman" pitchFamily="18" charset="0"/>
              </a:defRPr>
            </a:lvl4pPr>
            <a:lvl5pPr marL="2057336" indent="-228593" defTabSz="901672" eaLnBrk="0" hangingPunct="0">
              <a:spcBef>
                <a:spcPct val="30000"/>
              </a:spcBef>
              <a:defRPr sz="1200">
                <a:solidFill>
                  <a:schemeClr val="tx1"/>
                </a:solidFill>
                <a:latin typeface="Times New Roman" pitchFamily="18" charset="0"/>
              </a:defRPr>
            </a:lvl5pPr>
            <a:lvl6pPr marL="2514522" indent="-228593" defTabSz="901672" eaLnBrk="0" fontAlgn="base" hangingPunct="0">
              <a:spcBef>
                <a:spcPct val="30000"/>
              </a:spcBef>
              <a:spcAft>
                <a:spcPct val="0"/>
              </a:spcAft>
              <a:defRPr sz="1200">
                <a:solidFill>
                  <a:schemeClr val="tx1"/>
                </a:solidFill>
                <a:latin typeface="Times New Roman" pitchFamily="18" charset="0"/>
              </a:defRPr>
            </a:lvl6pPr>
            <a:lvl7pPr marL="2971708" indent="-228593" defTabSz="901672" eaLnBrk="0" fontAlgn="base" hangingPunct="0">
              <a:spcBef>
                <a:spcPct val="30000"/>
              </a:spcBef>
              <a:spcAft>
                <a:spcPct val="0"/>
              </a:spcAft>
              <a:defRPr sz="1200">
                <a:solidFill>
                  <a:schemeClr val="tx1"/>
                </a:solidFill>
                <a:latin typeface="Times New Roman" pitchFamily="18" charset="0"/>
              </a:defRPr>
            </a:lvl7pPr>
            <a:lvl8pPr marL="3428894" indent="-228593" defTabSz="901672" eaLnBrk="0" fontAlgn="base" hangingPunct="0">
              <a:spcBef>
                <a:spcPct val="30000"/>
              </a:spcBef>
              <a:spcAft>
                <a:spcPct val="0"/>
              </a:spcAft>
              <a:defRPr sz="1200">
                <a:solidFill>
                  <a:schemeClr val="tx1"/>
                </a:solidFill>
                <a:latin typeface="Times New Roman" pitchFamily="18" charset="0"/>
              </a:defRPr>
            </a:lvl8pPr>
            <a:lvl9pPr marL="3886079" indent="-228593" defTabSz="901672"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EC41D53-2E5A-4642-B3D0-376BF6C6B0D8}" type="slidenum">
              <a:rPr lang="en-US" altLang="en-US">
                <a:solidFill>
                  <a:prstClr val="black"/>
                </a:solidFill>
              </a:rPr>
              <a:pPr eaLnBrk="1" hangingPunct="1">
                <a:spcBef>
                  <a:spcPct val="0"/>
                </a:spcBef>
              </a:pPr>
              <a:t>6</a:t>
            </a:fld>
            <a:endParaRPr lang="en-US" altLang="en-US">
              <a:solidFill>
                <a:prstClr val="black"/>
              </a:solidFill>
            </a:endParaRPr>
          </a:p>
        </p:txBody>
      </p:sp>
      <p:sp>
        <p:nvSpPr>
          <p:cNvPr id="50179" name="Rectangle 2"/>
          <p:cNvSpPr>
            <a:spLocks noGrp="1" noRot="1" noChangeAspect="1" noChangeArrowheads="1" noTextEdit="1"/>
          </p:cNvSpPr>
          <p:nvPr>
            <p:ph type="sldImg"/>
          </p:nvPr>
        </p:nvSpPr>
        <p:spPr>
          <a:xfrm>
            <a:off x="1144588" y="685800"/>
            <a:ext cx="4572000" cy="3429000"/>
          </a:xfrm>
          <a:ln/>
        </p:spPr>
      </p:sp>
      <p:sp>
        <p:nvSpPr>
          <p:cNvPr id="50180" name="Rectangle 3"/>
          <p:cNvSpPr>
            <a:spLocks noGrp="1" noChangeArrowheads="1"/>
          </p:cNvSpPr>
          <p:nvPr>
            <p:ph type="body" idx="1"/>
          </p:nvPr>
        </p:nvSpPr>
        <p:spPr>
          <a:xfrm>
            <a:off x="914400" y="4342465"/>
            <a:ext cx="5029200" cy="4116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9FEE7-E3C4-46EF-A9B0-C8FF5998CC5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5787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9FEE7-E3C4-46EF-A9B0-C8FF5998CC5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730667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lt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lt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1F21356C-1310-44D3-A834-A97B597CEA77}" type="slidenum">
              <a:rPr lang="en-US" altLang="en-US">
                <a:solidFill>
                  <a:srgbClr val="DBF5F9">
                    <a:shade val="90000"/>
                  </a:srgbClr>
                </a:solidFill>
              </a:rPr>
              <a:pPr>
                <a:defRPr/>
              </a:pPr>
              <a:t>‹#›</a:t>
            </a:fld>
            <a:endParaRPr lang="en-US" altLang="en-US">
              <a:solidFill>
                <a:srgbClr val="DBF5F9">
                  <a:shade val="90000"/>
                </a:srgbClr>
              </a:solidFill>
            </a:endParaRPr>
          </a:p>
        </p:txBody>
      </p:sp>
    </p:spTree>
    <p:extLst>
      <p:ext uri="{BB962C8B-B14F-4D97-AF65-F5344CB8AC3E}">
        <p14:creationId xmlns:p14="http://schemas.microsoft.com/office/powerpoint/2010/main" val="1533549621"/>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D1D891D-FC10-4B57-8E55-A02E14486366}"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906023495"/>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2565BA48-E99E-4C61-B0C6-13C4C132C7CB}"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1420550400"/>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ltLang="en-US">
              <a:solidFill>
                <a:srgbClr val="04617B">
                  <a:shade val="90000"/>
                </a:srgb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srgbClr val="04617B">
                  <a:shade val="90000"/>
                </a:srgbClr>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4FBB2FC9-37FF-4F7A-91E6-BCA154247BCC}"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105820464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ltLang="en-US">
              <a:solidFill>
                <a:srgbClr val="04617B">
                  <a:shade val="90000"/>
                </a:srgb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srgbClr val="04617B">
                  <a:shade val="90000"/>
                </a:srgbClr>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pPr>
              <a:defRPr/>
            </a:pPr>
            <a:fld id="{346433FB-EA02-4734-9C53-A62EC0991A26}"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149421212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C516C219-74F2-47DF-8E60-73693C3C3998}"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285189105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E3670FB-DCE2-4F05-86D7-3E9C2D0137F7}" type="slidenum">
              <a:rPr lang="en-US" altLang="en-US">
                <a:solidFill>
                  <a:srgbClr val="DBF5F9">
                    <a:shade val="90000"/>
                  </a:srgbClr>
                </a:solidFill>
              </a:rPr>
              <a:pPr>
                <a:defRPr/>
              </a:pPr>
              <a:t>‹#›</a:t>
            </a:fld>
            <a:endParaRPr lang="en-US" altLang="en-US">
              <a:solidFill>
                <a:srgbClr val="DBF5F9">
                  <a:shade val="90000"/>
                </a:srgbClr>
              </a:solidFill>
            </a:endParaRPr>
          </a:p>
        </p:txBody>
      </p:sp>
    </p:spTree>
    <p:extLst>
      <p:ext uri="{BB962C8B-B14F-4D97-AF65-F5344CB8AC3E}">
        <p14:creationId xmlns:p14="http://schemas.microsoft.com/office/powerpoint/2010/main" val="4100593108"/>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C300B480-DED3-456E-8F25-6DB5D7179D9F}"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93375347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7D71EAD0-A810-445A-A93A-6EB602B6A1AA}"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181341029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07CAB83-48F6-4967-A2F7-CFF39D9F8562}"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128256525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75CB8F9-AEAE-4FEE-904B-85DC45708167}"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4191657272"/>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F6AAF84E-C062-4E14-942B-EE2297CD17FE}"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345993735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lt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lt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59050368-7EEC-4D32-85A6-14EC1DE84934}"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322456505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ltLang="en-US">
              <a:solidFill>
                <a:srgbClr val="04617B">
                  <a:shade val="90000"/>
                </a:srgbClr>
              </a:solidFill>
              <a:latin typeface="Tahoma" pitchFamily="34"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ltLang="en-US">
              <a:solidFill>
                <a:srgbClr val="04617B">
                  <a:shade val="90000"/>
                </a:srgbClr>
              </a:solidFill>
              <a:latin typeface="Tahoma" pitchFamily="34"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E1F00A3A-2D58-44DC-BB13-7D73070AA00B}" type="slidenum">
              <a:rPr lang="en-US" altLang="en-US">
                <a:solidFill>
                  <a:srgbClr val="04617B">
                    <a:shade val="90000"/>
                  </a:srgbClr>
                </a:solidFill>
                <a:latin typeface="Tahoma" pitchFamily="34" charset="0"/>
              </a:rPr>
              <a:pPr fontAlgn="base">
                <a:spcBef>
                  <a:spcPct val="0"/>
                </a:spcBef>
                <a:spcAft>
                  <a:spcPct val="0"/>
                </a:spcAft>
                <a:defRPr/>
              </a:pPr>
              <a:t>‹#›</a:t>
            </a:fld>
            <a:endParaRPr lang="en-US" altLang="en-US">
              <a:solidFill>
                <a:srgbClr val="04617B">
                  <a:shade val="90000"/>
                </a:srgbClr>
              </a:solidFill>
              <a:latin typeface="Tahoma" pitchFamily="34"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ahoma"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ahoma" pitchFamily="34" charset="0"/>
              </a:endParaRPr>
            </a:p>
          </p:txBody>
        </p:sp>
      </p:grpSp>
    </p:spTree>
    <p:extLst>
      <p:ext uri="{BB962C8B-B14F-4D97-AF65-F5344CB8AC3E}">
        <p14:creationId xmlns:p14="http://schemas.microsoft.com/office/powerpoint/2010/main" val="1691383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random/>
  </p:transition>
  <p:timing>
    <p:tnLst>
      <p:par>
        <p:cTn id="1" dur="indefinite" restart="never" nodeType="tmRoot"/>
      </p:par>
    </p:tnLst>
  </p:timing>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hyperlink" Target="http://www.rcrca.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69877" y="723331"/>
            <a:ext cx="7851648" cy="824552"/>
          </a:xfrm>
          <a:ln>
            <a:miter lim="800000"/>
            <a:headEnd/>
            <a:tailEnd/>
          </a:ln>
          <a:extLst/>
        </p:spPr>
        <p:txBody>
          <a:bodyPr/>
          <a:lstStyle/>
          <a:p>
            <a:pPr algn="ctr" eaLnBrk="1" fontAlgn="auto" hangingPunct="1">
              <a:spcAft>
                <a:spcPts val="0"/>
              </a:spcAft>
              <a:defRPr/>
            </a:pPr>
            <a:r>
              <a:rPr lang="en-US" sz="4600" dirty="0"/>
              <a:t>RCRCA </a:t>
            </a:r>
            <a:r>
              <a:rPr lang="en-US" sz="4600" dirty="0" smtClean="0"/>
              <a:t>2017 Year-In-Review</a:t>
            </a:r>
            <a:endParaRPr lang="en-US" sz="4600" dirty="0"/>
          </a:p>
        </p:txBody>
      </p:sp>
      <p:sp>
        <p:nvSpPr>
          <p:cNvPr id="4" name="Rectangle 6"/>
          <p:cNvSpPr>
            <a:spLocks noGrp="1" noChangeArrowheads="1"/>
          </p:cNvSpPr>
          <p:nvPr>
            <p:ph type="sldNum" sz="quarter" idx="12"/>
          </p:nvPr>
        </p:nvSpPr>
        <p:spPr/>
        <p:txBody>
          <a:bodyPr/>
          <a:lstStyle/>
          <a:p>
            <a:pPr>
              <a:defRPr/>
            </a:pPr>
            <a:fld id="{0E1B323E-BACA-49D2-99D9-723E9F4363DE}" type="slidenum">
              <a:rPr lang="en-US" altLang="en-US">
                <a:solidFill>
                  <a:srgbClr val="DBF5F9">
                    <a:shade val="90000"/>
                  </a:srgbClr>
                </a:solidFill>
              </a:rPr>
              <a:pPr>
                <a:defRPr/>
              </a:pPr>
              <a:t>1</a:t>
            </a:fld>
            <a:endParaRPr lang="en-US" altLang="en-US">
              <a:solidFill>
                <a:srgbClr val="DBF5F9">
                  <a:shade val="90000"/>
                </a:srgbClr>
              </a:solidFill>
            </a:endParaRPr>
          </a:p>
        </p:txBody>
      </p:sp>
      <p:pic>
        <p:nvPicPr>
          <p:cNvPr id="92162" name="Picture 2" descr="http://rcrca.com/attachments/Image/JLI_bridge3.jpg?template=gener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570" y="1676400"/>
            <a:ext cx="6020998" cy="4521629"/>
          </a:xfrm>
          <a:prstGeom prst="rect">
            <a:avLst/>
          </a:prstGeom>
          <a:noFill/>
          <a:ln w="76200">
            <a:solidFill>
              <a:schemeClr val="accent3">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19652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6" descr="S:\DOUG\4rom_shawn\2012 activities\MNRiver_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3" y="-62745"/>
            <a:ext cx="9144000" cy="689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1219200" y="228600"/>
            <a:ext cx="5295900" cy="116998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eaLnBrk="1" hangingPunct="1"/>
            <a:r>
              <a:rPr lang="en-US" altLang="en-US" sz="4000" dirty="0" smtClean="0">
                <a:effectLst>
                  <a:outerShdw blurRad="38100" dist="38100" dir="2700000" algn="tl">
                    <a:srgbClr val="000000">
                      <a:alpha val="43137"/>
                    </a:srgbClr>
                  </a:outerShdw>
                </a:effectLst>
              </a:rPr>
              <a:t>Water Quality Monitoring</a:t>
            </a:r>
          </a:p>
        </p:txBody>
      </p:sp>
      <p:sp>
        <p:nvSpPr>
          <p:cNvPr id="22531" name="Rectangle 3"/>
          <p:cNvSpPr>
            <a:spLocks noGrp="1" noChangeArrowheads="1"/>
          </p:cNvSpPr>
          <p:nvPr>
            <p:ph type="body" sz="half" idx="2"/>
          </p:nvPr>
        </p:nvSpPr>
        <p:spPr>
          <a:xfrm>
            <a:off x="228600" y="2362200"/>
            <a:ext cx="7772400" cy="3962400"/>
          </a:xfrm>
        </p:spPr>
        <p:txBody>
          <a:bodyPr/>
          <a:lstStyle/>
          <a:p>
            <a:pPr eaLnBrk="1" hangingPunct="1">
              <a:lnSpc>
                <a:spcPct val="90000"/>
              </a:lnSpc>
            </a:pPr>
            <a:r>
              <a:rPr lang="en-US" altLang="en-US" sz="2000" b="1" dirty="0" smtClean="0">
                <a:solidFill>
                  <a:schemeClr val="bg1"/>
                </a:solidFill>
              </a:rPr>
              <a:t>Shawn Wohnoutka conducted sampling for </a:t>
            </a:r>
            <a:r>
              <a:rPr lang="en-US" altLang="en-US" sz="2800" b="1" dirty="0">
                <a:solidFill>
                  <a:srgbClr val="FF0000"/>
                </a:solidFill>
              </a:rPr>
              <a:t>5</a:t>
            </a:r>
            <a:r>
              <a:rPr lang="en-US" altLang="en-US" sz="2000" b="1" dirty="0" smtClean="0">
                <a:solidFill>
                  <a:schemeClr val="bg1"/>
                </a:solidFill>
              </a:rPr>
              <a:t> separate grants consisting of </a:t>
            </a:r>
            <a:r>
              <a:rPr lang="en-US" altLang="en-US" sz="2400" b="1" dirty="0" smtClean="0">
                <a:solidFill>
                  <a:srgbClr val="FF0000"/>
                </a:solidFill>
              </a:rPr>
              <a:t>799 </a:t>
            </a:r>
            <a:r>
              <a:rPr lang="en-US" altLang="en-US" sz="2000" b="1" dirty="0" smtClean="0">
                <a:solidFill>
                  <a:schemeClr val="bg1"/>
                </a:solidFill>
              </a:rPr>
              <a:t>samples taken in 2017.</a:t>
            </a:r>
          </a:p>
          <a:p>
            <a:pPr marL="0" indent="0" eaLnBrk="1" hangingPunct="1">
              <a:lnSpc>
                <a:spcPct val="90000"/>
              </a:lnSpc>
              <a:buNone/>
            </a:pPr>
            <a:r>
              <a:rPr lang="en-US" altLang="en-US" sz="2000" b="1" dirty="0">
                <a:solidFill>
                  <a:schemeClr val="bg1"/>
                </a:solidFill>
              </a:rPr>
              <a:t> </a:t>
            </a:r>
            <a:r>
              <a:rPr lang="en-US" altLang="en-US" sz="2000" b="1" dirty="0" smtClean="0">
                <a:solidFill>
                  <a:schemeClr val="bg1"/>
                </a:solidFill>
              </a:rPr>
              <a:t>                                                                (January through December)</a:t>
            </a:r>
          </a:p>
          <a:p>
            <a:pPr eaLnBrk="1" hangingPunct="1">
              <a:lnSpc>
                <a:spcPct val="90000"/>
              </a:lnSpc>
            </a:pPr>
            <a:r>
              <a:rPr lang="en-US" altLang="en-US" sz="2400" dirty="0" smtClean="0">
                <a:solidFill>
                  <a:srgbClr val="FF0000"/>
                </a:solidFill>
              </a:rPr>
              <a:t>192</a:t>
            </a:r>
            <a:r>
              <a:rPr lang="en-US" altLang="en-US" sz="2400" dirty="0" smtClean="0">
                <a:solidFill>
                  <a:schemeClr val="accent1">
                    <a:lumMod val="60000"/>
                    <a:lumOff val="40000"/>
                  </a:schemeClr>
                </a:solidFill>
              </a:rPr>
              <a:t> </a:t>
            </a:r>
            <a:r>
              <a:rPr lang="en-US" altLang="en-US" sz="2000" dirty="0" smtClean="0">
                <a:solidFill>
                  <a:schemeClr val="bg1"/>
                </a:solidFill>
              </a:rPr>
              <a:t>samples for MPCA’s Watershed Pollutant Load Monitoring Network (WPLMN)</a:t>
            </a:r>
          </a:p>
          <a:p>
            <a:pPr eaLnBrk="1" hangingPunct="1">
              <a:lnSpc>
                <a:spcPct val="90000"/>
              </a:lnSpc>
            </a:pPr>
            <a:r>
              <a:rPr lang="en-US" altLang="en-US" sz="2400" dirty="0" smtClean="0">
                <a:solidFill>
                  <a:srgbClr val="FF0000"/>
                </a:solidFill>
              </a:rPr>
              <a:t>45</a:t>
            </a:r>
            <a:r>
              <a:rPr lang="en-US" altLang="en-US" sz="2000" dirty="0" smtClean="0"/>
              <a:t> </a:t>
            </a:r>
            <a:r>
              <a:rPr lang="en-US" altLang="en-US" sz="2000" dirty="0" smtClean="0">
                <a:solidFill>
                  <a:schemeClr val="bg1"/>
                </a:solidFill>
              </a:rPr>
              <a:t>samples for MN Department of Agriculture for pesticide residue testing</a:t>
            </a:r>
          </a:p>
          <a:p>
            <a:pPr eaLnBrk="1" hangingPunct="1">
              <a:lnSpc>
                <a:spcPct val="90000"/>
              </a:lnSpc>
            </a:pPr>
            <a:r>
              <a:rPr lang="en-US" altLang="en-US" sz="2400" dirty="0" smtClean="0">
                <a:solidFill>
                  <a:srgbClr val="FF0000"/>
                </a:solidFill>
              </a:rPr>
              <a:t>393</a:t>
            </a:r>
            <a:r>
              <a:rPr lang="en-US" altLang="en-US" sz="2000" dirty="0" smtClean="0">
                <a:solidFill>
                  <a:schemeClr val="accent1">
                    <a:lumMod val="60000"/>
                    <a:lumOff val="40000"/>
                  </a:schemeClr>
                </a:solidFill>
              </a:rPr>
              <a:t> </a:t>
            </a:r>
            <a:r>
              <a:rPr lang="en-US" altLang="en-US" sz="2000" dirty="0">
                <a:solidFill>
                  <a:schemeClr val="bg1"/>
                </a:solidFill>
              </a:rPr>
              <a:t>samples for </a:t>
            </a:r>
            <a:r>
              <a:rPr lang="en-US" altLang="en-US" sz="2000" dirty="0" smtClean="0">
                <a:solidFill>
                  <a:schemeClr val="bg1"/>
                </a:solidFill>
              </a:rPr>
              <a:t>MPCA’s Surface Water Assessment Grant (SWAG) </a:t>
            </a:r>
          </a:p>
          <a:p>
            <a:pPr eaLnBrk="1" hangingPunct="1">
              <a:lnSpc>
                <a:spcPct val="90000"/>
              </a:lnSpc>
            </a:pPr>
            <a:r>
              <a:rPr lang="en-US" altLang="en-US" sz="2400" dirty="0" smtClean="0">
                <a:solidFill>
                  <a:srgbClr val="FF0000"/>
                </a:solidFill>
              </a:rPr>
              <a:t>119</a:t>
            </a:r>
            <a:r>
              <a:rPr lang="en-US" altLang="en-US" sz="2000" dirty="0" smtClean="0">
                <a:solidFill>
                  <a:srgbClr val="FF0000"/>
                </a:solidFill>
              </a:rPr>
              <a:t> </a:t>
            </a:r>
            <a:r>
              <a:rPr lang="en-US" altLang="en-US" sz="2000" dirty="0">
                <a:solidFill>
                  <a:schemeClr val="bg1"/>
                </a:solidFill>
              </a:rPr>
              <a:t>samples for MPCA’s  </a:t>
            </a:r>
            <a:r>
              <a:rPr lang="en-US" altLang="en-US" sz="2000" dirty="0" smtClean="0">
                <a:solidFill>
                  <a:schemeClr val="bg1"/>
                </a:solidFill>
              </a:rPr>
              <a:t>Watershed Restoration &amp; Protection Strategies (WRAPS) Gap Samples </a:t>
            </a:r>
          </a:p>
          <a:p>
            <a:pPr eaLnBrk="1" hangingPunct="1">
              <a:lnSpc>
                <a:spcPct val="90000"/>
              </a:lnSpc>
            </a:pPr>
            <a:r>
              <a:rPr lang="en-US" altLang="en-US" sz="2400" dirty="0" smtClean="0">
                <a:solidFill>
                  <a:srgbClr val="FF0000"/>
                </a:solidFill>
              </a:rPr>
              <a:t>50</a:t>
            </a:r>
            <a:r>
              <a:rPr lang="en-US" altLang="en-US" sz="2000" dirty="0" smtClean="0"/>
              <a:t> </a:t>
            </a:r>
            <a:r>
              <a:rPr lang="en-US" altLang="en-US" sz="2000" dirty="0">
                <a:solidFill>
                  <a:schemeClr val="bg1"/>
                </a:solidFill>
              </a:rPr>
              <a:t>samples for </a:t>
            </a:r>
            <a:r>
              <a:rPr lang="en-US" altLang="en-US" sz="2000" dirty="0" smtClean="0">
                <a:solidFill>
                  <a:schemeClr val="bg1"/>
                </a:solidFill>
              </a:rPr>
              <a:t>Discovery Farms </a:t>
            </a:r>
            <a:endParaRPr lang="en-US" altLang="en-US" sz="2000" dirty="0">
              <a:solidFill>
                <a:schemeClr val="bg1"/>
              </a:solidFill>
            </a:endParaRPr>
          </a:p>
          <a:p>
            <a:pPr eaLnBrk="1" hangingPunct="1">
              <a:lnSpc>
                <a:spcPct val="90000"/>
              </a:lnSpc>
            </a:pPr>
            <a:endParaRPr lang="en-US" altLang="en-US" sz="2000" dirty="0">
              <a:solidFill>
                <a:schemeClr val="bg1"/>
              </a:solidFill>
            </a:endParaRPr>
          </a:p>
          <a:p>
            <a:pPr eaLnBrk="1" hangingPunct="1">
              <a:lnSpc>
                <a:spcPct val="90000"/>
              </a:lnSpc>
            </a:pPr>
            <a:endParaRPr lang="en-US" altLang="en-US" sz="2000" dirty="0">
              <a:solidFill>
                <a:schemeClr val="bg1"/>
              </a:solidFill>
            </a:endParaRPr>
          </a:p>
          <a:p>
            <a:pPr eaLnBrk="1" hangingPunct="1">
              <a:lnSpc>
                <a:spcPct val="90000"/>
              </a:lnSpc>
            </a:pPr>
            <a:endParaRPr lang="en-US" altLang="en-US" sz="2000" dirty="0" smtClean="0">
              <a:solidFill>
                <a:schemeClr val="bg1"/>
              </a:solidFill>
            </a:endParaRPr>
          </a:p>
        </p:txBody>
      </p:sp>
      <p:sp>
        <p:nvSpPr>
          <p:cNvPr id="6" name="Slide Number Placeholder 6"/>
          <p:cNvSpPr>
            <a:spLocks noGrp="1"/>
          </p:cNvSpPr>
          <p:nvPr>
            <p:ph type="sldNum" sz="quarter" idx="12"/>
          </p:nvPr>
        </p:nvSpPr>
        <p:spPr/>
        <p:txBody>
          <a:bodyPr/>
          <a:lstStyle/>
          <a:p>
            <a:pPr>
              <a:defRPr/>
            </a:pPr>
            <a:fld id="{C87BEA4D-D6A8-4F51-80EE-4322AC0D5E32}" type="slidenum">
              <a:rPr lang="en-US" altLang="en-US">
                <a:solidFill>
                  <a:srgbClr val="04617B">
                    <a:shade val="90000"/>
                  </a:srgbClr>
                </a:solidFill>
              </a:rPr>
              <a:pPr>
                <a:defRPr/>
              </a:pPr>
              <a:t>10</a:t>
            </a:fld>
            <a:endParaRPr lang="en-US" altLang="en-US">
              <a:solidFill>
                <a:srgbClr val="04617B">
                  <a:shade val="90000"/>
                </a:srgbClr>
              </a:solidFill>
            </a:endParaRPr>
          </a:p>
        </p:txBody>
      </p:sp>
    </p:spTree>
    <p:extLst>
      <p:ext uri="{BB962C8B-B14F-4D97-AF65-F5344CB8AC3E}">
        <p14:creationId xmlns:p14="http://schemas.microsoft.com/office/powerpoint/2010/main" val="3896536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a:xfrm>
            <a:off x="762000" y="304801"/>
            <a:ext cx="3505200" cy="838199"/>
          </a:xfrm>
          <a:solidFill>
            <a:schemeClr val="accent1">
              <a:lumMod val="60000"/>
              <a:lumOff val="40000"/>
            </a:schemeClr>
          </a:solidFill>
        </p:spPr>
        <p:txBody>
          <a:bodyPr/>
          <a:lstStyle/>
          <a:p>
            <a:pPr marL="0" indent="0">
              <a:buNone/>
            </a:pPr>
            <a:r>
              <a:rPr lang="en-US" sz="2000" dirty="0" smtClean="0"/>
              <a:t> Lowering the </a:t>
            </a:r>
            <a:r>
              <a:rPr lang="en-US" sz="2000" dirty="0" err="1" smtClean="0"/>
              <a:t>VanDorn</a:t>
            </a:r>
            <a:r>
              <a:rPr lang="en-US" sz="2000" dirty="0" smtClean="0"/>
              <a:t> sampler vessel into the water</a:t>
            </a:r>
            <a:endParaRPr lang="en-US" sz="2000" dirty="0"/>
          </a:p>
        </p:txBody>
      </p:sp>
      <p:sp>
        <p:nvSpPr>
          <p:cNvPr id="5" name="Slide Number Placeholder 4"/>
          <p:cNvSpPr>
            <a:spLocks noGrp="1"/>
          </p:cNvSpPr>
          <p:nvPr>
            <p:ph type="sldNum" sz="quarter" idx="12"/>
          </p:nvPr>
        </p:nvSpPr>
        <p:spPr/>
        <p:txBody>
          <a:bodyPr/>
          <a:lstStyle/>
          <a:p>
            <a:pPr>
              <a:defRPr/>
            </a:pPr>
            <a:fld id="{4FBB2FC9-37FF-4F7A-91E6-BCA154247BCC}" type="slidenum">
              <a:rPr lang="en-US" altLang="en-US" smtClean="0">
                <a:solidFill>
                  <a:srgbClr val="04617B">
                    <a:shade val="90000"/>
                  </a:srgbClr>
                </a:solidFill>
              </a:rPr>
              <a:pPr>
                <a:defRPr/>
              </a:pPr>
              <a:t>11</a:t>
            </a:fld>
            <a:endParaRPr lang="en-US" altLang="en-US">
              <a:solidFill>
                <a:srgbClr val="04617B">
                  <a:shade val="90000"/>
                </a:srgbClr>
              </a:solidFill>
            </a:endParaRPr>
          </a:p>
        </p:txBody>
      </p:sp>
      <p:pic>
        <p:nvPicPr>
          <p:cNvPr id="1026" name="Picture 2" descr="C:\Users\kerry.netzke\Downloads\Van Dorn Sampler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rry.netzke\Downloads\Van Dorn in water_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191000"/>
            <a:ext cx="3372887" cy="2529665"/>
          </a:xfrm>
          <a:prstGeom prst="rect">
            <a:avLst/>
          </a:prstGeom>
          <a:noFill/>
          <a:ln w="1905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bwMode="auto">
          <a:xfrm>
            <a:off x="6248400" y="1905000"/>
            <a:ext cx="251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2000" b="1" dirty="0" err="1" smtClean="0">
                <a:solidFill>
                  <a:prstClr val="black"/>
                </a:solidFill>
                <a:latin typeface="Calibri"/>
              </a:rPr>
              <a:t>VanDorn</a:t>
            </a:r>
            <a:r>
              <a:rPr lang="en-US" sz="2000" b="1" dirty="0" smtClean="0">
                <a:solidFill>
                  <a:prstClr val="black"/>
                </a:solidFill>
                <a:latin typeface="Calibri"/>
              </a:rPr>
              <a:t> Sampler</a:t>
            </a:r>
          </a:p>
          <a:p>
            <a:pPr marL="0" indent="0">
              <a:buFont typeface="Wingdings 2" pitchFamily="18" charset="2"/>
              <a:buNone/>
            </a:pPr>
            <a:endParaRPr lang="en-US" sz="2000" dirty="0">
              <a:solidFill>
                <a:prstClr val="black"/>
              </a:solidFill>
              <a:latin typeface="Calibri"/>
            </a:endParaRPr>
          </a:p>
        </p:txBody>
      </p:sp>
      <p:sp>
        <p:nvSpPr>
          <p:cNvPr id="8" name="Title 1"/>
          <p:cNvSpPr txBox="1">
            <a:spLocks/>
          </p:cNvSpPr>
          <p:nvPr/>
        </p:nvSpPr>
        <p:spPr bwMode="auto">
          <a:xfrm>
            <a:off x="228600" y="141027"/>
            <a:ext cx="4876800" cy="914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fontScale="900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6000" i="1" dirty="0" smtClean="0">
                <a:solidFill>
                  <a:srgbClr val="0F6FC6">
                    <a:lumMod val="60000"/>
                    <a:lumOff val="40000"/>
                  </a:srgbClr>
                </a:solidFill>
                <a:effectLst>
                  <a:outerShdw blurRad="38100" dist="38100" dir="2700000" algn="tl">
                    <a:srgbClr val="000000">
                      <a:alpha val="43137"/>
                    </a:srgbClr>
                  </a:outerShdw>
                </a:effectLst>
              </a:rPr>
              <a:t>Stream Sampling</a:t>
            </a:r>
            <a:endParaRPr lang="en-US" sz="6000" i="1" dirty="0">
              <a:solidFill>
                <a:srgbClr val="0F6FC6">
                  <a:lumMod val="60000"/>
                  <a:lumOff val="40000"/>
                </a:srgbClr>
              </a:solidFill>
              <a:effectLst>
                <a:outerShdw blurRad="38100" dist="38100" dir="2700000" algn="tl">
                  <a:srgbClr val="000000">
                    <a:alpha val="43137"/>
                  </a:srgbClr>
                </a:outerShdw>
              </a:effectLst>
            </a:endParaRPr>
          </a:p>
        </p:txBody>
      </p:sp>
      <p:cxnSp>
        <p:nvCxnSpPr>
          <p:cNvPr id="6" name="Straight Arrow Connector 5"/>
          <p:cNvCxnSpPr/>
          <p:nvPr/>
        </p:nvCxnSpPr>
        <p:spPr>
          <a:xfrm flipH="1">
            <a:off x="5105400" y="2171700"/>
            <a:ext cx="1143000" cy="8763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683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erry.netzke\Downloads\Taking Secchi Tube reading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724150"/>
            <a:ext cx="5410200" cy="40576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subTitle" idx="1"/>
          </p:nvPr>
        </p:nvSpPr>
        <p:spPr>
          <a:xfrm>
            <a:off x="-304800" y="3810000"/>
            <a:ext cx="3892296" cy="1276350"/>
          </a:xfrm>
        </p:spPr>
        <p:txBody>
          <a:bodyPr/>
          <a:lstStyle/>
          <a:p>
            <a:r>
              <a:rPr lang="en-US" sz="2000" dirty="0" smtClean="0"/>
              <a:t>ABOVE: </a:t>
            </a:r>
          </a:p>
          <a:p>
            <a:pPr marL="0" indent="0">
              <a:buNone/>
            </a:pPr>
            <a:r>
              <a:rPr lang="en-US" sz="2000" dirty="0" smtClean="0"/>
              <a:t>Filling the sample </a:t>
            </a:r>
          </a:p>
          <a:p>
            <a:pPr marL="0" indent="0">
              <a:buNone/>
            </a:pPr>
            <a:r>
              <a:rPr lang="en-US" sz="2000" dirty="0" smtClean="0"/>
              <a:t>collection bottles</a:t>
            </a:r>
            <a:endParaRPr lang="en-US" sz="2000" dirty="0"/>
          </a:p>
        </p:txBody>
      </p:sp>
      <p:sp>
        <p:nvSpPr>
          <p:cNvPr id="5" name="Slide Number Placeholder 4"/>
          <p:cNvSpPr>
            <a:spLocks noGrp="1"/>
          </p:cNvSpPr>
          <p:nvPr>
            <p:ph type="sldNum" sz="quarter" idx="12"/>
          </p:nvPr>
        </p:nvSpPr>
        <p:spPr/>
        <p:txBody>
          <a:bodyPr/>
          <a:lstStyle/>
          <a:p>
            <a:pPr>
              <a:defRPr/>
            </a:pPr>
            <a:fld id="{4FBB2FC9-37FF-4F7A-91E6-BCA154247BCC}" type="slidenum">
              <a:rPr lang="en-US" altLang="en-US" smtClean="0">
                <a:solidFill>
                  <a:srgbClr val="04617B">
                    <a:shade val="90000"/>
                  </a:srgbClr>
                </a:solidFill>
              </a:rPr>
              <a:pPr>
                <a:defRPr/>
              </a:pPr>
              <a:t>12</a:t>
            </a:fld>
            <a:endParaRPr lang="en-US" altLang="en-US">
              <a:solidFill>
                <a:srgbClr val="04617B">
                  <a:shade val="90000"/>
                </a:srgbClr>
              </a:solidFill>
            </a:endParaRPr>
          </a:p>
        </p:txBody>
      </p:sp>
      <p:pic>
        <p:nvPicPr>
          <p:cNvPr id="2050"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9375" y="76200"/>
            <a:ext cx="4964113" cy="37242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Placeholder 3"/>
          <p:cNvSpPr txBox="1">
            <a:spLocks/>
          </p:cNvSpPr>
          <p:nvPr/>
        </p:nvSpPr>
        <p:spPr bwMode="auto">
          <a:xfrm>
            <a:off x="5715000" y="895350"/>
            <a:ext cx="3352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Font typeface="Wingdings 2" pitchFamily="18" charset="2"/>
              <a:buNone/>
            </a:pPr>
            <a:r>
              <a:rPr lang="en-US" sz="2000" dirty="0" smtClean="0">
                <a:solidFill>
                  <a:prstClr val="white"/>
                </a:solidFill>
              </a:rPr>
              <a:t>BELOW: </a:t>
            </a:r>
          </a:p>
          <a:p>
            <a:pPr marL="0" indent="0" algn="r">
              <a:buFont typeface="Wingdings 2" pitchFamily="18" charset="2"/>
              <a:buNone/>
            </a:pPr>
            <a:r>
              <a:rPr lang="en-US" sz="2000" dirty="0" smtClean="0">
                <a:solidFill>
                  <a:prstClr val="white"/>
                </a:solidFill>
              </a:rPr>
              <a:t>Obtaining the Transparency</a:t>
            </a:r>
          </a:p>
          <a:p>
            <a:pPr marL="0" indent="0" algn="r">
              <a:buFont typeface="Wingdings 2" pitchFamily="18" charset="2"/>
              <a:buNone/>
            </a:pPr>
            <a:r>
              <a:rPr lang="en-US" sz="2000" dirty="0" smtClean="0">
                <a:solidFill>
                  <a:prstClr val="white"/>
                </a:solidFill>
              </a:rPr>
              <a:t>Tube (T-Tube) reading which is an indicator of water clarity.</a:t>
            </a:r>
          </a:p>
        </p:txBody>
      </p:sp>
    </p:spTree>
    <p:extLst>
      <p:ext uri="{BB962C8B-B14F-4D97-AF65-F5344CB8AC3E}">
        <p14:creationId xmlns:p14="http://schemas.microsoft.com/office/powerpoint/2010/main" val="142850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4FBB2FC9-37FF-4F7A-91E6-BCA154247BCC}" type="slidenum">
              <a:rPr lang="en-US" altLang="en-US" smtClean="0">
                <a:solidFill>
                  <a:srgbClr val="04617B">
                    <a:shade val="90000"/>
                  </a:srgbClr>
                </a:solidFill>
              </a:rPr>
              <a:pPr>
                <a:defRPr/>
              </a:pPr>
              <a:t>13</a:t>
            </a:fld>
            <a:endParaRPr lang="en-US" altLang="en-US">
              <a:solidFill>
                <a:srgbClr val="04617B">
                  <a:shade val="90000"/>
                </a:srgbClr>
              </a:solidFill>
            </a:endParaRPr>
          </a:p>
        </p:txBody>
      </p:sp>
      <p:pic>
        <p:nvPicPr>
          <p:cNvPr id="3074" name="Picture 2" descr="C:\Users\kerry.netzke\Downloads\Taking Probe readings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Displaying Probes in water_sm.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748" y="76200"/>
            <a:ext cx="3655852" cy="2743200"/>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Placeholder 3"/>
          <p:cNvSpPr txBox="1">
            <a:spLocks/>
          </p:cNvSpPr>
          <p:nvPr/>
        </p:nvSpPr>
        <p:spPr bwMode="auto">
          <a:xfrm>
            <a:off x="5410200" y="5410200"/>
            <a:ext cx="3581400" cy="1295399"/>
          </a:xfrm>
          <a:prstGeom prst="rect">
            <a:avLst/>
          </a:prstGeom>
          <a:solidFill>
            <a:schemeClr val="accent1">
              <a:lumMod val="60000"/>
              <a:lumOff val="40000"/>
            </a:schemeClr>
          </a:solidFill>
          <a:ln w="19050">
            <a:solidFill>
              <a:srgbClr val="000000"/>
            </a:solidFill>
            <a:miter lim="800000"/>
            <a:headEnd/>
            <a:tailEnd/>
          </a:ln>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2000" dirty="0" smtClean="0">
                <a:solidFill>
                  <a:prstClr val="black"/>
                </a:solidFill>
              </a:rPr>
              <a:t> Reading the probes that measure the temperature, pH, dissolved oxygen and specific conductivity.</a:t>
            </a:r>
            <a:endParaRPr lang="en-US" sz="2000" dirty="0">
              <a:solidFill>
                <a:prstClr val="black"/>
              </a:solidFill>
            </a:endParaRPr>
          </a:p>
        </p:txBody>
      </p:sp>
    </p:spTree>
    <p:extLst>
      <p:ext uri="{BB962C8B-B14F-4D97-AF65-F5344CB8AC3E}">
        <p14:creationId xmlns:p14="http://schemas.microsoft.com/office/powerpoint/2010/main" val="390313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4FBB2FC9-37FF-4F7A-91E6-BCA154247BCC}" type="slidenum">
              <a:rPr lang="en-US" altLang="en-US" smtClean="0">
                <a:solidFill>
                  <a:srgbClr val="04617B">
                    <a:shade val="90000"/>
                  </a:srgbClr>
                </a:solidFill>
              </a:rPr>
              <a:pPr>
                <a:defRPr/>
              </a:pPr>
              <a:t>14</a:t>
            </a:fld>
            <a:endParaRPr lang="en-US" altLang="en-US">
              <a:solidFill>
                <a:srgbClr val="04617B">
                  <a:shade val="90000"/>
                </a:srgbClr>
              </a:solidFill>
            </a:endParaRPr>
          </a:p>
        </p:txBody>
      </p:sp>
      <p:pic>
        <p:nvPicPr>
          <p:cNvPr id="4098" name="Picture 2" descr="C:\Users\kerry.netzke\Downloads\Checking DNR gage readings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bwMode="auto">
          <a:xfrm>
            <a:off x="228600" y="5410200"/>
            <a:ext cx="4953000" cy="1143000"/>
          </a:xfrm>
          <a:prstGeom prst="rect">
            <a:avLst/>
          </a:prstGeom>
          <a:solidFill>
            <a:schemeClr val="accent1">
              <a:lumMod val="60000"/>
              <a:lumOff val="40000"/>
            </a:schemeClr>
          </a:solidFill>
          <a:ln w="19050">
            <a:solidFill>
              <a:srgbClr val="000000"/>
            </a:solidFill>
            <a:miter lim="800000"/>
            <a:headEnd/>
            <a:tailEnd/>
          </a:ln>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2000" dirty="0" smtClean="0">
                <a:solidFill>
                  <a:prstClr val="black"/>
                </a:solidFill>
              </a:rPr>
              <a:t>Checking the DNR staff gage which records the water surface elevation and flow.  </a:t>
            </a:r>
          </a:p>
          <a:p>
            <a:pPr marL="0" indent="0">
              <a:buFont typeface="Wingdings 2" pitchFamily="18" charset="2"/>
              <a:buNone/>
            </a:pPr>
            <a:r>
              <a:rPr lang="en-US" sz="2000" dirty="0" smtClean="0">
                <a:solidFill>
                  <a:prstClr val="black"/>
                </a:solidFill>
              </a:rPr>
              <a:t>4 of the 7 sites have a DNR staff gage.</a:t>
            </a:r>
            <a:endParaRPr lang="en-US" sz="2000" dirty="0">
              <a:solidFill>
                <a:prstClr val="black"/>
              </a:solidFill>
            </a:endParaRPr>
          </a:p>
        </p:txBody>
      </p:sp>
    </p:spTree>
    <p:extLst>
      <p:ext uri="{BB962C8B-B14F-4D97-AF65-F5344CB8AC3E}">
        <p14:creationId xmlns:p14="http://schemas.microsoft.com/office/powerpoint/2010/main" val="2312934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Sampling</a:t>
            </a:r>
            <a:endParaRPr lang="en-US" dirty="0"/>
          </a:p>
        </p:txBody>
      </p:sp>
      <p:sp>
        <p:nvSpPr>
          <p:cNvPr id="4" name="Text Placeholder 3"/>
          <p:cNvSpPr>
            <a:spLocks noGrp="1"/>
          </p:cNvSpPr>
          <p:nvPr>
            <p:ph type="body"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4FBB2FC9-37FF-4F7A-91E6-BCA154247BCC}" type="slidenum">
              <a:rPr lang="en-US" altLang="en-US" smtClean="0">
                <a:solidFill>
                  <a:srgbClr val="04617B">
                    <a:shade val="90000"/>
                  </a:srgbClr>
                </a:solidFill>
              </a:rPr>
              <a:pPr>
                <a:defRPr/>
              </a:pPr>
              <a:t>15</a:t>
            </a:fld>
            <a:endParaRPr lang="en-US" altLang="en-US">
              <a:solidFill>
                <a:srgbClr val="04617B">
                  <a:shade val="90000"/>
                </a:srgbClr>
              </a:solidFill>
            </a:endParaRPr>
          </a:p>
        </p:txBody>
      </p:sp>
      <p:pic>
        <p:nvPicPr>
          <p:cNvPr id="11266" name="Picture 2" descr="T:\IMAGES\2017-Lake Sampling\RCRCA-JonBoat-2017.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468113"/>
            <a:ext cx="4249525" cy="7554713"/>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T:\IMAGES\2017-Lake Sampling\SecchiDis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9336" y="3145878"/>
            <a:ext cx="2784663" cy="371212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IMAGES\2017-Lake Sampling\UsingProbeMe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9524" y="-1"/>
            <a:ext cx="4894475" cy="314587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1269" name="Picture 5" descr="T:\IMAGES\2017-Lake Sampling\IntegratedWaterSampl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4241831" y="3145878"/>
            <a:ext cx="2360273" cy="37121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13122" y="609600"/>
            <a:ext cx="3925478" cy="77337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fontScale="82500" lnSpcReduction="100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6000" i="1" dirty="0" smtClean="0">
                <a:solidFill>
                  <a:prstClr val="white"/>
                </a:solidFill>
                <a:effectLst>
                  <a:outerShdw blurRad="38100" dist="38100" dir="2700000" algn="tl">
                    <a:srgbClr val="000000">
                      <a:alpha val="43137"/>
                    </a:srgbClr>
                  </a:outerShdw>
                </a:effectLst>
              </a:rPr>
              <a:t>Lake Sampling</a:t>
            </a:r>
            <a:endParaRPr lang="en-US" sz="6000" i="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2288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924800" y="6340475"/>
            <a:ext cx="762000" cy="365125"/>
          </a:xfrm>
        </p:spPr>
        <p:txBody>
          <a:bodyPr/>
          <a:lstStyle/>
          <a:p>
            <a:pPr>
              <a:defRPr/>
            </a:pPr>
            <a:fld id="{4FBB2FC9-37FF-4F7A-91E6-BCA154247BCC}" type="slidenum">
              <a:rPr lang="en-US" altLang="en-US" smtClean="0">
                <a:solidFill>
                  <a:srgbClr val="04617B">
                    <a:shade val="90000"/>
                  </a:srgbClr>
                </a:solidFill>
              </a:rPr>
              <a:pPr>
                <a:defRPr/>
              </a:pPr>
              <a:t>16</a:t>
            </a:fld>
            <a:endParaRPr lang="en-US" altLang="en-US">
              <a:solidFill>
                <a:srgbClr val="04617B">
                  <a:shade val="90000"/>
                </a:srgbClr>
              </a:solidFill>
            </a:endParaRPr>
          </a:p>
        </p:txBody>
      </p:sp>
      <p:sp>
        <p:nvSpPr>
          <p:cNvPr id="10" name="Content Placeholder 2"/>
          <p:cNvSpPr>
            <a:spLocks noGrp="1"/>
          </p:cNvSpPr>
          <p:nvPr>
            <p:ph type="subTitle" idx="1"/>
          </p:nvPr>
        </p:nvSpPr>
        <p:spPr>
          <a:xfrm>
            <a:off x="685800" y="1600200"/>
            <a:ext cx="7854696" cy="1676400"/>
          </a:xfrm>
        </p:spPr>
        <p:txBody>
          <a:bodyPr/>
          <a:lstStyle/>
          <a:p>
            <a:pPr algn="l"/>
            <a:r>
              <a:rPr lang="en-US" dirty="0" smtClean="0"/>
              <a:t>MPCA’s </a:t>
            </a:r>
            <a:r>
              <a:rPr lang="en-US" dirty="0" smtClean="0">
                <a:solidFill>
                  <a:schemeClr val="accent4">
                    <a:lumMod val="40000"/>
                    <a:lumOff val="60000"/>
                  </a:schemeClr>
                </a:solidFill>
                <a:effectLst>
                  <a:outerShdw blurRad="38100" dist="38100" dir="2700000" algn="tl">
                    <a:srgbClr val="000000">
                      <a:alpha val="43137"/>
                    </a:srgbClr>
                  </a:outerShdw>
                </a:effectLst>
              </a:rPr>
              <a:t>Watershed Pollutant Load Monitoring Network (WPLMN) </a:t>
            </a:r>
            <a:r>
              <a:rPr lang="en-US" dirty="0" smtClean="0"/>
              <a:t>continues for the Redwood and Cottonwood watersheds.</a:t>
            </a:r>
          </a:p>
          <a:p>
            <a:pPr algn="l"/>
            <a:endParaRPr lang="en-US" dirty="0" smtClean="0"/>
          </a:p>
          <a:p>
            <a:pPr algn="l"/>
            <a:endParaRPr lang="en-US" dirty="0" smtClean="0"/>
          </a:p>
          <a:p>
            <a:pPr lvl="2" algn="l"/>
            <a:r>
              <a:rPr lang="en-US" dirty="0" smtClean="0">
                <a:solidFill>
                  <a:schemeClr val="accent3">
                    <a:lumMod val="40000"/>
                    <a:lumOff val="60000"/>
                  </a:schemeClr>
                </a:solidFill>
                <a:effectLst>
                  <a:outerShdw blurRad="38100" dist="38100" dir="2700000" algn="tl">
                    <a:srgbClr val="000000">
                      <a:alpha val="43137"/>
                    </a:srgbClr>
                  </a:outerShdw>
                </a:effectLst>
              </a:rPr>
              <a:t>		</a:t>
            </a:r>
            <a:endParaRPr lang="en-US" dirty="0"/>
          </a:p>
        </p:txBody>
      </p:sp>
      <p:sp>
        <p:nvSpPr>
          <p:cNvPr id="11" name="Title 1"/>
          <p:cNvSpPr>
            <a:spLocks noGrp="1"/>
          </p:cNvSpPr>
          <p:nvPr>
            <p:ph type="ctrTitle"/>
          </p:nvPr>
        </p:nvSpPr>
        <p:spPr>
          <a:xfrm>
            <a:off x="1066800" y="685800"/>
            <a:ext cx="7543800" cy="83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5400" u="sng" dirty="0" smtClean="0"/>
              <a:t>2017 Monitoring</a:t>
            </a:r>
            <a:endParaRPr lang="en-US" sz="5400" u="sng" dirty="0"/>
          </a:p>
        </p:txBody>
      </p:sp>
      <p:pic>
        <p:nvPicPr>
          <p:cNvPr id="12" name="Picture 11"/>
          <p:cNvPicPr/>
          <p:nvPr/>
        </p:nvPicPr>
        <p:blipFill rotWithShape="1">
          <a:blip r:embed="rId2">
            <a:extLst>
              <a:ext uri="{28A0092B-C50C-407E-A947-70E740481C1C}">
                <a14:useLocalDpi xmlns:a14="http://schemas.microsoft.com/office/drawing/2010/main" val="0"/>
              </a:ext>
            </a:extLst>
          </a:blip>
          <a:srcRect l="50861" t="1450" r="6491" b="50330"/>
          <a:stretch/>
        </p:blipFill>
        <p:spPr bwMode="auto">
          <a:xfrm>
            <a:off x="533400" y="2990108"/>
            <a:ext cx="4876800" cy="3715492"/>
          </a:xfrm>
          <a:prstGeom prst="rect">
            <a:avLst/>
          </a:prstGeom>
          <a:noFill/>
          <a:ln>
            <a:solidFill>
              <a:schemeClr val="bg1"/>
            </a:solidFill>
          </a:ln>
          <a:effectLst/>
          <a:extLst>
            <a:ext uri="{53640926-AAD7-44D8-BBD7-CCE9431645EC}">
              <a14:shadowObscured xmlns:a14="http://schemas.microsoft.com/office/drawing/2010/main"/>
            </a:ext>
          </a:extLst>
        </p:spPr>
      </p:pic>
      <p:sp>
        <p:nvSpPr>
          <p:cNvPr id="7" name="TextBox 6"/>
          <p:cNvSpPr txBox="1"/>
          <p:nvPr/>
        </p:nvSpPr>
        <p:spPr>
          <a:xfrm>
            <a:off x="4724400" y="3352799"/>
            <a:ext cx="3733800" cy="2646878"/>
          </a:xfrm>
          <a:prstGeom prst="rect">
            <a:avLst/>
          </a:prstGeom>
          <a:noFill/>
        </p:spPr>
        <p:txBody>
          <a:bodyPr wrap="square" rtlCol="0">
            <a:spAutoFit/>
          </a:bodyPr>
          <a:lstStyle/>
          <a:p>
            <a:pPr lvl="2"/>
            <a:r>
              <a:rPr lang="en-US" sz="2000" dirty="0">
                <a:solidFill>
                  <a:srgbClr val="10CF9B">
                    <a:lumMod val="60000"/>
                    <a:lumOff val="40000"/>
                  </a:srgbClr>
                </a:solidFill>
                <a:effectLst>
                  <a:outerShdw blurRad="38100" dist="38100" dir="2700000" algn="tl">
                    <a:srgbClr val="000000">
                      <a:alpha val="43137"/>
                    </a:srgbClr>
                  </a:outerShdw>
                </a:effectLst>
              </a:rPr>
              <a:t>Year-round</a:t>
            </a:r>
            <a:r>
              <a:rPr lang="en-US" sz="2000" dirty="0">
                <a:solidFill>
                  <a:srgbClr val="10CF9B">
                    <a:lumMod val="60000"/>
                    <a:lumOff val="40000"/>
                  </a:srgbClr>
                </a:solidFill>
              </a:rPr>
              <a:t> storm-based stream sampling</a:t>
            </a:r>
          </a:p>
          <a:p>
            <a:pPr lvl="2"/>
            <a:r>
              <a:rPr lang="en-US" dirty="0">
                <a:solidFill>
                  <a:srgbClr val="0BD0D9">
                    <a:lumMod val="40000"/>
                    <a:lumOff val="60000"/>
                  </a:srgbClr>
                </a:solidFill>
              </a:rPr>
              <a:t>		</a:t>
            </a:r>
          </a:p>
          <a:p>
            <a:pPr lvl="2"/>
            <a:r>
              <a:rPr lang="en-US" dirty="0">
                <a:solidFill>
                  <a:srgbClr val="0BD0D9">
                    <a:lumMod val="40000"/>
                    <a:lumOff val="60000"/>
                  </a:srgbClr>
                </a:solidFill>
              </a:rPr>
              <a:t>• 3 sites in the Cottonwood River watershed</a:t>
            </a:r>
          </a:p>
          <a:p>
            <a:pPr lvl="2"/>
            <a:r>
              <a:rPr lang="en-US" dirty="0">
                <a:solidFill>
                  <a:srgbClr val="0BD0D9">
                    <a:lumMod val="40000"/>
                    <a:lumOff val="60000"/>
                  </a:srgbClr>
                </a:solidFill>
              </a:rPr>
              <a:t>• 3 sites in the Redwood River watershed</a:t>
            </a:r>
          </a:p>
          <a:p>
            <a:pPr lvl="2"/>
            <a:r>
              <a:rPr lang="en-US" dirty="0">
                <a:solidFill>
                  <a:srgbClr val="0BD0D9">
                    <a:lumMod val="40000"/>
                    <a:lumOff val="60000"/>
                  </a:srgbClr>
                </a:solidFill>
              </a:rPr>
              <a:t>• 1 site on the Minnesota River (Morton, MN)</a:t>
            </a:r>
          </a:p>
        </p:txBody>
      </p:sp>
      <p:cxnSp>
        <p:nvCxnSpPr>
          <p:cNvPr id="3" name="Straight Arrow Connector 2"/>
          <p:cNvCxnSpPr/>
          <p:nvPr/>
        </p:nvCxnSpPr>
        <p:spPr>
          <a:xfrm>
            <a:off x="1905000" y="4752438"/>
            <a:ext cx="685800" cy="429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119952" y="4146645"/>
            <a:ext cx="547048" cy="6539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819400" y="4595627"/>
            <a:ext cx="1143000" cy="6621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28800" y="3810000"/>
            <a:ext cx="914400" cy="338554"/>
          </a:xfrm>
          <a:prstGeom prst="rect">
            <a:avLst/>
          </a:prstGeom>
          <a:noFill/>
        </p:spPr>
        <p:txBody>
          <a:bodyPr wrap="square" rtlCol="0">
            <a:spAutoFit/>
          </a:bodyPr>
          <a:lstStyle/>
          <a:p>
            <a:r>
              <a:rPr lang="en-US" sz="1600" dirty="0">
                <a:solidFill>
                  <a:prstClr val="black"/>
                </a:solidFill>
              </a:rPr>
              <a:t>peak</a:t>
            </a:r>
          </a:p>
        </p:txBody>
      </p:sp>
      <p:sp>
        <p:nvSpPr>
          <p:cNvPr id="17" name="TextBox 16"/>
          <p:cNvSpPr txBox="1"/>
          <p:nvPr/>
        </p:nvSpPr>
        <p:spPr>
          <a:xfrm>
            <a:off x="3962400" y="4343400"/>
            <a:ext cx="914400" cy="584775"/>
          </a:xfrm>
          <a:prstGeom prst="rect">
            <a:avLst/>
          </a:prstGeom>
          <a:noFill/>
        </p:spPr>
        <p:txBody>
          <a:bodyPr wrap="square" rtlCol="0">
            <a:spAutoFit/>
          </a:bodyPr>
          <a:lstStyle/>
          <a:p>
            <a:r>
              <a:rPr lang="en-US" sz="1600" dirty="0">
                <a:solidFill>
                  <a:prstClr val="black"/>
                </a:solidFill>
              </a:rPr>
              <a:t>falling limb</a:t>
            </a:r>
          </a:p>
        </p:txBody>
      </p:sp>
      <p:sp>
        <p:nvSpPr>
          <p:cNvPr id="18" name="TextBox 17"/>
          <p:cNvSpPr txBox="1"/>
          <p:nvPr/>
        </p:nvSpPr>
        <p:spPr>
          <a:xfrm>
            <a:off x="1371600" y="4419600"/>
            <a:ext cx="914400" cy="584775"/>
          </a:xfrm>
          <a:prstGeom prst="rect">
            <a:avLst/>
          </a:prstGeom>
          <a:noFill/>
        </p:spPr>
        <p:txBody>
          <a:bodyPr wrap="square" rtlCol="0">
            <a:spAutoFit/>
          </a:bodyPr>
          <a:lstStyle/>
          <a:p>
            <a:r>
              <a:rPr lang="en-US" sz="1600" dirty="0">
                <a:solidFill>
                  <a:prstClr val="black"/>
                </a:solidFill>
              </a:rPr>
              <a:t>rising limb</a:t>
            </a:r>
          </a:p>
        </p:txBody>
      </p:sp>
      <p:cxnSp>
        <p:nvCxnSpPr>
          <p:cNvPr id="4" name="Straight Arrow Connector 3"/>
          <p:cNvCxnSpPr/>
          <p:nvPr/>
        </p:nvCxnSpPr>
        <p:spPr>
          <a:xfrm flipH="1">
            <a:off x="2667000" y="5410200"/>
            <a:ext cx="1295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81091" y="5240923"/>
            <a:ext cx="914400" cy="338554"/>
          </a:xfrm>
          <a:prstGeom prst="rect">
            <a:avLst/>
          </a:prstGeom>
          <a:noFill/>
        </p:spPr>
        <p:txBody>
          <a:bodyPr wrap="square" rtlCol="0">
            <a:spAutoFit/>
          </a:bodyPr>
          <a:lstStyle/>
          <a:p>
            <a:r>
              <a:rPr lang="en-US" sz="1600" dirty="0">
                <a:solidFill>
                  <a:prstClr val="black"/>
                </a:solidFill>
              </a:rPr>
              <a:t>baseline</a:t>
            </a:r>
          </a:p>
        </p:txBody>
      </p:sp>
    </p:spTree>
    <p:extLst>
      <p:ext uri="{BB962C8B-B14F-4D97-AF65-F5344CB8AC3E}">
        <p14:creationId xmlns:p14="http://schemas.microsoft.com/office/powerpoint/2010/main" val="5145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pPr>
              <a:defRPr/>
            </a:pPr>
            <a:fld id="{883D3549-1F34-4D0E-9D9C-81E734B1E51D}" type="slidenum">
              <a:rPr lang="en-US" altLang="en-US">
                <a:solidFill>
                  <a:srgbClr val="04617B">
                    <a:shade val="90000"/>
                  </a:srgbClr>
                </a:solidFill>
              </a:rPr>
              <a:pPr>
                <a:defRPr/>
              </a:pPr>
              <a:t>17</a:t>
            </a:fld>
            <a:endParaRPr lang="en-US" altLang="en-US">
              <a:solidFill>
                <a:srgbClr val="04617B">
                  <a:shade val="90000"/>
                </a:srgbClr>
              </a:solidFill>
            </a:endParaRPr>
          </a:p>
        </p:txBody>
      </p:sp>
      <p:sp>
        <p:nvSpPr>
          <p:cNvPr id="3" name="TextBox 2"/>
          <p:cNvSpPr txBox="1"/>
          <p:nvPr/>
        </p:nvSpPr>
        <p:spPr>
          <a:xfrm>
            <a:off x="1447800" y="368595"/>
            <a:ext cx="4572000" cy="461665"/>
          </a:xfrm>
          <a:prstGeom prst="rect">
            <a:avLst/>
          </a:prstGeom>
          <a:solidFill>
            <a:schemeClr val="accent1"/>
          </a:solidFill>
          <a:ln>
            <a:solidFill>
              <a:schemeClr val="tx1"/>
            </a:solidFill>
          </a:ln>
        </p:spPr>
        <p:txBody>
          <a:bodyPr wrap="square" rtlCol="0">
            <a:spAutoFit/>
          </a:bodyPr>
          <a:lstStyle/>
          <a:p>
            <a:pPr algn="ctr"/>
            <a:r>
              <a:rPr lang="en-US" sz="2400" dirty="0">
                <a:solidFill>
                  <a:srgbClr val="FFFF00"/>
                </a:solidFill>
              </a:rPr>
              <a:t>WPLMN MONITORING SITES</a:t>
            </a:r>
          </a:p>
        </p:txBody>
      </p:sp>
      <p:sp>
        <p:nvSpPr>
          <p:cNvPr id="5" name="TextBox 4"/>
          <p:cNvSpPr txBox="1"/>
          <p:nvPr/>
        </p:nvSpPr>
        <p:spPr>
          <a:xfrm>
            <a:off x="6400800" y="3048000"/>
            <a:ext cx="533400" cy="307777"/>
          </a:xfrm>
          <a:prstGeom prst="rect">
            <a:avLst/>
          </a:prstGeom>
          <a:solidFill>
            <a:schemeClr val="accent1"/>
          </a:solidFill>
          <a:ln>
            <a:solidFill>
              <a:schemeClr val="tx1"/>
            </a:solidFill>
          </a:ln>
        </p:spPr>
        <p:txBody>
          <a:bodyPr wrap="square" rtlCol="0">
            <a:spAutoFit/>
          </a:bodyPr>
          <a:lstStyle/>
          <a:p>
            <a:pPr algn="ctr"/>
            <a:r>
              <a:rPr lang="en-US" sz="1400" dirty="0">
                <a:solidFill>
                  <a:srgbClr val="FF0000"/>
                </a:solidFill>
              </a:rPr>
              <a:t>AIS</a:t>
            </a:r>
          </a:p>
        </p:txBody>
      </p:sp>
    </p:spTree>
    <p:extLst>
      <p:ext uri="{BB962C8B-B14F-4D97-AF65-F5344CB8AC3E}">
        <p14:creationId xmlns:p14="http://schemas.microsoft.com/office/powerpoint/2010/main" val="57851869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7851648" cy="83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5400" u="sng" dirty="0" smtClean="0"/>
              <a:t>2017 Monitoring</a:t>
            </a:r>
            <a:endParaRPr lang="en-US" sz="5400" u="sng" dirty="0"/>
          </a:p>
        </p:txBody>
      </p:sp>
      <p:sp>
        <p:nvSpPr>
          <p:cNvPr id="3" name="Content Placeholder 2"/>
          <p:cNvSpPr>
            <a:spLocks noGrp="1"/>
          </p:cNvSpPr>
          <p:nvPr>
            <p:ph type="subTitle" idx="1"/>
          </p:nvPr>
        </p:nvSpPr>
        <p:spPr>
          <a:xfrm>
            <a:off x="762000" y="1600200"/>
            <a:ext cx="7854696" cy="1524000"/>
          </a:xfrm>
        </p:spPr>
        <p:txBody>
          <a:bodyPr/>
          <a:lstStyle/>
          <a:p>
            <a:pPr algn="l"/>
            <a:r>
              <a:rPr lang="en-US" dirty="0" smtClean="0"/>
              <a:t>MPCA’s </a:t>
            </a:r>
            <a:r>
              <a:rPr lang="en-US" dirty="0" smtClean="0">
                <a:solidFill>
                  <a:schemeClr val="accent4">
                    <a:lumMod val="40000"/>
                    <a:lumOff val="60000"/>
                  </a:schemeClr>
                </a:solidFill>
                <a:effectLst>
                  <a:outerShdw blurRad="38100" dist="38100" dir="2700000" algn="tl">
                    <a:srgbClr val="000000">
                      <a:alpha val="43137"/>
                    </a:srgbClr>
                  </a:outerShdw>
                </a:effectLst>
              </a:rPr>
              <a:t>Watershed Restoration and Protection Strategies (WRAPS) </a:t>
            </a:r>
            <a:r>
              <a:rPr lang="en-US" dirty="0" smtClean="0"/>
              <a:t>began March 2017 for the Redwood and Cottonwood watersheds.</a:t>
            </a:r>
          </a:p>
          <a:p>
            <a:pPr algn="ctr"/>
            <a:endParaRPr lang="en-US" sz="1000" dirty="0"/>
          </a:p>
          <a:p>
            <a:pPr algn="ctr"/>
            <a:r>
              <a:rPr lang="en-US" dirty="0" smtClean="0">
                <a:solidFill>
                  <a:srgbClr val="FFFF00"/>
                </a:solidFill>
              </a:rPr>
              <a:t>2-Year Surface Water Assessment Grant (SWAG)</a:t>
            </a:r>
          </a:p>
          <a:p>
            <a:pPr lvl="2" algn="l"/>
            <a:r>
              <a:rPr lang="en-US" dirty="0" smtClean="0">
                <a:solidFill>
                  <a:schemeClr val="accent3">
                    <a:lumMod val="40000"/>
                    <a:lumOff val="60000"/>
                  </a:schemeClr>
                </a:solidFill>
                <a:effectLst>
                  <a:outerShdw blurRad="38100" dist="38100" dir="2700000" algn="tl">
                    <a:srgbClr val="000000">
                      <a:alpha val="43137"/>
                    </a:srgbClr>
                  </a:outerShdw>
                </a:effectLst>
              </a:rPr>
              <a:t>May thru September </a:t>
            </a:r>
            <a:r>
              <a:rPr lang="en-US" dirty="0" smtClean="0">
                <a:solidFill>
                  <a:schemeClr val="accent3">
                    <a:lumMod val="40000"/>
                    <a:lumOff val="60000"/>
                  </a:schemeClr>
                </a:solidFill>
              </a:rPr>
              <a:t>– </a:t>
            </a:r>
            <a:r>
              <a:rPr lang="en-US" dirty="0" smtClean="0">
                <a:solidFill>
                  <a:srgbClr val="FF0000"/>
                </a:solidFill>
                <a:effectLst>
                  <a:outerShdw blurRad="38100" dist="38100" dir="2700000" algn="tl">
                    <a:srgbClr val="000000">
                      <a:alpha val="43137"/>
                    </a:srgbClr>
                  </a:outerShdw>
                </a:effectLst>
              </a:rPr>
              <a:t>2-3 x month </a:t>
            </a:r>
            <a:r>
              <a:rPr lang="en-US" dirty="0" smtClean="0">
                <a:solidFill>
                  <a:schemeClr val="accent3">
                    <a:lumMod val="40000"/>
                    <a:lumOff val="60000"/>
                  </a:schemeClr>
                </a:solidFill>
              </a:rPr>
              <a:t>stream sampling</a:t>
            </a:r>
          </a:p>
          <a:p>
            <a:pPr lvl="2" algn="l"/>
            <a:r>
              <a:rPr lang="en-US" dirty="0">
                <a:solidFill>
                  <a:schemeClr val="accent3">
                    <a:lumMod val="40000"/>
                    <a:lumOff val="60000"/>
                  </a:schemeClr>
                </a:solidFill>
              </a:rPr>
              <a:t>	</a:t>
            </a:r>
            <a:r>
              <a:rPr lang="en-US" dirty="0" smtClean="0">
                <a:solidFill>
                  <a:schemeClr val="bg1"/>
                </a:solidFill>
              </a:rPr>
              <a:t>16 sites in the Cottonwood River watershed</a:t>
            </a:r>
          </a:p>
          <a:p>
            <a:pPr lvl="2" algn="l"/>
            <a:r>
              <a:rPr lang="en-US" dirty="0" smtClean="0">
                <a:solidFill>
                  <a:schemeClr val="accent3">
                    <a:lumMod val="40000"/>
                    <a:lumOff val="60000"/>
                  </a:schemeClr>
                </a:solidFill>
              </a:rPr>
              <a:t>	8 sites in the Redwood River watershed</a:t>
            </a:r>
          </a:p>
          <a:p>
            <a:pPr lvl="2" algn="l"/>
            <a:endParaRPr lang="en-US" dirty="0" smtClean="0">
              <a:solidFill>
                <a:schemeClr val="accent3">
                  <a:lumMod val="40000"/>
                  <a:lumOff val="60000"/>
                </a:schemeClr>
              </a:solidFill>
            </a:endParaRPr>
          </a:p>
          <a:p>
            <a:pPr lvl="2" algn="l"/>
            <a:r>
              <a:rPr lang="en-US" dirty="0">
                <a:solidFill>
                  <a:schemeClr val="accent3">
                    <a:lumMod val="40000"/>
                    <a:lumOff val="60000"/>
                  </a:schemeClr>
                </a:solidFill>
                <a:effectLst>
                  <a:outerShdw blurRad="38100" dist="38100" dir="2700000" algn="tl">
                    <a:srgbClr val="000000">
                      <a:alpha val="43137"/>
                    </a:srgbClr>
                  </a:outerShdw>
                </a:effectLst>
              </a:rPr>
              <a:t>May thru September </a:t>
            </a:r>
            <a:r>
              <a:rPr lang="en-US" dirty="0">
                <a:solidFill>
                  <a:schemeClr val="accent3">
                    <a:lumMod val="40000"/>
                    <a:lumOff val="60000"/>
                  </a:schemeClr>
                </a:solidFill>
              </a:rPr>
              <a:t>– </a:t>
            </a:r>
            <a:r>
              <a:rPr lang="en-US" dirty="0">
                <a:solidFill>
                  <a:srgbClr val="FF0000"/>
                </a:solidFill>
                <a:effectLst>
                  <a:outerShdw blurRad="38100" dist="38100" dir="2700000" algn="tl">
                    <a:srgbClr val="000000">
                      <a:alpha val="43137"/>
                    </a:srgbClr>
                  </a:outerShdw>
                </a:effectLst>
              </a:rPr>
              <a:t>1</a:t>
            </a:r>
            <a:r>
              <a:rPr lang="en-US" dirty="0" smtClean="0">
                <a:solidFill>
                  <a:srgbClr val="FF0000"/>
                </a:solidFill>
                <a:effectLst>
                  <a:outerShdw blurRad="38100" dist="38100" dir="2700000" algn="tl">
                    <a:srgbClr val="000000">
                      <a:alpha val="43137"/>
                    </a:srgbClr>
                  </a:outerShdw>
                </a:effectLst>
              </a:rPr>
              <a:t> </a:t>
            </a:r>
            <a:r>
              <a:rPr lang="en-US" dirty="0">
                <a:solidFill>
                  <a:srgbClr val="FF0000"/>
                </a:solidFill>
                <a:effectLst>
                  <a:outerShdw blurRad="38100" dist="38100" dir="2700000" algn="tl">
                    <a:srgbClr val="000000">
                      <a:alpha val="43137"/>
                    </a:srgbClr>
                  </a:outerShdw>
                </a:effectLst>
              </a:rPr>
              <a:t>x month </a:t>
            </a:r>
            <a:r>
              <a:rPr lang="en-US" dirty="0" smtClean="0">
                <a:solidFill>
                  <a:schemeClr val="accent3">
                    <a:lumMod val="40000"/>
                    <a:lumOff val="60000"/>
                  </a:schemeClr>
                </a:solidFill>
              </a:rPr>
              <a:t>lake </a:t>
            </a:r>
            <a:r>
              <a:rPr lang="en-US" dirty="0">
                <a:solidFill>
                  <a:schemeClr val="accent3">
                    <a:lumMod val="40000"/>
                    <a:lumOff val="60000"/>
                  </a:schemeClr>
                </a:solidFill>
              </a:rPr>
              <a:t>sampling</a:t>
            </a:r>
          </a:p>
          <a:p>
            <a:pPr lvl="2" algn="l"/>
            <a:r>
              <a:rPr lang="en-US" dirty="0">
                <a:solidFill>
                  <a:schemeClr val="accent3">
                    <a:lumMod val="40000"/>
                    <a:lumOff val="60000"/>
                  </a:schemeClr>
                </a:solidFill>
              </a:rPr>
              <a:t>	</a:t>
            </a:r>
            <a:r>
              <a:rPr lang="en-US" dirty="0" smtClean="0">
                <a:solidFill>
                  <a:schemeClr val="bg1"/>
                </a:solidFill>
              </a:rPr>
              <a:t>7 lakes </a:t>
            </a:r>
            <a:r>
              <a:rPr lang="en-US" dirty="0">
                <a:solidFill>
                  <a:schemeClr val="bg1"/>
                </a:solidFill>
              </a:rPr>
              <a:t>in the Cottonwood River watershed</a:t>
            </a:r>
          </a:p>
          <a:p>
            <a:pPr lvl="2" algn="l"/>
            <a:r>
              <a:rPr lang="en-US" dirty="0">
                <a:solidFill>
                  <a:schemeClr val="accent3">
                    <a:lumMod val="40000"/>
                    <a:lumOff val="60000"/>
                  </a:schemeClr>
                </a:solidFill>
              </a:rPr>
              <a:t>	</a:t>
            </a:r>
            <a:r>
              <a:rPr lang="en-US" dirty="0" smtClean="0">
                <a:solidFill>
                  <a:schemeClr val="accent3">
                    <a:lumMod val="40000"/>
                    <a:lumOff val="60000"/>
                  </a:schemeClr>
                </a:solidFill>
              </a:rPr>
              <a:t>3 2  lakes </a:t>
            </a:r>
            <a:r>
              <a:rPr lang="en-US" dirty="0">
                <a:solidFill>
                  <a:schemeClr val="accent3">
                    <a:lumMod val="40000"/>
                    <a:lumOff val="60000"/>
                  </a:schemeClr>
                </a:solidFill>
              </a:rPr>
              <a:t>in the Redwood River watershed</a:t>
            </a:r>
          </a:p>
          <a:p>
            <a:pPr lvl="2" algn="l"/>
            <a:endParaRPr lang="en-US" dirty="0"/>
          </a:p>
        </p:txBody>
      </p:sp>
      <p:cxnSp>
        <p:nvCxnSpPr>
          <p:cNvPr id="5" name="Straight Connector 4"/>
          <p:cNvCxnSpPr/>
          <p:nvPr/>
        </p:nvCxnSpPr>
        <p:spPr>
          <a:xfrm>
            <a:off x="2590800" y="5943600"/>
            <a:ext cx="15240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132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9590" y="-228600"/>
            <a:ext cx="7851648" cy="1600200"/>
          </a:xfrm>
        </p:spPr>
        <p:txBody>
          <a:bodyPr/>
          <a:lstStyle/>
          <a:p>
            <a:pPr algn="ctr"/>
            <a:r>
              <a:rPr lang="en-US" sz="4800" dirty="0" err="1" smtClean="0"/>
              <a:t>Brawner</a:t>
            </a:r>
            <a:r>
              <a:rPr lang="en-US" sz="4800" dirty="0" smtClean="0"/>
              <a:t> Lake – Feb. 2015</a:t>
            </a:r>
            <a:endParaRPr lang="en-US" sz="4800" dirty="0"/>
          </a:p>
        </p:txBody>
      </p:sp>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19</a:t>
            </a:fld>
            <a:endParaRPr lang="en-US" altLang="en-US">
              <a:solidFill>
                <a:srgbClr val="04617B">
                  <a:shade val="90000"/>
                </a:srgbClr>
              </a:solidFill>
            </a:endParaRPr>
          </a:p>
        </p:txBody>
      </p:sp>
      <p:pic>
        <p:nvPicPr>
          <p:cNvPr id="5" name="Content Placeholder 4" descr="K:\DCIM\199___02\IMG_3071.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71600"/>
            <a:ext cx="7953375" cy="44656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08814" y="5930309"/>
            <a:ext cx="6553200" cy="381000"/>
          </a:xfrm>
          <a:prstGeom prst="rect">
            <a:avLst/>
          </a:prstGeom>
          <a:noFill/>
        </p:spPr>
        <p:txBody>
          <a:bodyPr wrap="square" rtlCol="0">
            <a:spAutoFit/>
          </a:bodyPr>
          <a:lstStyle/>
          <a:p>
            <a:pPr algn="ctr"/>
            <a:r>
              <a:rPr lang="en-US" dirty="0">
                <a:solidFill>
                  <a:prstClr val="white"/>
                </a:solidFill>
                <a:latin typeface="Calibri"/>
              </a:rPr>
              <a:t>Lake was found to be 5-6 feet lower than normal.</a:t>
            </a:r>
          </a:p>
        </p:txBody>
      </p:sp>
      <p:cxnSp>
        <p:nvCxnSpPr>
          <p:cNvPr id="7" name="Straight Connector 6"/>
          <p:cNvCxnSpPr/>
          <p:nvPr/>
        </p:nvCxnSpPr>
        <p:spPr>
          <a:xfrm>
            <a:off x="1408814" y="3048000"/>
            <a:ext cx="6553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68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85800" y="533400"/>
            <a:ext cx="7851648" cy="1828800"/>
          </a:xfrm>
        </p:spPr>
        <p:txBody>
          <a:bodyPr>
            <a:noAutofit/>
          </a:bodyPr>
          <a:lstStyle/>
          <a:p>
            <a:pPr algn="ctr" eaLnBrk="1" hangingPunct="1"/>
            <a:r>
              <a:rPr lang="en-US" altLang="en-US" sz="5000" dirty="0" smtClean="0"/>
              <a:t>Redwood-Cottonwood Rivers Control Area (RCRCA)</a:t>
            </a:r>
          </a:p>
        </p:txBody>
      </p:sp>
      <p:sp>
        <p:nvSpPr>
          <p:cNvPr id="9219" name="Rectangle 3"/>
          <p:cNvSpPr>
            <a:spLocks noGrp="1" noChangeArrowheads="1"/>
          </p:cNvSpPr>
          <p:nvPr>
            <p:ph type="subTitle" idx="1"/>
          </p:nvPr>
        </p:nvSpPr>
        <p:spPr>
          <a:xfrm>
            <a:off x="533400" y="2514600"/>
            <a:ext cx="7854696" cy="1752600"/>
          </a:xfrm>
        </p:spPr>
        <p:txBody>
          <a:bodyPr/>
          <a:lstStyle/>
          <a:p>
            <a:pPr algn="ctr" eaLnBrk="1" hangingPunct="1">
              <a:lnSpc>
                <a:spcPct val="90000"/>
              </a:lnSpc>
              <a:buClr>
                <a:schemeClr val="tx2"/>
              </a:buClr>
              <a:buSzTx/>
            </a:pPr>
            <a:r>
              <a:rPr lang="en-US" altLang="en-US" sz="2100" b="1" dirty="0" smtClean="0">
                <a:latin typeface="Constantia" panose="02030602050306030303" pitchFamily="18" charset="0"/>
              </a:rPr>
              <a:t>8 County and 8 SWCD Joint Powers Organization </a:t>
            </a:r>
          </a:p>
          <a:p>
            <a:pPr algn="ctr" eaLnBrk="1" hangingPunct="1">
              <a:lnSpc>
                <a:spcPct val="90000"/>
              </a:lnSpc>
              <a:buClr>
                <a:schemeClr val="tx2"/>
              </a:buClr>
              <a:buSzTx/>
            </a:pPr>
            <a:r>
              <a:rPr lang="en-US" altLang="en-US" sz="2100" b="1" dirty="0" smtClean="0">
                <a:latin typeface="Constantia" panose="02030602050306030303" pitchFamily="18" charset="0"/>
              </a:rPr>
              <a:t>pursuant to MN Statutes Section 471.59</a:t>
            </a:r>
          </a:p>
          <a:p>
            <a:pPr lvl="1" eaLnBrk="1" hangingPunct="1">
              <a:lnSpc>
                <a:spcPct val="90000"/>
              </a:lnSpc>
              <a:buClr>
                <a:schemeClr val="tx2"/>
              </a:buClr>
              <a:buSzTx/>
            </a:pPr>
            <a:r>
              <a:rPr lang="en-US" altLang="en-US" sz="2200" i="1" dirty="0" smtClean="0">
                <a:solidFill>
                  <a:srgbClr val="FFFF00"/>
                </a:solidFill>
                <a:latin typeface="Constantia" panose="02030602050306030303" pitchFamily="18" charset="0"/>
              </a:rPr>
              <a:t>Partner Counties: </a:t>
            </a:r>
          </a:p>
          <a:p>
            <a:pPr lvl="2" eaLnBrk="1" hangingPunct="1">
              <a:lnSpc>
                <a:spcPct val="90000"/>
              </a:lnSpc>
              <a:buClr>
                <a:schemeClr val="tx2"/>
              </a:buClr>
              <a:buSzTx/>
            </a:pPr>
            <a:r>
              <a:rPr lang="en-US" altLang="en-US" sz="1900" i="1" dirty="0" smtClean="0">
                <a:solidFill>
                  <a:srgbClr val="FFFF00"/>
                </a:solidFill>
                <a:latin typeface="Constantia" panose="02030602050306030303" pitchFamily="18" charset="0"/>
              </a:rPr>
              <a:t>Brown, Cottonwood, Lincoln, Lyon, Murray, </a:t>
            </a:r>
            <a:endParaRPr lang="en-US" altLang="en-US" sz="1900" i="1" dirty="0">
              <a:solidFill>
                <a:srgbClr val="FFFF00"/>
              </a:solidFill>
              <a:latin typeface="Constantia" panose="02030602050306030303" pitchFamily="18" charset="0"/>
            </a:endParaRPr>
          </a:p>
          <a:p>
            <a:pPr marL="668337" lvl="2" indent="0" eaLnBrk="1" hangingPunct="1">
              <a:lnSpc>
                <a:spcPct val="90000"/>
              </a:lnSpc>
              <a:buClr>
                <a:schemeClr val="tx2"/>
              </a:buClr>
              <a:buSzTx/>
              <a:buNone/>
            </a:pPr>
            <a:r>
              <a:rPr lang="en-US" altLang="en-US" sz="1900" i="1" dirty="0" smtClean="0">
                <a:solidFill>
                  <a:srgbClr val="FFFF00"/>
                </a:solidFill>
                <a:latin typeface="Constantia" panose="02030602050306030303" pitchFamily="18" charset="0"/>
              </a:rPr>
              <a:t>    </a:t>
            </a:r>
            <a:r>
              <a:rPr lang="en-US" altLang="en-US" sz="1800" i="1" dirty="0" smtClean="0">
                <a:solidFill>
                  <a:srgbClr val="FFFF00"/>
                </a:solidFill>
                <a:latin typeface="Constantia" panose="02030602050306030303" pitchFamily="18" charset="0"/>
              </a:rPr>
              <a:t>Pipestone, Redwood and Yellow Medicine</a:t>
            </a:r>
          </a:p>
          <a:p>
            <a:pPr marL="668337" lvl="2" indent="0" eaLnBrk="1" hangingPunct="1">
              <a:lnSpc>
                <a:spcPct val="90000"/>
              </a:lnSpc>
              <a:buClr>
                <a:schemeClr val="tx2"/>
              </a:buClr>
              <a:buSzTx/>
              <a:buNone/>
            </a:pPr>
            <a:endParaRPr lang="en-US" altLang="en-US" sz="1900" i="1" dirty="0" smtClean="0">
              <a:latin typeface="Constantia" panose="02030602050306030303" pitchFamily="18" charset="0"/>
            </a:endParaRPr>
          </a:p>
          <a:p>
            <a:pPr eaLnBrk="1" hangingPunct="1">
              <a:lnSpc>
                <a:spcPct val="90000"/>
              </a:lnSpc>
              <a:buClr>
                <a:schemeClr val="tx2"/>
              </a:buClr>
              <a:buSzTx/>
            </a:pPr>
            <a:r>
              <a:rPr lang="en-US" altLang="en-US" sz="2100" b="1" dirty="0" smtClean="0">
                <a:latin typeface="Constantia" panose="02030602050306030303" pitchFamily="18" charset="0"/>
              </a:rPr>
              <a:t>16 Member Board of Directors consisting of an appointed </a:t>
            </a:r>
            <a:r>
              <a:rPr lang="en-US" altLang="en-US" sz="2100" b="1" dirty="0">
                <a:latin typeface="Constantia" panose="02030602050306030303" pitchFamily="18" charset="0"/>
              </a:rPr>
              <a:t>C</a:t>
            </a:r>
            <a:r>
              <a:rPr lang="en-US" altLang="en-US" sz="2100" b="1" dirty="0" smtClean="0">
                <a:latin typeface="Constantia" panose="02030602050306030303" pitchFamily="18" charset="0"/>
              </a:rPr>
              <a:t>ommissioner and SWCD Supervisor from each county</a:t>
            </a:r>
          </a:p>
          <a:p>
            <a:pPr lvl="1" eaLnBrk="1" hangingPunct="1">
              <a:lnSpc>
                <a:spcPct val="90000"/>
              </a:lnSpc>
              <a:buClr>
                <a:schemeClr val="tx2"/>
              </a:buClr>
              <a:buSzTx/>
            </a:pPr>
            <a:r>
              <a:rPr lang="en-US" altLang="en-US" sz="1900" i="1" dirty="0" smtClean="0">
                <a:solidFill>
                  <a:schemeClr val="accent4">
                    <a:lumMod val="40000"/>
                    <a:lumOff val="60000"/>
                  </a:schemeClr>
                </a:solidFill>
                <a:latin typeface="Constantia" panose="02030602050306030303" pitchFamily="18" charset="0"/>
              </a:rPr>
              <a:t>Funding consists of $75,000 </a:t>
            </a:r>
          </a:p>
          <a:p>
            <a:pPr lvl="1" eaLnBrk="1" hangingPunct="1">
              <a:lnSpc>
                <a:spcPct val="90000"/>
              </a:lnSpc>
              <a:buClr>
                <a:schemeClr val="tx2"/>
              </a:buClr>
              <a:buSzTx/>
            </a:pPr>
            <a:r>
              <a:rPr lang="en-US" altLang="en-US" sz="1900" i="1" dirty="0" smtClean="0">
                <a:solidFill>
                  <a:schemeClr val="accent4">
                    <a:lumMod val="40000"/>
                    <a:lumOff val="60000"/>
                  </a:schemeClr>
                </a:solidFill>
                <a:latin typeface="Constantia" panose="02030602050306030303" pitchFamily="18" charset="0"/>
              </a:rPr>
              <a:t>from county appropriations</a:t>
            </a:r>
          </a:p>
          <a:p>
            <a:pPr eaLnBrk="1" hangingPunct="1">
              <a:lnSpc>
                <a:spcPct val="90000"/>
              </a:lnSpc>
            </a:pPr>
            <a:endParaRPr lang="en-US" altLang="en-US" dirty="0" smtClean="0"/>
          </a:p>
        </p:txBody>
      </p:sp>
      <p:sp>
        <p:nvSpPr>
          <p:cNvPr id="5" name="Slide Number Placeholder 5"/>
          <p:cNvSpPr>
            <a:spLocks noGrp="1"/>
          </p:cNvSpPr>
          <p:nvPr>
            <p:ph type="sldNum" sz="quarter" idx="12"/>
          </p:nvPr>
        </p:nvSpPr>
        <p:spPr/>
        <p:txBody>
          <a:bodyPr/>
          <a:lstStyle/>
          <a:p>
            <a:pPr>
              <a:defRPr/>
            </a:pPr>
            <a:fld id="{1A484C3E-94FE-4155-873F-333B65B2BE0E}" type="slidenum">
              <a:rPr lang="en-US" altLang="en-US">
                <a:solidFill>
                  <a:srgbClr val="04617B">
                    <a:shade val="90000"/>
                  </a:srgbClr>
                </a:solidFill>
              </a:rPr>
              <a:pPr>
                <a:defRPr/>
              </a:pPr>
              <a:t>2</a:t>
            </a:fld>
            <a:endParaRPr lang="en-US" altLang="en-US">
              <a:solidFill>
                <a:srgbClr val="04617B">
                  <a:shade val="90000"/>
                </a:srgbClr>
              </a:solidFill>
            </a:endParaRPr>
          </a:p>
        </p:txBody>
      </p:sp>
    </p:spTree>
    <p:extLst>
      <p:ext uri="{BB962C8B-B14F-4D97-AF65-F5344CB8AC3E}">
        <p14:creationId xmlns:p14="http://schemas.microsoft.com/office/powerpoint/2010/main" val="3636861456"/>
      </p:ext>
    </p:extLst>
  </p:cSld>
  <p:clrMapOvr>
    <a:masterClrMapping/>
  </p:clrMapOvr>
  <p:transition advTm="1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20</a:t>
            </a:fld>
            <a:endParaRPr lang="en-US" altLang="en-US">
              <a:solidFill>
                <a:srgbClr val="04617B">
                  <a:shade val="90000"/>
                </a:srgbClr>
              </a:solidFill>
            </a:endParaRPr>
          </a:p>
        </p:txBody>
      </p:sp>
      <p:pic>
        <p:nvPicPr>
          <p:cNvPr id="6" name="Content Placeholder 5" descr="K:\DCIM\199___02\IMG_3079.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770861" y="838200"/>
            <a:ext cx="7821612" cy="438943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2286000" y="1910316"/>
            <a:ext cx="914400" cy="9144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754912" y="5410200"/>
            <a:ext cx="7696200" cy="923330"/>
          </a:xfrm>
          <a:prstGeom prst="rect">
            <a:avLst/>
          </a:prstGeom>
          <a:noFill/>
        </p:spPr>
        <p:txBody>
          <a:bodyPr wrap="square" rtlCol="0">
            <a:spAutoFit/>
          </a:bodyPr>
          <a:lstStyle/>
          <a:p>
            <a:pPr algn="ctr"/>
            <a:r>
              <a:rPr lang="en-US" dirty="0">
                <a:solidFill>
                  <a:prstClr val="white"/>
                </a:solidFill>
                <a:latin typeface="Calibri"/>
              </a:rPr>
              <a:t>A leak was discovered within the 84” metal conduit pipe.</a:t>
            </a:r>
          </a:p>
          <a:p>
            <a:pPr algn="ctr"/>
            <a:r>
              <a:rPr lang="en-US" dirty="0">
                <a:solidFill>
                  <a:prstClr val="white"/>
                </a:solidFill>
                <a:latin typeface="Calibri"/>
              </a:rPr>
              <a:t>The leak slowed and eventually healed itself allowing the lake level to stabilize. </a:t>
            </a:r>
          </a:p>
          <a:p>
            <a:pPr algn="ctr"/>
            <a:r>
              <a:rPr lang="en-US" dirty="0" err="1">
                <a:solidFill>
                  <a:prstClr val="white"/>
                </a:solidFill>
                <a:latin typeface="Calibri"/>
              </a:rPr>
              <a:t>Brawner</a:t>
            </a:r>
            <a:r>
              <a:rPr lang="en-US" dirty="0">
                <a:solidFill>
                  <a:prstClr val="white"/>
                </a:solidFill>
                <a:latin typeface="Calibri"/>
              </a:rPr>
              <a:t> Lake added to priority funding list by DNR Dam Safety Unit.</a:t>
            </a:r>
          </a:p>
        </p:txBody>
      </p:sp>
    </p:spTree>
    <p:extLst>
      <p:ext uri="{BB962C8B-B14F-4D97-AF65-F5344CB8AC3E}">
        <p14:creationId xmlns:p14="http://schemas.microsoft.com/office/powerpoint/2010/main" val="2791381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ctrTitle"/>
          </p:nvPr>
        </p:nvSpPr>
        <p:spPr bwMode="auto">
          <a:xfrm>
            <a:off x="609600" y="457200"/>
            <a:ext cx="785164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4400" dirty="0" err="1" smtClean="0"/>
              <a:t>Brawner</a:t>
            </a:r>
            <a:r>
              <a:rPr lang="en-US" sz="4400" dirty="0" smtClean="0"/>
              <a:t> Lake – June 10, 2017</a:t>
            </a:r>
            <a:endParaRPr lang="en-US" sz="4400" dirty="0"/>
          </a:p>
        </p:txBody>
      </p:sp>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21</a:t>
            </a:fld>
            <a:endParaRPr lang="en-US" altLang="en-US">
              <a:solidFill>
                <a:srgbClr val="04617B">
                  <a:shade val="90000"/>
                </a:srgbClr>
              </a:solidFill>
            </a:endParaRPr>
          </a:p>
        </p:txBody>
      </p:sp>
      <p:pic>
        <p:nvPicPr>
          <p:cNvPr id="5"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685800" y="1600200"/>
            <a:ext cx="7823200" cy="4389438"/>
          </a:xfrm>
          <a:prstGeom prst="rect">
            <a:avLst/>
          </a:prstGeom>
        </p:spPr>
      </p:pic>
      <p:cxnSp>
        <p:nvCxnSpPr>
          <p:cNvPr id="3" name="Straight Connector 2"/>
          <p:cNvCxnSpPr/>
          <p:nvPr/>
        </p:nvCxnSpPr>
        <p:spPr>
          <a:xfrm>
            <a:off x="5486400" y="2133600"/>
            <a:ext cx="0" cy="3352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37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22</a:t>
            </a:fld>
            <a:endParaRPr lang="en-US" altLang="en-US">
              <a:solidFill>
                <a:srgbClr val="04617B">
                  <a:shade val="90000"/>
                </a:srgbClr>
              </a:solidFill>
            </a:endParaRPr>
          </a:p>
        </p:txBody>
      </p:sp>
      <p:pic>
        <p:nvPicPr>
          <p:cNvPr id="5"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990600" y="901109"/>
            <a:ext cx="7086600" cy="5029200"/>
          </a:xfrm>
          <a:prstGeom prst="rect">
            <a:avLst/>
          </a:prstGeom>
        </p:spPr>
      </p:pic>
      <p:sp>
        <p:nvSpPr>
          <p:cNvPr id="6" name="TextBox 5"/>
          <p:cNvSpPr txBox="1"/>
          <p:nvPr/>
        </p:nvSpPr>
        <p:spPr>
          <a:xfrm>
            <a:off x="1408814" y="5930309"/>
            <a:ext cx="6553200" cy="381000"/>
          </a:xfrm>
          <a:prstGeom prst="rect">
            <a:avLst/>
          </a:prstGeom>
          <a:noFill/>
        </p:spPr>
        <p:txBody>
          <a:bodyPr wrap="square" rtlCol="0">
            <a:spAutoFit/>
          </a:bodyPr>
          <a:lstStyle/>
          <a:p>
            <a:pPr algn="ctr"/>
            <a:r>
              <a:rPr lang="en-US" dirty="0">
                <a:solidFill>
                  <a:prstClr val="white"/>
                </a:solidFill>
                <a:latin typeface="Calibri"/>
              </a:rPr>
              <a:t>Lake was completely drained by June 21, 2017.</a:t>
            </a:r>
          </a:p>
        </p:txBody>
      </p:sp>
      <p:cxnSp>
        <p:nvCxnSpPr>
          <p:cNvPr id="7" name="Straight Connector 6"/>
          <p:cNvCxnSpPr/>
          <p:nvPr/>
        </p:nvCxnSpPr>
        <p:spPr>
          <a:xfrm>
            <a:off x="4918496" y="2238555"/>
            <a:ext cx="0" cy="17238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03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23</a:t>
            </a:fld>
            <a:endParaRPr lang="en-US" altLang="en-US">
              <a:solidFill>
                <a:srgbClr val="04617B">
                  <a:shade val="90000"/>
                </a:srgbClr>
              </a:solidFill>
            </a:endParaRPr>
          </a:p>
        </p:txBody>
      </p:sp>
      <p:pic>
        <p:nvPicPr>
          <p:cNvPr id="5"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180214" y="990600"/>
            <a:ext cx="6781800" cy="4876800"/>
          </a:xfrm>
          <a:prstGeom prst="rect">
            <a:avLst/>
          </a:prstGeom>
        </p:spPr>
      </p:pic>
      <p:sp>
        <p:nvSpPr>
          <p:cNvPr id="6" name="TextBox 5"/>
          <p:cNvSpPr txBox="1"/>
          <p:nvPr/>
        </p:nvSpPr>
        <p:spPr>
          <a:xfrm>
            <a:off x="1408814" y="5867400"/>
            <a:ext cx="6553200" cy="646331"/>
          </a:xfrm>
          <a:prstGeom prst="rect">
            <a:avLst/>
          </a:prstGeom>
          <a:noFill/>
        </p:spPr>
        <p:txBody>
          <a:bodyPr wrap="square" rtlCol="0">
            <a:spAutoFit/>
          </a:bodyPr>
          <a:lstStyle/>
          <a:p>
            <a:pPr algn="ctr"/>
            <a:r>
              <a:rPr lang="en-US" dirty="0">
                <a:solidFill>
                  <a:prstClr val="white"/>
                </a:solidFill>
                <a:latin typeface="Calibri"/>
              </a:rPr>
              <a:t>Metal conduit completely collapsed causing embankment failure.</a:t>
            </a:r>
          </a:p>
          <a:p>
            <a:pPr algn="ctr"/>
            <a:r>
              <a:rPr lang="en-US" dirty="0">
                <a:solidFill>
                  <a:prstClr val="white"/>
                </a:solidFill>
                <a:latin typeface="Calibri"/>
              </a:rPr>
              <a:t>2017 Bonding Bill included $350,000 for </a:t>
            </a:r>
            <a:r>
              <a:rPr lang="en-US" dirty="0" err="1">
                <a:solidFill>
                  <a:prstClr val="white"/>
                </a:solidFill>
                <a:latin typeface="Calibri"/>
              </a:rPr>
              <a:t>Brawner</a:t>
            </a:r>
            <a:r>
              <a:rPr lang="en-US" dirty="0">
                <a:solidFill>
                  <a:prstClr val="white"/>
                </a:solidFill>
                <a:latin typeface="Calibri"/>
              </a:rPr>
              <a:t> Lake.</a:t>
            </a:r>
          </a:p>
        </p:txBody>
      </p:sp>
    </p:spTree>
    <p:extLst>
      <p:ext uri="{BB962C8B-B14F-4D97-AF65-F5344CB8AC3E}">
        <p14:creationId xmlns:p14="http://schemas.microsoft.com/office/powerpoint/2010/main" val="1217641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304799"/>
            <a:ext cx="8458200" cy="6324601"/>
          </a:xfrm>
          <a:ln w="25400">
            <a:solidFill>
              <a:schemeClr val="accent1"/>
            </a:solidFill>
          </a:ln>
        </p:spPr>
      </p:pic>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24</a:t>
            </a:fld>
            <a:endParaRPr lang="en-US" altLang="en-US">
              <a:solidFill>
                <a:srgbClr val="04617B">
                  <a:shade val="90000"/>
                </a:srgbClr>
              </a:solidFill>
            </a:endParaRPr>
          </a:p>
        </p:txBody>
      </p:sp>
    </p:spTree>
    <p:extLst>
      <p:ext uri="{BB962C8B-B14F-4D97-AF65-F5344CB8AC3E}">
        <p14:creationId xmlns:p14="http://schemas.microsoft.com/office/powerpoint/2010/main" val="3363294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381000"/>
            <a:ext cx="8534400" cy="6172200"/>
          </a:xfrm>
          <a:ln w="25400">
            <a:solidFill>
              <a:schemeClr val="accent1"/>
            </a:solidFill>
          </a:ln>
        </p:spPr>
      </p:pic>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25</a:t>
            </a:fld>
            <a:endParaRPr lang="en-US" altLang="en-US">
              <a:solidFill>
                <a:srgbClr val="04617B">
                  <a:shade val="90000"/>
                </a:srgbClr>
              </a:solidFill>
            </a:endParaRPr>
          </a:p>
        </p:txBody>
      </p:sp>
    </p:spTree>
    <p:extLst>
      <p:ext uri="{BB962C8B-B14F-4D97-AF65-F5344CB8AC3E}">
        <p14:creationId xmlns:p14="http://schemas.microsoft.com/office/powerpoint/2010/main" val="2857087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457200"/>
            <a:ext cx="8305800" cy="6096000"/>
          </a:xfrm>
          <a:ln w="25400">
            <a:solidFill>
              <a:schemeClr val="accent1"/>
            </a:solidFill>
          </a:ln>
        </p:spPr>
      </p:pic>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26</a:t>
            </a:fld>
            <a:endParaRPr lang="en-US" altLang="en-US">
              <a:solidFill>
                <a:srgbClr val="04617B">
                  <a:shade val="90000"/>
                </a:srgbClr>
              </a:solidFill>
            </a:endParaRPr>
          </a:p>
        </p:txBody>
      </p:sp>
      <p:sp>
        <p:nvSpPr>
          <p:cNvPr id="3" name="TextBox 2"/>
          <p:cNvSpPr txBox="1"/>
          <p:nvPr/>
        </p:nvSpPr>
        <p:spPr>
          <a:xfrm>
            <a:off x="5486400" y="1295400"/>
            <a:ext cx="2971800" cy="646331"/>
          </a:xfrm>
          <a:prstGeom prst="rect">
            <a:avLst/>
          </a:prstGeom>
          <a:solidFill>
            <a:schemeClr val="bg2"/>
          </a:solidFill>
          <a:ln>
            <a:solidFill>
              <a:schemeClr val="tx1"/>
            </a:solidFill>
          </a:ln>
        </p:spPr>
        <p:txBody>
          <a:bodyPr wrap="square" rtlCol="0">
            <a:spAutoFit/>
          </a:bodyPr>
          <a:lstStyle/>
          <a:p>
            <a:r>
              <a:rPr lang="en-US" dirty="0">
                <a:solidFill>
                  <a:prstClr val="black"/>
                </a:solidFill>
              </a:rPr>
              <a:t>Lakes over 500 acres in size are sampled by MPCA.</a:t>
            </a:r>
          </a:p>
        </p:txBody>
      </p:sp>
    </p:spTree>
    <p:extLst>
      <p:ext uri="{BB962C8B-B14F-4D97-AF65-F5344CB8AC3E}">
        <p14:creationId xmlns:p14="http://schemas.microsoft.com/office/powerpoint/2010/main" val="3170559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457200"/>
            <a:ext cx="8305800" cy="6096000"/>
          </a:xfrm>
          <a:ln w="25400">
            <a:solidFill>
              <a:schemeClr val="accent1"/>
            </a:solidFill>
          </a:ln>
        </p:spPr>
      </p:pic>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27</a:t>
            </a:fld>
            <a:endParaRPr lang="en-US" altLang="en-US">
              <a:solidFill>
                <a:srgbClr val="04617B">
                  <a:shade val="90000"/>
                </a:srgbClr>
              </a:solidFill>
            </a:endParaRPr>
          </a:p>
        </p:txBody>
      </p:sp>
      <p:sp>
        <p:nvSpPr>
          <p:cNvPr id="6" name="TextBox 5"/>
          <p:cNvSpPr txBox="1"/>
          <p:nvPr/>
        </p:nvSpPr>
        <p:spPr>
          <a:xfrm>
            <a:off x="5334000" y="4724400"/>
            <a:ext cx="2971800" cy="646331"/>
          </a:xfrm>
          <a:prstGeom prst="rect">
            <a:avLst/>
          </a:prstGeom>
          <a:solidFill>
            <a:schemeClr val="bg2"/>
          </a:solidFill>
          <a:ln>
            <a:solidFill>
              <a:schemeClr val="tx1"/>
            </a:solidFill>
          </a:ln>
        </p:spPr>
        <p:txBody>
          <a:bodyPr wrap="square" rtlCol="0">
            <a:spAutoFit/>
          </a:bodyPr>
          <a:lstStyle/>
          <a:p>
            <a:r>
              <a:rPr lang="en-US" dirty="0">
                <a:solidFill>
                  <a:prstClr val="black"/>
                </a:solidFill>
              </a:rPr>
              <a:t>Lakes over 500 acres in size are sampled by MPCA.</a:t>
            </a:r>
          </a:p>
        </p:txBody>
      </p:sp>
      <p:sp>
        <p:nvSpPr>
          <p:cNvPr id="16" name="Flowchart: Connector 15"/>
          <p:cNvSpPr/>
          <p:nvPr/>
        </p:nvSpPr>
        <p:spPr>
          <a:xfrm>
            <a:off x="3200400" y="3886200"/>
            <a:ext cx="228600" cy="2286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3433549" y="3817540"/>
            <a:ext cx="1676400" cy="369332"/>
          </a:xfrm>
          <a:prstGeom prst="rect">
            <a:avLst/>
          </a:prstGeom>
          <a:noFill/>
        </p:spPr>
        <p:txBody>
          <a:bodyPr wrap="square" rtlCol="0">
            <a:spAutoFit/>
          </a:bodyPr>
          <a:lstStyle/>
          <a:p>
            <a:r>
              <a:rPr lang="en-US" dirty="0" err="1">
                <a:solidFill>
                  <a:prstClr val="black"/>
                </a:solidFill>
              </a:rPr>
              <a:t>Brawner</a:t>
            </a:r>
            <a:r>
              <a:rPr lang="en-US" dirty="0">
                <a:solidFill>
                  <a:prstClr val="black"/>
                </a:solidFill>
              </a:rPr>
              <a:t> Lake</a:t>
            </a:r>
          </a:p>
        </p:txBody>
      </p:sp>
    </p:spTree>
    <p:extLst>
      <p:ext uri="{BB962C8B-B14F-4D97-AF65-F5344CB8AC3E}">
        <p14:creationId xmlns:p14="http://schemas.microsoft.com/office/powerpoint/2010/main" val="975804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28</a:t>
            </a:fld>
            <a:endParaRPr lang="en-US" altLang="en-US">
              <a:solidFill>
                <a:srgbClr val="04617B">
                  <a:shade val="90000"/>
                </a:srgbClr>
              </a:solidFill>
            </a:endParaRPr>
          </a:p>
        </p:txBody>
      </p:sp>
      <p:sp>
        <p:nvSpPr>
          <p:cNvPr id="11" name="Content Placeholder 2"/>
          <p:cNvSpPr>
            <a:spLocks noGrp="1"/>
          </p:cNvSpPr>
          <p:nvPr>
            <p:ph type="body" idx="1"/>
          </p:nvPr>
        </p:nvSpPr>
        <p:spPr>
          <a:xfrm>
            <a:off x="533400" y="1676400"/>
            <a:ext cx="7772400" cy="1509712"/>
          </a:xfrm>
        </p:spPr>
        <p:txBody>
          <a:bodyPr/>
          <a:lstStyle/>
          <a:p>
            <a:pPr algn="l"/>
            <a:r>
              <a:rPr lang="en-US" dirty="0" smtClean="0"/>
              <a:t>MPCA’s </a:t>
            </a:r>
          </a:p>
          <a:p>
            <a:pPr algn="l"/>
            <a:r>
              <a:rPr lang="en-US" dirty="0" smtClean="0">
                <a:solidFill>
                  <a:schemeClr val="accent4">
                    <a:lumMod val="40000"/>
                    <a:lumOff val="60000"/>
                  </a:schemeClr>
                </a:solidFill>
                <a:effectLst>
                  <a:outerShdw blurRad="38100" dist="38100" dir="2700000" algn="tl">
                    <a:srgbClr val="000000">
                      <a:alpha val="43137"/>
                    </a:srgbClr>
                  </a:outerShdw>
                </a:effectLst>
              </a:rPr>
              <a:t>Watershed Restoration and Protection Strategies (WRAPS)</a:t>
            </a:r>
          </a:p>
          <a:p>
            <a:pPr algn="l"/>
            <a:endParaRPr lang="en-US" sz="1000" dirty="0"/>
          </a:p>
          <a:p>
            <a:pPr algn="ctr"/>
            <a:r>
              <a:rPr lang="en-US" i="1" dirty="0" smtClean="0">
                <a:solidFill>
                  <a:srgbClr val="FFFF00"/>
                </a:solidFill>
              </a:rPr>
              <a:t>2-Year “GAP” Monitoring</a:t>
            </a:r>
          </a:p>
          <a:p>
            <a:pPr algn="ctr"/>
            <a:r>
              <a:rPr lang="en-US" i="1" dirty="0" smtClean="0">
                <a:solidFill>
                  <a:srgbClr val="FFFF00"/>
                </a:solidFill>
              </a:rPr>
              <a:t>Intent is collect additional samples to supplement</a:t>
            </a:r>
          </a:p>
          <a:p>
            <a:pPr algn="ctr"/>
            <a:r>
              <a:rPr lang="en-US" i="1" dirty="0">
                <a:solidFill>
                  <a:srgbClr val="FFFF00"/>
                </a:solidFill>
              </a:rPr>
              <a:t>t</a:t>
            </a:r>
            <a:r>
              <a:rPr lang="en-US" i="1" dirty="0" smtClean="0">
                <a:solidFill>
                  <a:srgbClr val="FFFF00"/>
                </a:solidFill>
              </a:rPr>
              <a:t>he SWAG samples to ensure a satisfactory number</a:t>
            </a:r>
          </a:p>
          <a:p>
            <a:pPr algn="ctr"/>
            <a:r>
              <a:rPr lang="en-US" i="1" dirty="0">
                <a:solidFill>
                  <a:srgbClr val="FFFF00"/>
                </a:solidFill>
              </a:rPr>
              <a:t>o</a:t>
            </a:r>
            <a:r>
              <a:rPr lang="en-US" i="1" dirty="0" smtClean="0">
                <a:solidFill>
                  <a:srgbClr val="FFFF00"/>
                </a:solidFill>
              </a:rPr>
              <a:t>f samples for testing/assessment and prevent</a:t>
            </a:r>
          </a:p>
          <a:p>
            <a:pPr algn="ctr"/>
            <a:r>
              <a:rPr lang="en-US" i="1" dirty="0" smtClean="0">
                <a:solidFill>
                  <a:schemeClr val="bg1"/>
                </a:solidFill>
              </a:rPr>
              <a:t> “insufficient findings” </a:t>
            </a:r>
            <a:r>
              <a:rPr lang="en-US" i="1" dirty="0" smtClean="0">
                <a:solidFill>
                  <a:srgbClr val="FFFF00"/>
                </a:solidFill>
              </a:rPr>
              <a:t>in the WRAPS report.</a:t>
            </a:r>
          </a:p>
          <a:p>
            <a:pPr algn="ctr"/>
            <a:endParaRPr lang="en-US" dirty="0" smtClean="0">
              <a:solidFill>
                <a:srgbClr val="FFFF00"/>
              </a:solidFill>
            </a:endParaRPr>
          </a:p>
          <a:p>
            <a:pPr lvl="2" algn="ctr"/>
            <a:r>
              <a:rPr lang="en-US" sz="2000" dirty="0" smtClean="0">
                <a:solidFill>
                  <a:schemeClr val="accent3">
                    <a:lumMod val="40000"/>
                    <a:lumOff val="60000"/>
                  </a:schemeClr>
                </a:solidFill>
                <a:effectLst>
                  <a:outerShdw blurRad="38100" dist="38100" dir="2700000" algn="tl">
                    <a:srgbClr val="000000">
                      <a:alpha val="43137"/>
                    </a:srgbClr>
                  </a:outerShdw>
                </a:effectLst>
              </a:rPr>
              <a:t>May thru September </a:t>
            </a:r>
            <a:r>
              <a:rPr lang="en-US" sz="2000" dirty="0" smtClean="0">
                <a:solidFill>
                  <a:schemeClr val="accent3">
                    <a:lumMod val="40000"/>
                    <a:lumOff val="60000"/>
                  </a:schemeClr>
                </a:solidFill>
              </a:rPr>
              <a:t>– </a:t>
            </a:r>
            <a:r>
              <a:rPr lang="en-US" sz="2000" dirty="0" smtClean="0">
                <a:solidFill>
                  <a:srgbClr val="FF0000"/>
                </a:solidFill>
                <a:effectLst>
                  <a:outerShdw blurRad="38100" dist="38100" dir="2700000" algn="tl">
                    <a:srgbClr val="000000">
                      <a:alpha val="43137"/>
                    </a:srgbClr>
                  </a:outerShdw>
                </a:effectLst>
              </a:rPr>
              <a:t>2-3 x month </a:t>
            </a:r>
            <a:r>
              <a:rPr lang="en-US" sz="2000" dirty="0" smtClean="0">
                <a:solidFill>
                  <a:schemeClr val="accent3">
                    <a:lumMod val="40000"/>
                    <a:lumOff val="60000"/>
                  </a:schemeClr>
                </a:solidFill>
              </a:rPr>
              <a:t>stream sampling</a:t>
            </a:r>
          </a:p>
          <a:p>
            <a:pPr lvl="2" algn="ctr"/>
            <a:r>
              <a:rPr lang="en-US" sz="2000" dirty="0">
                <a:solidFill>
                  <a:schemeClr val="accent3">
                    <a:lumMod val="40000"/>
                    <a:lumOff val="60000"/>
                  </a:schemeClr>
                </a:solidFill>
              </a:rPr>
              <a:t>	</a:t>
            </a:r>
            <a:r>
              <a:rPr lang="en-US" sz="2000" dirty="0" smtClean="0">
                <a:solidFill>
                  <a:schemeClr val="bg1"/>
                </a:solidFill>
              </a:rPr>
              <a:t>6 sites in the Cottonwood River watershed</a:t>
            </a:r>
          </a:p>
          <a:p>
            <a:pPr lvl="2" algn="ctr"/>
            <a:r>
              <a:rPr lang="en-US" sz="2000" dirty="0" smtClean="0">
                <a:solidFill>
                  <a:schemeClr val="accent3">
                    <a:lumMod val="40000"/>
                    <a:lumOff val="60000"/>
                  </a:schemeClr>
                </a:solidFill>
              </a:rPr>
              <a:t>	</a:t>
            </a:r>
            <a:r>
              <a:rPr lang="en-US" sz="2000" dirty="0">
                <a:solidFill>
                  <a:schemeClr val="accent3">
                    <a:lumMod val="40000"/>
                    <a:lumOff val="60000"/>
                  </a:schemeClr>
                </a:solidFill>
              </a:rPr>
              <a:t>7</a:t>
            </a:r>
            <a:r>
              <a:rPr lang="en-US" sz="2000" dirty="0" smtClean="0">
                <a:solidFill>
                  <a:schemeClr val="accent3">
                    <a:lumMod val="40000"/>
                    <a:lumOff val="60000"/>
                  </a:schemeClr>
                </a:solidFill>
              </a:rPr>
              <a:t> sites in the Redwood River watershed</a:t>
            </a:r>
          </a:p>
          <a:p>
            <a:pPr lvl="2" algn="l"/>
            <a:endParaRPr lang="en-US" dirty="0" smtClean="0">
              <a:solidFill>
                <a:schemeClr val="accent3">
                  <a:lumMod val="40000"/>
                  <a:lumOff val="60000"/>
                </a:schemeClr>
              </a:solidFill>
            </a:endParaRPr>
          </a:p>
          <a:p>
            <a:pPr lvl="2" algn="l"/>
            <a:endParaRPr lang="en-US" dirty="0"/>
          </a:p>
        </p:txBody>
      </p:sp>
      <p:sp>
        <p:nvSpPr>
          <p:cNvPr id="12" name="Title 1"/>
          <p:cNvSpPr>
            <a:spLocks noGrp="1"/>
          </p:cNvSpPr>
          <p:nvPr>
            <p:ph type="title"/>
          </p:nvPr>
        </p:nvSpPr>
        <p:spPr>
          <a:xfrm>
            <a:off x="838200" y="228600"/>
            <a:ext cx="7772400" cy="136245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r"/>
            <a:r>
              <a:rPr lang="en-US" sz="5400" u="sng" dirty="0" smtClean="0"/>
              <a:t>2017 Monitoring</a:t>
            </a:r>
            <a:endParaRPr lang="en-US" sz="5400" u="sng" dirty="0"/>
          </a:p>
        </p:txBody>
      </p:sp>
    </p:spTree>
    <p:extLst>
      <p:ext uri="{BB962C8B-B14F-4D97-AF65-F5344CB8AC3E}">
        <p14:creationId xmlns:p14="http://schemas.microsoft.com/office/powerpoint/2010/main" val="2139735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83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5400" u="sng" dirty="0" smtClean="0"/>
              <a:t>2017 Monitoring</a:t>
            </a:r>
            <a:endParaRPr lang="en-US" sz="5400" u="sng" dirty="0"/>
          </a:p>
        </p:txBody>
      </p:sp>
      <p:sp>
        <p:nvSpPr>
          <p:cNvPr id="3" name="Content Placeholder 2"/>
          <p:cNvSpPr>
            <a:spLocks noGrp="1"/>
          </p:cNvSpPr>
          <p:nvPr>
            <p:ph type="subTitle" idx="1"/>
          </p:nvPr>
        </p:nvSpPr>
        <p:spPr>
          <a:xfrm>
            <a:off x="533400" y="1676400"/>
            <a:ext cx="8458200" cy="1600200"/>
          </a:xfrm>
        </p:spPr>
        <p:txBody>
          <a:bodyPr/>
          <a:lstStyle/>
          <a:p>
            <a:pPr algn="ctr"/>
            <a:r>
              <a:rPr lang="en-US" dirty="0" smtClean="0">
                <a:solidFill>
                  <a:schemeClr val="accent4">
                    <a:lumMod val="40000"/>
                    <a:lumOff val="60000"/>
                  </a:schemeClr>
                </a:solidFill>
                <a:effectLst>
                  <a:outerShdw blurRad="38100" dist="38100" dir="2700000" algn="tl">
                    <a:srgbClr val="000000">
                      <a:alpha val="43137"/>
                    </a:srgbClr>
                  </a:outerShdw>
                </a:effectLst>
              </a:rPr>
              <a:t>Minnesota Department of Ag’s Pesticide Monitoring </a:t>
            </a:r>
          </a:p>
          <a:p>
            <a:pPr algn="ctr"/>
            <a:r>
              <a:rPr lang="en-US" sz="2400" i="1" dirty="0" smtClean="0">
                <a:solidFill>
                  <a:srgbClr val="FFFF00"/>
                </a:solidFill>
              </a:rPr>
              <a:t>May thru August – storm-based stream sampling</a:t>
            </a:r>
          </a:p>
          <a:p>
            <a:pPr lvl="2" algn="l"/>
            <a:endParaRPr lang="en-US" dirty="0" smtClean="0">
              <a:solidFill>
                <a:schemeClr val="accent3">
                  <a:lumMod val="40000"/>
                  <a:lumOff val="60000"/>
                </a:schemeClr>
              </a:solidFill>
            </a:endParaRPr>
          </a:p>
          <a:p>
            <a:pPr lvl="2" algn="l"/>
            <a:r>
              <a:rPr lang="en-US" dirty="0">
                <a:solidFill>
                  <a:schemeClr val="accent3">
                    <a:lumMod val="40000"/>
                    <a:lumOff val="60000"/>
                  </a:schemeClr>
                </a:solidFill>
              </a:rPr>
              <a:t>Redwood River </a:t>
            </a:r>
            <a:r>
              <a:rPr lang="en-US" dirty="0" smtClean="0">
                <a:solidFill>
                  <a:schemeClr val="accent3">
                    <a:lumMod val="40000"/>
                    <a:lumOff val="60000"/>
                  </a:schemeClr>
                </a:solidFill>
              </a:rPr>
              <a:t>Watershed:</a:t>
            </a:r>
          </a:p>
          <a:p>
            <a:pPr lvl="2" algn="l"/>
            <a:r>
              <a:rPr lang="en-US" dirty="0">
                <a:solidFill>
                  <a:schemeClr val="accent3">
                    <a:lumMod val="40000"/>
                    <a:lumOff val="60000"/>
                  </a:schemeClr>
                </a:solidFill>
              </a:rPr>
              <a:t>	</a:t>
            </a:r>
            <a:r>
              <a:rPr lang="en-US" dirty="0" smtClean="0">
                <a:solidFill>
                  <a:schemeClr val="accent3">
                    <a:lumMod val="40000"/>
                    <a:lumOff val="60000"/>
                  </a:schemeClr>
                </a:solidFill>
              </a:rPr>
              <a:t>Three Mile Creek  (Green Valley)</a:t>
            </a:r>
          </a:p>
          <a:p>
            <a:pPr lvl="2" algn="l"/>
            <a:r>
              <a:rPr lang="en-US" dirty="0" smtClean="0">
                <a:solidFill>
                  <a:schemeClr val="accent3">
                    <a:lumMod val="40000"/>
                    <a:lumOff val="60000"/>
                  </a:schemeClr>
                </a:solidFill>
              </a:rPr>
              <a:t>	Redwood River  (Redwood Falls) </a:t>
            </a:r>
          </a:p>
          <a:p>
            <a:pPr lvl="2" algn="l"/>
            <a:endParaRPr lang="en-US" dirty="0" smtClean="0">
              <a:solidFill>
                <a:schemeClr val="accent3">
                  <a:lumMod val="40000"/>
                  <a:lumOff val="60000"/>
                </a:schemeClr>
              </a:solidFill>
            </a:endParaRPr>
          </a:p>
          <a:p>
            <a:pPr lvl="2" algn="l"/>
            <a:r>
              <a:rPr lang="en-US" dirty="0" smtClean="0"/>
              <a:t>Cottonwood River Watershed:</a:t>
            </a:r>
          </a:p>
          <a:p>
            <a:pPr lvl="2" algn="l"/>
            <a:r>
              <a:rPr lang="en-US" dirty="0"/>
              <a:t>	</a:t>
            </a:r>
            <a:r>
              <a:rPr lang="en-US" dirty="0" smtClean="0"/>
              <a:t>Sleepy Eye Creek  (Leavenworth) </a:t>
            </a:r>
          </a:p>
          <a:p>
            <a:pPr lvl="2" algn="l"/>
            <a:r>
              <a:rPr lang="en-US" dirty="0"/>
              <a:t>	</a:t>
            </a:r>
            <a:r>
              <a:rPr lang="en-US" dirty="0" smtClean="0"/>
              <a:t>Cottonwood River  (New Ulm) </a:t>
            </a:r>
          </a:p>
          <a:p>
            <a:pPr lvl="2" algn="l"/>
            <a:endParaRPr lang="en-US" dirty="0" smtClean="0">
              <a:solidFill>
                <a:schemeClr val="accent3">
                  <a:lumMod val="40000"/>
                  <a:lumOff val="60000"/>
                </a:schemeClr>
              </a:solidFill>
            </a:endParaRPr>
          </a:p>
          <a:p>
            <a:pPr lvl="2" algn="l"/>
            <a:endParaRPr lang="en-US" dirty="0"/>
          </a:p>
        </p:txBody>
      </p:sp>
    </p:spTree>
    <p:extLst>
      <p:ext uri="{BB962C8B-B14F-4D97-AF65-F5344CB8AC3E}">
        <p14:creationId xmlns:p14="http://schemas.microsoft.com/office/powerpoint/2010/main" val="2628498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33400" y="609600"/>
            <a:ext cx="7851648" cy="1828800"/>
          </a:xfrm>
        </p:spPr>
        <p:txBody>
          <a:bodyPr/>
          <a:lstStyle/>
          <a:p>
            <a:pPr algn="ctr" eaLnBrk="1" hangingPunct="1"/>
            <a:r>
              <a:rPr lang="en-US" altLang="en-US" dirty="0" smtClean="0"/>
              <a:t>RCRCA’s Mission Statement</a:t>
            </a:r>
          </a:p>
        </p:txBody>
      </p:sp>
      <p:sp>
        <p:nvSpPr>
          <p:cNvPr id="8195" name="Rectangle 3"/>
          <p:cNvSpPr>
            <a:spLocks noGrp="1" noChangeArrowheads="1"/>
          </p:cNvSpPr>
          <p:nvPr>
            <p:ph type="subTitle" idx="1"/>
          </p:nvPr>
        </p:nvSpPr>
        <p:spPr>
          <a:xfrm>
            <a:off x="457200" y="2667000"/>
            <a:ext cx="7854696" cy="1752600"/>
          </a:xfrm>
        </p:spPr>
        <p:txBody>
          <a:bodyPr/>
          <a:lstStyle/>
          <a:p>
            <a:pPr algn="ctr" eaLnBrk="1" hangingPunct="1">
              <a:buFont typeface="Wingdings" pitchFamily="2" charset="2"/>
              <a:buNone/>
            </a:pPr>
            <a:r>
              <a:rPr lang="en-US" altLang="en-US" dirty="0" smtClean="0">
                <a:latin typeface="Calibri" panose="020F0502020204030204" pitchFamily="34" charset="0"/>
              </a:rPr>
              <a:t>	</a:t>
            </a:r>
            <a:r>
              <a:rPr lang="en-US" altLang="en-US" sz="2800" dirty="0" smtClean="0">
                <a:effectLst>
                  <a:outerShdw blurRad="38100" dist="38100" dir="2700000" algn="tl">
                    <a:srgbClr val="000000">
                      <a:alpha val="43137"/>
                    </a:srgbClr>
                  </a:outerShdw>
                </a:effectLst>
                <a:latin typeface="Constantia" panose="02030602050306030303" pitchFamily="18" charset="0"/>
              </a:rPr>
              <a:t>RCRCA, in cooperation with partner groups and individual landowners, works to improve water quality, reduce erosion, and provide enhanced recreational opportunities by providing education, outreach, monitoring and technical assistance within the watershed boundaries. </a:t>
            </a:r>
          </a:p>
        </p:txBody>
      </p:sp>
      <p:sp>
        <p:nvSpPr>
          <p:cNvPr id="5" name="Slide Number Placeholder 5"/>
          <p:cNvSpPr>
            <a:spLocks noGrp="1"/>
          </p:cNvSpPr>
          <p:nvPr>
            <p:ph type="sldNum" sz="quarter" idx="12"/>
          </p:nvPr>
        </p:nvSpPr>
        <p:spPr/>
        <p:txBody>
          <a:bodyPr/>
          <a:lstStyle/>
          <a:p>
            <a:pPr>
              <a:defRPr/>
            </a:pPr>
            <a:fld id="{9D0A05C9-237A-4208-9A96-66619AF43EE4}" type="slidenum">
              <a:rPr lang="en-US" altLang="en-US">
                <a:solidFill>
                  <a:srgbClr val="04617B">
                    <a:shade val="90000"/>
                  </a:srgbClr>
                </a:solidFill>
              </a:rPr>
              <a:pPr>
                <a:defRPr/>
              </a:pPr>
              <a:t>3</a:t>
            </a:fld>
            <a:endParaRPr lang="en-US" altLang="en-US">
              <a:solidFill>
                <a:srgbClr val="04617B">
                  <a:shade val="90000"/>
                </a:srgbClr>
              </a:solidFill>
            </a:endParaRPr>
          </a:p>
        </p:txBody>
      </p:sp>
    </p:spTree>
    <p:extLst>
      <p:ext uri="{BB962C8B-B14F-4D97-AF65-F5344CB8AC3E}">
        <p14:creationId xmlns:p14="http://schemas.microsoft.com/office/powerpoint/2010/main" val="365289008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9167" t="3182" r="2907" b="62090"/>
          <a:stretch/>
        </p:blipFill>
        <p:spPr>
          <a:xfrm>
            <a:off x="6324600" y="265814"/>
            <a:ext cx="2553586" cy="2381694"/>
          </a:xfrm>
          <a:prstGeom prst="rect">
            <a:avLst/>
          </a:prstGeom>
        </p:spPr>
      </p:pic>
      <p:sp>
        <p:nvSpPr>
          <p:cNvPr id="4" name="Slide Number Placeholder 3"/>
          <p:cNvSpPr>
            <a:spLocks noGrp="1"/>
          </p:cNvSpPr>
          <p:nvPr>
            <p:ph type="sldNum" sz="quarter" idx="12"/>
          </p:nvPr>
        </p:nvSpPr>
        <p:spPr/>
        <p:txBody>
          <a:bodyPr/>
          <a:lstStyle/>
          <a:p>
            <a:pPr>
              <a:defRPr/>
            </a:pPr>
            <a:fld id="{883D3549-1F34-4D0E-9D9C-81E734B1E51D}" type="slidenum">
              <a:rPr lang="en-US" altLang="en-US">
                <a:solidFill>
                  <a:srgbClr val="04617B">
                    <a:shade val="90000"/>
                  </a:srgbClr>
                </a:solidFill>
              </a:rPr>
              <a:pPr>
                <a:defRPr/>
              </a:pPr>
              <a:t>30</a:t>
            </a:fld>
            <a:endParaRPr lang="en-US" altLang="en-US">
              <a:solidFill>
                <a:srgbClr val="04617B">
                  <a:shade val="90000"/>
                </a:srgbClr>
              </a:solidFill>
            </a:endParaRPr>
          </a:p>
        </p:txBody>
      </p:sp>
      <p:sp>
        <p:nvSpPr>
          <p:cNvPr id="3" name="Oval 2"/>
          <p:cNvSpPr/>
          <p:nvPr/>
        </p:nvSpPr>
        <p:spPr>
          <a:xfrm>
            <a:off x="4648200" y="5486400"/>
            <a:ext cx="3352800" cy="9906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362200" y="4876800"/>
            <a:ext cx="3276600" cy="9144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3325504" y="1766248"/>
            <a:ext cx="3352800" cy="9906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p:nvPr/>
        </p:nvCxnSpPr>
        <p:spPr>
          <a:xfrm>
            <a:off x="3276600" y="533400"/>
            <a:ext cx="33209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58481" y="347990"/>
            <a:ext cx="4686300" cy="523220"/>
          </a:xfrm>
          <a:prstGeom prst="rect">
            <a:avLst/>
          </a:prstGeom>
          <a:solidFill>
            <a:schemeClr val="accent1"/>
          </a:solidFill>
        </p:spPr>
        <p:txBody>
          <a:bodyPr wrap="square" rtlCol="0">
            <a:spAutoFit/>
          </a:bodyPr>
          <a:lstStyle/>
          <a:p>
            <a:pPr algn="ctr"/>
            <a:r>
              <a:rPr lang="en-US" sz="2800" dirty="0">
                <a:solidFill>
                  <a:srgbClr val="FFFF00"/>
                </a:solidFill>
                <a:latin typeface="Calibri"/>
              </a:rPr>
              <a:t>MN Dept. Ag Monitoring Sites</a:t>
            </a:r>
          </a:p>
        </p:txBody>
      </p:sp>
      <p:sp>
        <p:nvSpPr>
          <p:cNvPr id="12" name="Flowchart: Connector 11"/>
          <p:cNvSpPr/>
          <p:nvPr/>
        </p:nvSpPr>
        <p:spPr>
          <a:xfrm>
            <a:off x="2652443" y="3381375"/>
            <a:ext cx="95250" cy="95250"/>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ular Callout 12"/>
          <p:cNvSpPr/>
          <p:nvPr/>
        </p:nvSpPr>
        <p:spPr>
          <a:xfrm>
            <a:off x="609600" y="3634774"/>
            <a:ext cx="1447800" cy="333375"/>
          </a:xfrm>
          <a:prstGeom prst="wedgeRectCallout">
            <a:avLst>
              <a:gd name="adj1" fmla="val 91002"/>
              <a:gd name="adj2" fmla="val -1082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white"/>
                </a:solidFill>
              </a:rPr>
              <a:t>Three Mile Creek</a:t>
            </a:r>
          </a:p>
          <a:p>
            <a:pPr algn="ctr"/>
            <a:r>
              <a:rPr lang="en-US" sz="1000" dirty="0">
                <a:solidFill>
                  <a:prstClr val="white"/>
                </a:solidFill>
              </a:rPr>
              <a:t>near Green Valley</a:t>
            </a:r>
          </a:p>
        </p:txBody>
      </p:sp>
      <p:sp>
        <p:nvSpPr>
          <p:cNvPr id="14" name="Oval 13"/>
          <p:cNvSpPr/>
          <p:nvPr/>
        </p:nvSpPr>
        <p:spPr>
          <a:xfrm>
            <a:off x="381000" y="3428999"/>
            <a:ext cx="1981200" cy="76200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761602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851648" cy="83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5400" u="sng" dirty="0" smtClean="0"/>
              <a:t>2017 Monitoring</a:t>
            </a:r>
            <a:endParaRPr lang="en-US" sz="5400" u="sng" dirty="0"/>
          </a:p>
        </p:txBody>
      </p:sp>
      <p:sp>
        <p:nvSpPr>
          <p:cNvPr id="3" name="Content Placeholder 2"/>
          <p:cNvSpPr>
            <a:spLocks noGrp="1"/>
          </p:cNvSpPr>
          <p:nvPr>
            <p:ph type="subTitle" idx="1"/>
          </p:nvPr>
        </p:nvSpPr>
        <p:spPr>
          <a:xfrm>
            <a:off x="533400" y="1600200"/>
            <a:ext cx="8153400" cy="5029200"/>
          </a:xfrm>
        </p:spPr>
        <p:txBody>
          <a:bodyPr/>
          <a:lstStyle/>
          <a:p>
            <a:pPr algn="ctr"/>
            <a:r>
              <a:rPr lang="en-US" dirty="0" smtClean="0">
                <a:solidFill>
                  <a:schemeClr val="accent4">
                    <a:lumMod val="40000"/>
                    <a:lumOff val="60000"/>
                  </a:schemeClr>
                </a:solidFill>
                <a:effectLst>
                  <a:outerShdw blurRad="38100" dist="38100" dir="2700000" algn="tl">
                    <a:srgbClr val="000000">
                      <a:alpha val="43137"/>
                    </a:srgbClr>
                  </a:outerShdw>
                </a:effectLst>
              </a:rPr>
              <a:t>Discovery </a:t>
            </a:r>
            <a:r>
              <a:rPr lang="en-US" dirty="0">
                <a:solidFill>
                  <a:schemeClr val="accent4">
                    <a:lumMod val="40000"/>
                    <a:lumOff val="60000"/>
                  </a:schemeClr>
                </a:solidFill>
                <a:effectLst>
                  <a:outerShdw blurRad="38100" dist="38100" dir="2700000" algn="tl">
                    <a:srgbClr val="000000">
                      <a:alpha val="43137"/>
                    </a:srgbClr>
                  </a:outerShdw>
                </a:effectLst>
              </a:rPr>
              <a:t>Farms Minnesota </a:t>
            </a:r>
            <a:r>
              <a:rPr lang="en-US" sz="2000" dirty="0"/>
              <a:t>is a farmer-led effort to gather field scale water quality information from different types of farming systems, in landscapes all across Minnesota. </a:t>
            </a:r>
            <a:endParaRPr lang="en-US" sz="2000" dirty="0" smtClean="0"/>
          </a:p>
          <a:p>
            <a:pPr algn="ctr"/>
            <a:endParaRPr lang="en-US" sz="2000" dirty="0"/>
          </a:p>
          <a:p>
            <a:pPr algn="ctr"/>
            <a:r>
              <a:rPr lang="en-US" sz="2000" dirty="0" smtClean="0">
                <a:solidFill>
                  <a:srgbClr val="FFFF00"/>
                </a:solidFill>
              </a:rPr>
              <a:t>The </a:t>
            </a:r>
            <a:r>
              <a:rPr lang="en-US" sz="2000" dirty="0">
                <a:solidFill>
                  <a:srgbClr val="FFFF00"/>
                </a:solidFill>
              </a:rPr>
              <a:t>mission of the Discovery Farms program is to gather water quality information under real-world conditions. The goal is to provide practical, credible, site-specific information to enable better farm management</a:t>
            </a:r>
            <a:r>
              <a:rPr lang="en-US" sz="2000" dirty="0" smtClean="0">
                <a:solidFill>
                  <a:srgbClr val="FFFF00"/>
                </a:solidFill>
              </a:rPr>
              <a:t>.</a:t>
            </a:r>
          </a:p>
          <a:p>
            <a:pPr algn="ctr"/>
            <a:endParaRPr lang="en-US" sz="2000" dirty="0"/>
          </a:p>
          <a:p>
            <a:pPr algn="ctr"/>
            <a:r>
              <a:rPr lang="en-US" sz="2000" dirty="0"/>
              <a:t>The program is designed to collect accurate measurements of sediment, nitrogen and phosphorus movement over the soil surface and through subsurface drainage tiles. This work leads to a better understanding of the relationship between agricultural management and water quality.</a:t>
            </a:r>
          </a:p>
          <a:p>
            <a:pPr algn="ctr"/>
            <a:endParaRPr lang="en-US" dirty="0" smtClean="0"/>
          </a:p>
          <a:p>
            <a:pPr lvl="2"/>
            <a:endParaRPr lang="en-US" dirty="0"/>
          </a:p>
        </p:txBody>
      </p:sp>
      <p:pic>
        <p:nvPicPr>
          <p:cNvPr id="2050" name="Picture 2" descr="DF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5867400"/>
            <a:ext cx="19431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9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533400"/>
            <a:ext cx="7851648" cy="914400"/>
          </a:xfrm>
        </p:spPr>
        <p:txBody>
          <a:bodyPr/>
          <a:lstStyle/>
          <a:p>
            <a:pPr algn="l"/>
            <a:r>
              <a:rPr lang="en-US" dirty="0" smtClean="0"/>
              <a:t>Discovery Farms MN</a:t>
            </a:r>
            <a:endParaRPr lang="en-US" dirty="0"/>
          </a:p>
        </p:txBody>
      </p:sp>
      <p:pic>
        <p:nvPicPr>
          <p:cNvPr id="1029" name="Picture 5" descr="DF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
            <a:ext cx="19431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10126" y="1576923"/>
            <a:ext cx="4618549" cy="4572001"/>
          </a:xfrm>
          <a:prstGeom prst="rect">
            <a:avLst/>
          </a:prstGeom>
          <a:noFill/>
          <a:ln w="22225">
            <a:solidFill>
              <a:schemeClr val="accent3">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133306" y="3812381"/>
            <a:ext cx="1906587" cy="3273425"/>
          </a:xfrm>
          <a:prstGeom prst="rect">
            <a:avLst/>
          </a:prstGeom>
          <a:noFill/>
          <a:ln w="158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a:xfrm flipH="1" flipV="1">
            <a:off x="3962400" y="2590800"/>
            <a:ext cx="1707946" cy="2133600"/>
          </a:xfrm>
          <a:prstGeom prst="straightConnector1">
            <a:avLst/>
          </a:prstGeom>
          <a:ln>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02318" y="5105400"/>
            <a:ext cx="4660282" cy="660991"/>
          </a:xfrm>
          <a:prstGeom prst="straightConnector1">
            <a:avLst/>
          </a:prstGeom>
          <a:ln>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896" t="27685" r="24535" b="19346"/>
          <a:stretch/>
        </p:blipFill>
        <p:spPr bwMode="auto">
          <a:xfrm>
            <a:off x="5543281" y="1553649"/>
            <a:ext cx="3086635" cy="2805256"/>
          </a:xfrm>
          <a:prstGeom prst="rect">
            <a:avLst/>
          </a:prstGeom>
          <a:noFill/>
          <a:ln w="158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9" name="5-Point Star 8"/>
          <p:cNvSpPr/>
          <p:nvPr/>
        </p:nvSpPr>
        <p:spPr>
          <a:xfrm>
            <a:off x="6705600" y="2895600"/>
            <a:ext cx="76200" cy="6067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59620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33</a:t>
            </a:fld>
            <a:endParaRPr lang="en-US" altLang="en-US">
              <a:solidFill>
                <a:srgbClr val="04617B">
                  <a:shade val="90000"/>
                </a:srgbClr>
              </a:solidFill>
            </a:endParaRPr>
          </a:p>
        </p:txBody>
      </p:sp>
      <p:pic>
        <p:nvPicPr>
          <p:cNvPr id="1030" name="Picture 6" descr="T:\Shawn\Kerry\2017AnnMeeting\DF\DF_NorthS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116" y="304800"/>
            <a:ext cx="8458200" cy="6248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2387" y="465616"/>
            <a:ext cx="3688613" cy="753584"/>
          </a:xfrm>
        </p:spPr>
        <p:txBody>
          <a:bodyPr/>
          <a:lstStyle/>
          <a:p>
            <a:r>
              <a:rPr lang="en-US" dirty="0" smtClean="0"/>
              <a:t>North site</a:t>
            </a:r>
            <a:endParaRPr lang="en-US" dirty="0"/>
          </a:p>
        </p:txBody>
      </p:sp>
    </p:spTree>
    <p:extLst>
      <p:ext uri="{BB962C8B-B14F-4D97-AF65-F5344CB8AC3E}">
        <p14:creationId xmlns:p14="http://schemas.microsoft.com/office/powerpoint/2010/main" val="156342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34</a:t>
            </a:fld>
            <a:endParaRPr lang="en-US" altLang="en-US">
              <a:solidFill>
                <a:srgbClr val="04617B">
                  <a:shade val="90000"/>
                </a:srgbClr>
              </a:solidFill>
            </a:endParaRPr>
          </a:p>
        </p:txBody>
      </p:sp>
      <p:pic>
        <p:nvPicPr>
          <p:cNvPr id="2050" name="Picture 2" descr="T:\Shawn\Kerry\2017AnnMeeting\DF\DF_SouthSit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57200"/>
            <a:ext cx="8458200" cy="60960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5867400" y="497514"/>
            <a:ext cx="2850413" cy="7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dirty="0" smtClean="0">
                <a:solidFill>
                  <a:srgbClr val="04617B"/>
                </a:solidFill>
              </a:rPr>
              <a:t>South site</a:t>
            </a:r>
            <a:endParaRPr lang="en-US" dirty="0">
              <a:solidFill>
                <a:srgbClr val="04617B"/>
              </a:solidFill>
            </a:endParaRPr>
          </a:p>
        </p:txBody>
      </p:sp>
    </p:spTree>
    <p:extLst>
      <p:ext uri="{BB962C8B-B14F-4D97-AF65-F5344CB8AC3E}">
        <p14:creationId xmlns:p14="http://schemas.microsoft.com/office/powerpoint/2010/main" val="2428478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T:\Shawn\Kerry\2017AnnMeeting\DF\DF_FlumeSt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9550"/>
            <a:ext cx="6553200" cy="44862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35</a:t>
            </a:fld>
            <a:endParaRPr lang="en-US" altLang="en-US">
              <a:solidFill>
                <a:srgbClr val="04617B">
                  <a:shade val="90000"/>
                </a:srgbClr>
              </a:solidFill>
            </a:endParaRPr>
          </a:p>
        </p:txBody>
      </p:sp>
      <p:pic>
        <p:nvPicPr>
          <p:cNvPr id="3074" name="Picture 2" descr="T:\Shawn\Kerry\2017AnnMeeting\DF\DF_FlumeResid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667000"/>
            <a:ext cx="5410200" cy="40576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5715000"/>
            <a:ext cx="3276600" cy="369332"/>
          </a:xfrm>
          <a:prstGeom prst="rect">
            <a:avLst/>
          </a:prstGeom>
        </p:spPr>
        <p:txBody>
          <a:bodyPr wrap="square">
            <a:spAutoFit/>
          </a:bodyPr>
          <a:lstStyle/>
          <a:p>
            <a:r>
              <a:rPr lang="en-US" dirty="0">
                <a:solidFill>
                  <a:srgbClr val="0F6FC6">
                    <a:lumMod val="60000"/>
                    <a:lumOff val="40000"/>
                  </a:srgbClr>
                </a:solidFill>
              </a:rPr>
              <a:t>https://discoveryfarmsmn.org</a:t>
            </a:r>
          </a:p>
        </p:txBody>
      </p:sp>
      <p:sp>
        <p:nvSpPr>
          <p:cNvPr id="3" name="TextBox 2"/>
          <p:cNvSpPr txBox="1"/>
          <p:nvPr/>
        </p:nvSpPr>
        <p:spPr>
          <a:xfrm>
            <a:off x="230278" y="5346805"/>
            <a:ext cx="3104325" cy="369332"/>
          </a:xfrm>
          <a:prstGeom prst="rect">
            <a:avLst/>
          </a:prstGeom>
          <a:noFill/>
        </p:spPr>
        <p:txBody>
          <a:bodyPr wrap="square" rtlCol="0">
            <a:spAutoFit/>
          </a:bodyPr>
          <a:lstStyle/>
          <a:p>
            <a:r>
              <a:rPr lang="en-US" dirty="0">
                <a:solidFill>
                  <a:prstClr val="black"/>
                </a:solidFill>
              </a:rPr>
              <a:t>For more information:</a:t>
            </a:r>
          </a:p>
        </p:txBody>
      </p:sp>
    </p:spTree>
    <p:extLst>
      <p:ext uri="{BB962C8B-B14F-4D97-AF65-F5344CB8AC3E}">
        <p14:creationId xmlns:p14="http://schemas.microsoft.com/office/powerpoint/2010/main" val="102575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4FBB2FC9-37FF-4F7A-91E6-BCA154247BCC}" type="slidenum">
              <a:rPr lang="en-US" altLang="en-US" smtClean="0">
                <a:solidFill>
                  <a:srgbClr val="04617B">
                    <a:shade val="90000"/>
                  </a:srgbClr>
                </a:solidFill>
              </a:rPr>
              <a:pPr>
                <a:defRPr/>
              </a:pPr>
              <a:t>36</a:t>
            </a:fld>
            <a:endParaRPr lang="en-US" altLang="en-US">
              <a:solidFill>
                <a:srgbClr val="04617B">
                  <a:shade val="90000"/>
                </a:srgbClr>
              </a:solidFill>
            </a:endParaRPr>
          </a:p>
        </p:txBody>
      </p:sp>
      <p:pic>
        <p:nvPicPr>
          <p:cNvPr id="6" name="Picture 5" descr="S:\DOUG\4rom_shawn\2012 activities\MaryHoffman_C_RCRCAcano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43400" y="5105400"/>
            <a:ext cx="3667664" cy="1323439"/>
          </a:xfrm>
          <a:prstGeom prst="rect">
            <a:avLst/>
          </a:prstGeom>
          <a:noFill/>
        </p:spPr>
        <p:txBody>
          <a:bodyPr wrap="square" rtlCol="0">
            <a:spAutoFit/>
          </a:bodyPr>
          <a:lstStyle/>
          <a:p>
            <a:pPr algn="ctr"/>
            <a:r>
              <a:rPr lang="en-US" sz="4000" dirty="0">
                <a:solidFill>
                  <a:srgbClr val="C00000"/>
                </a:solidFill>
              </a:rPr>
              <a:t>2017 Outreach Activities</a:t>
            </a:r>
          </a:p>
        </p:txBody>
      </p:sp>
    </p:spTree>
    <p:extLst>
      <p:ext uri="{BB962C8B-B14F-4D97-AF65-F5344CB8AC3E}">
        <p14:creationId xmlns:p14="http://schemas.microsoft.com/office/powerpoint/2010/main" val="2957683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may contain: one or more people, outdoor, water and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7907731" cy="52578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346433FB-EA02-4734-9C53-A62EC0991A26}" type="slidenum">
              <a:rPr lang="en-US" altLang="en-US" smtClean="0">
                <a:solidFill>
                  <a:srgbClr val="04617B">
                    <a:shade val="90000"/>
                  </a:srgbClr>
                </a:solidFill>
              </a:rPr>
              <a:pPr>
                <a:defRPr/>
              </a:pPr>
              <a:t>37</a:t>
            </a:fld>
            <a:endParaRPr lang="en-US" altLang="en-US">
              <a:solidFill>
                <a:srgbClr val="04617B">
                  <a:shade val="90000"/>
                </a:srgbClr>
              </a:solidFill>
            </a:endParaRPr>
          </a:p>
        </p:txBody>
      </p:sp>
      <p:sp>
        <p:nvSpPr>
          <p:cNvPr id="2" name="Title 1"/>
          <p:cNvSpPr>
            <a:spLocks noGrp="1"/>
          </p:cNvSpPr>
          <p:nvPr>
            <p:ph type="ctrTitle"/>
          </p:nvPr>
        </p:nvSpPr>
        <p:spPr>
          <a:xfrm>
            <a:off x="609600" y="0"/>
            <a:ext cx="3352800" cy="121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l"/>
            <a:r>
              <a:rPr lang="en-US" sz="4400" dirty="0" smtClean="0"/>
              <a:t>Redwood River</a:t>
            </a:r>
            <a:br>
              <a:rPr lang="en-US" sz="4400" dirty="0" smtClean="0"/>
            </a:br>
            <a:r>
              <a:rPr lang="en-US" sz="4400" dirty="0" smtClean="0"/>
              <a:t> Canoe Trip</a:t>
            </a:r>
            <a:endParaRPr lang="en-US" sz="4400" dirty="0"/>
          </a:p>
        </p:txBody>
      </p:sp>
      <p:pic>
        <p:nvPicPr>
          <p:cNvPr id="13318" name="Picture 6" descr="Image may contain: one or more people, shoes, outdoor, wate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0751"/>
            <a:ext cx="5015959" cy="333507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e may contain: 2 people, sky, grass and out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946" y="2819400"/>
            <a:ext cx="6074054"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may contain: outdoor and water"/>
          <p:cNvPicPr>
            <a:picLocks noChangeAspect="1" noChangeArrowheads="1"/>
          </p:cNvPicPr>
          <p:nvPr/>
        </p:nvPicPr>
        <p:blipFill rotWithShape="1">
          <a:blip r:embed="rId5">
            <a:extLst>
              <a:ext uri="{28A0092B-C50C-407E-A947-70E740481C1C}">
                <a14:useLocalDpi xmlns:a14="http://schemas.microsoft.com/office/drawing/2010/main" val="0"/>
              </a:ext>
            </a:extLst>
          </a:blip>
          <a:srcRect l="36491" t="46180" r="22596" b="5522"/>
          <a:stretch/>
        </p:blipFill>
        <p:spPr bwMode="auto">
          <a:xfrm>
            <a:off x="228600" y="4736749"/>
            <a:ext cx="2590800" cy="203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983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Image may contain: boat, outdoor, water and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96879"/>
            <a:ext cx="8251546"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may contain: 2 people, people smiling, people sitting, tree, table, child, plant,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5549005" cy="368949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may contain: cloud, sky, outdoor and n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 y="-533400"/>
            <a:ext cx="61976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38</a:t>
            </a:fld>
            <a:endParaRPr lang="en-US" altLang="en-US">
              <a:solidFill>
                <a:srgbClr val="04617B">
                  <a:shade val="90000"/>
                </a:srgbClr>
              </a:solidFill>
            </a:endParaRPr>
          </a:p>
        </p:txBody>
      </p:sp>
      <p:pic>
        <p:nvPicPr>
          <p:cNvPr id="12290" name="Picture 2" descr="No automatic alt text available."/>
          <p:cNvPicPr>
            <a:picLocks noChangeAspect="1" noChangeArrowheads="1"/>
          </p:cNvPicPr>
          <p:nvPr/>
        </p:nvPicPr>
        <p:blipFill rotWithShape="1">
          <a:blip r:embed="rId5">
            <a:extLst>
              <a:ext uri="{28A0092B-C50C-407E-A947-70E740481C1C}">
                <a14:useLocalDpi xmlns:a14="http://schemas.microsoft.com/office/drawing/2010/main" val="0"/>
              </a:ext>
            </a:extLst>
          </a:blip>
          <a:srcRect l="6523" t="-997" r="6139" b="997"/>
          <a:stretch/>
        </p:blipFill>
        <p:spPr bwMode="auto">
          <a:xfrm>
            <a:off x="4872251" y="3657600"/>
            <a:ext cx="4271749" cy="32004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bwMode="auto">
          <a:xfrm>
            <a:off x="609600" y="0"/>
            <a:ext cx="3352800" cy="1219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fontScale="82500" lnSpcReduction="100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4400" dirty="0" smtClean="0">
                <a:solidFill>
                  <a:srgbClr val="DBF5F9">
                    <a:lumMod val="75000"/>
                  </a:srgbClr>
                </a:solidFill>
              </a:rPr>
              <a:t>Cottonwood River</a:t>
            </a:r>
            <a:br>
              <a:rPr lang="en-US" sz="4400" dirty="0" smtClean="0">
                <a:solidFill>
                  <a:srgbClr val="DBF5F9">
                    <a:lumMod val="75000"/>
                  </a:srgbClr>
                </a:solidFill>
              </a:rPr>
            </a:br>
            <a:r>
              <a:rPr lang="en-US" sz="4400" dirty="0" smtClean="0">
                <a:solidFill>
                  <a:srgbClr val="DBF5F9">
                    <a:lumMod val="75000"/>
                  </a:srgbClr>
                </a:solidFill>
              </a:rPr>
              <a:t> Canoe Trip</a:t>
            </a:r>
            <a:endParaRPr lang="en-US" sz="4400" dirty="0">
              <a:solidFill>
                <a:srgbClr val="DBF5F9">
                  <a:lumMod val="75000"/>
                </a:srgbClr>
              </a:solidFill>
            </a:endParaRPr>
          </a:p>
        </p:txBody>
      </p:sp>
    </p:spTree>
    <p:extLst>
      <p:ext uri="{BB962C8B-B14F-4D97-AF65-F5344CB8AC3E}">
        <p14:creationId xmlns:p14="http://schemas.microsoft.com/office/powerpoint/2010/main" val="3941610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844"/>
            <a:ext cx="8156448" cy="97575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sz="4400" dirty="0" smtClean="0"/>
              <a:t>SW Minnesota Environmental Fair</a:t>
            </a:r>
            <a:endParaRPr lang="en-US" sz="4400" dirty="0"/>
          </a:p>
        </p:txBody>
      </p:sp>
      <p:sp>
        <p:nvSpPr>
          <p:cNvPr id="3" name="Content Placeholder 2"/>
          <p:cNvSpPr>
            <a:spLocks noGrp="1"/>
          </p:cNvSpPr>
          <p:nvPr>
            <p:ph type="subTitle" idx="1"/>
          </p:nvPr>
        </p:nvSpPr>
        <p:spPr>
          <a:xfrm>
            <a:off x="304800" y="914400"/>
            <a:ext cx="8382000" cy="1752600"/>
          </a:xfrm>
        </p:spPr>
        <p:txBody>
          <a:bodyPr/>
          <a:lstStyle/>
          <a:p>
            <a:r>
              <a:rPr lang="en-US" sz="1800" dirty="0" smtClean="0"/>
              <a:t>The </a:t>
            </a:r>
            <a:r>
              <a:rPr lang="en-US" sz="1800" dirty="0"/>
              <a:t>Environmental Fair </a:t>
            </a:r>
            <a:r>
              <a:rPr lang="en-US" sz="1800" dirty="0" smtClean="0"/>
              <a:t>gathers 5th </a:t>
            </a:r>
            <a:r>
              <a:rPr lang="en-US" sz="1800" dirty="0"/>
              <a:t>and 6th </a:t>
            </a:r>
            <a:r>
              <a:rPr lang="en-US" sz="1800" dirty="0" smtClean="0"/>
              <a:t>grade </a:t>
            </a:r>
            <a:r>
              <a:rPr lang="en-US" sz="1800" dirty="0"/>
              <a:t>students </a:t>
            </a:r>
            <a:r>
              <a:rPr lang="en-US" sz="1800" dirty="0" smtClean="0"/>
              <a:t>from </a:t>
            </a:r>
            <a:r>
              <a:rPr lang="en-US" sz="1800" dirty="0"/>
              <a:t>an </a:t>
            </a:r>
            <a:r>
              <a:rPr lang="en-US" sz="1800" dirty="0" smtClean="0"/>
              <a:t>11-county </a:t>
            </a:r>
            <a:r>
              <a:rPr lang="en-US" sz="1800" dirty="0"/>
              <a:t>area. </a:t>
            </a:r>
            <a:r>
              <a:rPr lang="en-US" sz="1800" dirty="0" smtClean="0"/>
              <a:t>The </a:t>
            </a:r>
            <a:r>
              <a:rPr lang="en-US" sz="1800" dirty="0"/>
              <a:t>2-day event provides </a:t>
            </a:r>
            <a:r>
              <a:rPr lang="en-US" sz="1800" dirty="0" smtClean="0"/>
              <a:t>a fun-filled learning </a:t>
            </a:r>
            <a:r>
              <a:rPr lang="en-US" sz="1800" dirty="0"/>
              <a:t>about the world around us through demonstrations and student participation. </a:t>
            </a:r>
            <a:endParaRPr lang="en-US" sz="1800" dirty="0" smtClean="0"/>
          </a:p>
          <a:p>
            <a:pPr marL="0" indent="0">
              <a:buNone/>
            </a:pPr>
            <a:r>
              <a:rPr lang="en-US" sz="1800" dirty="0" smtClean="0"/>
              <a:t>Some </a:t>
            </a:r>
            <a:r>
              <a:rPr lang="en-US" sz="1800" dirty="0"/>
              <a:t>of the topics covered </a:t>
            </a:r>
            <a:r>
              <a:rPr lang="en-US" sz="1800" dirty="0" smtClean="0"/>
              <a:t>include:   </a:t>
            </a:r>
            <a:r>
              <a:rPr lang="en-US" sz="1800" dirty="0"/>
              <a:t>trees, native prairie, ground and surface water, soils, wetlands, watersheds, wildlife and much more</a:t>
            </a:r>
            <a:r>
              <a:rPr lang="en-US" sz="1800" dirty="0" smtClean="0"/>
              <a:t>! </a:t>
            </a:r>
            <a:endParaRPr lang="en-US" sz="1800" dirty="0"/>
          </a:p>
        </p:txBody>
      </p:sp>
      <p:sp>
        <p:nvSpPr>
          <p:cNvPr id="5" name="Text Placeholder 4"/>
          <p:cNvSpPr>
            <a:spLocks noGrp="1"/>
          </p:cNvSpPr>
          <p:nvPr>
            <p:ph type="body" sz="half" idx="4294967295"/>
          </p:nvPr>
        </p:nvSpPr>
        <p:spPr>
          <a:xfrm>
            <a:off x="152400" y="2729013"/>
            <a:ext cx="2460625" cy="3900387"/>
          </a:xfrm>
          <a:solidFill>
            <a:schemeClr val="bg2">
              <a:lumMod val="75000"/>
            </a:schemeClr>
          </a:solidFill>
          <a:ln w="12700">
            <a:solidFill>
              <a:schemeClr val="bg2">
                <a:lumMod val="40000"/>
                <a:lumOff val="60000"/>
              </a:schemeClr>
            </a:solidFill>
          </a:ln>
        </p:spPr>
        <p:txBody>
          <a:bodyPr/>
          <a:lstStyle/>
          <a:p>
            <a:pPr marL="0" indent="0">
              <a:buNone/>
            </a:pPr>
            <a:r>
              <a:rPr lang="en-US" sz="1600" dirty="0" smtClean="0">
                <a:solidFill>
                  <a:srgbClr val="FFFF00"/>
                </a:solidFill>
              </a:rPr>
              <a:t>In 2017, 306 students visited RCRCA’s stream table exhibit. </a:t>
            </a:r>
          </a:p>
          <a:p>
            <a:pPr marL="0" indent="0">
              <a:buNone/>
            </a:pPr>
            <a:endParaRPr lang="en-US" sz="1600" dirty="0">
              <a:solidFill>
                <a:srgbClr val="FFFF00"/>
              </a:solidFill>
            </a:endParaRPr>
          </a:p>
          <a:p>
            <a:pPr marL="0" indent="0">
              <a:buNone/>
            </a:pPr>
            <a:r>
              <a:rPr lang="en-US" sz="1600" dirty="0" smtClean="0">
                <a:solidFill>
                  <a:srgbClr val="FFFF00"/>
                </a:solidFill>
              </a:rPr>
              <a:t>Shawn speaks about different kinds of pollution and what can be done to protect our land and water. </a:t>
            </a:r>
          </a:p>
          <a:p>
            <a:pPr marL="0" indent="0">
              <a:buNone/>
            </a:pPr>
            <a:endParaRPr lang="en-US" sz="1600" dirty="0">
              <a:solidFill>
                <a:srgbClr val="FFFF00"/>
              </a:solidFill>
            </a:endParaRPr>
          </a:p>
          <a:p>
            <a:pPr marL="0" indent="0">
              <a:buNone/>
            </a:pPr>
            <a:r>
              <a:rPr lang="en-US" sz="1600" dirty="0" smtClean="0">
                <a:solidFill>
                  <a:srgbClr val="FFFF00"/>
                </a:solidFill>
              </a:rPr>
              <a:t>The stream table shows in 5 minutes the erosion that can happen over a period of 30 years or more.</a:t>
            </a:r>
            <a:endParaRPr lang="en-US" sz="1600" dirty="0">
              <a:solidFill>
                <a:srgbClr val="FFFF00"/>
              </a:solidFill>
            </a:endParaRPr>
          </a:p>
        </p:txBody>
      </p:sp>
      <p:pic>
        <p:nvPicPr>
          <p:cNvPr id="10242" name="Picture 2" descr="http://rcrca.com/images/2017-EnvironmentalFair/DSC_0871-Luvern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0165" y="2514600"/>
            <a:ext cx="6303263" cy="4191000"/>
          </a:xfrm>
          <a:prstGeom prst="rect">
            <a:avLst/>
          </a:prstGeom>
          <a:noFill/>
          <a:ln>
            <a:solidFill>
              <a:schemeClr val="bg2">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304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9000">
              <a:schemeClr val="bg2">
                <a:shade val="94000"/>
                <a:satMod val="114000"/>
                <a:lumMod val="96000"/>
              </a:schemeClr>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6324600" cy="990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sz="4800" dirty="0" smtClean="0"/>
              <a:t>RCRCA Board of Directors </a:t>
            </a:r>
            <a:r>
              <a:rPr lang="en-US" sz="4000" dirty="0" smtClean="0"/>
              <a:t/>
            </a:r>
            <a:br>
              <a:rPr lang="en-US" sz="4000" dirty="0" smtClean="0"/>
            </a:br>
            <a:r>
              <a:rPr lang="en-US" sz="2400" i="1" dirty="0" smtClean="0"/>
              <a:t>(Commissioner/SWCD Supervisor)</a:t>
            </a:r>
            <a:endParaRPr lang="en-US" sz="2400" i="1" dirty="0"/>
          </a:p>
        </p:txBody>
      </p:sp>
      <p:sp>
        <p:nvSpPr>
          <p:cNvPr id="3" name="Content Placeholder 2"/>
          <p:cNvSpPr>
            <a:spLocks noGrp="1"/>
          </p:cNvSpPr>
          <p:nvPr>
            <p:ph idx="1"/>
          </p:nvPr>
        </p:nvSpPr>
        <p:spPr>
          <a:xfrm>
            <a:off x="609600" y="1447800"/>
            <a:ext cx="5105400" cy="4953000"/>
          </a:xfrm>
          <a:noFill/>
        </p:spPr>
        <p:txBody>
          <a:bodyPr/>
          <a:lstStyle/>
          <a:p>
            <a:r>
              <a:rPr lang="en-US" sz="2000" b="1" dirty="0" smtClean="0"/>
              <a:t>Brown County</a:t>
            </a:r>
          </a:p>
          <a:p>
            <a:pPr lvl="2"/>
            <a:r>
              <a:rPr lang="en-US" sz="1500" dirty="0" smtClean="0">
                <a:solidFill>
                  <a:srgbClr val="C00000"/>
                </a:solidFill>
              </a:rPr>
              <a:t>Dennis Potter</a:t>
            </a:r>
            <a:r>
              <a:rPr lang="en-US" sz="1500" dirty="0" smtClean="0"/>
              <a:t>;  </a:t>
            </a:r>
            <a:r>
              <a:rPr lang="en-US" sz="1500" dirty="0" smtClean="0">
                <a:solidFill>
                  <a:srgbClr val="C00000"/>
                </a:solidFill>
              </a:rPr>
              <a:t>Greg </a:t>
            </a:r>
            <a:r>
              <a:rPr lang="en-US" sz="1500" dirty="0" err="1" smtClean="0">
                <a:solidFill>
                  <a:srgbClr val="C00000"/>
                </a:solidFill>
              </a:rPr>
              <a:t>Roiger</a:t>
            </a:r>
            <a:r>
              <a:rPr lang="en-US" sz="1500" dirty="0" smtClean="0"/>
              <a:t>	</a:t>
            </a:r>
          </a:p>
          <a:p>
            <a:r>
              <a:rPr lang="en-US" sz="2000" b="1" dirty="0" smtClean="0"/>
              <a:t>Cottonwood County</a:t>
            </a:r>
          </a:p>
          <a:p>
            <a:pPr lvl="2"/>
            <a:r>
              <a:rPr lang="en-US" sz="1500" dirty="0" smtClean="0">
                <a:solidFill>
                  <a:srgbClr val="C00000"/>
                </a:solidFill>
              </a:rPr>
              <a:t>Norman Holmen</a:t>
            </a:r>
            <a:r>
              <a:rPr lang="en-US" sz="1500" dirty="0" smtClean="0"/>
              <a:t>;  Clark Lingbeek</a:t>
            </a:r>
          </a:p>
          <a:p>
            <a:r>
              <a:rPr lang="en-US" sz="2000" b="1" dirty="0" smtClean="0"/>
              <a:t>Lincoln County</a:t>
            </a:r>
          </a:p>
          <a:p>
            <a:pPr lvl="2"/>
            <a:r>
              <a:rPr lang="en-US" sz="1500" dirty="0" smtClean="0"/>
              <a:t>Joe Drietz;  Glen Sorensen</a:t>
            </a:r>
          </a:p>
          <a:p>
            <a:r>
              <a:rPr lang="en-US" sz="2000" b="1" dirty="0" smtClean="0"/>
              <a:t>Lyon County</a:t>
            </a:r>
          </a:p>
          <a:p>
            <a:pPr lvl="2"/>
            <a:r>
              <a:rPr lang="en-US" sz="1500" dirty="0" smtClean="0"/>
              <a:t>Rick Anderson;  </a:t>
            </a:r>
            <a:r>
              <a:rPr lang="en-US" sz="1500" dirty="0" smtClean="0">
                <a:solidFill>
                  <a:srgbClr val="C00000"/>
                </a:solidFill>
              </a:rPr>
              <a:t>Mark Meulebroeck</a:t>
            </a:r>
          </a:p>
          <a:p>
            <a:r>
              <a:rPr lang="en-US" sz="2000" b="1" dirty="0" smtClean="0"/>
              <a:t>Murray County</a:t>
            </a:r>
          </a:p>
          <a:p>
            <a:pPr lvl="2"/>
            <a:r>
              <a:rPr lang="en-US" sz="1500" dirty="0" smtClean="0"/>
              <a:t>Lori Gunnink;  </a:t>
            </a:r>
            <a:r>
              <a:rPr lang="en-US" sz="1500" dirty="0" smtClean="0">
                <a:solidFill>
                  <a:srgbClr val="C00000"/>
                </a:solidFill>
              </a:rPr>
              <a:t>Paul Posthuma</a:t>
            </a:r>
          </a:p>
          <a:p>
            <a:r>
              <a:rPr lang="en-US" sz="2000" b="1" dirty="0" smtClean="0"/>
              <a:t>Pipestone County</a:t>
            </a:r>
          </a:p>
          <a:p>
            <a:pPr lvl="2"/>
            <a:r>
              <a:rPr lang="en-US" sz="1500" dirty="0" smtClean="0"/>
              <a:t>Luke Johnson; Arvin Pater</a:t>
            </a:r>
          </a:p>
          <a:p>
            <a:r>
              <a:rPr lang="en-US" sz="2000" b="1" dirty="0" smtClean="0"/>
              <a:t>Redwood County</a:t>
            </a:r>
          </a:p>
          <a:p>
            <a:pPr lvl="2"/>
            <a:r>
              <a:rPr lang="en-US" sz="1500" dirty="0" smtClean="0"/>
              <a:t>Lon Walling;  Ed Carter</a:t>
            </a:r>
          </a:p>
          <a:p>
            <a:r>
              <a:rPr lang="en-US" sz="2000" b="1" dirty="0" smtClean="0"/>
              <a:t>Yellow Medicine County</a:t>
            </a:r>
          </a:p>
          <a:p>
            <a:pPr lvl="2"/>
            <a:r>
              <a:rPr lang="en-US" sz="1500" dirty="0" smtClean="0"/>
              <a:t>Glen Kack;  Tom </a:t>
            </a:r>
            <a:r>
              <a:rPr lang="en-US" sz="1500" dirty="0" err="1" smtClean="0"/>
              <a:t>Remmele</a:t>
            </a:r>
            <a:endParaRPr lang="en-US" sz="1500" dirty="0"/>
          </a:p>
        </p:txBody>
      </p:sp>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4</a:t>
            </a:fld>
            <a:endParaRPr lang="en-US" altLang="en-US">
              <a:solidFill>
                <a:srgbClr val="04617B">
                  <a:shade val="90000"/>
                </a:srgbClr>
              </a:solidFill>
            </a:endParaRPr>
          </a:p>
        </p:txBody>
      </p:sp>
      <p:sp>
        <p:nvSpPr>
          <p:cNvPr id="5" name="TextBox 4"/>
          <p:cNvSpPr txBox="1"/>
          <p:nvPr/>
        </p:nvSpPr>
        <p:spPr>
          <a:xfrm>
            <a:off x="5638800" y="2965692"/>
            <a:ext cx="3048000" cy="369332"/>
          </a:xfrm>
          <a:prstGeom prst="rect">
            <a:avLst/>
          </a:prstGeom>
          <a:noFill/>
          <a:ln>
            <a:solidFill>
              <a:schemeClr val="tx1"/>
            </a:solidFill>
          </a:ln>
        </p:spPr>
        <p:txBody>
          <a:bodyPr wrap="square" rtlCol="0">
            <a:spAutoFit/>
          </a:bodyPr>
          <a:lstStyle/>
          <a:p>
            <a:r>
              <a:rPr lang="en-US" dirty="0">
                <a:solidFill>
                  <a:srgbClr val="C00000"/>
                </a:solidFill>
              </a:rPr>
              <a:t>* </a:t>
            </a:r>
            <a:r>
              <a:rPr lang="en-US" i="1" dirty="0">
                <a:solidFill>
                  <a:srgbClr val="C00000"/>
                </a:solidFill>
              </a:rPr>
              <a:t>Executive Board Members</a:t>
            </a:r>
          </a:p>
        </p:txBody>
      </p:sp>
      <p:pic>
        <p:nvPicPr>
          <p:cNvPr id="4100" name="Picture 4" descr="C:\Users\kerry.netzke\AppData\Local\Microsoft\Windows\Temporary Internet Files\Content.IE5\JOZGCY34\reunion-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182979"/>
            <a:ext cx="3924300" cy="20654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82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http://rcrca.com/images/2017-EnvironmentalFair/DSC_0037-Canb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631558"/>
            <a:ext cx="6356570" cy="42264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46433FB-EA02-4734-9C53-A62EC0991A26}" type="slidenum">
              <a:rPr lang="en-US" altLang="en-US" smtClean="0">
                <a:solidFill>
                  <a:srgbClr val="04617B">
                    <a:shade val="90000"/>
                  </a:srgbClr>
                </a:solidFill>
              </a:rPr>
              <a:pPr>
                <a:defRPr/>
              </a:pPr>
              <a:t>40</a:t>
            </a:fld>
            <a:endParaRPr lang="en-US" altLang="en-US" dirty="0">
              <a:solidFill>
                <a:srgbClr val="04617B">
                  <a:shade val="90000"/>
                </a:srgbClr>
              </a:solidFill>
            </a:endParaRPr>
          </a:p>
        </p:txBody>
      </p:sp>
      <p:sp>
        <p:nvSpPr>
          <p:cNvPr id="2" name="Content Placeholder 1"/>
          <p:cNvSpPr>
            <a:spLocks noGrp="1"/>
          </p:cNvSpPr>
          <p:nvPr>
            <p:ph sz="quarter" idx="2"/>
          </p:nvPr>
        </p:nvSpPr>
        <p:spPr/>
        <p:txBody>
          <a:bodyPr/>
          <a:lstStyle/>
          <a:p>
            <a:endParaRPr lang="en-US"/>
          </a:p>
        </p:txBody>
      </p:sp>
      <p:pic>
        <p:nvPicPr>
          <p:cNvPr id="11266" name="Picture 2" descr="http://rcrca.com/images/2017-EnvironmentalFair/DSC_0169-RedwoodValley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95600"/>
            <a:ext cx="6335486"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rcrca.com/images/2017-EnvironmentalFair/DSC_0575-Adria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109" y="0"/>
            <a:ext cx="487689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rcrca.com/images/2017-EnvironmentalFair/DSC_0696-Ellsworth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5950"/>
            <a:ext cx="4267108" cy="291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253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752" y="533400"/>
            <a:ext cx="4498848" cy="990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4800" dirty="0" smtClean="0"/>
              <a:t>Adopt-A-Highway</a:t>
            </a:r>
            <a:endParaRPr lang="en-US" sz="4800" dirty="0"/>
          </a:p>
        </p:txBody>
      </p:sp>
      <p:sp>
        <p:nvSpPr>
          <p:cNvPr id="5" name="Text Placeholder 4"/>
          <p:cNvSpPr>
            <a:spLocks noGrp="1"/>
          </p:cNvSpPr>
          <p:nvPr>
            <p:ph type="subTitle" idx="1"/>
          </p:nvPr>
        </p:nvSpPr>
        <p:spPr>
          <a:xfrm>
            <a:off x="5105400" y="1523999"/>
            <a:ext cx="3664527" cy="5005449"/>
          </a:xfrm>
        </p:spPr>
        <p:txBody>
          <a:bodyPr/>
          <a:lstStyle/>
          <a:p>
            <a:r>
              <a:rPr lang="en-US" sz="2400" dirty="0" smtClean="0"/>
              <a:t>In 2017, the St. Matthew Lutheran Youth Group of Wabasso assisted with the clean up effort of the </a:t>
            </a:r>
          </a:p>
          <a:p>
            <a:r>
              <a:rPr lang="en-US" sz="2400" dirty="0" smtClean="0"/>
              <a:t>2-mile stretch of Hwy 19 near Vesta, MN.</a:t>
            </a:r>
          </a:p>
          <a:p>
            <a:endParaRPr lang="en-US" sz="2400" dirty="0" smtClean="0"/>
          </a:p>
          <a:p>
            <a:r>
              <a:rPr lang="en-US" sz="2400" dirty="0" smtClean="0">
                <a:solidFill>
                  <a:srgbClr val="FFFF00"/>
                </a:solidFill>
              </a:rPr>
              <a:t>RCRCA and Area II proudly presented the group with a $400 donation.</a:t>
            </a:r>
          </a:p>
          <a:p>
            <a:endParaRPr lang="en-US" sz="2400" dirty="0" smtClean="0"/>
          </a:p>
          <a:p>
            <a:endParaRPr lang="en-US" sz="2400" dirty="0"/>
          </a:p>
        </p:txBody>
      </p:sp>
      <p:pic>
        <p:nvPicPr>
          <p:cNvPr id="9218" name="Picture 2" descr="2017 AdoptAHighway StMathewLutheranYouthGroup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99" y="1752600"/>
            <a:ext cx="4647728"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27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3048000" cy="1562100"/>
          </a:xfrm>
        </p:spPr>
        <p:txBody>
          <a:bodyPr/>
          <a:lstStyle/>
          <a:p>
            <a:r>
              <a:rPr lang="en-US" b="1" dirty="0" smtClean="0">
                <a:solidFill>
                  <a:schemeClr val="accent6">
                    <a:lumMod val="60000"/>
                    <a:lumOff val="40000"/>
                  </a:schemeClr>
                </a:solidFill>
                <a:effectLst>
                  <a:outerShdw blurRad="38100" dist="38100" dir="2700000" algn="tl">
                    <a:srgbClr val="000000">
                      <a:alpha val="43137"/>
                    </a:srgbClr>
                  </a:outerShdw>
                </a:effectLst>
              </a:rPr>
              <a:t>Soil Health </a:t>
            </a:r>
            <a:br>
              <a:rPr lang="en-US" b="1" dirty="0" smtClean="0">
                <a:solidFill>
                  <a:schemeClr val="accent6">
                    <a:lumMod val="60000"/>
                    <a:lumOff val="40000"/>
                  </a:schemeClr>
                </a:solidFill>
                <a:effectLst>
                  <a:outerShdw blurRad="38100" dist="38100" dir="2700000" algn="tl">
                    <a:srgbClr val="000000">
                      <a:alpha val="43137"/>
                    </a:srgbClr>
                  </a:outerShdw>
                </a:effectLst>
              </a:rPr>
            </a:br>
            <a:r>
              <a:rPr lang="en-US" b="1" dirty="0" smtClean="0">
                <a:solidFill>
                  <a:schemeClr val="accent6">
                    <a:lumMod val="60000"/>
                    <a:lumOff val="40000"/>
                  </a:schemeClr>
                </a:solidFill>
                <a:effectLst>
                  <a:outerShdw blurRad="38100" dist="38100" dir="2700000" algn="tl">
                    <a:srgbClr val="000000">
                      <a:alpha val="43137"/>
                    </a:srgbClr>
                  </a:outerShdw>
                </a:effectLst>
              </a:rPr>
              <a:t>Workshop</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42</a:t>
            </a:fld>
            <a:endParaRPr lang="en-US" altLang="en-US">
              <a:solidFill>
                <a:srgbClr val="04617B">
                  <a:shade val="90000"/>
                </a:srgbClr>
              </a:solidFill>
            </a:endParaRPr>
          </a:p>
        </p:txBody>
      </p:sp>
      <p:pic>
        <p:nvPicPr>
          <p:cNvPr id="5122" name="Picture 2" descr="H:\AA_RCRCA_main_Folder set\aActive Grants\Redwood River Turbidity Reduction Project\Soil Health Meeting\Photos\David Brandt_Marshall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6172200" cy="462915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H:\AA_RCRCA_main_Folder set\aActive Grants\Redwood River Turbidity Reduction Project\Soil Health Meeting\Photos\Panel Discussion_Marsh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457200"/>
            <a:ext cx="3581400" cy="2686050"/>
          </a:xfrm>
          <a:prstGeom prst="rect">
            <a:avLst/>
          </a:prstGeom>
          <a:noFill/>
          <a:ln w="1270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77000" y="3235674"/>
            <a:ext cx="2438400" cy="3077766"/>
          </a:xfrm>
          <a:prstGeom prst="rect">
            <a:avLst/>
          </a:prstGeom>
          <a:solidFill>
            <a:schemeClr val="accent2">
              <a:lumMod val="40000"/>
              <a:lumOff val="60000"/>
            </a:schemeClr>
          </a:solidFill>
          <a:ln w="12700">
            <a:solidFill>
              <a:schemeClr val="tx1"/>
            </a:solidFill>
          </a:ln>
        </p:spPr>
        <p:txBody>
          <a:bodyPr wrap="square" rtlCol="0">
            <a:spAutoFit/>
          </a:bodyPr>
          <a:lstStyle/>
          <a:p>
            <a:r>
              <a:rPr lang="en-US" b="1" dirty="0">
                <a:solidFill>
                  <a:prstClr val="black"/>
                </a:solidFill>
              </a:rPr>
              <a:t>Co-Sponsors:</a:t>
            </a:r>
          </a:p>
          <a:p>
            <a:r>
              <a:rPr lang="en-US" sz="1600" dirty="0">
                <a:solidFill>
                  <a:prstClr val="black"/>
                </a:solidFill>
              </a:rPr>
              <a:t>NRCS</a:t>
            </a:r>
          </a:p>
          <a:p>
            <a:r>
              <a:rPr lang="en-US" sz="1600" dirty="0">
                <a:solidFill>
                  <a:prstClr val="black"/>
                </a:solidFill>
              </a:rPr>
              <a:t>YMRWD</a:t>
            </a:r>
          </a:p>
          <a:p>
            <a:r>
              <a:rPr lang="en-US" sz="1600" dirty="0">
                <a:solidFill>
                  <a:prstClr val="black"/>
                </a:solidFill>
              </a:rPr>
              <a:t>Saddle Butte Ag, Inc.</a:t>
            </a:r>
          </a:p>
          <a:p>
            <a:r>
              <a:rPr lang="en-US" sz="1600" dirty="0" err="1">
                <a:solidFill>
                  <a:prstClr val="black"/>
                </a:solidFill>
              </a:rPr>
              <a:t>Millborn</a:t>
            </a:r>
            <a:r>
              <a:rPr lang="en-US" sz="1600" dirty="0">
                <a:solidFill>
                  <a:prstClr val="black"/>
                </a:solidFill>
              </a:rPr>
              <a:t> Seeds, Inc.</a:t>
            </a:r>
          </a:p>
          <a:p>
            <a:r>
              <a:rPr lang="en-US" sz="1600" dirty="0">
                <a:solidFill>
                  <a:prstClr val="black"/>
                </a:solidFill>
              </a:rPr>
              <a:t>Prairie Creek Seed</a:t>
            </a:r>
          </a:p>
          <a:p>
            <a:r>
              <a:rPr lang="en-US" sz="1600" dirty="0">
                <a:solidFill>
                  <a:prstClr val="black"/>
                </a:solidFill>
              </a:rPr>
              <a:t>Lincoln, Murray, Lyon    SWCDs</a:t>
            </a:r>
          </a:p>
          <a:p>
            <a:r>
              <a:rPr lang="en-US" sz="1600" dirty="0">
                <a:solidFill>
                  <a:prstClr val="black"/>
                </a:solidFill>
              </a:rPr>
              <a:t>MN Grazing Lands Conservation Association</a:t>
            </a:r>
          </a:p>
          <a:p>
            <a:r>
              <a:rPr lang="en-US" sz="1600" dirty="0">
                <a:solidFill>
                  <a:prstClr val="black"/>
                </a:solidFill>
              </a:rPr>
              <a:t>Lyon County Corn Growers Association </a:t>
            </a:r>
          </a:p>
        </p:txBody>
      </p:sp>
    </p:spTree>
    <p:extLst>
      <p:ext uri="{BB962C8B-B14F-4D97-AF65-F5344CB8AC3E}">
        <p14:creationId xmlns:p14="http://schemas.microsoft.com/office/powerpoint/2010/main" val="2740225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43</a:t>
            </a:fld>
            <a:endParaRPr lang="en-US" altLang="en-US" dirty="0">
              <a:solidFill>
                <a:srgbClr val="04617B">
                  <a:shade val="90000"/>
                </a:srgbClr>
              </a:solidFill>
            </a:endParaRPr>
          </a:p>
        </p:txBody>
      </p:sp>
      <p:pic>
        <p:nvPicPr>
          <p:cNvPr id="6146" name="Picture 2" descr="H:\AA_RCRCA_main_Folder set\aActive Grants\Redwood River Turbidity Reduction Project\Soil Health Meeting\Photos\Rainfall Simulator_Marshall_after.jpg"/>
          <p:cNvPicPr>
            <a:picLocks noChangeAspect="1" noChangeArrowheads="1"/>
          </p:cNvPicPr>
          <p:nvPr/>
        </p:nvPicPr>
        <p:blipFill rotWithShape="1">
          <a:blip r:embed="rId2">
            <a:extLst>
              <a:ext uri="{28A0092B-C50C-407E-A947-70E740481C1C}">
                <a14:useLocalDpi xmlns:a14="http://schemas.microsoft.com/office/drawing/2010/main" val="0"/>
              </a:ext>
            </a:extLst>
          </a:blip>
          <a:srcRect l="25598" r="8760"/>
          <a:stretch/>
        </p:blipFill>
        <p:spPr bwMode="auto">
          <a:xfrm>
            <a:off x="4676477" y="1921834"/>
            <a:ext cx="3629323" cy="414678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AA_RCRCA_main_Folder set\aActive Grants\Redwood River Turbidity Reduction Project\Soil Health Meeting\Photos\Rainfall Simulator_Marshall_before.jpg"/>
          <p:cNvPicPr>
            <a:picLocks noChangeAspect="1" noChangeArrowheads="1"/>
          </p:cNvPicPr>
          <p:nvPr/>
        </p:nvPicPr>
        <p:blipFill rotWithShape="1">
          <a:blip r:embed="rId3">
            <a:extLst>
              <a:ext uri="{28A0092B-C50C-407E-A947-70E740481C1C}">
                <a14:useLocalDpi xmlns:a14="http://schemas.microsoft.com/office/drawing/2010/main" val="0"/>
              </a:ext>
            </a:extLst>
          </a:blip>
          <a:srcRect l="35183" t="13583" r="16179" b="11024"/>
          <a:stretch/>
        </p:blipFill>
        <p:spPr bwMode="auto">
          <a:xfrm>
            <a:off x="838200" y="1905000"/>
            <a:ext cx="3581400" cy="41636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457200" y="400936"/>
            <a:ext cx="6781800" cy="1466850"/>
          </a:xfrm>
        </p:spPr>
        <p:txBody>
          <a:bodyPr/>
          <a:lstStyle/>
          <a:p>
            <a:r>
              <a:rPr lang="en-US" b="1" dirty="0" smtClean="0">
                <a:solidFill>
                  <a:schemeClr val="accent6">
                    <a:lumMod val="60000"/>
                    <a:lumOff val="40000"/>
                  </a:schemeClr>
                </a:solidFill>
                <a:effectLst>
                  <a:outerShdw blurRad="38100" dist="38100" dir="2700000" algn="tl">
                    <a:srgbClr val="000000">
                      <a:alpha val="43137"/>
                    </a:srgbClr>
                  </a:outerShdw>
                </a:effectLst>
              </a:rPr>
              <a:t>Soil Health Workshop</a:t>
            </a:r>
            <a:br>
              <a:rPr lang="en-US" b="1" dirty="0" smtClean="0">
                <a:solidFill>
                  <a:schemeClr val="accent6">
                    <a:lumMod val="60000"/>
                    <a:lumOff val="40000"/>
                  </a:schemeClr>
                </a:solidFill>
                <a:effectLst>
                  <a:outerShdw blurRad="38100" dist="38100" dir="2700000" algn="tl">
                    <a:srgbClr val="000000">
                      <a:alpha val="43137"/>
                    </a:srgbClr>
                  </a:outerShdw>
                </a:effectLst>
              </a:rPr>
            </a:br>
            <a:r>
              <a:rPr lang="en-US" b="1" i="1" dirty="0" smtClean="0">
                <a:solidFill>
                  <a:schemeClr val="bg2">
                    <a:lumMod val="50000"/>
                  </a:schemeClr>
                </a:solidFill>
                <a:effectLst>
                  <a:outerShdw blurRad="38100" dist="38100" dir="2700000" algn="tl">
                    <a:srgbClr val="000000">
                      <a:alpha val="43137"/>
                    </a:srgbClr>
                  </a:outerShdw>
                </a:effectLst>
              </a:rPr>
              <a:t>Rainfall Simulator</a:t>
            </a:r>
            <a:endParaRPr lang="en-US" b="1" i="1" dirty="0">
              <a:solidFill>
                <a:schemeClr val="bg2">
                  <a:lumMod val="50000"/>
                </a:schemeClr>
              </a:solidFill>
              <a:effectLst>
                <a:outerShdw blurRad="38100" dist="38100" dir="2700000" algn="tl">
                  <a:srgbClr val="000000">
                    <a:alpha val="43137"/>
                  </a:srgbClr>
                </a:outerShdw>
              </a:effectLst>
            </a:endParaRPr>
          </a:p>
        </p:txBody>
      </p:sp>
      <p:sp>
        <p:nvSpPr>
          <p:cNvPr id="5" name="TextBox 4"/>
          <p:cNvSpPr txBox="1"/>
          <p:nvPr/>
        </p:nvSpPr>
        <p:spPr>
          <a:xfrm>
            <a:off x="1905000" y="6139934"/>
            <a:ext cx="5486400" cy="369332"/>
          </a:xfrm>
          <a:prstGeom prst="rect">
            <a:avLst/>
          </a:prstGeom>
          <a:noFill/>
        </p:spPr>
        <p:txBody>
          <a:bodyPr wrap="square" rtlCol="0">
            <a:spAutoFit/>
          </a:bodyPr>
          <a:lstStyle/>
          <a:p>
            <a:r>
              <a:rPr lang="en-US" dirty="0">
                <a:solidFill>
                  <a:prstClr val="black"/>
                </a:solidFill>
              </a:rPr>
              <a:t>BEFORE           </a:t>
            </a:r>
            <a:r>
              <a:rPr lang="en-US" i="1" dirty="0">
                <a:solidFill>
                  <a:srgbClr val="DBF5F9">
                    <a:lumMod val="50000"/>
                  </a:srgbClr>
                </a:solidFill>
              </a:rPr>
              <a:t>1” of rainfall added                 </a:t>
            </a:r>
            <a:r>
              <a:rPr lang="en-US" dirty="0">
                <a:solidFill>
                  <a:prstClr val="black"/>
                </a:solidFill>
              </a:rPr>
              <a:t>AFTER</a:t>
            </a:r>
          </a:p>
        </p:txBody>
      </p:sp>
    </p:spTree>
    <p:extLst>
      <p:ext uri="{BB962C8B-B14F-4D97-AF65-F5344CB8AC3E}">
        <p14:creationId xmlns:p14="http://schemas.microsoft.com/office/powerpoint/2010/main" val="645641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90600"/>
            <a:ext cx="7315200" cy="4724400"/>
          </a:xfrm>
        </p:spPr>
        <p:txBody>
          <a:bodyPr/>
          <a:lstStyle/>
          <a:p>
            <a:pPr marL="0" indent="0">
              <a:buNone/>
            </a:pPr>
            <a:endParaRPr lang="en-US" dirty="0"/>
          </a:p>
          <a:p>
            <a:r>
              <a:rPr lang="en-US" dirty="0" smtClean="0"/>
              <a:t>For more information about RCRCA, check out our website at </a:t>
            </a:r>
            <a:r>
              <a:rPr lang="en-US" dirty="0" smtClean="0">
                <a:hlinkClick r:id="rId2"/>
              </a:rPr>
              <a:t>www.rcrca.com</a:t>
            </a:r>
            <a:endParaRPr lang="en-US" dirty="0" smtClean="0"/>
          </a:p>
          <a:p>
            <a:pPr marL="0" indent="0">
              <a:buNone/>
            </a:pPr>
            <a:endParaRPr lang="en-US" dirty="0" smtClean="0"/>
          </a:p>
          <a:p>
            <a:pPr marL="0" indent="0">
              <a:buNone/>
            </a:pPr>
            <a:endParaRPr lang="en-US" dirty="0"/>
          </a:p>
          <a:p>
            <a:endParaRPr lang="en-US" dirty="0" smtClean="0"/>
          </a:p>
          <a:p>
            <a:endParaRPr lang="en-US" dirty="0"/>
          </a:p>
          <a:p>
            <a:endParaRPr lang="en-US" dirty="0" smtClean="0"/>
          </a:p>
          <a:p>
            <a:r>
              <a:rPr lang="en-US" dirty="0" smtClean="0"/>
              <a:t>THANK YOU for your continued support of both organizations!</a:t>
            </a:r>
          </a:p>
          <a:p>
            <a:pPr marL="0" indent="0">
              <a:buNone/>
            </a:pPr>
            <a:endParaRPr lang="en-US" dirty="0" smtClean="0"/>
          </a:p>
        </p:txBody>
      </p:sp>
      <p:pic>
        <p:nvPicPr>
          <p:cNvPr id="5122" name="Picture 2" descr="T:\IMAGES\Logos\rcrca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618" y="2514600"/>
            <a:ext cx="578111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51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5000">
              <a:schemeClr val="bg2">
                <a:shade val="94000"/>
                <a:satMod val="114000"/>
                <a:lumMod val="96000"/>
              </a:schemeClr>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1" y="1143000"/>
            <a:ext cx="5638799" cy="104775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dirty="0" smtClean="0"/>
              <a:t>RCRCA Staff</a:t>
            </a:r>
            <a:endParaRPr lang="en-US" dirty="0"/>
          </a:p>
        </p:txBody>
      </p:sp>
      <p:sp>
        <p:nvSpPr>
          <p:cNvPr id="3" name="Content Placeholder 2"/>
          <p:cNvSpPr>
            <a:spLocks noGrp="1"/>
          </p:cNvSpPr>
          <p:nvPr>
            <p:ph idx="1"/>
          </p:nvPr>
        </p:nvSpPr>
        <p:spPr>
          <a:xfrm>
            <a:off x="609600" y="2286649"/>
            <a:ext cx="6705600" cy="3627437"/>
          </a:xfrm>
          <a:noFill/>
          <a:ln w="19050">
            <a:noFill/>
          </a:ln>
        </p:spPr>
        <p:txBody>
          <a:bodyPr/>
          <a:lstStyle/>
          <a:p>
            <a:r>
              <a:rPr lang="en-US" dirty="0" smtClean="0"/>
              <a:t>Kerry Netzke, Executive Director</a:t>
            </a:r>
          </a:p>
          <a:p>
            <a:pPr marL="0" indent="0" algn="ctr">
              <a:buNone/>
            </a:pPr>
            <a:r>
              <a:rPr lang="en-US" sz="2000" i="1" dirty="0" smtClean="0">
                <a:solidFill>
                  <a:srgbClr val="FFFF00"/>
                </a:solidFill>
              </a:rPr>
              <a:t>(4 years of service)</a:t>
            </a:r>
          </a:p>
          <a:p>
            <a:r>
              <a:rPr lang="en-US" dirty="0" smtClean="0"/>
              <a:t>Joy Bruns, Office Manager</a:t>
            </a:r>
          </a:p>
          <a:p>
            <a:pPr marL="0" indent="0" algn="ctr">
              <a:buNone/>
            </a:pPr>
            <a:r>
              <a:rPr lang="en-US" sz="2000" i="1" dirty="0" smtClean="0">
                <a:solidFill>
                  <a:srgbClr val="FFFF00"/>
                </a:solidFill>
              </a:rPr>
              <a:t>(7 years of service)</a:t>
            </a:r>
          </a:p>
          <a:p>
            <a:r>
              <a:rPr lang="en-US" dirty="0" smtClean="0"/>
              <a:t>Bill </a:t>
            </a:r>
            <a:r>
              <a:rPr lang="en-US" dirty="0" err="1" smtClean="0"/>
              <a:t>Moldestad</a:t>
            </a:r>
            <a:r>
              <a:rPr lang="en-US" dirty="0" smtClean="0"/>
              <a:t>, PE, Watershed Engineer</a:t>
            </a:r>
          </a:p>
          <a:p>
            <a:pPr marL="0" indent="0" algn="ctr">
              <a:buNone/>
            </a:pPr>
            <a:r>
              <a:rPr lang="en-US" sz="2000" i="1" dirty="0" smtClean="0">
                <a:solidFill>
                  <a:srgbClr val="FFFF00"/>
                </a:solidFill>
              </a:rPr>
              <a:t>(15 years of service)</a:t>
            </a:r>
          </a:p>
          <a:p>
            <a:r>
              <a:rPr lang="en-US" dirty="0" smtClean="0"/>
              <a:t>Shawn Wohnoutka, Watershed Technician</a:t>
            </a:r>
          </a:p>
          <a:p>
            <a:pPr marL="0" indent="0" algn="ctr">
              <a:buNone/>
            </a:pPr>
            <a:r>
              <a:rPr lang="en-US" sz="2000" i="1" dirty="0" smtClean="0">
                <a:solidFill>
                  <a:srgbClr val="FFFF00"/>
                </a:solidFill>
              </a:rPr>
              <a:t>(14 years of service)</a:t>
            </a:r>
            <a:endParaRPr lang="en-US" sz="2000" i="1" dirty="0">
              <a:solidFill>
                <a:srgbClr val="FFFF00"/>
              </a:solidFill>
            </a:endParaRPr>
          </a:p>
        </p:txBody>
      </p:sp>
      <p:sp>
        <p:nvSpPr>
          <p:cNvPr id="4" name="Slide Number Placeholder 3"/>
          <p:cNvSpPr>
            <a:spLocks noGrp="1"/>
          </p:cNvSpPr>
          <p:nvPr>
            <p:ph type="sldNum" sz="quarter" idx="12"/>
          </p:nvPr>
        </p:nvSpPr>
        <p:spPr/>
        <p:txBody>
          <a:bodyPr/>
          <a:lstStyle/>
          <a:p>
            <a:pPr>
              <a:defRPr/>
            </a:pPr>
            <a:fld id="{C516C219-74F2-47DF-8E60-73693C3C3998}" type="slidenum">
              <a:rPr lang="en-US" altLang="en-US" smtClean="0">
                <a:solidFill>
                  <a:srgbClr val="04617B">
                    <a:shade val="90000"/>
                  </a:srgbClr>
                </a:solidFill>
              </a:rPr>
              <a:pPr>
                <a:defRPr/>
              </a:pPr>
              <a:t>5</a:t>
            </a:fld>
            <a:endParaRPr lang="en-US" altLang="en-US">
              <a:solidFill>
                <a:srgbClr val="04617B">
                  <a:shade val="90000"/>
                </a:srgbClr>
              </a:solidFill>
            </a:endParaRPr>
          </a:p>
        </p:txBody>
      </p:sp>
      <p:pic>
        <p:nvPicPr>
          <p:cNvPr id="1026" name="Picture 2" descr="C:\Users\kerry.netzke\AppData\Local\Microsoft\Windows\Temporary Internet Files\Content.IE5\5JH3HUQ1\communit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676400"/>
            <a:ext cx="2746218" cy="2101273"/>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052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851648"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sz="4800" dirty="0" smtClean="0"/>
              <a:t>RCRCA</a:t>
            </a:r>
            <a:endParaRPr lang="en-US" sz="4800" dirty="0"/>
          </a:p>
        </p:txBody>
      </p:sp>
      <p:sp>
        <p:nvSpPr>
          <p:cNvPr id="12291" name="Rectangle 3"/>
          <p:cNvSpPr>
            <a:spLocks noGrp="1" noChangeArrowheads="1"/>
          </p:cNvSpPr>
          <p:nvPr>
            <p:ph type="subTitle" idx="1"/>
          </p:nvPr>
        </p:nvSpPr>
        <p:spPr>
          <a:xfrm>
            <a:off x="685800" y="1371600"/>
            <a:ext cx="7854696" cy="1752600"/>
          </a:xfrm>
        </p:spPr>
        <p:txBody>
          <a:bodyPr/>
          <a:lstStyle/>
          <a:p>
            <a:pPr eaLnBrk="1" hangingPunct="1">
              <a:buClr>
                <a:schemeClr val="hlink"/>
              </a:buClr>
            </a:pPr>
            <a:r>
              <a:rPr lang="en-US" altLang="en-US" dirty="0" smtClean="0">
                <a:solidFill>
                  <a:schemeClr val="accent5">
                    <a:lumMod val="60000"/>
                    <a:lumOff val="40000"/>
                  </a:schemeClr>
                </a:solidFill>
              </a:rPr>
              <a:t>Cottonwood River watershed 		 838,200 acres</a:t>
            </a:r>
            <a:r>
              <a:rPr lang="en-US" altLang="en-US" dirty="0" smtClean="0"/>
              <a:t> </a:t>
            </a:r>
            <a:r>
              <a:rPr lang="en-US" altLang="en-US" dirty="0" smtClean="0">
                <a:solidFill>
                  <a:schemeClr val="tx2"/>
                </a:solidFill>
              </a:rPr>
              <a:t>Redwood River watershed		</a:t>
            </a:r>
            <a:r>
              <a:rPr lang="en-US" altLang="en-US" u="sng" dirty="0" smtClean="0">
                <a:solidFill>
                  <a:schemeClr val="tx2"/>
                </a:solidFill>
              </a:rPr>
              <a:t>452,480 acres </a:t>
            </a:r>
          </a:p>
          <a:p>
            <a:pPr eaLnBrk="1" hangingPunct="1">
              <a:buClr>
                <a:schemeClr val="hlink"/>
              </a:buClr>
            </a:pPr>
            <a:r>
              <a:rPr lang="en-US" altLang="en-US" dirty="0"/>
              <a:t> </a:t>
            </a:r>
            <a:r>
              <a:rPr lang="en-US" altLang="en-US" dirty="0" smtClean="0"/>
              <a:t>TOTAL					1,290,680 acres</a:t>
            </a:r>
          </a:p>
          <a:p>
            <a:pPr marL="0" indent="0" eaLnBrk="1" hangingPunct="1">
              <a:buClr>
                <a:schemeClr val="hlink"/>
              </a:buClr>
              <a:buNone/>
            </a:pPr>
            <a:r>
              <a:rPr lang="en-US" altLang="en-US" dirty="0"/>
              <a:t>	</a:t>
            </a:r>
            <a:r>
              <a:rPr lang="en-US" altLang="en-US" dirty="0" smtClean="0"/>
              <a:t>				     </a:t>
            </a:r>
          </a:p>
          <a:p>
            <a:pPr marL="0" indent="0" eaLnBrk="1" hangingPunct="1">
              <a:buClr>
                <a:schemeClr val="hlink"/>
              </a:buClr>
              <a:buNone/>
            </a:pPr>
            <a:r>
              <a:rPr lang="en-US" altLang="en-US" dirty="0" smtClean="0">
                <a:solidFill>
                  <a:schemeClr val="accent3">
                    <a:lumMod val="60000"/>
                    <a:lumOff val="40000"/>
                  </a:schemeClr>
                </a:solidFill>
              </a:rPr>
              <a:t> </a:t>
            </a:r>
            <a:r>
              <a:rPr lang="en-US" altLang="en-US" dirty="0" smtClean="0">
                <a:solidFill>
                  <a:srgbClr val="FFFF00"/>
                </a:solidFill>
              </a:rPr>
              <a:t>2,017 square miles </a:t>
            </a:r>
          </a:p>
        </p:txBody>
      </p:sp>
      <p:sp>
        <p:nvSpPr>
          <p:cNvPr id="5" name="Slide Number Placeholder 5"/>
          <p:cNvSpPr>
            <a:spLocks noGrp="1"/>
          </p:cNvSpPr>
          <p:nvPr>
            <p:ph type="sldNum" sz="quarter" idx="12"/>
          </p:nvPr>
        </p:nvSpPr>
        <p:spPr/>
        <p:txBody>
          <a:bodyPr/>
          <a:lstStyle/>
          <a:p>
            <a:pPr>
              <a:defRPr/>
            </a:pPr>
            <a:fld id="{F35D9223-3C09-4EE1-9F4C-6E7F11A23F51}" type="slidenum">
              <a:rPr lang="en-US" altLang="en-US">
                <a:solidFill>
                  <a:srgbClr val="04617B">
                    <a:shade val="90000"/>
                  </a:srgbClr>
                </a:solidFill>
              </a:rPr>
              <a:pPr>
                <a:defRPr/>
              </a:pPr>
              <a:t>6</a:t>
            </a:fld>
            <a:endParaRPr lang="en-US" altLang="en-US">
              <a:solidFill>
                <a:srgbClr val="04617B">
                  <a:shade val="90000"/>
                </a:srgbClr>
              </a:solidFill>
            </a:endParaRPr>
          </a:p>
        </p:txBody>
      </p:sp>
      <p:pic>
        <p:nvPicPr>
          <p:cNvPr id="59394" name="Picture 2" descr="http://rcrca.com/attachments/Image/SWCD_RCRCA2.jpg?template=gener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186" y="2743200"/>
            <a:ext cx="4990049" cy="384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287851"/>
      </p:ext>
    </p:extLst>
  </p:cSld>
  <p:clrMapOvr>
    <a:masterClrMapping/>
  </p:clrMapOvr>
  <p:transition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09600" y="381000"/>
            <a:ext cx="7851648" cy="990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eaLnBrk="1" hangingPunct="1"/>
            <a:r>
              <a:rPr lang="en-US" altLang="en-US" sz="4400" dirty="0" smtClean="0"/>
              <a:t>Activities</a:t>
            </a:r>
          </a:p>
        </p:txBody>
      </p:sp>
      <p:sp>
        <p:nvSpPr>
          <p:cNvPr id="13315" name="Rectangle 3"/>
          <p:cNvSpPr>
            <a:spLocks noGrp="1" noChangeArrowheads="1"/>
          </p:cNvSpPr>
          <p:nvPr>
            <p:ph type="subTitle" idx="1"/>
          </p:nvPr>
        </p:nvSpPr>
        <p:spPr>
          <a:xfrm>
            <a:off x="914400" y="1748051"/>
            <a:ext cx="7397496" cy="5105400"/>
          </a:xfrm>
        </p:spPr>
        <p:txBody>
          <a:bodyPr/>
          <a:lstStyle/>
          <a:p>
            <a:pPr eaLnBrk="1" hangingPunct="1">
              <a:lnSpc>
                <a:spcPct val="80000"/>
              </a:lnSpc>
            </a:pPr>
            <a:r>
              <a:rPr lang="en-US" altLang="en-US" dirty="0" smtClean="0"/>
              <a:t>Determine watershed “Priority Areas” based on </a:t>
            </a:r>
          </a:p>
          <a:p>
            <a:pPr eaLnBrk="1" hangingPunct="1">
              <a:lnSpc>
                <a:spcPct val="80000"/>
              </a:lnSpc>
            </a:pPr>
            <a:r>
              <a:rPr lang="en-US" altLang="en-US" dirty="0" smtClean="0"/>
              <a:t>GIS, research, and water quality assessments</a:t>
            </a:r>
          </a:p>
          <a:p>
            <a:pPr marL="0" indent="0" eaLnBrk="1" hangingPunct="1">
              <a:lnSpc>
                <a:spcPct val="80000"/>
              </a:lnSpc>
              <a:buNone/>
            </a:pPr>
            <a:endParaRPr lang="en-US" altLang="en-US" dirty="0" smtClean="0"/>
          </a:p>
          <a:p>
            <a:pPr eaLnBrk="1" hangingPunct="1">
              <a:lnSpc>
                <a:spcPct val="80000"/>
              </a:lnSpc>
            </a:pPr>
            <a:r>
              <a:rPr lang="en-US" altLang="en-US" dirty="0" smtClean="0">
                <a:solidFill>
                  <a:schemeClr val="bg2">
                    <a:lumMod val="20000"/>
                    <a:lumOff val="80000"/>
                  </a:schemeClr>
                </a:solidFill>
              </a:rPr>
              <a:t>Accelerate conservation adoption through securing additional funding for BMP cost share, </a:t>
            </a:r>
          </a:p>
          <a:p>
            <a:pPr eaLnBrk="1" hangingPunct="1">
              <a:lnSpc>
                <a:spcPct val="80000"/>
              </a:lnSpc>
            </a:pPr>
            <a:r>
              <a:rPr lang="en-US" altLang="en-US" dirty="0" smtClean="0">
                <a:solidFill>
                  <a:schemeClr val="bg2">
                    <a:lumMod val="20000"/>
                    <a:lumOff val="80000"/>
                  </a:schemeClr>
                </a:solidFill>
              </a:rPr>
              <a:t>long-term monitoring, GIS/Outreach and </a:t>
            </a:r>
          </a:p>
          <a:p>
            <a:pPr eaLnBrk="1" hangingPunct="1">
              <a:lnSpc>
                <a:spcPct val="80000"/>
              </a:lnSpc>
            </a:pPr>
            <a:r>
              <a:rPr lang="en-US" altLang="en-US" dirty="0" smtClean="0">
                <a:solidFill>
                  <a:schemeClr val="bg2">
                    <a:lumMod val="20000"/>
                    <a:lumOff val="80000"/>
                  </a:schemeClr>
                </a:solidFill>
              </a:rPr>
              <a:t>technical assistance</a:t>
            </a:r>
          </a:p>
          <a:p>
            <a:pPr eaLnBrk="1" hangingPunct="1">
              <a:lnSpc>
                <a:spcPct val="80000"/>
              </a:lnSpc>
            </a:pPr>
            <a:endParaRPr lang="en-US" altLang="en-US" dirty="0" smtClean="0"/>
          </a:p>
          <a:p>
            <a:pPr eaLnBrk="1" hangingPunct="1">
              <a:lnSpc>
                <a:spcPct val="80000"/>
              </a:lnSpc>
            </a:pPr>
            <a:r>
              <a:rPr lang="en-US" altLang="en-US" dirty="0" smtClean="0"/>
              <a:t>Track and report BMP successes, </a:t>
            </a:r>
          </a:p>
          <a:p>
            <a:pPr eaLnBrk="1" hangingPunct="1">
              <a:lnSpc>
                <a:spcPct val="80000"/>
              </a:lnSpc>
            </a:pPr>
            <a:r>
              <a:rPr lang="en-US" altLang="en-US" dirty="0" smtClean="0"/>
              <a:t>re-evaluate priority areas, and re-focus efforts.</a:t>
            </a:r>
          </a:p>
          <a:p>
            <a:pPr eaLnBrk="1" hangingPunct="1">
              <a:lnSpc>
                <a:spcPct val="80000"/>
              </a:lnSpc>
            </a:pPr>
            <a:endParaRPr lang="en-US" altLang="en-US" dirty="0" smtClean="0"/>
          </a:p>
        </p:txBody>
      </p:sp>
      <p:sp>
        <p:nvSpPr>
          <p:cNvPr id="5" name="Slide Number Placeholder 5"/>
          <p:cNvSpPr>
            <a:spLocks noGrp="1"/>
          </p:cNvSpPr>
          <p:nvPr>
            <p:ph type="sldNum" sz="quarter" idx="12"/>
          </p:nvPr>
        </p:nvSpPr>
        <p:spPr/>
        <p:txBody>
          <a:bodyPr/>
          <a:lstStyle/>
          <a:p>
            <a:pPr>
              <a:defRPr/>
            </a:pPr>
            <a:fld id="{2412C724-71CA-4682-81B4-4659B9E01154}" type="slidenum">
              <a:rPr lang="en-US" altLang="en-US">
                <a:solidFill>
                  <a:srgbClr val="04617B">
                    <a:shade val="90000"/>
                  </a:srgbClr>
                </a:solidFill>
              </a:rPr>
              <a:pPr>
                <a:defRPr/>
              </a:pPr>
              <a:t>7</a:t>
            </a:fld>
            <a:endParaRPr lang="en-US" altLang="en-US" dirty="0">
              <a:solidFill>
                <a:srgbClr val="04617B">
                  <a:shade val="90000"/>
                </a:srgbClr>
              </a:solidFill>
            </a:endParaRPr>
          </a:p>
        </p:txBody>
      </p:sp>
    </p:spTree>
    <p:extLst>
      <p:ext uri="{BB962C8B-B14F-4D97-AF65-F5344CB8AC3E}">
        <p14:creationId xmlns:p14="http://schemas.microsoft.com/office/powerpoint/2010/main" val="298344654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609600" y="1447800"/>
            <a:ext cx="7854696" cy="1295400"/>
          </a:xfrm>
        </p:spPr>
        <p:txBody>
          <a:bodyPr/>
          <a:lstStyle/>
          <a:p>
            <a:pPr algn="l" eaLnBrk="1" hangingPunct="1">
              <a:lnSpc>
                <a:spcPct val="80000"/>
              </a:lnSpc>
            </a:pPr>
            <a:r>
              <a:rPr lang="en-US" altLang="en-US" sz="2400" dirty="0" smtClean="0">
                <a:solidFill>
                  <a:schemeClr val="accent3">
                    <a:lumMod val="60000"/>
                    <a:lumOff val="40000"/>
                  </a:schemeClr>
                </a:solidFill>
                <a:effectLst>
                  <a:outerShdw blurRad="38100" dist="38100" dir="2700000" algn="tl">
                    <a:srgbClr val="000000">
                      <a:alpha val="43137"/>
                    </a:srgbClr>
                  </a:outerShdw>
                </a:effectLst>
              </a:rPr>
              <a:t>ENDED GRANTS</a:t>
            </a:r>
            <a:r>
              <a:rPr lang="en-US" altLang="en-US" sz="1800" dirty="0">
                <a:solidFill>
                  <a:schemeClr val="accent3">
                    <a:lumMod val="60000"/>
                    <a:lumOff val="40000"/>
                  </a:schemeClr>
                </a:solidFill>
                <a:effectLst>
                  <a:outerShdw blurRad="38100" dist="38100" dir="2700000" algn="tl">
                    <a:srgbClr val="000000">
                      <a:alpha val="43137"/>
                    </a:srgbClr>
                  </a:outerShdw>
                </a:effectLst>
              </a:rPr>
              <a:t>:</a:t>
            </a:r>
          </a:p>
          <a:p>
            <a:pPr algn="l" eaLnBrk="1" hangingPunct="1">
              <a:lnSpc>
                <a:spcPct val="80000"/>
              </a:lnSpc>
            </a:pPr>
            <a:r>
              <a:rPr lang="en-US" altLang="en-US" sz="1800" dirty="0" smtClean="0">
                <a:solidFill>
                  <a:schemeClr val="accent3">
                    <a:lumMod val="60000"/>
                    <a:lumOff val="40000"/>
                  </a:schemeClr>
                </a:solidFill>
              </a:rPr>
              <a:t>Septic Loans (Cottonwood, Murray &amp; Redwood Counties) </a:t>
            </a:r>
            <a:r>
              <a:rPr lang="en-US" altLang="en-US" sz="1800" dirty="0" smtClean="0">
                <a:solidFill>
                  <a:schemeClr val="accent4">
                    <a:lumMod val="60000"/>
                    <a:lumOff val="40000"/>
                  </a:schemeClr>
                </a:solidFill>
              </a:rPr>
              <a:t> </a:t>
            </a:r>
            <a:r>
              <a:rPr lang="en-US" altLang="en-US" sz="1800" dirty="0" smtClean="0">
                <a:solidFill>
                  <a:schemeClr val="accent3">
                    <a:lumMod val="40000"/>
                    <a:lumOff val="60000"/>
                  </a:schemeClr>
                </a:solidFill>
              </a:rPr>
              <a:t>6/30/2017</a:t>
            </a:r>
          </a:p>
          <a:p>
            <a:pPr algn="l" eaLnBrk="1" hangingPunct="1">
              <a:lnSpc>
                <a:spcPct val="80000"/>
              </a:lnSpc>
            </a:pPr>
            <a:endParaRPr lang="en-US" altLang="en-US" sz="1200" dirty="0"/>
          </a:p>
          <a:p>
            <a:pPr algn="l" eaLnBrk="1" hangingPunct="1">
              <a:lnSpc>
                <a:spcPct val="80000"/>
              </a:lnSpc>
            </a:pPr>
            <a:endParaRPr lang="en-US" altLang="en-US" sz="1200" dirty="0"/>
          </a:p>
          <a:p>
            <a:pPr algn="l" eaLnBrk="1" hangingPunct="1">
              <a:lnSpc>
                <a:spcPct val="80000"/>
              </a:lnSpc>
            </a:pPr>
            <a:r>
              <a:rPr lang="en-US" altLang="en-US" sz="2400" dirty="0" smtClean="0">
                <a:effectLst>
                  <a:outerShdw blurRad="38100" dist="38100" dir="2700000" algn="tl">
                    <a:srgbClr val="000000">
                      <a:alpha val="43137"/>
                    </a:srgbClr>
                  </a:outerShdw>
                </a:effectLst>
              </a:rPr>
              <a:t>ENDING GRANTS</a:t>
            </a:r>
            <a:r>
              <a:rPr lang="en-US" altLang="en-US" sz="1600" dirty="0" smtClean="0">
                <a:effectLst>
                  <a:outerShdw blurRad="38100" dist="38100" dir="2700000" algn="tl">
                    <a:srgbClr val="000000">
                      <a:alpha val="43137"/>
                    </a:srgbClr>
                  </a:outerShdw>
                </a:effectLst>
              </a:rPr>
              <a:t>:</a:t>
            </a:r>
            <a:endParaRPr lang="en-US" altLang="en-US" sz="1600" dirty="0">
              <a:effectLst>
                <a:outerShdw blurRad="38100" dist="38100" dir="2700000" algn="tl">
                  <a:srgbClr val="000000">
                    <a:alpha val="43137"/>
                  </a:srgbClr>
                </a:outerShdw>
              </a:effectLst>
            </a:endParaRPr>
          </a:p>
          <a:p>
            <a:pPr lvl="0" algn="l" eaLnBrk="1" hangingPunct="1">
              <a:lnSpc>
                <a:spcPct val="80000"/>
              </a:lnSpc>
            </a:pPr>
            <a:r>
              <a:rPr lang="en-US" altLang="en-US" sz="1800" dirty="0"/>
              <a:t>$301,024 Redwood River Turbidity Reduction Project (Ends 6/30/2018)</a:t>
            </a:r>
          </a:p>
          <a:p>
            <a:pPr algn="l" eaLnBrk="1" hangingPunct="1">
              <a:lnSpc>
                <a:spcPct val="80000"/>
              </a:lnSpc>
            </a:pPr>
            <a:r>
              <a:rPr lang="en-US" altLang="en-US" sz="1800" dirty="0"/>
              <a:t>				Cost share available:  </a:t>
            </a:r>
            <a:r>
              <a:rPr lang="en-US" altLang="en-US" sz="1800" dirty="0" smtClean="0"/>
              <a:t>$5,695.77</a:t>
            </a:r>
            <a:endParaRPr lang="en-US" altLang="en-US" sz="1800" dirty="0"/>
          </a:p>
          <a:p>
            <a:pPr algn="l" eaLnBrk="1" hangingPunct="1">
              <a:lnSpc>
                <a:spcPct val="80000"/>
              </a:lnSpc>
            </a:pPr>
            <a:endParaRPr lang="en-US" altLang="en-US" sz="1600" dirty="0" smtClean="0"/>
          </a:p>
          <a:p>
            <a:pPr algn="l" eaLnBrk="1" hangingPunct="1">
              <a:lnSpc>
                <a:spcPct val="80000"/>
              </a:lnSpc>
            </a:pPr>
            <a:r>
              <a:rPr lang="en-US" altLang="en-US" sz="2400" dirty="0" smtClean="0">
                <a:solidFill>
                  <a:schemeClr val="accent4">
                    <a:lumMod val="40000"/>
                    <a:lumOff val="60000"/>
                  </a:schemeClr>
                </a:solidFill>
                <a:effectLst>
                  <a:outerShdw blurRad="38100" dist="38100" dir="2700000" algn="tl">
                    <a:srgbClr val="000000">
                      <a:alpha val="43137"/>
                    </a:srgbClr>
                  </a:outerShdw>
                </a:effectLst>
              </a:rPr>
              <a:t>CONTINUING GRANTS</a:t>
            </a:r>
            <a:r>
              <a:rPr lang="en-US" altLang="en-US" sz="2400" dirty="0">
                <a:solidFill>
                  <a:schemeClr val="accent4">
                    <a:lumMod val="40000"/>
                    <a:lumOff val="60000"/>
                  </a:schemeClr>
                </a:solidFill>
                <a:effectLst>
                  <a:outerShdw blurRad="38100" dist="38100" dir="2700000" algn="tl">
                    <a:srgbClr val="000000">
                      <a:alpha val="43137"/>
                    </a:srgbClr>
                  </a:outerShdw>
                </a:effectLst>
              </a:rPr>
              <a:t>:</a:t>
            </a:r>
          </a:p>
          <a:p>
            <a:pPr algn="l" eaLnBrk="1" hangingPunct="1">
              <a:lnSpc>
                <a:spcPct val="80000"/>
              </a:lnSpc>
            </a:pPr>
            <a:r>
              <a:rPr lang="en-US" altLang="en-US" sz="2000" dirty="0" smtClean="0">
                <a:solidFill>
                  <a:schemeClr val="accent4">
                    <a:lumMod val="40000"/>
                    <a:lumOff val="60000"/>
                  </a:schemeClr>
                </a:solidFill>
              </a:rPr>
              <a:t>$142,257.66 </a:t>
            </a:r>
            <a:r>
              <a:rPr lang="en-US" altLang="en-US" sz="2000" dirty="0">
                <a:solidFill>
                  <a:srgbClr val="FFC000"/>
                </a:solidFill>
              </a:rPr>
              <a:t>Watershed Pollutant Load Monitoring Network </a:t>
            </a:r>
            <a:r>
              <a:rPr lang="en-US" altLang="en-US" sz="2000" dirty="0">
                <a:solidFill>
                  <a:schemeClr val="accent4">
                    <a:lumMod val="40000"/>
                    <a:lumOff val="60000"/>
                  </a:schemeClr>
                </a:solidFill>
              </a:rPr>
              <a:t>(WPLMN) Grant for Redwood and Cottonwood Watersheds </a:t>
            </a:r>
            <a:r>
              <a:rPr lang="en-US" altLang="en-US" sz="2000" dirty="0" smtClean="0">
                <a:solidFill>
                  <a:schemeClr val="accent4">
                    <a:lumMod val="40000"/>
                    <a:lumOff val="60000"/>
                  </a:schemeClr>
                </a:solidFill>
              </a:rPr>
              <a:t>                                       	</a:t>
            </a:r>
            <a:r>
              <a:rPr lang="en-US" altLang="en-US" sz="2000" i="1" dirty="0" smtClean="0">
                <a:solidFill>
                  <a:schemeClr val="accent4">
                    <a:lumMod val="40000"/>
                    <a:lumOff val="60000"/>
                  </a:schemeClr>
                </a:solidFill>
              </a:rPr>
              <a:t>(</a:t>
            </a:r>
            <a:r>
              <a:rPr lang="en-US" altLang="en-US" sz="2000" i="1" dirty="0">
                <a:solidFill>
                  <a:schemeClr val="accent4">
                    <a:lumMod val="40000"/>
                    <a:lumOff val="60000"/>
                  </a:schemeClr>
                </a:solidFill>
              </a:rPr>
              <a:t>Ends 6/30/2018, 2-year Amendment until 6/30/2020) </a:t>
            </a:r>
          </a:p>
          <a:p>
            <a:pPr algn="l" eaLnBrk="1" hangingPunct="1">
              <a:lnSpc>
                <a:spcPct val="80000"/>
              </a:lnSpc>
            </a:pPr>
            <a:r>
              <a:rPr lang="en-US" altLang="en-US" sz="2000" dirty="0" smtClean="0">
                <a:solidFill>
                  <a:schemeClr val="accent4">
                    <a:lumMod val="40000"/>
                    <a:lumOff val="60000"/>
                  </a:schemeClr>
                </a:solidFill>
              </a:rPr>
              <a:t>$75,605.17 </a:t>
            </a:r>
            <a:r>
              <a:rPr lang="en-US" altLang="en-US" sz="2000" dirty="0" smtClean="0">
                <a:solidFill>
                  <a:srgbClr val="FFC000"/>
                </a:solidFill>
              </a:rPr>
              <a:t>Surface </a:t>
            </a:r>
            <a:r>
              <a:rPr lang="en-US" altLang="en-US" sz="2000" dirty="0">
                <a:solidFill>
                  <a:srgbClr val="FFC000"/>
                </a:solidFill>
              </a:rPr>
              <a:t>Water Assessment Grant </a:t>
            </a:r>
            <a:r>
              <a:rPr lang="en-US" altLang="en-US" sz="2000" dirty="0">
                <a:solidFill>
                  <a:schemeClr val="accent4">
                    <a:lumMod val="40000"/>
                    <a:lumOff val="60000"/>
                  </a:schemeClr>
                </a:solidFill>
              </a:rPr>
              <a:t>(SWAG) for Redwood and Cottonwood River Watersheds </a:t>
            </a:r>
            <a:r>
              <a:rPr lang="en-US" altLang="en-US" sz="2000" i="1" dirty="0">
                <a:solidFill>
                  <a:schemeClr val="accent4">
                    <a:lumMod val="40000"/>
                    <a:lumOff val="60000"/>
                  </a:schemeClr>
                </a:solidFill>
              </a:rPr>
              <a:t>(12/31/2018</a:t>
            </a:r>
            <a:r>
              <a:rPr lang="en-US" altLang="en-US" sz="2000" i="1" dirty="0" smtClean="0">
                <a:solidFill>
                  <a:schemeClr val="accent4">
                    <a:lumMod val="40000"/>
                    <a:lumOff val="60000"/>
                  </a:schemeClr>
                </a:solidFill>
              </a:rPr>
              <a:t>)</a:t>
            </a:r>
          </a:p>
          <a:p>
            <a:pPr algn="l" eaLnBrk="1" hangingPunct="1">
              <a:lnSpc>
                <a:spcPct val="80000"/>
              </a:lnSpc>
            </a:pPr>
            <a:r>
              <a:rPr lang="en-US" altLang="en-US" sz="2000" dirty="0" smtClean="0">
                <a:solidFill>
                  <a:schemeClr val="accent4">
                    <a:lumMod val="40000"/>
                    <a:lumOff val="60000"/>
                  </a:schemeClr>
                </a:solidFill>
              </a:rPr>
              <a:t>$77,000 </a:t>
            </a:r>
            <a:r>
              <a:rPr lang="en-US" altLang="en-US" sz="2000" dirty="0" smtClean="0">
                <a:solidFill>
                  <a:srgbClr val="FFC000"/>
                </a:solidFill>
              </a:rPr>
              <a:t>pre-Watershed Restoration And Protection Strategies </a:t>
            </a:r>
            <a:r>
              <a:rPr lang="en-US" altLang="en-US" sz="2000" dirty="0" smtClean="0">
                <a:solidFill>
                  <a:schemeClr val="accent4">
                    <a:lumMod val="40000"/>
                    <a:lumOff val="60000"/>
                  </a:schemeClr>
                </a:solidFill>
              </a:rPr>
              <a:t>(WRAPS) Grant</a:t>
            </a:r>
            <a:endParaRPr lang="en-US" altLang="en-US" sz="2000" dirty="0">
              <a:solidFill>
                <a:schemeClr val="accent4">
                  <a:lumMod val="40000"/>
                  <a:lumOff val="60000"/>
                </a:schemeClr>
              </a:solidFill>
            </a:endParaRPr>
          </a:p>
          <a:p>
            <a:pPr algn="l" eaLnBrk="1" hangingPunct="1">
              <a:lnSpc>
                <a:spcPct val="80000"/>
              </a:lnSpc>
            </a:pPr>
            <a:r>
              <a:rPr lang="en-US" altLang="en-US" sz="2000" dirty="0" smtClean="0">
                <a:solidFill>
                  <a:srgbClr val="FFC000"/>
                </a:solidFill>
              </a:rPr>
              <a:t>Discovery </a:t>
            </a:r>
            <a:r>
              <a:rPr lang="en-US" altLang="en-US" sz="2000" dirty="0">
                <a:solidFill>
                  <a:srgbClr val="FFC000"/>
                </a:solidFill>
              </a:rPr>
              <a:t>Farms Minnesota </a:t>
            </a:r>
            <a:r>
              <a:rPr lang="en-US" altLang="en-US" sz="2000" i="1" dirty="0" smtClean="0">
                <a:solidFill>
                  <a:schemeClr val="accent4">
                    <a:lumMod val="40000"/>
                    <a:lumOff val="60000"/>
                  </a:schemeClr>
                </a:solidFill>
              </a:rPr>
              <a:t>(through 12/31/2023</a:t>
            </a:r>
            <a:r>
              <a:rPr lang="en-US" altLang="en-US" sz="2000" i="1" dirty="0">
                <a:solidFill>
                  <a:schemeClr val="accent4">
                    <a:lumMod val="40000"/>
                    <a:lumOff val="60000"/>
                  </a:schemeClr>
                </a:solidFill>
              </a:rPr>
              <a:t>)</a:t>
            </a:r>
            <a:endParaRPr lang="en-US" altLang="en-US" sz="2000" i="1" dirty="0" smtClean="0">
              <a:solidFill>
                <a:schemeClr val="accent4">
                  <a:lumMod val="40000"/>
                  <a:lumOff val="60000"/>
                </a:schemeClr>
              </a:solidFill>
            </a:endParaRPr>
          </a:p>
          <a:p>
            <a:pPr lvl="0" algn="l" eaLnBrk="1" hangingPunct="1">
              <a:lnSpc>
                <a:spcPct val="80000"/>
              </a:lnSpc>
            </a:pPr>
            <a:endParaRPr lang="en-US" altLang="en-US" sz="1200" dirty="0">
              <a:solidFill>
                <a:schemeClr val="accent4">
                  <a:lumMod val="40000"/>
                  <a:lumOff val="60000"/>
                </a:schemeClr>
              </a:solidFill>
            </a:endParaRPr>
          </a:p>
          <a:p>
            <a:pPr marL="0" indent="0" algn="l" eaLnBrk="1" hangingPunct="1">
              <a:lnSpc>
                <a:spcPct val="80000"/>
              </a:lnSpc>
              <a:buNone/>
            </a:pPr>
            <a:r>
              <a:rPr lang="en-US" altLang="en-US" sz="2000" dirty="0" smtClean="0">
                <a:solidFill>
                  <a:schemeClr val="accent3">
                    <a:lumMod val="60000"/>
                    <a:lumOff val="40000"/>
                  </a:schemeClr>
                </a:solidFill>
              </a:rPr>
              <a:t>				</a:t>
            </a:r>
            <a:endParaRPr lang="en-US" altLang="en-US" sz="2000" dirty="0" smtClean="0"/>
          </a:p>
          <a:p>
            <a:pPr marL="0" lvl="0" indent="0" algn="l" eaLnBrk="1" hangingPunct="1">
              <a:lnSpc>
                <a:spcPct val="80000"/>
              </a:lnSpc>
              <a:buNone/>
            </a:pPr>
            <a:endParaRPr lang="en-US" altLang="en-US" sz="1700" dirty="0" smtClean="0">
              <a:solidFill>
                <a:prstClr val="black"/>
              </a:solidFill>
            </a:endParaRPr>
          </a:p>
          <a:p>
            <a:pPr marL="0" lvl="0" indent="0" algn="l" eaLnBrk="1" hangingPunct="1">
              <a:lnSpc>
                <a:spcPct val="80000"/>
              </a:lnSpc>
              <a:buNone/>
            </a:pPr>
            <a:endParaRPr lang="en-US" altLang="en-US" sz="1200" dirty="0">
              <a:solidFill>
                <a:prstClr val="black"/>
              </a:solidFill>
            </a:endParaRPr>
          </a:p>
          <a:p>
            <a:pPr marL="0" indent="0" algn="l" eaLnBrk="1" hangingPunct="1">
              <a:lnSpc>
                <a:spcPct val="80000"/>
              </a:lnSpc>
              <a:buNone/>
            </a:pPr>
            <a:endParaRPr lang="en-US" altLang="en-US" sz="1200" dirty="0" smtClean="0"/>
          </a:p>
          <a:p>
            <a:pPr algn="l" eaLnBrk="1" hangingPunct="1">
              <a:lnSpc>
                <a:spcPct val="80000"/>
              </a:lnSpc>
            </a:pPr>
            <a:endParaRPr lang="en-US" altLang="en-US" sz="1200" dirty="0" smtClean="0"/>
          </a:p>
          <a:p>
            <a:pPr algn="l" eaLnBrk="1" hangingPunct="1">
              <a:lnSpc>
                <a:spcPct val="80000"/>
              </a:lnSpc>
              <a:buFont typeface="Wingdings" pitchFamily="2" charset="2"/>
              <a:buNone/>
            </a:pPr>
            <a:endParaRPr lang="en-US" altLang="en-US" sz="1900" dirty="0" smtClean="0"/>
          </a:p>
          <a:p>
            <a:pPr algn="l" eaLnBrk="1" hangingPunct="1">
              <a:lnSpc>
                <a:spcPct val="80000"/>
              </a:lnSpc>
              <a:buFont typeface="Wingdings" pitchFamily="2" charset="2"/>
              <a:buNone/>
            </a:pPr>
            <a:endParaRPr lang="en-US" altLang="en-US" sz="2500" dirty="0" smtClean="0"/>
          </a:p>
          <a:p>
            <a:pPr algn="l" eaLnBrk="1" hangingPunct="1">
              <a:lnSpc>
                <a:spcPct val="80000"/>
              </a:lnSpc>
              <a:buFont typeface="Wingdings" pitchFamily="2" charset="2"/>
              <a:buNone/>
            </a:pPr>
            <a:endParaRPr lang="en-US" altLang="en-US" sz="2500" dirty="0" smtClean="0"/>
          </a:p>
        </p:txBody>
      </p:sp>
      <p:sp>
        <p:nvSpPr>
          <p:cNvPr id="5" name="Slide Number Placeholder 5"/>
          <p:cNvSpPr>
            <a:spLocks noGrp="1"/>
          </p:cNvSpPr>
          <p:nvPr>
            <p:ph type="sldNum" sz="quarter" idx="12"/>
          </p:nvPr>
        </p:nvSpPr>
        <p:spPr/>
        <p:txBody>
          <a:bodyPr/>
          <a:lstStyle/>
          <a:p>
            <a:pPr>
              <a:defRPr/>
            </a:pPr>
            <a:fld id="{0C6CAB2F-5226-4B31-AD23-FF495DE843D3}" type="slidenum">
              <a:rPr lang="en-US" altLang="en-US">
                <a:solidFill>
                  <a:srgbClr val="04617B">
                    <a:shade val="90000"/>
                  </a:srgbClr>
                </a:solidFill>
              </a:rPr>
              <a:pPr>
                <a:defRPr/>
              </a:pPr>
              <a:t>8</a:t>
            </a:fld>
            <a:endParaRPr lang="en-US" altLang="en-US" dirty="0">
              <a:solidFill>
                <a:srgbClr val="04617B">
                  <a:shade val="90000"/>
                </a:srgbClr>
              </a:solidFill>
            </a:endParaRPr>
          </a:p>
        </p:txBody>
      </p:sp>
      <p:sp>
        <p:nvSpPr>
          <p:cNvPr id="4" name="Title 3"/>
          <p:cNvSpPr>
            <a:spLocks noGrp="1"/>
          </p:cNvSpPr>
          <p:nvPr>
            <p:ph type="ctrTitle"/>
          </p:nvPr>
        </p:nvSpPr>
        <p:spPr>
          <a:xfrm>
            <a:off x="838200" y="304800"/>
            <a:ext cx="7851648" cy="1219200"/>
          </a:xfrm>
        </p:spPr>
        <p:txBody>
          <a:bodyPr/>
          <a:lstStyle/>
          <a:p>
            <a:r>
              <a:rPr lang="en-US" dirty="0" smtClean="0"/>
              <a:t>GRANTS</a:t>
            </a:r>
            <a:endParaRPr lang="en-US" dirty="0"/>
          </a:p>
        </p:txBody>
      </p:sp>
    </p:spTree>
    <p:extLst>
      <p:ext uri="{BB962C8B-B14F-4D97-AF65-F5344CB8AC3E}">
        <p14:creationId xmlns:p14="http://schemas.microsoft.com/office/powerpoint/2010/main" val="12567881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457200" y="914400"/>
            <a:ext cx="7854696" cy="2438400"/>
          </a:xfrm>
        </p:spPr>
        <p:txBody>
          <a:bodyPr/>
          <a:lstStyle/>
          <a:p>
            <a:pPr algn="l" eaLnBrk="1" hangingPunct="1">
              <a:lnSpc>
                <a:spcPct val="80000"/>
              </a:lnSpc>
            </a:pPr>
            <a:endParaRPr lang="en-US" altLang="en-US" sz="1700" dirty="0" smtClean="0">
              <a:solidFill>
                <a:schemeClr val="accent3">
                  <a:lumMod val="60000"/>
                  <a:lumOff val="40000"/>
                </a:schemeClr>
              </a:solidFill>
            </a:endParaRPr>
          </a:p>
          <a:p>
            <a:pPr lvl="0" algn="l" eaLnBrk="1" hangingPunct="1">
              <a:lnSpc>
                <a:spcPct val="80000"/>
              </a:lnSpc>
            </a:pPr>
            <a:r>
              <a:rPr lang="en-US" altLang="en-US" sz="2400" dirty="0" smtClean="0">
                <a:solidFill>
                  <a:schemeClr val="accent3">
                    <a:lumMod val="60000"/>
                    <a:lumOff val="40000"/>
                  </a:schemeClr>
                </a:solidFill>
                <a:effectLst>
                  <a:outerShdw blurRad="38100" dist="38100" dir="2700000" algn="tl">
                    <a:srgbClr val="000000">
                      <a:alpha val="43137"/>
                    </a:srgbClr>
                  </a:outerShdw>
                </a:effectLst>
              </a:rPr>
              <a:t>NEW GRANTS/AMENDMENTS:</a:t>
            </a:r>
          </a:p>
          <a:p>
            <a:pPr lvl="0" algn="l" eaLnBrk="1" hangingPunct="1">
              <a:lnSpc>
                <a:spcPct val="80000"/>
              </a:lnSpc>
            </a:pPr>
            <a:r>
              <a:rPr lang="en-US" altLang="en-US" sz="1800" dirty="0" smtClean="0">
                <a:solidFill>
                  <a:schemeClr val="accent3">
                    <a:lumMod val="60000"/>
                    <a:lumOff val="40000"/>
                  </a:schemeClr>
                </a:solidFill>
              </a:rPr>
              <a:t>$</a:t>
            </a:r>
            <a:r>
              <a:rPr lang="en-US" altLang="en-US" sz="1800" dirty="0">
                <a:solidFill>
                  <a:schemeClr val="accent3">
                    <a:lumMod val="60000"/>
                    <a:lumOff val="40000"/>
                  </a:schemeClr>
                </a:solidFill>
              </a:rPr>
              <a:t>9,600 MN Department of Agriculture Pesticide Monitoring </a:t>
            </a:r>
            <a:r>
              <a:rPr lang="en-US" altLang="en-US" sz="1400" dirty="0" smtClean="0">
                <a:solidFill>
                  <a:schemeClr val="accent3">
                    <a:lumMod val="60000"/>
                    <a:lumOff val="40000"/>
                  </a:schemeClr>
                </a:solidFill>
              </a:rPr>
              <a:t>(2 years)</a:t>
            </a:r>
          </a:p>
          <a:p>
            <a:pPr algn="l" eaLnBrk="1" hangingPunct="1">
              <a:lnSpc>
                <a:spcPct val="80000"/>
              </a:lnSpc>
            </a:pPr>
            <a:r>
              <a:rPr lang="en-US" altLang="en-US" sz="1800" dirty="0" smtClean="0">
                <a:solidFill>
                  <a:schemeClr val="accent3">
                    <a:lumMod val="60000"/>
                    <a:lumOff val="40000"/>
                  </a:schemeClr>
                </a:solidFill>
              </a:rPr>
              <a:t>WPLMN Grant Amendment </a:t>
            </a:r>
            <a:r>
              <a:rPr lang="en-US" altLang="en-US" sz="1800" dirty="0">
                <a:solidFill>
                  <a:schemeClr val="accent3">
                    <a:lumMod val="60000"/>
                    <a:lumOff val="40000"/>
                  </a:schemeClr>
                </a:solidFill>
              </a:rPr>
              <a:t>for Redwood and Cottonwood </a:t>
            </a:r>
            <a:r>
              <a:rPr lang="en-US" altLang="en-US" sz="1800" dirty="0" smtClean="0">
                <a:solidFill>
                  <a:schemeClr val="accent3">
                    <a:lumMod val="60000"/>
                    <a:lumOff val="40000"/>
                  </a:schemeClr>
                </a:solidFill>
              </a:rPr>
              <a:t>Watersheds             </a:t>
            </a:r>
            <a:r>
              <a:rPr lang="en-US" altLang="en-US" sz="1200" dirty="0" smtClean="0">
                <a:solidFill>
                  <a:schemeClr val="accent3">
                    <a:lumMod val="60000"/>
                    <a:lumOff val="40000"/>
                  </a:schemeClr>
                </a:solidFill>
              </a:rPr>
              <a:t>(Ends </a:t>
            </a:r>
            <a:r>
              <a:rPr lang="en-US" altLang="en-US" sz="1200" dirty="0">
                <a:solidFill>
                  <a:schemeClr val="accent3">
                    <a:lumMod val="60000"/>
                    <a:lumOff val="40000"/>
                  </a:schemeClr>
                </a:solidFill>
              </a:rPr>
              <a:t>6/30/2018, 2-year Amendment until 6/30/2020) </a:t>
            </a:r>
            <a:endParaRPr lang="en-US" altLang="en-US" sz="1700" dirty="0" smtClean="0">
              <a:solidFill>
                <a:schemeClr val="accent3">
                  <a:lumMod val="60000"/>
                  <a:lumOff val="40000"/>
                </a:schemeClr>
              </a:solidFill>
            </a:endParaRPr>
          </a:p>
          <a:p>
            <a:pPr algn="l" eaLnBrk="1" hangingPunct="1">
              <a:lnSpc>
                <a:spcPct val="80000"/>
              </a:lnSpc>
            </a:pPr>
            <a:r>
              <a:rPr lang="en-US" altLang="en-US" sz="1800" dirty="0" smtClean="0">
                <a:solidFill>
                  <a:schemeClr val="accent3">
                    <a:lumMod val="60000"/>
                    <a:lumOff val="40000"/>
                  </a:schemeClr>
                </a:solidFill>
              </a:rPr>
              <a:t>WRAPS – Cottonwood River watershed</a:t>
            </a:r>
          </a:p>
          <a:p>
            <a:pPr algn="l" eaLnBrk="1" hangingPunct="1">
              <a:lnSpc>
                <a:spcPct val="80000"/>
              </a:lnSpc>
            </a:pPr>
            <a:r>
              <a:rPr lang="en-US" altLang="en-US" sz="1800" dirty="0" smtClean="0">
                <a:solidFill>
                  <a:schemeClr val="accent3">
                    <a:lumMod val="60000"/>
                    <a:lumOff val="40000"/>
                  </a:schemeClr>
                </a:solidFill>
              </a:rPr>
              <a:t>WRAPS – Redwood River watershed</a:t>
            </a:r>
            <a:endParaRPr lang="en-US" altLang="en-US" sz="1200" dirty="0" smtClean="0">
              <a:solidFill>
                <a:schemeClr val="accent3">
                  <a:lumMod val="60000"/>
                  <a:lumOff val="40000"/>
                </a:schemeClr>
              </a:solidFill>
            </a:endParaRPr>
          </a:p>
          <a:p>
            <a:pPr marL="0" lvl="0" indent="0" algn="l" eaLnBrk="1" hangingPunct="1">
              <a:lnSpc>
                <a:spcPct val="80000"/>
              </a:lnSpc>
              <a:buNone/>
            </a:pPr>
            <a:endParaRPr lang="en-US" altLang="en-US" sz="1200" dirty="0">
              <a:solidFill>
                <a:schemeClr val="accent3">
                  <a:lumMod val="60000"/>
                  <a:lumOff val="40000"/>
                </a:schemeClr>
              </a:solidFill>
            </a:endParaRPr>
          </a:p>
          <a:p>
            <a:pPr marL="0" indent="0" algn="l" eaLnBrk="1" hangingPunct="1">
              <a:lnSpc>
                <a:spcPct val="80000"/>
              </a:lnSpc>
              <a:buNone/>
            </a:pPr>
            <a:endParaRPr lang="en-US" altLang="en-US" sz="1200" dirty="0" smtClean="0"/>
          </a:p>
          <a:p>
            <a:pPr algn="l" eaLnBrk="1" hangingPunct="1">
              <a:lnSpc>
                <a:spcPct val="80000"/>
              </a:lnSpc>
            </a:pPr>
            <a:endParaRPr lang="en-US" altLang="en-US" sz="1200" dirty="0" smtClean="0"/>
          </a:p>
          <a:p>
            <a:pPr algn="l" eaLnBrk="1" hangingPunct="1">
              <a:lnSpc>
                <a:spcPct val="80000"/>
              </a:lnSpc>
              <a:buFont typeface="Wingdings" pitchFamily="2" charset="2"/>
              <a:buNone/>
            </a:pPr>
            <a:endParaRPr lang="en-US" altLang="en-US" sz="1900" dirty="0" smtClean="0"/>
          </a:p>
          <a:p>
            <a:pPr algn="l" eaLnBrk="1" hangingPunct="1">
              <a:lnSpc>
                <a:spcPct val="80000"/>
              </a:lnSpc>
              <a:buFont typeface="Wingdings" pitchFamily="2" charset="2"/>
              <a:buNone/>
            </a:pPr>
            <a:endParaRPr lang="en-US" altLang="en-US" sz="2500" dirty="0" smtClean="0"/>
          </a:p>
          <a:p>
            <a:pPr algn="l" eaLnBrk="1" hangingPunct="1">
              <a:lnSpc>
                <a:spcPct val="80000"/>
              </a:lnSpc>
              <a:buFont typeface="Wingdings" pitchFamily="2" charset="2"/>
              <a:buNone/>
            </a:pPr>
            <a:endParaRPr lang="en-US" altLang="en-US" sz="2500" dirty="0" smtClean="0"/>
          </a:p>
        </p:txBody>
      </p:sp>
      <p:sp>
        <p:nvSpPr>
          <p:cNvPr id="5" name="Slide Number Placeholder 5"/>
          <p:cNvSpPr>
            <a:spLocks noGrp="1"/>
          </p:cNvSpPr>
          <p:nvPr>
            <p:ph type="sldNum" sz="quarter" idx="12"/>
          </p:nvPr>
        </p:nvSpPr>
        <p:spPr/>
        <p:txBody>
          <a:bodyPr/>
          <a:lstStyle/>
          <a:p>
            <a:pPr>
              <a:defRPr/>
            </a:pPr>
            <a:fld id="{0C6CAB2F-5226-4B31-AD23-FF495DE843D3}" type="slidenum">
              <a:rPr lang="en-US" altLang="en-US">
                <a:solidFill>
                  <a:srgbClr val="04617B">
                    <a:shade val="90000"/>
                  </a:srgbClr>
                </a:solidFill>
              </a:rPr>
              <a:pPr>
                <a:defRPr/>
              </a:pPr>
              <a:t>9</a:t>
            </a:fld>
            <a:endParaRPr lang="en-US" altLang="en-US" dirty="0">
              <a:solidFill>
                <a:srgbClr val="04617B">
                  <a:shade val="90000"/>
                </a:srgbClr>
              </a:solidFill>
            </a:endParaRPr>
          </a:p>
        </p:txBody>
      </p:sp>
      <p:cxnSp>
        <p:nvCxnSpPr>
          <p:cNvPr id="3" name="Straight Connector 2"/>
          <p:cNvCxnSpPr/>
          <p:nvPr/>
        </p:nvCxnSpPr>
        <p:spPr>
          <a:xfrm>
            <a:off x="422302" y="3352800"/>
            <a:ext cx="838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3"/>
          <p:cNvSpPr txBox="1">
            <a:spLocks noChangeArrowheads="1"/>
          </p:cNvSpPr>
          <p:nvPr/>
        </p:nvSpPr>
        <p:spPr bwMode="auto">
          <a:xfrm>
            <a:off x="422302" y="3276600"/>
            <a:ext cx="785469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18288" bIns="45720" numCol="1" anchor="t" anchorCtr="0" compatLnSpc="1">
            <a:prstTxWarp prst="textNoShape">
              <a:avLst/>
            </a:prstTxWarp>
          </a:bodyPr>
          <a:lstStyle>
            <a:lvl1pPr marL="0" marR="45720" indent="0" algn="r" rtl="0" eaLnBrk="0" fontAlgn="base" hangingPunct="0">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eaLnBrk="0" fontAlgn="base" hangingPunct="0">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eaLnBrk="1" hangingPunct="1">
              <a:lnSpc>
                <a:spcPct val="80000"/>
              </a:lnSpc>
            </a:pPr>
            <a:endParaRPr lang="en-US" altLang="en-US" sz="1700" dirty="0" smtClean="0">
              <a:solidFill>
                <a:srgbClr val="0BD0D9">
                  <a:lumMod val="60000"/>
                  <a:lumOff val="40000"/>
                </a:srgbClr>
              </a:solidFill>
            </a:endParaRPr>
          </a:p>
          <a:p>
            <a:pPr algn="l" eaLnBrk="1" hangingPunct="1">
              <a:lnSpc>
                <a:spcPct val="80000"/>
              </a:lnSpc>
            </a:pPr>
            <a:r>
              <a:rPr lang="en-US" altLang="en-US" sz="2400" dirty="0" smtClean="0">
                <a:solidFill>
                  <a:prstClr val="white"/>
                </a:solidFill>
                <a:effectLst>
                  <a:outerShdw blurRad="38100" dist="38100" dir="2700000" algn="tl">
                    <a:srgbClr val="000000">
                      <a:alpha val="43137"/>
                    </a:srgbClr>
                  </a:outerShdw>
                </a:effectLst>
              </a:rPr>
              <a:t>GRANT APPLICATIONS:</a:t>
            </a:r>
          </a:p>
          <a:p>
            <a:pPr algn="l" eaLnBrk="1" hangingPunct="1">
              <a:lnSpc>
                <a:spcPct val="80000"/>
              </a:lnSpc>
            </a:pPr>
            <a:r>
              <a:rPr lang="en-US" altLang="en-US" sz="1800" dirty="0" smtClean="0">
                <a:solidFill>
                  <a:prstClr val="white"/>
                </a:solidFill>
              </a:rPr>
              <a:t>$ 291,805 BWSR Clean Water Funds – to be announced 12/2017</a:t>
            </a:r>
            <a:endParaRPr lang="en-US" altLang="en-US" sz="1200" dirty="0" smtClean="0">
              <a:solidFill>
                <a:prstClr val="white"/>
              </a:solidFill>
            </a:endParaRPr>
          </a:p>
          <a:p>
            <a:pPr algn="l" eaLnBrk="1" hangingPunct="1">
              <a:lnSpc>
                <a:spcPct val="80000"/>
              </a:lnSpc>
            </a:pPr>
            <a:endParaRPr lang="en-US" altLang="en-US" sz="1200" dirty="0" smtClean="0">
              <a:solidFill>
                <a:prstClr val="white"/>
              </a:solidFill>
            </a:endParaRPr>
          </a:p>
          <a:p>
            <a:pPr algn="l" eaLnBrk="1" hangingPunct="1">
              <a:lnSpc>
                <a:spcPct val="80000"/>
              </a:lnSpc>
            </a:pPr>
            <a:r>
              <a:rPr lang="en-US" sz="1800" dirty="0" smtClean="0">
                <a:solidFill>
                  <a:prstClr val="white"/>
                </a:solidFill>
              </a:rPr>
              <a:t>Cost-share </a:t>
            </a:r>
            <a:r>
              <a:rPr lang="en-US" sz="1800" dirty="0">
                <a:solidFill>
                  <a:prstClr val="white"/>
                </a:solidFill>
              </a:rPr>
              <a:t>funding, along with administration and technical services, </a:t>
            </a:r>
            <a:r>
              <a:rPr lang="en-US" sz="1800" dirty="0" smtClean="0">
                <a:solidFill>
                  <a:prstClr val="white"/>
                </a:solidFill>
              </a:rPr>
              <a:t>for:</a:t>
            </a:r>
          </a:p>
          <a:p>
            <a:pPr algn="l" eaLnBrk="1" hangingPunct="1">
              <a:lnSpc>
                <a:spcPct val="80000"/>
              </a:lnSpc>
            </a:pPr>
            <a:r>
              <a:rPr lang="en-US" sz="1800" dirty="0" smtClean="0">
                <a:solidFill>
                  <a:prstClr val="white"/>
                </a:solidFill>
              </a:rPr>
              <a:t>	10 WSCBs</a:t>
            </a:r>
          </a:p>
          <a:p>
            <a:pPr algn="l" eaLnBrk="1" hangingPunct="1">
              <a:lnSpc>
                <a:spcPct val="80000"/>
              </a:lnSpc>
            </a:pPr>
            <a:r>
              <a:rPr lang="en-US" sz="1800" dirty="0" smtClean="0">
                <a:solidFill>
                  <a:prstClr val="white"/>
                </a:solidFill>
              </a:rPr>
              <a:t>	4000</a:t>
            </a:r>
            <a:r>
              <a:rPr lang="en-US" sz="1800" dirty="0">
                <a:solidFill>
                  <a:prstClr val="white"/>
                </a:solidFill>
              </a:rPr>
              <a:t>’ of grassed </a:t>
            </a:r>
            <a:r>
              <a:rPr lang="en-US" sz="1800" dirty="0" smtClean="0">
                <a:solidFill>
                  <a:prstClr val="white"/>
                </a:solidFill>
              </a:rPr>
              <a:t>waterways</a:t>
            </a:r>
          </a:p>
          <a:p>
            <a:pPr algn="l" eaLnBrk="1" hangingPunct="1">
              <a:lnSpc>
                <a:spcPct val="80000"/>
              </a:lnSpc>
            </a:pPr>
            <a:r>
              <a:rPr lang="en-US" sz="1800" dirty="0" smtClean="0">
                <a:solidFill>
                  <a:prstClr val="white"/>
                </a:solidFill>
              </a:rPr>
              <a:t>	1500</a:t>
            </a:r>
            <a:r>
              <a:rPr lang="en-US" sz="1800" dirty="0">
                <a:solidFill>
                  <a:prstClr val="white"/>
                </a:solidFill>
              </a:rPr>
              <a:t>’ of streambank </a:t>
            </a:r>
            <a:r>
              <a:rPr lang="en-US" sz="1800" dirty="0" smtClean="0">
                <a:solidFill>
                  <a:prstClr val="white"/>
                </a:solidFill>
              </a:rPr>
              <a:t>stabilization</a:t>
            </a:r>
          </a:p>
          <a:p>
            <a:pPr algn="l" eaLnBrk="1" hangingPunct="1">
              <a:lnSpc>
                <a:spcPct val="80000"/>
              </a:lnSpc>
            </a:pPr>
            <a:r>
              <a:rPr lang="en-US" sz="1800" dirty="0" smtClean="0">
                <a:solidFill>
                  <a:prstClr val="white"/>
                </a:solidFill>
              </a:rPr>
              <a:t>	5 </a:t>
            </a:r>
            <a:r>
              <a:rPr lang="en-US" sz="1800" dirty="0">
                <a:solidFill>
                  <a:prstClr val="white"/>
                </a:solidFill>
              </a:rPr>
              <a:t>grade </a:t>
            </a:r>
            <a:r>
              <a:rPr lang="en-US" sz="1800" dirty="0" smtClean="0">
                <a:solidFill>
                  <a:prstClr val="white"/>
                </a:solidFill>
              </a:rPr>
              <a:t>stabilizations</a:t>
            </a:r>
            <a:endParaRPr lang="en-US" sz="1800" dirty="0">
              <a:solidFill>
                <a:prstClr val="white"/>
              </a:solidFill>
            </a:endParaRPr>
          </a:p>
          <a:p>
            <a:pPr algn="l" eaLnBrk="1" hangingPunct="1">
              <a:lnSpc>
                <a:spcPct val="80000"/>
              </a:lnSpc>
            </a:pPr>
            <a:r>
              <a:rPr lang="en-US" sz="1800" dirty="0" smtClean="0">
                <a:solidFill>
                  <a:prstClr val="white"/>
                </a:solidFill>
              </a:rPr>
              <a:t>	 </a:t>
            </a:r>
            <a:r>
              <a:rPr lang="en-US" sz="1800" dirty="0">
                <a:solidFill>
                  <a:prstClr val="white"/>
                </a:solidFill>
              </a:rPr>
              <a:t>865 acres of Fall cover </a:t>
            </a:r>
            <a:r>
              <a:rPr lang="en-US" sz="1800" dirty="0" smtClean="0">
                <a:solidFill>
                  <a:prstClr val="white"/>
                </a:solidFill>
              </a:rPr>
              <a:t>crops</a:t>
            </a:r>
            <a:endParaRPr lang="en-US" altLang="en-US" sz="1800" dirty="0" smtClean="0">
              <a:solidFill>
                <a:prstClr val="white"/>
              </a:solidFill>
            </a:endParaRPr>
          </a:p>
          <a:p>
            <a:pPr algn="l" eaLnBrk="1" hangingPunct="1">
              <a:lnSpc>
                <a:spcPct val="80000"/>
              </a:lnSpc>
              <a:buFont typeface="Wingdings" pitchFamily="2" charset="2"/>
              <a:buNone/>
            </a:pPr>
            <a:endParaRPr lang="en-US" altLang="en-US" sz="2500" dirty="0" smtClean="0">
              <a:solidFill>
                <a:prstClr val="white"/>
              </a:solidFill>
            </a:endParaRPr>
          </a:p>
        </p:txBody>
      </p:sp>
      <p:sp>
        <p:nvSpPr>
          <p:cNvPr id="2" name="Title 1"/>
          <p:cNvSpPr>
            <a:spLocks noGrp="1"/>
          </p:cNvSpPr>
          <p:nvPr>
            <p:ph type="ctrTitle"/>
          </p:nvPr>
        </p:nvSpPr>
        <p:spPr>
          <a:xfrm>
            <a:off x="533400" y="5938"/>
            <a:ext cx="7851648" cy="1441862"/>
          </a:xfrm>
        </p:spPr>
        <p:txBody>
          <a:bodyPr/>
          <a:lstStyle/>
          <a:p>
            <a:r>
              <a:rPr lang="en-US" dirty="0" smtClean="0"/>
              <a:t>GRANTS</a:t>
            </a:r>
            <a:endParaRPr lang="en-US" dirty="0"/>
          </a:p>
        </p:txBody>
      </p:sp>
    </p:spTree>
    <p:extLst>
      <p:ext uri="{BB962C8B-B14F-4D97-AF65-F5344CB8AC3E}">
        <p14:creationId xmlns:p14="http://schemas.microsoft.com/office/powerpoint/2010/main" val="1411719255"/>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4</TotalTime>
  <Words>1487</Words>
  <Application>Microsoft Office PowerPoint</Application>
  <PresentationFormat>On-screen Show (4:3)</PresentationFormat>
  <Paragraphs>275</Paragraphs>
  <Slides>44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Calibri</vt:lpstr>
      <vt:lpstr>Constantia</vt:lpstr>
      <vt:lpstr>Tahoma</vt:lpstr>
      <vt:lpstr>Times New Roman</vt:lpstr>
      <vt:lpstr>Wingdings</vt:lpstr>
      <vt:lpstr>Wingdings 2</vt:lpstr>
      <vt:lpstr>Flow</vt:lpstr>
      <vt:lpstr>RCRCA 2017 Year-In-Review</vt:lpstr>
      <vt:lpstr>Redwood-Cottonwood Rivers Control Area (RCRCA)</vt:lpstr>
      <vt:lpstr>RCRCA’s Mission Statement</vt:lpstr>
      <vt:lpstr>RCRCA Board of Directors  (Commissioner/SWCD Supervisor)</vt:lpstr>
      <vt:lpstr>RCRCA Staff</vt:lpstr>
      <vt:lpstr>RCRCA</vt:lpstr>
      <vt:lpstr>Activities</vt:lpstr>
      <vt:lpstr>GRANTS</vt:lpstr>
      <vt:lpstr>GRANTS</vt:lpstr>
      <vt:lpstr>Water Quality Monitoring</vt:lpstr>
      <vt:lpstr>PowerPoint Presentation</vt:lpstr>
      <vt:lpstr>PowerPoint Presentation</vt:lpstr>
      <vt:lpstr>PowerPoint Presentation</vt:lpstr>
      <vt:lpstr>PowerPoint Presentation</vt:lpstr>
      <vt:lpstr>Lake Sampling</vt:lpstr>
      <vt:lpstr>2017 Monitoring</vt:lpstr>
      <vt:lpstr>PowerPoint Presentation</vt:lpstr>
      <vt:lpstr>2017 Monitoring</vt:lpstr>
      <vt:lpstr>Brawner Lake – Feb. 2015</vt:lpstr>
      <vt:lpstr>PowerPoint Presentation</vt:lpstr>
      <vt:lpstr>Brawner Lake – June 10, 2017</vt:lpstr>
      <vt:lpstr>PowerPoint Presentation</vt:lpstr>
      <vt:lpstr>PowerPoint Presentation</vt:lpstr>
      <vt:lpstr>PowerPoint Presentation</vt:lpstr>
      <vt:lpstr>PowerPoint Presentation</vt:lpstr>
      <vt:lpstr>PowerPoint Presentation</vt:lpstr>
      <vt:lpstr>PowerPoint Presentation</vt:lpstr>
      <vt:lpstr>2017 Monitoring</vt:lpstr>
      <vt:lpstr>2017 Monitoring</vt:lpstr>
      <vt:lpstr>PowerPoint Presentation</vt:lpstr>
      <vt:lpstr>2017 Monitoring</vt:lpstr>
      <vt:lpstr>Discovery Farms MN</vt:lpstr>
      <vt:lpstr>North site</vt:lpstr>
      <vt:lpstr>PowerPoint Presentation</vt:lpstr>
      <vt:lpstr>PowerPoint Presentation</vt:lpstr>
      <vt:lpstr>PowerPoint Presentation</vt:lpstr>
      <vt:lpstr>Redwood River  Canoe Trip</vt:lpstr>
      <vt:lpstr>PowerPoint Presentation</vt:lpstr>
      <vt:lpstr>SW Minnesota Environmental Fair</vt:lpstr>
      <vt:lpstr>PowerPoint Presentation</vt:lpstr>
      <vt:lpstr>Adopt-A-Highway</vt:lpstr>
      <vt:lpstr>Soil Health  Workshop</vt:lpstr>
      <vt:lpstr>Soil Health Workshop Rainfall Simulator</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RCRCA 2017 Year-In-Review</dc:title>
  <dc:creator>Kerry Netzke</dc:creator>
  <cp:lastModifiedBy>Joy Bruns</cp:lastModifiedBy>
  <cp:revision>1</cp:revision>
  <dcterms:created xsi:type="dcterms:W3CDTF">2017-11-14T20:40:33Z</dcterms:created>
  <dcterms:modified xsi:type="dcterms:W3CDTF">2022-07-13T16:22:07Z</dcterms:modified>
</cp:coreProperties>
</file>