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20" r:id="rId2"/>
    <p:sldId id="257" r:id="rId3"/>
    <p:sldId id="258" r:id="rId4"/>
    <p:sldId id="260" r:id="rId5"/>
    <p:sldId id="259" r:id="rId6"/>
    <p:sldId id="261" r:id="rId7"/>
    <p:sldId id="266" r:id="rId8"/>
    <p:sldId id="321" r:id="rId9"/>
    <p:sldId id="268" r:id="rId10"/>
    <p:sldId id="310" r:id="rId11"/>
    <p:sldId id="311" r:id="rId12"/>
    <p:sldId id="312" r:id="rId13"/>
    <p:sldId id="313" r:id="rId14"/>
    <p:sldId id="295" r:id="rId15"/>
    <p:sldId id="314" r:id="rId16"/>
    <p:sldId id="315" r:id="rId17"/>
    <p:sldId id="316" r:id="rId18"/>
    <p:sldId id="317" r:id="rId19"/>
    <p:sldId id="262" r:id="rId20"/>
    <p:sldId id="303" r:id="rId21"/>
    <p:sldId id="267" r:id="rId22"/>
    <p:sldId id="302" r:id="rId23"/>
    <p:sldId id="298" r:id="rId24"/>
    <p:sldId id="299" r:id="rId25"/>
    <p:sldId id="305" r:id="rId26"/>
    <p:sldId id="306" r:id="rId27"/>
    <p:sldId id="269" r:id="rId28"/>
    <p:sldId id="281" r:id="rId29"/>
    <p:sldId id="282" r:id="rId30"/>
    <p:sldId id="270" r:id="rId31"/>
    <p:sldId id="283" r:id="rId32"/>
    <p:sldId id="284" r:id="rId33"/>
    <p:sldId id="285" r:id="rId34"/>
    <p:sldId id="272" r:id="rId35"/>
    <p:sldId id="286" r:id="rId36"/>
    <p:sldId id="287" r:id="rId37"/>
    <p:sldId id="300" r:id="rId38"/>
    <p:sldId id="288" r:id="rId39"/>
    <p:sldId id="289" r:id="rId40"/>
    <p:sldId id="273" r:id="rId41"/>
    <p:sldId id="290" r:id="rId42"/>
    <p:sldId id="291" r:id="rId43"/>
    <p:sldId id="301" r:id="rId44"/>
    <p:sldId id="292" r:id="rId45"/>
    <p:sldId id="277" r:id="rId46"/>
    <p:sldId id="293" r:id="rId47"/>
    <p:sldId id="294" r:id="rId48"/>
    <p:sldId id="308" r:id="rId49"/>
    <p:sldId id="309" r:id="rId50"/>
    <p:sldId id="279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48"/>
    <p:restoredTop sz="93076"/>
  </p:normalViewPr>
  <p:slideViewPr>
    <p:cSldViewPr snapToGrid="0" snapToObjects="1">
      <p:cViewPr varScale="1">
        <p:scale>
          <a:sx n="122" d="100"/>
          <a:sy n="122" d="100"/>
        </p:scale>
        <p:origin x="1016" y="184"/>
      </p:cViewPr>
      <p:guideLst/>
    </p:cSldViewPr>
  </p:slideViewPr>
  <p:outlineViewPr>
    <p:cViewPr>
      <p:scale>
        <a:sx n="33" d="100"/>
        <a:sy n="33" d="100"/>
      </p:scale>
      <p:origin x="0" y="-51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AA3B4-7744-5C47-A7B1-EEE8B6531BDA}" type="datetimeFigureOut">
              <a:rPr lang="en-US" smtClean="0"/>
              <a:t>1/24/17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8B81B-7B02-EE42-B913-17C4EA791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558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9C80D-EF95-FD45-B566-753220EB3681}" type="datetimeFigureOut">
              <a:rPr lang="en-US" smtClean="0"/>
              <a:t>1/24/17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06C1F-BF6A-FB46-A6E5-69F8BE294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49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  <p:extLst>
      <p:ext uri="{BB962C8B-B14F-4D97-AF65-F5344CB8AC3E}">
        <p14:creationId xmlns:p14="http://schemas.microsoft.com/office/powerpoint/2010/main" val="81824038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1/24/17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1/24/17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1/24/17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microsoft.com/office/2011/relationships/webextension" Target="../webextensions/webextension1.xml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hoto.php?v=10151835599107730" TargetMode="External"/><Relationship Id="rId4" Type="http://schemas.openxmlformats.org/officeDocument/2006/relationships/hyperlink" Target="https://www.youtube.com/watch?v=kwUxKoOAZpc" TargetMode="External"/><Relationship Id="rId5" Type="http://schemas.openxmlformats.org/officeDocument/2006/relationships/hyperlink" Target="https://www.youtube.com/watch?v=5MC2X-LRbkE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ideshare.net/powerfulpoint/pixar-22rulestophenomenalstorytellingpowerfulpointslideshare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37094" r="21858" b="40202"/>
          <a:stretch/>
        </p:blipFill>
        <p:spPr>
          <a:xfrm>
            <a:off x="6478274" y="4692117"/>
            <a:ext cx="4298674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94396" y="6281576"/>
            <a:ext cx="1768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orbel"/>
                <a:cs typeface="Corbel"/>
              </a:rPr>
              <a:t>#imec2017</a:t>
            </a:r>
          </a:p>
          <a:p>
            <a:endParaRPr lang="en-US" sz="2400" dirty="0">
              <a:solidFill>
                <a:srgbClr val="000000"/>
              </a:solidFill>
              <a:latin typeface="Corbel"/>
              <a:cs typeface="Corbe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04337" y="891393"/>
            <a:ext cx="766712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b="1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r>
              <a:rPr lang="en-US" sz="6000" b="1" dirty="0" smtClean="0">
                <a:solidFill>
                  <a:srgbClr val="000000"/>
                </a:solidFill>
                <a:latin typeface="Corbel"/>
                <a:cs typeface="Corbel"/>
              </a:rPr>
              <a:t>THE BIG PICTURE:</a:t>
            </a:r>
          </a:p>
          <a:p>
            <a:r>
              <a:rPr lang="en-US" sz="4000" dirty="0"/>
              <a:t>PRODUCING AND DIRECTING </a:t>
            </a:r>
          </a:p>
          <a:p>
            <a:r>
              <a:rPr lang="en-US" sz="4000" dirty="0"/>
              <a:t>YOUR MARCHING BAND PROGRAM</a:t>
            </a:r>
          </a:p>
          <a:p>
            <a:endParaRPr lang="en-US" sz="6000" b="1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 algn="ctr"/>
            <a:endParaRPr lang="en-US" sz="6000" b="1" dirty="0" smtClean="0">
              <a:solidFill>
                <a:srgbClr val="000000"/>
              </a:solidFill>
              <a:latin typeface="Corbel"/>
              <a:cs typeface="Corbel"/>
            </a:endParaRPr>
          </a:p>
          <a:p>
            <a:pPr algn="ctr"/>
            <a:endParaRPr lang="en-US" sz="4800" b="1" dirty="0">
              <a:solidFill>
                <a:srgbClr val="000000"/>
              </a:solidFill>
              <a:latin typeface="Corbel"/>
              <a:cs typeface="Corbe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183" y="5190978"/>
            <a:ext cx="5817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Ken Snoeck</a:t>
            </a:r>
            <a:r>
              <a:rPr lang="en-US" dirty="0"/>
              <a:t>	       </a:t>
            </a:r>
            <a:r>
              <a:rPr lang="en-US" dirty="0" smtClean="0"/>
              <a:t>                   </a:t>
            </a:r>
            <a:r>
              <a:rPr lang="en-US" dirty="0" err="1" smtClean="0"/>
              <a:t>kpsnoeck@comcast.net</a:t>
            </a:r>
            <a:endParaRPr lang="en-US" dirty="0"/>
          </a:p>
          <a:p>
            <a:r>
              <a:rPr lang="en-US" dirty="0" smtClean="0"/>
              <a:t>       Pamela Snoeck                 </a:t>
            </a:r>
            <a:r>
              <a:rPr lang="en-US" dirty="0" err="1" smtClean="0"/>
              <a:t>pamelasnoeck@comcast.net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86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172" y="503434"/>
            <a:ext cx="9596063" cy="1325367"/>
          </a:xfrm>
        </p:spPr>
        <p:txBody>
          <a:bodyPr/>
          <a:lstStyle/>
          <a:p>
            <a:pPr algn="ctr"/>
            <a:r>
              <a:rPr lang="en-US" sz="4000" dirty="0" smtClean="0"/>
              <a:t>As you Fine Tune your Possible Ideas, </a:t>
            </a:r>
          </a:p>
          <a:p>
            <a:pPr algn="ctr"/>
            <a:r>
              <a:rPr lang="en-US" sz="4000" dirty="0" smtClean="0"/>
              <a:t>Ask Yourself: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578279" y="2133600"/>
            <a:ext cx="9745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Will this generate emotion from the audience?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Is it interesting and relevant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31100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172" y="503434"/>
            <a:ext cx="9596063" cy="1325367"/>
          </a:xfrm>
        </p:spPr>
        <p:txBody>
          <a:bodyPr/>
          <a:lstStyle/>
          <a:p>
            <a:pPr algn="ctr"/>
            <a:r>
              <a:rPr lang="en-US" sz="4000" dirty="0" smtClean="0"/>
              <a:t>As you Fine Tune your Possible Ideas, </a:t>
            </a:r>
          </a:p>
          <a:p>
            <a:pPr algn="ctr"/>
            <a:r>
              <a:rPr lang="en-US" sz="4000" dirty="0" smtClean="0"/>
              <a:t>Ask Yourself: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578279" y="2133600"/>
            <a:ext cx="97452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Will this generate emotion from the audience?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Is it interesting and relevant</a:t>
            </a:r>
            <a:r>
              <a:rPr lang="en-US" sz="3200" dirty="0" smtClean="0"/>
              <a:t>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Is it appropriate?</a:t>
            </a:r>
          </a:p>
        </p:txBody>
      </p:sp>
    </p:spTree>
    <p:extLst>
      <p:ext uri="{BB962C8B-B14F-4D97-AF65-F5344CB8AC3E}">
        <p14:creationId xmlns:p14="http://schemas.microsoft.com/office/powerpoint/2010/main" val="1193396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172" y="503434"/>
            <a:ext cx="9596063" cy="1325367"/>
          </a:xfrm>
        </p:spPr>
        <p:txBody>
          <a:bodyPr/>
          <a:lstStyle/>
          <a:p>
            <a:pPr algn="ctr"/>
            <a:r>
              <a:rPr lang="en-US" sz="4000" dirty="0" smtClean="0"/>
              <a:t>As you Fine Tune your Possible Ideas, </a:t>
            </a:r>
          </a:p>
          <a:p>
            <a:pPr algn="ctr"/>
            <a:r>
              <a:rPr lang="en-US" sz="4000" dirty="0" smtClean="0"/>
              <a:t>Ask Yourself: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578279" y="2133600"/>
            <a:ext cx="97452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Will this generate emotion from the audience?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Is it interesting and relevant?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Is it appropriate?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Is it practical</a:t>
            </a:r>
            <a:r>
              <a:rPr lang="en-US" sz="32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7431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172" y="503434"/>
            <a:ext cx="9596063" cy="1325367"/>
          </a:xfrm>
        </p:spPr>
        <p:txBody>
          <a:bodyPr/>
          <a:lstStyle/>
          <a:p>
            <a:pPr algn="ctr"/>
            <a:r>
              <a:rPr lang="en-US" sz="4000" dirty="0" smtClean="0"/>
              <a:t>As you Fine Tune your Possible Ideas, </a:t>
            </a:r>
          </a:p>
          <a:p>
            <a:pPr algn="ctr"/>
            <a:r>
              <a:rPr lang="en-US" sz="4000" dirty="0" smtClean="0"/>
              <a:t>Ask Yourself: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578279" y="2133600"/>
            <a:ext cx="974525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Will this generate emotion from the audience?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Is it interesting and relevant?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Is it appropriate?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Is it practical</a:t>
            </a:r>
            <a:r>
              <a:rPr lang="en-US" sz="3200" dirty="0" smtClean="0"/>
              <a:t>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 smtClean="0"/>
              <a:t>Is the music </a:t>
            </a:r>
            <a:r>
              <a:rPr lang="en-US" sz="3200" dirty="0"/>
              <a:t>c</a:t>
            </a:r>
            <a:r>
              <a:rPr lang="en-US" sz="3200" dirty="0" smtClean="0"/>
              <a:t>opyright </a:t>
            </a:r>
            <a:r>
              <a:rPr lang="en-US" sz="3200" dirty="0"/>
              <a:t>l</a:t>
            </a:r>
            <a:r>
              <a:rPr lang="en-US" sz="3200" dirty="0" smtClean="0"/>
              <a:t>icense available?</a:t>
            </a:r>
            <a:endParaRPr lang="en-US" sz="3200" dirty="0"/>
          </a:p>
          <a:p>
            <a:pPr marL="342900" indent="-34290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57784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970" y="400692"/>
            <a:ext cx="10310118" cy="6020655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/>
              <a:t>Do you need a </a:t>
            </a:r>
            <a:r>
              <a:rPr lang="en-US" sz="3200" dirty="0" smtClean="0"/>
              <a:t>“story” </a:t>
            </a:r>
            <a:r>
              <a:rPr lang="en-US" sz="3200" dirty="0"/>
              <a:t>to have it understood?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7538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970" y="400692"/>
            <a:ext cx="10310118" cy="6020655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/>
              <a:t>Do you need a </a:t>
            </a:r>
            <a:r>
              <a:rPr lang="en-US" sz="3200" dirty="0" smtClean="0"/>
              <a:t>“story” </a:t>
            </a:r>
            <a:r>
              <a:rPr lang="en-US" sz="3200" dirty="0"/>
              <a:t>to have it understood?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Has it been done before?  If so, add your own spin to it.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2556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970" y="400692"/>
            <a:ext cx="10310118" cy="6020655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/>
              <a:t>Do you need a </a:t>
            </a:r>
            <a:r>
              <a:rPr lang="en-US" sz="3200" dirty="0" smtClean="0"/>
              <a:t>“story” </a:t>
            </a:r>
            <a:r>
              <a:rPr lang="en-US" sz="3200" dirty="0"/>
              <a:t>to have it understood?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Has it been done before?  If so, add your own spin to it.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Does it contain the potential for a visual “hook?”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885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970" y="400692"/>
            <a:ext cx="10310118" cy="6020655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/>
              <a:t>Do you need a </a:t>
            </a:r>
            <a:r>
              <a:rPr lang="en-US" sz="3200" dirty="0" smtClean="0"/>
              <a:t>“story” </a:t>
            </a:r>
            <a:r>
              <a:rPr lang="en-US" sz="3200" dirty="0"/>
              <a:t>to have it understood?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Has it been done before?  If so, add your own spin to it.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Does it contain the potential for a visual “hook?”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Is there a quantity of material available?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4509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970" y="400692"/>
            <a:ext cx="10310118" cy="6020655"/>
          </a:xfrm>
        </p:spPr>
        <p:txBody>
          <a:bodyPr>
            <a:no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/>
              <a:t>Do you need a </a:t>
            </a:r>
            <a:r>
              <a:rPr lang="en-US" sz="3200" dirty="0" smtClean="0"/>
              <a:t>“story” </a:t>
            </a:r>
            <a:r>
              <a:rPr lang="en-US" sz="3200" dirty="0"/>
              <a:t>to have it understood?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Has it been done before?  If so, add your own spin to it.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Does it contain the potential for a visual “hook?”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Is there a quantity of material available?</a:t>
            </a:r>
          </a:p>
          <a:p>
            <a:pPr marL="342900" indent="-342900">
              <a:buFont typeface="Arial"/>
              <a:buChar char="•"/>
            </a:pPr>
            <a:endParaRPr lang="en-US" sz="3200" dirty="0"/>
          </a:p>
          <a:p>
            <a:pPr marL="342900" indent="-342900">
              <a:buFont typeface="Arial"/>
              <a:buChar char="•"/>
            </a:pPr>
            <a:r>
              <a:rPr lang="en-US" sz="3200" dirty="0"/>
              <a:t>Will my students connect with the concept?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6414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44500"/>
            <a:ext cx="9601200" cy="1397000"/>
          </a:xfrm>
        </p:spPr>
        <p:txBody>
          <a:bodyPr/>
          <a:lstStyle/>
          <a:p>
            <a:pPr algn="ctr"/>
            <a:r>
              <a:rPr lang="en-US" dirty="0" smtClean="0"/>
              <a:t>Some Sample Concepts From The Mummers Parade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68501"/>
            <a:ext cx="10125182" cy="4360380"/>
          </a:xfrm>
        </p:spPr>
        <p:txBody>
          <a:bodyPr>
            <a:normAutofit fontScale="850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CONCEPT: “THE EXPERIMENT”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	</a:t>
            </a:r>
            <a:r>
              <a:rPr lang="en-US" sz="3200" dirty="0" smtClean="0"/>
              <a:t>				GROUP: Greater Kensington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lang="en-US" sz="3200" dirty="0"/>
              <a:t>S</a:t>
            </a:r>
            <a:r>
              <a:rPr lang="en-US" sz="3200" dirty="0" smtClean="0"/>
              <a:t>et in a science lab with Doc Moyer and lab assistants, Frankenstein, very large lab rats, minions, and aliens with big brains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endParaRPr lang="en-US" sz="32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US" sz="3200" dirty="0" smtClean="0"/>
              <a:t>Tunes include “Back to the Future”, “Can You Read My Mind”,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endParaRPr lang="en-US" sz="3200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v"/>
            </a:pPr>
            <a:r>
              <a:rPr lang="en-US" sz="3200" dirty="0" smtClean="0"/>
              <a:t>Props include lasers, a flux capacitor, a giant brain, a giant X-ray, and a DeLorean </a:t>
            </a:r>
            <a:endParaRPr lang="en-US" sz="32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endParaRPr lang="en-US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83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Producer:</a:t>
            </a:r>
            <a:br>
              <a:rPr lang="en-US" dirty="0" smtClean="0"/>
            </a:br>
            <a:r>
              <a:rPr lang="en-US" dirty="0"/>
              <a:t>[</a:t>
            </a:r>
            <a:r>
              <a:rPr lang="en-US" dirty="0" err="1"/>
              <a:t>pr</a:t>
            </a:r>
            <a:r>
              <a:rPr lang="en-US" i="1" dirty="0" err="1"/>
              <a:t>uh</a:t>
            </a:r>
            <a:r>
              <a:rPr lang="en-US" dirty="0"/>
              <a:t>-</a:t>
            </a:r>
            <a:r>
              <a:rPr lang="en-US" b="1" dirty="0"/>
              <a:t>doo</a:t>
            </a:r>
            <a:r>
              <a:rPr lang="en-US" dirty="0"/>
              <a:t>-</a:t>
            </a:r>
            <a:r>
              <a:rPr lang="en-US" dirty="0" err="1"/>
              <a:t>ser</a:t>
            </a:r>
            <a:r>
              <a:rPr lang="en-US" dirty="0"/>
              <a:t>, -</a:t>
            </a:r>
            <a:r>
              <a:rPr lang="en-US" b="1" dirty="0" err="1"/>
              <a:t>dyoo</a:t>
            </a:r>
            <a:r>
              <a:rPr lang="en-US" dirty="0"/>
              <a:t>-]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800" b="1" dirty="0" smtClean="0">
              <a:solidFill>
                <a:schemeClr val="tx1"/>
              </a:solidFill>
            </a:endParaRPr>
          </a:p>
          <a:p>
            <a:r>
              <a:rPr lang="en-US" sz="3600" b="1" dirty="0" smtClean="0">
                <a:solidFill>
                  <a:schemeClr val="tx1"/>
                </a:solidFill>
              </a:rPr>
              <a:t>a </a:t>
            </a:r>
            <a:r>
              <a:rPr lang="en-US" sz="3600" b="1" dirty="0">
                <a:solidFill>
                  <a:schemeClr val="tx1"/>
                </a:solidFill>
              </a:rPr>
              <a:t>person responsible for </a:t>
            </a:r>
            <a:r>
              <a:rPr lang="en-US" sz="3600" b="1" dirty="0" smtClean="0">
                <a:solidFill>
                  <a:schemeClr val="tx1"/>
                </a:solidFill>
              </a:rPr>
              <a:t>all of the financial, administrative, and managerial </a:t>
            </a:r>
            <a:r>
              <a:rPr lang="en-US" sz="3600" b="1" dirty="0">
                <a:solidFill>
                  <a:schemeClr val="tx1"/>
                </a:solidFill>
              </a:rPr>
              <a:t>aspects of a stage, film, </a:t>
            </a:r>
            <a:r>
              <a:rPr lang="en-US" sz="3600" b="1" dirty="0" smtClean="0">
                <a:solidFill>
                  <a:schemeClr val="tx1"/>
                </a:solidFill>
              </a:rPr>
              <a:t>television, radio or marching band production; 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2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03" y="124691"/>
            <a:ext cx="5831017" cy="328687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18" y="3258400"/>
            <a:ext cx="6697267" cy="343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8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708917"/>
            <a:ext cx="10536148" cy="5712431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CONCEPT: “THE PERFECT SWARM”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/>
              <a:t>	</a:t>
            </a:r>
            <a:r>
              <a:rPr lang="en-US" sz="3200" dirty="0" smtClean="0"/>
              <a:t>				GROUP: Quaker City String Band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lang="en-US" sz="3200" dirty="0" smtClean="0"/>
              <a:t>Bugs get their due here – performers dressed as blue, black and red ants, mosquitoes, lightning bugs and grasshoppers, bees with their queen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endParaRPr lang="en-US" sz="32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lang="en-US" sz="3200" dirty="0" smtClean="0"/>
              <a:t>Music includes “Flight of the Bumblebee”, “Summertime”, and “Rhapsody in Blue”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endParaRPr lang="en-US" sz="3200" dirty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v"/>
              <a:tabLst/>
              <a:defRPr/>
            </a:pPr>
            <a:r>
              <a:rPr lang="en-US" sz="3200" dirty="0" smtClean="0"/>
              <a:t>Props include bug zappers and a tap dancing tarantula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4160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546100"/>
            <a:ext cx="9601200" cy="532130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4" name="Add-in 3" title="Web Video Player"/>
              <p:cNvGraphicFramePr>
                <a:graphicFrameLocks noGrp="1"/>
              </p:cNvGraphicFramePr>
              <p:nvPr/>
            </p:nvGraphicFramePr>
            <p:xfrm>
              <a:off x="2619375" y="1471612"/>
              <a:ext cx="6953250" cy="3914775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Add-in 3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9375" y="1471612"/>
                <a:ext cx="6953250" cy="39147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562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Turn &amp; Talk Activity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Turn to the person closest to you.  This is your “Turn &amp; Talk” partner. 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800" dirty="0"/>
              <a:t>Here is how it goes:</a:t>
            </a:r>
          </a:p>
          <a:p>
            <a:pPr marL="0" indent="0">
              <a:buNone/>
            </a:pPr>
            <a:r>
              <a:rPr lang="en-US" sz="2800" dirty="0"/>
              <a:t>Take turns with one person speaking at a time.  Listen carefully, as you may need to share your partner’s comment with the group.</a:t>
            </a:r>
          </a:p>
        </p:txBody>
      </p:sp>
    </p:spTree>
    <p:extLst>
      <p:ext uri="{BB962C8B-B14F-4D97-AF65-F5344CB8AC3E}">
        <p14:creationId xmlns:p14="http://schemas.microsoft.com/office/powerpoint/2010/main" val="16493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 &amp; Talk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Think about </a:t>
            </a:r>
            <a:r>
              <a:rPr lang="en-US" sz="2800" dirty="0" smtClean="0"/>
              <a:t>your past (or future) experience deciding on a show concept.  </a:t>
            </a:r>
          </a:p>
          <a:p>
            <a:pPr marL="0" indent="0">
              <a:buNone/>
            </a:pPr>
            <a:r>
              <a:rPr lang="en-US" sz="2800" dirty="0" smtClean="0"/>
              <a:t>Considering the questions to ask when fine tuning your concept, what is the most difficult part for you and your staff?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Please </a:t>
            </a:r>
            <a:r>
              <a:rPr lang="en-US" sz="2800" dirty="0"/>
              <a:t>share with your Turn &amp; Talk partner.  Remember to use good listening techniques.</a:t>
            </a:r>
          </a:p>
        </p:txBody>
      </p:sp>
    </p:spTree>
    <p:extLst>
      <p:ext uri="{BB962C8B-B14F-4D97-AF65-F5344CB8AC3E}">
        <p14:creationId xmlns:p14="http://schemas.microsoft.com/office/powerpoint/2010/main" val="18915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289" b="16289"/>
          <a:stretch/>
        </p:blipFill>
        <p:spPr>
          <a:xfrm>
            <a:off x="890129" y="820991"/>
            <a:ext cx="9689132" cy="5818800"/>
          </a:xfrm>
        </p:spPr>
      </p:pic>
      <p:sp>
        <p:nvSpPr>
          <p:cNvPr id="6" name="TextBox 5"/>
          <p:cNvSpPr txBox="1"/>
          <p:nvPr/>
        </p:nvSpPr>
        <p:spPr>
          <a:xfrm flipH="1">
            <a:off x="7791166" y="107371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46995" y="236215"/>
            <a:ext cx="9274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HOW WELL DO YOU COMMUNICATE YOUR VISION?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5685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36" y="342900"/>
            <a:ext cx="9805181" cy="6311118"/>
          </a:xfrm>
        </p:spPr>
      </p:pic>
    </p:spTree>
    <p:extLst>
      <p:ext uri="{BB962C8B-B14F-4D97-AF65-F5344CB8AC3E}">
        <p14:creationId xmlns:p14="http://schemas.microsoft.com/office/powerpoint/2010/main" val="200151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36479"/>
            <a:ext cx="9601200" cy="1485900"/>
          </a:xfrm>
        </p:spPr>
        <p:txBody>
          <a:bodyPr/>
          <a:lstStyle/>
          <a:p>
            <a:pPr algn="ctr"/>
            <a:r>
              <a:rPr lang="en-US" dirty="0" smtClean="0"/>
              <a:t>Create a Production Schedule and </a:t>
            </a:r>
            <a:br>
              <a:rPr lang="en-US" dirty="0" smtClean="0"/>
            </a:br>
            <a:r>
              <a:rPr lang="en-US" dirty="0" smtClean="0"/>
              <a:t>Get Items into a Calendar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54139"/>
            <a:ext cx="9601200" cy="4602823"/>
          </a:xfrm>
        </p:spPr>
        <p:txBody>
          <a:bodyPr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 smtClean="0"/>
              <a:t>Music arrangements for Winds – </a:t>
            </a:r>
            <a:r>
              <a:rPr lang="en-US" sz="3200" b="1" u="sng" dirty="0" smtClean="0"/>
              <a:t>Get Permission Early</a:t>
            </a:r>
            <a:r>
              <a:rPr lang="en-US" sz="3200" dirty="0" smtClean="0"/>
              <a:t>, then arrange Percussion/Pit parts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32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83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36479"/>
            <a:ext cx="9601200" cy="1485900"/>
          </a:xfrm>
        </p:spPr>
        <p:txBody>
          <a:bodyPr/>
          <a:lstStyle/>
          <a:p>
            <a:pPr algn="ctr"/>
            <a:r>
              <a:rPr lang="en-US" dirty="0" smtClean="0"/>
              <a:t>Create a Production Schedule and </a:t>
            </a:r>
            <a:br>
              <a:rPr lang="en-US" dirty="0" smtClean="0"/>
            </a:br>
            <a:r>
              <a:rPr lang="en-US" dirty="0" smtClean="0"/>
              <a:t>Get Items into a Calendar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54139"/>
            <a:ext cx="9601200" cy="4602823"/>
          </a:xfrm>
        </p:spPr>
        <p:txBody>
          <a:bodyPr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 smtClean="0"/>
              <a:t>Music arrangements for Winds – </a:t>
            </a:r>
            <a:r>
              <a:rPr lang="en-US" sz="3200" b="1" u="sng" dirty="0" smtClean="0"/>
              <a:t>Get Permission Early,</a:t>
            </a:r>
            <a:r>
              <a:rPr lang="en-US" sz="3200" dirty="0" smtClean="0"/>
              <a:t> </a:t>
            </a:r>
            <a:r>
              <a:rPr lang="en-US" sz="3200" dirty="0"/>
              <a:t>t</a:t>
            </a:r>
            <a:r>
              <a:rPr lang="en-US" sz="3200" dirty="0" smtClean="0"/>
              <a:t>hen arrange Percussion/Pit parts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 smtClean="0"/>
              <a:t>Discussion</a:t>
            </a:r>
            <a:r>
              <a:rPr lang="en-US" sz="3200" u="sng" dirty="0" smtClean="0"/>
              <a:t>s</a:t>
            </a:r>
            <a:r>
              <a:rPr lang="en-US" sz="3200" dirty="0" smtClean="0"/>
              <a:t> re the </a:t>
            </a:r>
            <a:r>
              <a:rPr lang="en-US" sz="3200" b="1" u="sng" dirty="0" smtClean="0"/>
              <a:t>Details</a:t>
            </a:r>
            <a:r>
              <a:rPr lang="en-US" sz="3200" dirty="0" smtClean="0"/>
              <a:t> – Props (function, design and placement), costumes for guard, uniform adjustments for wind/percussion, flag designs, alternate equipment</a:t>
            </a:r>
            <a:r>
              <a:rPr lang="en-US" sz="3200" dirty="0"/>
              <a:t>	</a:t>
            </a:r>
            <a:endParaRPr lang="en-US" sz="32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32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36479"/>
            <a:ext cx="9601200" cy="1485900"/>
          </a:xfrm>
        </p:spPr>
        <p:txBody>
          <a:bodyPr/>
          <a:lstStyle/>
          <a:p>
            <a:pPr algn="ctr"/>
            <a:r>
              <a:rPr lang="en-US" dirty="0" smtClean="0"/>
              <a:t>Create a Production Schedule and </a:t>
            </a:r>
            <a:br>
              <a:rPr lang="en-US" dirty="0" smtClean="0"/>
            </a:br>
            <a:r>
              <a:rPr lang="en-US" dirty="0" smtClean="0"/>
              <a:t>Get Items into a Calendar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654139"/>
            <a:ext cx="9601200" cy="4602823"/>
          </a:xfrm>
        </p:spPr>
        <p:txBody>
          <a:bodyPr>
            <a:normAutofit lnSpcReduction="10000"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 smtClean="0"/>
              <a:t>Music arrangements for Winds – </a:t>
            </a:r>
            <a:r>
              <a:rPr lang="en-US" sz="3200" b="1" u="sng" dirty="0" smtClean="0"/>
              <a:t>Get Permission Early,</a:t>
            </a:r>
            <a:r>
              <a:rPr lang="en-US" sz="3200" dirty="0" smtClean="0"/>
              <a:t> </a:t>
            </a:r>
            <a:r>
              <a:rPr lang="en-US" sz="3200" dirty="0"/>
              <a:t>t</a:t>
            </a:r>
            <a:r>
              <a:rPr lang="en-US" sz="3200" dirty="0" smtClean="0"/>
              <a:t>hen arrange Percussion/Pit parts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 smtClean="0"/>
              <a:t>Discussion</a:t>
            </a:r>
            <a:r>
              <a:rPr lang="en-US" sz="3200" u="sng" dirty="0" smtClean="0"/>
              <a:t>s</a:t>
            </a:r>
            <a:r>
              <a:rPr lang="en-US" sz="3200" dirty="0" smtClean="0"/>
              <a:t> re the </a:t>
            </a:r>
            <a:r>
              <a:rPr lang="en-US" sz="3200" b="1" u="sng" dirty="0" smtClean="0"/>
              <a:t>Details</a:t>
            </a:r>
            <a:r>
              <a:rPr lang="en-US" sz="3200" dirty="0" smtClean="0"/>
              <a:t> – Props (function, design and placement), costumes for guard, uniform adjustments for wind/percussion, flag designs, alternate equipment</a:t>
            </a:r>
            <a:r>
              <a:rPr lang="en-US" sz="3200" dirty="0"/>
              <a:t>	</a:t>
            </a:r>
            <a:endParaRPr lang="en-US" sz="32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 smtClean="0"/>
              <a:t>Discussion</a:t>
            </a:r>
            <a:r>
              <a:rPr lang="en-US" sz="3200" u="sng" dirty="0" smtClean="0"/>
              <a:t>s</a:t>
            </a:r>
            <a:r>
              <a:rPr lang="en-US" sz="3200" dirty="0" smtClean="0"/>
              <a:t> re drill/staging </a:t>
            </a:r>
            <a:r>
              <a:rPr lang="en-US" sz="3200" b="1" u="sng" dirty="0" smtClean="0"/>
              <a:t>Details</a:t>
            </a:r>
            <a:r>
              <a:rPr lang="en-US" sz="3200" dirty="0" smtClean="0"/>
              <a:t> - ideas for placement, section staging, the when and how of equipment changes, moments of any major special effects, (including forms and choreography)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4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Director:</a:t>
            </a:r>
            <a:br>
              <a:rPr lang="en-US" dirty="0" smtClean="0"/>
            </a:br>
            <a:r>
              <a:rPr lang="en-US" dirty="0"/>
              <a:t>[</a:t>
            </a:r>
            <a:r>
              <a:rPr lang="en-US" dirty="0" err="1"/>
              <a:t>dih-</a:t>
            </a:r>
            <a:r>
              <a:rPr lang="en-US" b="1" dirty="0" err="1"/>
              <a:t>rek</a:t>
            </a:r>
            <a:r>
              <a:rPr lang="en-US" dirty="0" err="1"/>
              <a:t>-ter</a:t>
            </a:r>
            <a:r>
              <a:rPr lang="en-US" dirty="0"/>
              <a:t>, </a:t>
            </a:r>
            <a:r>
              <a:rPr lang="en-US" dirty="0" err="1"/>
              <a:t>dahy</a:t>
            </a:r>
            <a:r>
              <a:rPr lang="en-US" dirty="0"/>
              <a:t>-]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743200"/>
            <a:ext cx="10679987" cy="3770615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the person responsible for the interpretive aspects of a stage, film, </a:t>
            </a:r>
            <a:r>
              <a:rPr lang="en-US" sz="3600" b="1" dirty="0" smtClean="0"/>
              <a:t>television, or marching band </a:t>
            </a:r>
            <a:r>
              <a:rPr lang="en-US" sz="3600" b="1" dirty="0"/>
              <a:t>production; </a:t>
            </a:r>
            <a:endParaRPr lang="en-US" sz="3600" b="1" dirty="0" smtClean="0"/>
          </a:p>
          <a:p>
            <a:r>
              <a:rPr lang="en-US" sz="3600" b="1" dirty="0" smtClean="0"/>
              <a:t>the </a:t>
            </a:r>
            <a:r>
              <a:rPr lang="en-US" sz="3600" b="1" dirty="0"/>
              <a:t>person who supervises the integration of all the elements, as acting, staging, </a:t>
            </a:r>
            <a:r>
              <a:rPr lang="en-US" sz="3600" b="1" dirty="0" smtClean="0"/>
              <a:t>music and movement, </a:t>
            </a:r>
            <a:r>
              <a:rPr lang="en-US" sz="3600" b="1" dirty="0"/>
              <a:t>required to </a:t>
            </a:r>
            <a:r>
              <a:rPr lang="en-US" sz="3600" b="1" dirty="0" smtClean="0"/>
              <a:t>realize and communicate </a:t>
            </a:r>
            <a:r>
              <a:rPr lang="en-US" sz="3600" b="1" dirty="0"/>
              <a:t>the writer's </a:t>
            </a:r>
            <a:r>
              <a:rPr lang="en-US" sz="3600" b="1" dirty="0" smtClean="0"/>
              <a:t>conception</a:t>
            </a:r>
          </a:p>
        </p:txBody>
      </p:sp>
    </p:spTree>
    <p:extLst>
      <p:ext uri="{BB962C8B-B14F-4D97-AF65-F5344CB8AC3E}">
        <p14:creationId xmlns:p14="http://schemas.microsoft.com/office/powerpoint/2010/main" val="168381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970" y="400692"/>
            <a:ext cx="10310118" cy="6020655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4"/>
              <a:defRPr/>
            </a:pPr>
            <a:r>
              <a:rPr lang="en-US" sz="3200" dirty="0" smtClean="0"/>
              <a:t>Discussion </a:t>
            </a:r>
            <a:r>
              <a:rPr lang="en-US" sz="3200" dirty="0"/>
              <a:t>of any special skills that need to be developed – dance, gymnastics, </a:t>
            </a:r>
            <a:r>
              <a:rPr lang="en-US" sz="3200" dirty="0" smtClean="0"/>
              <a:t>martial </a:t>
            </a:r>
            <a:r>
              <a:rPr lang="en-US" sz="3200" dirty="0"/>
              <a:t>arts, </a:t>
            </a:r>
            <a:r>
              <a:rPr lang="en-US" sz="3200" dirty="0" smtClean="0"/>
              <a:t>etc.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7594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970" y="400692"/>
            <a:ext cx="10310118" cy="6020655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4"/>
              <a:defRPr/>
            </a:pPr>
            <a:r>
              <a:rPr lang="en-US" sz="3200" dirty="0" smtClean="0"/>
              <a:t>Discussion </a:t>
            </a:r>
            <a:r>
              <a:rPr lang="en-US" sz="3200" dirty="0"/>
              <a:t>of any special skills that need to be developed – dance, gymnastics, </a:t>
            </a:r>
            <a:r>
              <a:rPr lang="en-US" sz="3200" dirty="0" smtClean="0"/>
              <a:t>martial </a:t>
            </a:r>
            <a:r>
              <a:rPr lang="en-US" sz="3200" dirty="0"/>
              <a:t>arts, </a:t>
            </a:r>
            <a:r>
              <a:rPr lang="en-US" sz="3200" dirty="0" smtClean="0"/>
              <a:t>etc.</a:t>
            </a:r>
            <a:endParaRPr lang="en-US" sz="32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5"/>
            </a:pPr>
            <a:r>
              <a:rPr lang="en-US" sz="3200" dirty="0" smtClean="0"/>
              <a:t>Communicate </a:t>
            </a:r>
            <a:r>
              <a:rPr lang="en-US" sz="3200" dirty="0"/>
              <a:t>ALL of items 2-3-4 with the drill designer BEFORE he/she begins the writing </a:t>
            </a:r>
            <a:r>
              <a:rPr lang="en-US" sz="3200" dirty="0" smtClean="0"/>
              <a:t>process – and then hold them accountable!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5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43919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970" y="400692"/>
            <a:ext cx="10310118" cy="6020655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4"/>
              <a:defRPr/>
            </a:pPr>
            <a:r>
              <a:rPr lang="en-US" sz="3200" dirty="0" smtClean="0"/>
              <a:t>Discussion </a:t>
            </a:r>
            <a:r>
              <a:rPr lang="en-US" sz="3200" dirty="0"/>
              <a:t>of any special skills that need to be developed – dance, gymnastics, </a:t>
            </a:r>
            <a:r>
              <a:rPr lang="en-US" sz="3200" dirty="0" smtClean="0"/>
              <a:t>martial </a:t>
            </a:r>
            <a:r>
              <a:rPr lang="en-US" sz="3200" dirty="0"/>
              <a:t>arts, </a:t>
            </a:r>
            <a:r>
              <a:rPr lang="en-US" sz="3200" dirty="0" smtClean="0"/>
              <a:t>etc.</a:t>
            </a:r>
            <a:endParaRPr lang="en-US" sz="32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5"/>
            </a:pPr>
            <a:r>
              <a:rPr lang="en-US" sz="3200" dirty="0" smtClean="0"/>
              <a:t>Communicate </a:t>
            </a:r>
            <a:r>
              <a:rPr lang="en-US" sz="3200" dirty="0"/>
              <a:t>ALL of items 2-3-4 with the drill designer BEFORE he/she begins the writing </a:t>
            </a:r>
            <a:r>
              <a:rPr lang="en-US" sz="3200" dirty="0" smtClean="0"/>
              <a:t>process – and then hold them accountable!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sz="3200" dirty="0" smtClean="0"/>
              <a:t>Staff PD or Need for Additional Personnel – secure additional support as needed as soon as you know what you are looking for</a:t>
            </a:r>
          </a:p>
        </p:txBody>
      </p:sp>
    </p:spTree>
    <p:extLst>
      <p:ext uri="{BB962C8B-B14F-4D97-AF65-F5344CB8AC3E}">
        <p14:creationId xmlns:p14="http://schemas.microsoft.com/office/powerpoint/2010/main" val="52822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970" y="400692"/>
            <a:ext cx="10310118" cy="6020655"/>
          </a:xfrm>
        </p:spPr>
        <p:txBody>
          <a:bodyPr>
            <a:noAutofit/>
          </a:bodyPr>
          <a:lstStyle/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4"/>
              <a:defRPr/>
            </a:pPr>
            <a:r>
              <a:rPr lang="en-US" sz="3200" dirty="0" smtClean="0"/>
              <a:t>Discussion </a:t>
            </a:r>
            <a:r>
              <a:rPr lang="en-US" sz="3200" dirty="0"/>
              <a:t>of any special skills that need to be developed – dance, gymnastics, </a:t>
            </a:r>
            <a:r>
              <a:rPr lang="en-US" sz="3200" dirty="0" smtClean="0"/>
              <a:t>martial </a:t>
            </a:r>
            <a:r>
              <a:rPr lang="en-US" sz="3200" dirty="0"/>
              <a:t>arts, </a:t>
            </a:r>
            <a:r>
              <a:rPr lang="en-US" sz="3200" dirty="0" smtClean="0"/>
              <a:t>etc.</a:t>
            </a:r>
            <a:endParaRPr lang="en-US" sz="32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5"/>
            </a:pPr>
            <a:r>
              <a:rPr lang="en-US" sz="3200" dirty="0" smtClean="0"/>
              <a:t>Communicate </a:t>
            </a:r>
            <a:r>
              <a:rPr lang="en-US" sz="3200" dirty="0"/>
              <a:t>ALL of items 2-3-4 with the drill designer BEFORE he/she begins the writing </a:t>
            </a:r>
            <a:r>
              <a:rPr lang="en-US" sz="3200" dirty="0" smtClean="0"/>
              <a:t>process – and then hold them accountable!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sz="3200" dirty="0" smtClean="0"/>
              <a:t>Staff PD or Need for Additional Personnel – secure additional support as needed as soon as you know what you are looking for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5"/>
              <a:tabLst/>
              <a:defRPr/>
            </a:pPr>
            <a:r>
              <a:rPr lang="en-US" sz="3200" dirty="0" smtClean="0"/>
              <a:t>Plan for the distribution of all materials to students well before band camp </a:t>
            </a:r>
          </a:p>
        </p:txBody>
      </p:sp>
    </p:spTree>
    <p:extLst>
      <p:ext uri="{BB962C8B-B14F-4D97-AF65-F5344CB8AC3E}">
        <p14:creationId xmlns:p14="http://schemas.microsoft.com/office/powerpoint/2010/main" val="118801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678094"/>
            <a:ext cx="9601200" cy="518930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8"/>
              <a:defRPr/>
            </a:pPr>
            <a:r>
              <a:rPr lang="en-US" sz="3200" dirty="0" smtClean="0"/>
              <a:t>Coordinate </a:t>
            </a:r>
            <a:r>
              <a:rPr lang="en-US" sz="3200" dirty="0"/>
              <a:t>with Choreographer to start getting </a:t>
            </a:r>
            <a:r>
              <a:rPr lang="en-US" sz="3200" dirty="0" smtClean="0"/>
              <a:t>equipment/dance skills taught</a:t>
            </a:r>
            <a:r>
              <a:rPr lang="en-US" sz="3200" dirty="0"/>
              <a:t>.  Even without </a:t>
            </a:r>
            <a:r>
              <a:rPr lang="en-US" sz="3200" dirty="0" smtClean="0"/>
              <a:t>drill pages, </a:t>
            </a:r>
            <a:r>
              <a:rPr lang="en-US" sz="3200" dirty="0"/>
              <a:t>you have already decided where performers will be stationary, so work and dance can be written and taught.</a:t>
            </a:r>
            <a:r>
              <a:rPr lang="en-US" sz="3200" dirty="0" smtClean="0"/>
              <a:t>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8"/>
              <a:defRPr/>
            </a:pPr>
            <a:endParaRPr lang="en-US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29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678094"/>
            <a:ext cx="9601200" cy="518930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AutoNum type="arabicPeriod" startAt="8"/>
              <a:defRPr/>
            </a:pPr>
            <a:r>
              <a:rPr lang="en-US" sz="3200" dirty="0"/>
              <a:t>Coordinate with Choreographer to start getting equipment/dance skills taught.  Even without drill pages, you have already decided where performers will be stationary, so </a:t>
            </a:r>
            <a:r>
              <a:rPr lang="en-US" sz="3200" dirty="0" smtClean="0"/>
              <a:t>work and dance </a:t>
            </a:r>
            <a:r>
              <a:rPr lang="en-US" sz="3200" dirty="0"/>
              <a:t>can be written and </a:t>
            </a:r>
            <a:r>
              <a:rPr lang="en-US" sz="3200" dirty="0" smtClean="0"/>
              <a:t>taught.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8"/>
              <a:defRPr/>
            </a:pPr>
            <a:r>
              <a:rPr lang="en-US" sz="3200" dirty="0" smtClean="0"/>
              <a:t>Incorporate </a:t>
            </a:r>
            <a:r>
              <a:rPr lang="en-US" sz="3200" dirty="0"/>
              <a:t>all types of movement that will be in the show into your marching basics’ </a:t>
            </a:r>
            <a:r>
              <a:rPr lang="en-US" sz="3200" dirty="0" smtClean="0"/>
              <a:t>block from the start</a:t>
            </a:r>
          </a:p>
        </p:txBody>
      </p:sp>
    </p:spTree>
    <p:extLst>
      <p:ext uri="{BB962C8B-B14F-4D97-AF65-F5344CB8AC3E}">
        <p14:creationId xmlns:p14="http://schemas.microsoft.com/office/powerpoint/2010/main" val="122581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678094"/>
            <a:ext cx="9601200" cy="5189306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AutoNum type="arabicPeriod" startAt="8"/>
              <a:defRPr/>
            </a:pPr>
            <a:r>
              <a:rPr lang="en-US" sz="3200" dirty="0" smtClean="0"/>
              <a:t>Coordinate </a:t>
            </a:r>
            <a:r>
              <a:rPr lang="en-US" sz="3200" dirty="0"/>
              <a:t>with Choreographer to start getting equipment/dance skills taught.  Even without drill pages, you have already decided where performers will be stationary, so work and dance can be written and taught.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8"/>
              <a:defRPr/>
            </a:pPr>
            <a:r>
              <a:rPr lang="en-US" sz="3200" dirty="0" smtClean="0"/>
              <a:t>Incorporate </a:t>
            </a:r>
            <a:r>
              <a:rPr lang="en-US" sz="3200" dirty="0"/>
              <a:t>all types of movement that will be in the show into your marching basics’ </a:t>
            </a:r>
            <a:r>
              <a:rPr lang="en-US" sz="3200" dirty="0" smtClean="0"/>
              <a:t>block from the start</a:t>
            </a:r>
            <a:endParaRPr lang="en-US" sz="32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8"/>
              <a:defRPr/>
            </a:pPr>
            <a:r>
              <a:rPr lang="en-US" sz="3200" dirty="0" smtClean="0"/>
              <a:t> Share the </a:t>
            </a:r>
            <a:r>
              <a:rPr lang="en-US" sz="3200" dirty="0"/>
              <a:t>concept </a:t>
            </a:r>
            <a:r>
              <a:rPr lang="en-US" sz="3200" dirty="0" smtClean="0"/>
              <a:t>with the students and </a:t>
            </a:r>
            <a:r>
              <a:rPr lang="en-US" sz="3200" dirty="0"/>
              <a:t>what they need to do communicate that concept with the audience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3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 &amp; Talk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/>
              <a:t>Think about </a:t>
            </a:r>
            <a:r>
              <a:rPr lang="en-US" sz="2800" dirty="0" smtClean="0"/>
              <a:t>your past (or future) experience planning your “production schedule” and where in the process do you think you and your staff might have gotten derailed.  </a:t>
            </a:r>
          </a:p>
          <a:p>
            <a:pPr marL="0" indent="0">
              <a:buNone/>
            </a:pPr>
            <a:r>
              <a:rPr lang="en-US" sz="2800" dirty="0" smtClean="0"/>
              <a:t>What are you going do to differently so that might not happen again?    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Please </a:t>
            </a:r>
            <a:r>
              <a:rPr lang="en-US" sz="2800" dirty="0"/>
              <a:t>share with your Turn &amp; Talk partner.  Remember to use good listening techniques.</a:t>
            </a:r>
          </a:p>
        </p:txBody>
      </p:sp>
    </p:spTree>
    <p:extLst>
      <p:ext uri="{BB962C8B-B14F-4D97-AF65-F5344CB8AC3E}">
        <p14:creationId xmlns:p14="http://schemas.microsoft.com/office/powerpoint/2010/main" val="690689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9710"/>
          </a:xfrm>
        </p:spPr>
        <p:txBody>
          <a:bodyPr/>
          <a:lstStyle/>
          <a:p>
            <a:r>
              <a:rPr lang="en-US" dirty="0" smtClean="0"/>
              <a:t>Rehearsing and Detailing </a:t>
            </a:r>
            <a:r>
              <a:rPr lang="en-US" smtClean="0"/>
              <a:t>the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705510"/>
            <a:ext cx="10587519" cy="4972692"/>
          </a:xfrm>
        </p:spPr>
        <p:txBody>
          <a:bodyPr>
            <a:norm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 smtClean="0"/>
              <a:t>Have a rehearsal PLAN.  Share the plan with everyone.  Put it on the board.  Follow the plan.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8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8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71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19710"/>
          </a:xfrm>
        </p:spPr>
        <p:txBody>
          <a:bodyPr/>
          <a:lstStyle/>
          <a:p>
            <a:r>
              <a:rPr lang="en-US" dirty="0" smtClean="0"/>
              <a:t>Rehearsing and Detailing </a:t>
            </a:r>
            <a:r>
              <a:rPr lang="en-US" smtClean="0"/>
              <a:t>the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705510"/>
            <a:ext cx="10587519" cy="4972692"/>
          </a:xfrm>
        </p:spPr>
        <p:txBody>
          <a:bodyPr>
            <a:normAutofit/>
          </a:bodyPr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 smtClean="0"/>
              <a:t>Have a rehearsal PLAN.  Share the plan with everyone.  Put it on the board.  Follow the plan.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32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200" dirty="0" smtClean="0"/>
              <a:t>All the Staff all the time!  Everyone has the responsibility for everything!  Any staff should address any problem in any section.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800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800" dirty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 smtClean="0"/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63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MOST IMPORTANTLY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31542"/>
            <a:ext cx="9601200" cy="3935858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/>
              <a:t>The person who creates an environment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/>
              <a:t>were the talents of the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smtClean="0"/>
              <a:t>Cast and the Crew can flourish!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8322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823" y="513707"/>
            <a:ext cx="11030926" cy="6072027"/>
          </a:xfrm>
        </p:spPr>
        <p:txBody>
          <a:bodyPr/>
          <a:lstStyle/>
          <a:p>
            <a:pPr marL="514350" lvl="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3"/>
              <a:defRPr/>
            </a:pPr>
            <a:r>
              <a:rPr lang="en-US" sz="3200" dirty="0" smtClean="0"/>
              <a:t>When </a:t>
            </a:r>
            <a:r>
              <a:rPr lang="en-US" sz="3200" dirty="0"/>
              <a:t>shaping the show, don’t be afraid </a:t>
            </a:r>
            <a:r>
              <a:rPr lang="en-US" sz="3200" dirty="0" smtClean="0"/>
              <a:t>to EDIT, EDIT, EDIT!  </a:t>
            </a:r>
            <a:endParaRPr lang="en-US" sz="3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* </a:t>
            </a:r>
            <a:r>
              <a:rPr lang="en-US" sz="3200" dirty="0" smtClean="0"/>
              <a:t>Often times, </a:t>
            </a:r>
            <a:r>
              <a:rPr lang="en-US" sz="3200" dirty="0"/>
              <a:t>less is more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* Nothing is written in </a:t>
            </a:r>
            <a:r>
              <a:rPr lang="en-US" sz="3200" dirty="0" smtClean="0"/>
              <a:t>stone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</a:t>
            </a:r>
            <a:r>
              <a:rPr lang="en-US" sz="3200" dirty="0" smtClean="0"/>
              <a:t>* No matter who wrote/designed/choreographed it,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 </a:t>
            </a:r>
            <a:r>
              <a:rPr lang="en-US" sz="3200" dirty="0" smtClean="0"/>
              <a:t>  make it work for your students in your situation </a:t>
            </a:r>
            <a:endParaRPr lang="en-US" sz="3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</a:t>
            </a:r>
            <a:r>
              <a:rPr lang="en-US" sz="3200" dirty="0" smtClean="0"/>
              <a:t>* There </a:t>
            </a:r>
            <a:r>
              <a:rPr lang="en-US" sz="3200" dirty="0"/>
              <a:t>is no high art with poor performance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3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3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7031" y="513707"/>
            <a:ext cx="10930718" cy="6072027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 smtClean="0"/>
              <a:t>3.  When </a:t>
            </a:r>
            <a:r>
              <a:rPr lang="en-US" sz="3200" dirty="0"/>
              <a:t>shaping the show, don’t be afraid to </a:t>
            </a:r>
            <a:r>
              <a:rPr lang="en-US" sz="3200" dirty="0" smtClean="0"/>
              <a:t>EDIT</a:t>
            </a:r>
            <a:r>
              <a:rPr lang="en-US" sz="3200" dirty="0"/>
              <a:t>, EDIT, EDIT!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* Often times, less is more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* Nothing is written in stone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* No matter who wrote/designed/choreographed it,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   make it work for your students in your </a:t>
            </a:r>
            <a:r>
              <a:rPr lang="en-US" sz="3200" dirty="0" smtClean="0"/>
              <a:t>situation </a:t>
            </a:r>
            <a:endParaRPr lang="en-US" sz="3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* There is no high art with poor performance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 smtClean="0"/>
              <a:t> </a:t>
            </a:r>
            <a:endParaRPr lang="en-US" sz="3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 smtClean="0"/>
              <a:t>4.  Filter the feedback you get – avoid kneejerk reactions</a:t>
            </a:r>
            <a:endParaRPr lang="en-US" sz="3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8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8345" y="513707"/>
            <a:ext cx="10899403" cy="6072027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 smtClean="0"/>
              <a:t>3.  When shaping </a:t>
            </a:r>
            <a:r>
              <a:rPr lang="en-US" sz="3200" dirty="0"/>
              <a:t>the show, don’t be afraid to EDIT, EDIT, EDIT! 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* Often times, less is more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* Nothing is written in stone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* No matter who wrote/designed/choreographed it,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   make it work for your students in your situation.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* There is no high art with poor performance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 smtClean="0"/>
              <a:t> </a:t>
            </a:r>
            <a:endParaRPr lang="en-US" sz="3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 smtClean="0"/>
              <a:t>4.  Filter the feedback you get – avoid kneejerk reactions</a:t>
            </a:r>
          </a:p>
          <a:p>
            <a:pPr marL="4572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3"/>
              <a:defRPr/>
            </a:pPr>
            <a:endParaRPr lang="en-US" sz="3200" dirty="0"/>
          </a:p>
          <a:p>
            <a:pPr marL="514350" lvl="0" indent="-5143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AutoNum type="arabicPeriod" startAt="5"/>
              <a:defRPr/>
            </a:pPr>
            <a:r>
              <a:rPr lang="en-US" sz="3200" dirty="0" smtClean="0"/>
              <a:t>Making it better takes </a:t>
            </a:r>
            <a:r>
              <a:rPr lang="en-US" sz="3200" u="sng" dirty="0" smtClean="0"/>
              <a:t>planning</a:t>
            </a:r>
            <a:r>
              <a:rPr lang="en-US" sz="3200" dirty="0" smtClean="0"/>
              <a:t> to make it better – edit the score and “script” to emphasize those dramatic moments</a:t>
            </a:r>
            <a:endParaRPr lang="en-US" sz="3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60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768" y="485335"/>
            <a:ext cx="11454245" cy="5410200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761" y="485334"/>
            <a:ext cx="11318258" cy="564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599" y="513707"/>
            <a:ext cx="10536149" cy="6072027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44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400" dirty="0" smtClean="0"/>
              <a:t>If everything </a:t>
            </a:r>
            <a:r>
              <a:rPr lang="en-US" sz="4400" dirty="0"/>
              <a:t>has emphasis, </a:t>
            </a:r>
            <a:endParaRPr lang="en-US" sz="44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400" dirty="0" smtClean="0"/>
              <a:t>then </a:t>
            </a:r>
            <a:r>
              <a:rPr lang="en-US" sz="4400" dirty="0"/>
              <a:t>nothing has emphasis</a:t>
            </a:r>
            <a:r>
              <a:rPr lang="en-US" sz="4400" dirty="0" smtClean="0"/>
              <a:t>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44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44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400" dirty="0" smtClean="0"/>
              <a:t>Contrast is a big part of creating interest.</a:t>
            </a:r>
            <a:endParaRPr lang="en-US" sz="3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0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09436"/>
          </a:xfrm>
        </p:spPr>
        <p:txBody>
          <a:bodyPr/>
          <a:lstStyle/>
          <a:p>
            <a:r>
              <a:rPr lang="en-US" dirty="0" smtClean="0"/>
              <a:t>Lastly, Some Final Points to Consider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599" y="2336104"/>
            <a:ext cx="10566971" cy="4229082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The </a:t>
            </a:r>
            <a:r>
              <a:rPr lang="en-US" sz="3200" dirty="0" smtClean="0"/>
              <a:t>parts of your show, </a:t>
            </a:r>
            <a:r>
              <a:rPr lang="en-US" sz="3200" dirty="0"/>
              <a:t>when combined, need to take the audience on a journey</a:t>
            </a:r>
            <a:r>
              <a:rPr lang="en-US" sz="3200" dirty="0" smtClean="0"/>
              <a:t>.</a:t>
            </a:r>
            <a:endParaRPr lang="en-US" sz="3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3200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3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 smtClean="0"/>
              <a:t>All </a:t>
            </a:r>
            <a:r>
              <a:rPr lang="en-US" sz="3200" dirty="0"/>
              <a:t>of the parts have to have relevance to that journey; otherwise, they interrupt or derail the process</a:t>
            </a:r>
            <a:r>
              <a:rPr lang="en-US" sz="3200" dirty="0" smtClean="0"/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384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599" y="782877"/>
            <a:ext cx="10566971" cy="5782309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3200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5400" dirty="0" smtClean="0"/>
              <a:t>You need to be the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5400" dirty="0" smtClean="0"/>
              <a:t>Band Director!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5400" dirty="0" smtClean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5400" dirty="0"/>
              <a:t>I</a:t>
            </a:r>
            <a:r>
              <a:rPr lang="en-US" sz="5400" dirty="0" smtClean="0"/>
              <a:t>t all begins and ends with </a:t>
            </a:r>
            <a:r>
              <a:rPr lang="en-US" sz="5400" u="sng" dirty="0" smtClean="0"/>
              <a:t>you</a:t>
            </a:r>
            <a:r>
              <a:rPr lang="en-US" sz="5400" dirty="0" smtClean="0"/>
              <a:t>.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7699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33815"/>
            <a:ext cx="9601200" cy="4503106"/>
          </a:xfrm>
        </p:spPr>
        <p:txBody>
          <a:bodyPr>
            <a:normAutofit/>
          </a:bodyPr>
          <a:lstStyle/>
          <a:p>
            <a:pPr lvl="0" algn="ctr"/>
            <a:r>
              <a:rPr lang="en-US" sz="6000" dirty="0" smtClean="0"/>
              <a:t>Remember</a:t>
            </a:r>
            <a:r>
              <a:rPr lang="is-IS" sz="6000" dirty="0" smtClean="0"/>
              <a:t>…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 </a:t>
            </a:r>
            <a:br>
              <a:rPr lang="en-US" sz="6000" dirty="0" smtClean="0"/>
            </a:br>
            <a:r>
              <a:rPr lang="en-US" sz="6000" dirty="0" smtClean="0"/>
              <a:t>Even </a:t>
            </a:r>
            <a:r>
              <a:rPr lang="en-US" sz="6000" dirty="0"/>
              <a:t>the very best don’t get it </a:t>
            </a:r>
            <a:r>
              <a:rPr lang="en-US" sz="6000" u="sng" dirty="0"/>
              <a:t>ALL</a:t>
            </a:r>
            <a:r>
              <a:rPr lang="en-US" sz="6000" dirty="0"/>
              <a:t> right the first time!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38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66092" y="253218"/>
            <a:ext cx="2293034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Q</a:t>
            </a:r>
          </a:p>
          <a:p>
            <a:pPr algn="ctr"/>
            <a:endParaRPr lang="en-US" sz="2200" dirty="0" smtClean="0"/>
          </a:p>
          <a:p>
            <a:pPr algn="ctr"/>
            <a:r>
              <a:rPr lang="en-US" sz="2200" dirty="0" smtClean="0"/>
              <a:t>U</a:t>
            </a:r>
          </a:p>
          <a:p>
            <a:pPr algn="ctr"/>
            <a:endParaRPr lang="en-US" sz="2200" dirty="0" smtClean="0"/>
          </a:p>
          <a:p>
            <a:pPr algn="ctr"/>
            <a:r>
              <a:rPr lang="en-US" sz="2200" dirty="0" smtClean="0"/>
              <a:t>E</a:t>
            </a:r>
          </a:p>
          <a:p>
            <a:pPr algn="ctr"/>
            <a:endParaRPr lang="en-US" sz="2200" dirty="0" smtClean="0"/>
          </a:p>
          <a:p>
            <a:pPr algn="ctr"/>
            <a:r>
              <a:rPr lang="en-US" sz="2200" dirty="0" smtClean="0"/>
              <a:t>S</a:t>
            </a:r>
          </a:p>
          <a:p>
            <a:pPr algn="ctr"/>
            <a:endParaRPr lang="en-US" sz="2200" dirty="0" smtClean="0"/>
          </a:p>
          <a:p>
            <a:pPr algn="ctr"/>
            <a:r>
              <a:rPr lang="en-US" sz="2200" dirty="0" smtClean="0"/>
              <a:t>T</a:t>
            </a:r>
          </a:p>
          <a:p>
            <a:pPr algn="ctr"/>
            <a:endParaRPr lang="en-US" sz="2200" dirty="0" smtClean="0"/>
          </a:p>
          <a:p>
            <a:pPr algn="ctr"/>
            <a:r>
              <a:rPr lang="en-US" sz="2200" dirty="0" smtClean="0"/>
              <a:t>I</a:t>
            </a:r>
          </a:p>
          <a:p>
            <a:pPr algn="ctr"/>
            <a:endParaRPr lang="en-US" sz="2200" dirty="0" smtClean="0"/>
          </a:p>
          <a:p>
            <a:pPr algn="ctr"/>
            <a:r>
              <a:rPr lang="en-US" sz="2200" dirty="0" smtClean="0"/>
              <a:t>O</a:t>
            </a:r>
          </a:p>
          <a:p>
            <a:pPr algn="ctr"/>
            <a:endParaRPr lang="en-US" sz="2200" dirty="0" smtClean="0"/>
          </a:p>
          <a:p>
            <a:pPr algn="ctr"/>
            <a:r>
              <a:rPr lang="en-US" sz="2200" dirty="0" smtClean="0"/>
              <a:t>N</a:t>
            </a:r>
          </a:p>
          <a:p>
            <a:pPr algn="ctr"/>
            <a:endParaRPr lang="en-US" sz="2200" dirty="0" smtClean="0"/>
          </a:p>
          <a:p>
            <a:pPr algn="ctr"/>
            <a:r>
              <a:rPr lang="en-US" sz="2200" dirty="0" smtClean="0"/>
              <a:t>S</a:t>
            </a:r>
          </a:p>
          <a:p>
            <a:pPr algn="ctr"/>
            <a:endParaRPr lang="en-US" sz="2200" dirty="0" smtClean="0"/>
          </a:p>
          <a:p>
            <a:pPr algn="ctr"/>
            <a:r>
              <a:rPr lang="en-US" sz="2200" dirty="0" smtClean="0"/>
              <a:t>???</a:t>
            </a: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42474" y="193429"/>
            <a:ext cx="6857999" cy="647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3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 smtClean="0"/>
              <a:t>Thanks </a:t>
            </a:r>
            <a:r>
              <a:rPr lang="en-US" sz="4800" smtClean="0"/>
              <a:t>for Coming </a:t>
            </a:r>
            <a:r>
              <a:rPr lang="en-US" sz="4800" dirty="0" smtClean="0"/>
              <a:t>Today!</a:t>
            </a:r>
            <a:endParaRPr lang="en-US" sz="4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22" y="1723293"/>
            <a:ext cx="3119356" cy="4368018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23" y="1723293"/>
            <a:ext cx="2968283" cy="4368018"/>
          </a:xfrm>
        </p:spPr>
      </p:pic>
    </p:spTree>
    <p:extLst>
      <p:ext uri="{BB962C8B-B14F-4D97-AF65-F5344CB8AC3E}">
        <p14:creationId xmlns:p14="http://schemas.microsoft.com/office/powerpoint/2010/main" val="137174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810" y="228600"/>
            <a:ext cx="10464229" cy="1024003"/>
          </a:xfrm>
        </p:spPr>
        <p:txBody>
          <a:bodyPr>
            <a:normAutofit fontScale="90000"/>
          </a:bodyPr>
          <a:lstStyle/>
          <a:p>
            <a:pPr lvl="0"/>
            <a:r>
              <a:rPr lang="en-US" dirty="0" smtClean="0"/>
              <a:t>Step 1: </a:t>
            </a:r>
            <a:r>
              <a:rPr lang="en-US" dirty="0"/>
              <a:t>Assess </a:t>
            </a:r>
            <a:r>
              <a:rPr lang="en-US" smtClean="0"/>
              <a:t>Your Resources </a:t>
            </a:r>
            <a:r>
              <a:rPr lang="en-US" dirty="0" smtClean="0"/>
              <a:t>Realistically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0836" y="1446835"/>
            <a:ext cx="10191964" cy="5411165"/>
          </a:xfrm>
        </p:spPr>
        <p:txBody>
          <a:bodyPr>
            <a:normAutofit fontScale="92500" lnSpcReduction="1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Winds			Percussion			Guard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/>
              <a:t>Dancers			Singers			Equipment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 smtClean="0"/>
              <a:t>Rehearsal </a:t>
            </a:r>
            <a:r>
              <a:rPr lang="en-US" sz="3200" dirty="0"/>
              <a:t>S</a:t>
            </a:r>
            <a:r>
              <a:rPr lang="en-US" sz="3200" dirty="0" smtClean="0"/>
              <a:t>pace</a:t>
            </a:r>
            <a:r>
              <a:rPr lang="en-US" sz="3200" dirty="0"/>
              <a:t>	</a:t>
            </a:r>
            <a:r>
              <a:rPr lang="en-US" sz="3200" dirty="0" smtClean="0"/>
              <a:t>	                      Rehearsal </a:t>
            </a:r>
            <a:r>
              <a:rPr lang="en-US" sz="3200" dirty="0"/>
              <a:t>T</a:t>
            </a:r>
            <a:r>
              <a:rPr lang="en-US" sz="3200" dirty="0" smtClean="0"/>
              <a:t>ime		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 smtClean="0"/>
              <a:t>Administrative </a:t>
            </a:r>
            <a:r>
              <a:rPr lang="en-US" sz="3200" dirty="0"/>
              <a:t>Support &amp; Expectations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	     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/>
              <a:t>Community Support and Expectations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3200" dirty="0"/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200" dirty="0" smtClean="0"/>
              <a:t>Financial Resources</a:t>
            </a:r>
            <a:endParaRPr lang="en-US" sz="32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50381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772610"/>
          </a:xfrm>
        </p:spPr>
        <p:txBody>
          <a:bodyPr/>
          <a:lstStyle/>
          <a:p>
            <a:pPr algn="ctr"/>
            <a:r>
              <a:rPr lang="en-US" dirty="0" smtClean="0"/>
              <a:t>Resources &amp; 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278083"/>
            <a:ext cx="9601200" cy="53824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Pixar 22 Rules to Phenomenal Story Telling</a:t>
            </a:r>
          </a:p>
          <a:p>
            <a:pPr marL="0" indent="0">
              <a:buNone/>
            </a:pPr>
            <a:r>
              <a:rPr lang="en-US" u="sng" dirty="0" smtClean="0">
                <a:hlinkClick r:id="rId2"/>
              </a:rPr>
              <a:t>http</a:t>
            </a:r>
            <a:r>
              <a:rPr lang="en-US" u="sng" dirty="0">
                <a:hlinkClick r:id="rId2"/>
              </a:rPr>
              <a:t>://www.slideshare.net/powerfulpoint/pixar-22rulestophenomenalstorytellingpowerfulpointslideshare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Millenium-2013 </a:t>
            </a:r>
            <a:r>
              <a:rPr lang="en-US" dirty="0"/>
              <a:t>World Roller Precision Champions</a:t>
            </a:r>
          </a:p>
          <a:p>
            <a:pPr marL="0" indent="0">
              <a:buNone/>
            </a:pPr>
            <a:r>
              <a:rPr lang="en-US" u="sng" dirty="0">
                <a:hlinkClick r:id="rId3"/>
              </a:rPr>
              <a:t>https://</a:t>
            </a:r>
            <a:r>
              <a:rPr lang="en-US" u="sng" dirty="0" smtClean="0">
                <a:hlinkClick r:id="rId3"/>
              </a:rPr>
              <a:t>www.facebook.com/photo.php?v=10151835599107730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Quaker </a:t>
            </a:r>
            <a:r>
              <a:rPr lang="en-US" dirty="0"/>
              <a:t>City String Band 2016 (The Perfect Swarm)</a:t>
            </a:r>
          </a:p>
          <a:p>
            <a:pPr marL="0" indent="0">
              <a:buNone/>
            </a:pPr>
            <a:r>
              <a:rPr lang="en-US" u="sng" dirty="0" smtClean="0">
                <a:hlinkClick r:id="rId4"/>
              </a:rPr>
              <a:t>https</a:t>
            </a:r>
            <a:r>
              <a:rPr lang="en-US" u="sng" dirty="0">
                <a:hlinkClick r:id="rId4"/>
              </a:rPr>
              <a:t>://</a:t>
            </a:r>
            <a:r>
              <a:rPr lang="en-US" u="sng" dirty="0" smtClean="0">
                <a:hlinkClick r:id="rId4"/>
              </a:rPr>
              <a:t>www.youtube.com/watch?v=kwUxKoOAZpc</a:t>
            </a:r>
            <a:endParaRPr lang="en-US" u="sng" dirty="0" smtClean="0"/>
          </a:p>
          <a:p>
            <a:pPr marL="0" indent="0">
              <a:buNone/>
            </a:pPr>
            <a:endParaRPr lang="en-US" u="sng" dirty="0" smtClean="0"/>
          </a:p>
          <a:p>
            <a:pPr marL="0" indent="0">
              <a:buNone/>
            </a:pPr>
            <a:r>
              <a:rPr lang="en-US" u="sng" dirty="0" smtClean="0"/>
              <a:t>Simon </a:t>
            </a:r>
            <a:r>
              <a:rPr lang="en-US" u="sng" dirty="0"/>
              <a:t>Sinek on working with Millennials</a:t>
            </a:r>
            <a:endParaRPr lang="en-US" dirty="0"/>
          </a:p>
          <a:p>
            <a:pPr marL="0" indent="0">
              <a:buNone/>
            </a:pPr>
            <a:r>
              <a:rPr lang="en-US" u="sng" dirty="0">
                <a:hlinkClick r:id="rId5"/>
              </a:rPr>
              <a:t>https://www.youtube.com/watch?v=5MC2X-LRbkE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838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874" y="244011"/>
            <a:ext cx="10464229" cy="1485900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/>
              <a:t>Realistically Assess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u="sng" dirty="0" smtClean="0"/>
              <a:t>Your</a:t>
            </a:r>
            <a:r>
              <a:rPr lang="en-US" dirty="0" smtClean="0"/>
              <a:t> Strengths and Those of </a:t>
            </a:r>
            <a:r>
              <a:rPr lang="en-US" u="sng" dirty="0" smtClean="0"/>
              <a:t>Your</a:t>
            </a:r>
            <a:r>
              <a:rPr lang="en-US" dirty="0" smtClean="0"/>
              <a:t> Staff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223" y="1613043"/>
            <a:ext cx="11003622" cy="4972691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	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/>
              <a:t>Arranging Ability		Drill Design Ability	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    Choreographer(s) for Equipment, Dance and Movement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smtClean="0"/>
              <a:t>Music, Movement, and Guard </a:t>
            </a:r>
            <a:r>
              <a:rPr lang="en-US" sz="3600" dirty="0"/>
              <a:t>Technicians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/>
              <a:t>	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/>
              <a:t>	</a:t>
            </a:r>
            <a:endParaRPr lang="en-US" sz="36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77983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972316"/>
          </a:xfrm>
        </p:spPr>
        <p:txBody>
          <a:bodyPr/>
          <a:lstStyle/>
          <a:p>
            <a:r>
              <a:rPr lang="en-US" dirty="0" smtClean="0"/>
              <a:t>Deciding on a Concept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1809" y="1622121"/>
            <a:ext cx="7043208" cy="609599"/>
          </a:xfrm>
        </p:spPr>
        <p:txBody>
          <a:bodyPr/>
          <a:lstStyle/>
          <a:p>
            <a:r>
              <a:rPr lang="en-US" sz="3600" dirty="0" smtClean="0"/>
              <a:t>Essential Preliminary Questions: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746608" y="3276600"/>
            <a:ext cx="96257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/>
              <a:t>What is my band’s identity?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Where are we in the taxonomy?</a:t>
            </a:r>
          </a:p>
          <a:p>
            <a:pPr marL="285750" indent="-285750">
              <a:buFont typeface="Arial"/>
              <a:buChar char="•"/>
            </a:pPr>
            <a:endParaRPr lang="en-US" sz="2800" dirty="0"/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What is my band’s audience? (For whom are we designing?)</a:t>
            </a:r>
          </a:p>
        </p:txBody>
      </p:sp>
    </p:spTree>
    <p:extLst>
      <p:ext uri="{BB962C8B-B14F-4D97-AF65-F5344CB8AC3E}">
        <p14:creationId xmlns:p14="http://schemas.microsoft.com/office/powerpoint/2010/main" val="1828426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895" y="800100"/>
            <a:ext cx="10616339" cy="1485900"/>
          </a:xfrm>
        </p:spPr>
        <p:txBody>
          <a:bodyPr>
            <a:noAutofit/>
          </a:bodyPr>
          <a:lstStyle/>
          <a:p>
            <a:pPr algn="ctr"/>
            <a:r>
              <a:rPr lang="en-US" sz="6000" smtClean="0"/>
              <a:t>Where </a:t>
            </a:r>
            <a:r>
              <a:rPr lang="en-US" sz="6000" dirty="0" smtClean="0"/>
              <a:t>Do You Get Your Ideas?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0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3172" y="503434"/>
            <a:ext cx="9596063" cy="1325367"/>
          </a:xfrm>
        </p:spPr>
        <p:txBody>
          <a:bodyPr/>
          <a:lstStyle/>
          <a:p>
            <a:pPr algn="ctr"/>
            <a:r>
              <a:rPr lang="en-US" sz="4000" dirty="0" smtClean="0"/>
              <a:t>As you Fine Tune your Possible Ideas, </a:t>
            </a:r>
          </a:p>
          <a:p>
            <a:pPr algn="ctr"/>
            <a:r>
              <a:rPr lang="en-US" sz="4000" dirty="0" smtClean="0"/>
              <a:t>Ask Yourself: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578279" y="2133600"/>
            <a:ext cx="9745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 smtClean="0"/>
              <a:t>Will this generate emotion from the audience?</a:t>
            </a:r>
          </a:p>
        </p:txBody>
      </p:sp>
    </p:spTree>
    <p:extLst>
      <p:ext uri="{BB962C8B-B14F-4D97-AF65-F5344CB8AC3E}">
        <p14:creationId xmlns:p14="http://schemas.microsoft.com/office/powerpoint/2010/main" val="1270053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webextensions/webextension1.xml><?xml version="1.0" encoding="utf-8"?>
<we:webextension xmlns:we="http://schemas.microsoft.com/office/webextensions/webextension/2010/11" id="{69D3989D-0F46-5A4C-8FAF-A52534C3E71D}">
  <we:reference id="wa104221182" version="2.0.0.0" store="en-US" storeType="OMEX"/>
  <we:alternateReferences>
    <we:reference id="WA104221182" version="2.0.0.0" store="WA104221182" storeType="OMEX"/>
  </we:alternateReferences>
  <we:properties>
    <we:property name="vid" value="&quot;https://www.youtube.com/watch?v=kwUxKoOAZpc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18049</TotalTime>
  <Words>1417</Words>
  <Application>Microsoft Macintosh PowerPoint</Application>
  <PresentationFormat>Widescreen</PresentationFormat>
  <Paragraphs>261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Calibri</vt:lpstr>
      <vt:lpstr>Corbel</vt:lpstr>
      <vt:lpstr>Franklin Gothic Book</vt:lpstr>
      <vt:lpstr>Wingdings</vt:lpstr>
      <vt:lpstr>Arial</vt:lpstr>
      <vt:lpstr>Crop</vt:lpstr>
      <vt:lpstr>PowerPoint Presentation</vt:lpstr>
      <vt:lpstr>Producer: [pruh-doo-ser, -dyoo-] </vt:lpstr>
      <vt:lpstr>Director: [dih-rek-ter, dahy-] </vt:lpstr>
      <vt:lpstr>AND MOST IMPORTANTLY…</vt:lpstr>
      <vt:lpstr>Step 1: Assess Your Resources Realistically </vt:lpstr>
      <vt:lpstr>Realistically Assess  Your Strengths and Those of Your Staff </vt:lpstr>
      <vt:lpstr>Deciding on a Concept</vt:lpstr>
      <vt:lpstr>Where Do You Get Your Ideas?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Sample Concepts From The Mummers Parade</vt:lpstr>
      <vt:lpstr>PowerPoint Presentation</vt:lpstr>
      <vt:lpstr>PowerPoint Presentation</vt:lpstr>
      <vt:lpstr>PowerPoint Presentation</vt:lpstr>
      <vt:lpstr>The Turn &amp; Talk Activity</vt:lpstr>
      <vt:lpstr>Turn &amp; Talk Activity</vt:lpstr>
      <vt:lpstr>PowerPoint Presentation</vt:lpstr>
      <vt:lpstr>PowerPoint Presentation</vt:lpstr>
      <vt:lpstr>Create a Production Schedule and  Get Items into a Calendar</vt:lpstr>
      <vt:lpstr>Create a Production Schedule and  Get Items into a Calendar</vt:lpstr>
      <vt:lpstr>Create a Production Schedule and  Get Items into a Calendar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Turn &amp; Talk Activity</vt:lpstr>
      <vt:lpstr>Rehearsing and Detailing the Program</vt:lpstr>
      <vt:lpstr>Rehearsing and Detailing the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Lastly, Some Final Points to Consider…</vt:lpstr>
      <vt:lpstr>PowerPoint Presentation</vt:lpstr>
      <vt:lpstr>Remember…   Even the very best don’t get it ALL right the first time! </vt:lpstr>
      <vt:lpstr>PowerPoint Presentation</vt:lpstr>
      <vt:lpstr>Thanks for Coming Today!</vt:lpstr>
      <vt:lpstr>Resources &amp; References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BIG PICTURE:</dc:title>
  <dc:creator>Kenneth Snoeck</dc:creator>
  <cp:lastModifiedBy>Kenneth Snoeck</cp:lastModifiedBy>
  <cp:revision>86</cp:revision>
  <cp:lastPrinted>2017-01-22T16:48:49Z</cp:lastPrinted>
  <dcterms:created xsi:type="dcterms:W3CDTF">2017-01-10T19:44:34Z</dcterms:created>
  <dcterms:modified xsi:type="dcterms:W3CDTF">2017-01-24T21:49:07Z</dcterms:modified>
</cp:coreProperties>
</file>