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57" r:id="rId4"/>
    <p:sldId id="269" r:id="rId5"/>
    <p:sldId id="270" r:id="rId6"/>
    <p:sldId id="271" r:id="rId7"/>
    <p:sldId id="272" r:id="rId8"/>
    <p:sldId id="273" r:id="rId9"/>
    <p:sldId id="274" r:id="rId10"/>
    <p:sldId id="281" r:id="rId11"/>
    <p:sldId id="275" r:id="rId12"/>
    <p:sldId id="276" r:id="rId13"/>
    <p:sldId id="282" r:id="rId14"/>
    <p:sldId id="283" r:id="rId15"/>
    <p:sldId id="284" r:id="rId16"/>
    <p:sldId id="277"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33" autoAdjust="0"/>
  </p:normalViewPr>
  <p:slideViewPr>
    <p:cSldViewPr>
      <p:cViewPr varScale="1">
        <p:scale>
          <a:sx n="147" d="100"/>
          <a:sy n="147" d="100"/>
        </p:scale>
        <p:origin x="-96" y="-240"/>
      </p:cViewPr>
      <p:guideLst>
        <p:guide orient="horz" pos="2160"/>
        <p:guide pos="2880"/>
      </p:guideLst>
    </p:cSldViewPr>
  </p:slideViewPr>
  <p:outlineViewPr>
    <p:cViewPr>
      <p:scale>
        <a:sx n="33" d="100"/>
        <a:sy n="33" d="100"/>
      </p:scale>
      <p:origin x="0" y="3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a:t>
            </a:fld>
            <a:endParaRPr lang="en-US"/>
          </a:p>
        </p:txBody>
      </p:sp>
    </p:spTree>
    <p:extLst>
      <p:ext uri="{BB962C8B-B14F-4D97-AF65-F5344CB8AC3E}">
        <p14:creationId xmlns:p14="http://schemas.microsoft.com/office/powerpoint/2010/main" val="273356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12/16/13 15:06</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From Concept to Completion</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pPr algn="ctr"/>
            <a:r>
              <a:rPr lang="en-US" dirty="0" smtClean="0"/>
              <a:t>Greg </a:t>
            </a:r>
            <a:r>
              <a:rPr lang="en-US" dirty="0" err="1" smtClean="0"/>
              <a:t>Bimm</a:t>
            </a:r>
            <a:r>
              <a:rPr lang="en-US" dirty="0" smtClean="0"/>
              <a:t> and Ken Snoeck</a:t>
            </a:r>
          </a:p>
          <a:p>
            <a:endParaRPr lang="en-US" dirty="0" smtClean="0"/>
          </a:p>
          <a:p>
            <a:pPr algn="ctr"/>
            <a:r>
              <a:rPr lang="en-US" dirty="0" smtClean="0"/>
              <a:t>Midwest 2013</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Pacing</a:t>
            </a:r>
            <a:endParaRPr lang="en-US" dirty="0"/>
          </a:p>
        </p:txBody>
      </p:sp>
      <p:sp>
        <p:nvSpPr>
          <p:cNvPr id="3" name="Subtitle 2"/>
          <p:cNvSpPr>
            <a:spLocks noGrp="1"/>
          </p:cNvSpPr>
          <p:nvPr>
            <p:ph type="subTitle" idx="1"/>
          </p:nvPr>
        </p:nvSpPr>
        <p:spPr>
          <a:xfrm>
            <a:off x="1368955" y="2133601"/>
            <a:ext cx="7043208" cy="533399"/>
          </a:xfrm>
        </p:spPr>
        <p:txBody>
          <a:bodyPr/>
          <a:lstStyle/>
          <a:p>
            <a:r>
              <a:rPr lang="en-US" dirty="0" smtClean="0"/>
              <a:t>Focus</a:t>
            </a:r>
            <a:endParaRPr lang="en-US" dirty="0"/>
          </a:p>
        </p:txBody>
      </p:sp>
      <p:sp>
        <p:nvSpPr>
          <p:cNvPr id="4" name="TextBox 3"/>
          <p:cNvSpPr txBox="1"/>
          <p:nvPr/>
        </p:nvSpPr>
        <p:spPr>
          <a:xfrm>
            <a:off x="1371600" y="2971800"/>
            <a:ext cx="7239000" cy="3416320"/>
          </a:xfrm>
          <a:prstGeom prst="rect">
            <a:avLst/>
          </a:prstGeom>
          <a:noFill/>
        </p:spPr>
        <p:txBody>
          <a:bodyPr wrap="square" rtlCol="0">
            <a:spAutoFit/>
          </a:bodyPr>
          <a:lstStyle/>
          <a:p>
            <a:pPr marL="342900" indent="-342900">
              <a:buFont typeface="Arial"/>
              <a:buChar char="•"/>
            </a:pPr>
            <a:r>
              <a:rPr lang="en-US" sz="2400" dirty="0" smtClean="0"/>
              <a:t>The Monkey Business Illusion</a:t>
            </a:r>
          </a:p>
          <a:p>
            <a:endParaRPr lang="en-US" sz="2400" dirty="0" smtClean="0"/>
          </a:p>
          <a:p>
            <a:pPr marL="342900" indent="-342900">
              <a:buFont typeface="Arial"/>
              <a:buChar char="•"/>
            </a:pPr>
            <a:r>
              <a:rPr lang="en-US" sz="2400" dirty="0"/>
              <a:t>Know what you want the audience to feel at every </a:t>
            </a:r>
            <a:r>
              <a:rPr lang="en-US" sz="2400" dirty="0" smtClean="0"/>
              <a:t>moment</a:t>
            </a:r>
          </a:p>
          <a:p>
            <a:pPr marL="342900" indent="-342900">
              <a:buFont typeface="Arial"/>
              <a:buChar char="•"/>
            </a:pPr>
            <a:endParaRPr lang="en-US" sz="2400" dirty="0"/>
          </a:p>
          <a:p>
            <a:pPr marL="342900" indent="-342900">
              <a:buFont typeface="Arial"/>
              <a:buChar char="•"/>
            </a:pPr>
            <a:r>
              <a:rPr lang="en-US" sz="2400" dirty="0" smtClean="0"/>
              <a:t>Lead the audience</a:t>
            </a:r>
          </a:p>
          <a:p>
            <a:pPr marL="342900" indent="-342900">
              <a:buFont typeface="Arial"/>
              <a:buChar char="•"/>
            </a:pPr>
            <a:endParaRPr lang="en-US" sz="2400" dirty="0"/>
          </a:p>
          <a:p>
            <a:pPr marL="342900" indent="-342900">
              <a:buFont typeface="Arial"/>
              <a:buChar char="•"/>
            </a:pPr>
            <a:r>
              <a:rPr lang="en-US" sz="2400" dirty="0" smtClean="0"/>
              <a:t>Direct the observer’s journey</a:t>
            </a:r>
          </a:p>
          <a:p>
            <a:pPr marL="342900" indent="-342900">
              <a:buFont typeface="Arial"/>
              <a:buChar char="•"/>
            </a:pPr>
            <a:endParaRPr lang="en-US" sz="2400" dirty="0"/>
          </a:p>
        </p:txBody>
      </p:sp>
    </p:spTree>
    <p:extLst>
      <p:ext uri="{BB962C8B-B14F-4D97-AF65-F5344CB8AC3E}">
        <p14:creationId xmlns:p14="http://schemas.microsoft.com/office/powerpoint/2010/main" val="419249507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2133601"/>
            <a:ext cx="7043208" cy="533399"/>
          </a:xfrm>
        </p:spPr>
        <p:txBody>
          <a:bodyPr/>
          <a:lstStyle/>
          <a:p>
            <a:r>
              <a:rPr lang="en-US" dirty="0" smtClean="0"/>
              <a:t>“Impression” points</a:t>
            </a:r>
            <a:endParaRPr lang="en-US" dirty="0"/>
          </a:p>
        </p:txBody>
      </p:sp>
      <p:sp>
        <p:nvSpPr>
          <p:cNvPr id="4" name="TextBox 3"/>
          <p:cNvSpPr txBox="1"/>
          <p:nvPr/>
        </p:nvSpPr>
        <p:spPr>
          <a:xfrm>
            <a:off x="1371600" y="2971800"/>
            <a:ext cx="7239000" cy="1938992"/>
          </a:xfrm>
          <a:prstGeom prst="rect">
            <a:avLst/>
          </a:prstGeom>
          <a:noFill/>
        </p:spPr>
        <p:txBody>
          <a:bodyPr wrap="square" rtlCol="0">
            <a:spAutoFit/>
          </a:bodyPr>
          <a:lstStyle/>
          <a:p>
            <a:pPr marL="342900" indent="-342900">
              <a:buFont typeface="Arial"/>
              <a:buChar char="•"/>
            </a:pPr>
            <a:r>
              <a:rPr lang="en-US" sz="2400" dirty="0" smtClean="0"/>
              <a:t>Points of emotional intensity</a:t>
            </a:r>
          </a:p>
          <a:p>
            <a:pPr marL="342900" indent="-342900">
              <a:buFont typeface="Arial"/>
              <a:buChar char="•"/>
            </a:pPr>
            <a:endParaRPr lang="en-US" sz="2400" dirty="0"/>
          </a:p>
          <a:p>
            <a:pPr marL="342900" indent="-342900">
              <a:buFont typeface="Arial"/>
              <a:buChar char="•"/>
            </a:pPr>
            <a:r>
              <a:rPr lang="en-US" sz="2400" dirty="0" smtClean="0"/>
              <a:t>Points of release or gratification</a:t>
            </a:r>
          </a:p>
          <a:p>
            <a:pPr marL="342900" indent="-342900">
              <a:buFont typeface="Arial"/>
              <a:buChar char="•"/>
            </a:pPr>
            <a:endParaRPr lang="en-US" sz="2400" dirty="0"/>
          </a:p>
          <a:p>
            <a:pPr marL="342900" indent="-342900">
              <a:buFont typeface="Arial"/>
              <a:buChar char="•"/>
            </a:pPr>
            <a:endParaRPr lang="en-US" sz="2400" dirty="0"/>
          </a:p>
        </p:txBody>
      </p:sp>
    </p:spTree>
    <p:extLst>
      <p:ext uri="{BB962C8B-B14F-4D97-AF65-F5344CB8AC3E}">
        <p14:creationId xmlns:p14="http://schemas.microsoft.com/office/powerpoint/2010/main" val="285922074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914401"/>
            <a:ext cx="7043208" cy="609599"/>
          </a:xfrm>
        </p:spPr>
        <p:txBody>
          <a:bodyPr/>
          <a:lstStyle/>
          <a:p>
            <a:r>
              <a:rPr lang="en-US" dirty="0" smtClean="0"/>
              <a:t>Contrasts</a:t>
            </a:r>
            <a:endParaRPr lang="en-US" dirty="0"/>
          </a:p>
        </p:txBody>
      </p:sp>
      <p:sp>
        <p:nvSpPr>
          <p:cNvPr id="2" name="TextBox 1"/>
          <p:cNvSpPr txBox="1"/>
          <p:nvPr/>
        </p:nvSpPr>
        <p:spPr>
          <a:xfrm>
            <a:off x="1143000" y="1752600"/>
            <a:ext cx="6934200" cy="3416320"/>
          </a:xfrm>
          <a:prstGeom prst="rect">
            <a:avLst/>
          </a:prstGeom>
          <a:noFill/>
        </p:spPr>
        <p:txBody>
          <a:bodyPr wrap="square" rtlCol="0">
            <a:spAutoFit/>
          </a:bodyPr>
          <a:lstStyle/>
          <a:p>
            <a:pPr marL="342900" indent="-342900">
              <a:buFont typeface="Arial"/>
              <a:buChar char="•"/>
            </a:pPr>
            <a:r>
              <a:rPr lang="en-US" sz="2400" dirty="0" smtClean="0"/>
              <a:t>Loud-Soft</a:t>
            </a:r>
          </a:p>
          <a:p>
            <a:pPr marL="342900" indent="-342900">
              <a:buFont typeface="Arial"/>
              <a:buChar char="•"/>
            </a:pPr>
            <a:endParaRPr lang="en-US" sz="2400" dirty="0" smtClean="0"/>
          </a:p>
          <a:p>
            <a:pPr marL="342900" indent="-342900">
              <a:buFont typeface="Arial"/>
              <a:buChar char="•"/>
            </a:pPr>
            <a:r>
              <a:rPr lang="en-US" sz="2400" dirty="0" smtClean="0"/>
              <a:t>Relaxed-Intense</a:t>
            </a:r>
          </a:p>
          <a:p>
            <a:pPr marL="342900" indent="-342900">
              <a:buFont typeface="Arial"/>
              <a:buChar char="•"/>
            </a:pPr>
            <a:endParaRPr lang="en-US" sz="2400" dirty="0" smtClean="0"/>
          </a:p>
          <a:p>
            <a:pPr marL="342900" indent="-342900">
              <a:buFont typeface="Arial"/>
              <a:buChar char="•"/>
            </a:pPr>
            <a:r>
              <a:rPr lang="en-US" sz="2400" dirty="0" smtClean="0"/>
              <a:t>Complex-Simple</a:t>
            </a:r>
          </a:p>
          <a:p>
            <a:pPr marL="342900" indent="-342900">
              <a:buFont typeface="Arial"/>
              <a:buChar char="•"/>
            </a:pPr>
            <a:endParaRPr lang="en-US" sz="2400" dirty="0" smtClean="0"/>
          </a:p>
          <a:p>
            <a:pPr marL="342900" indent="-342900">
              <a:buFont typeface="Arial"/>
              <a:buChar char="•"/>
            </a:pPr>
            <a:r>
              <a:rPr lang="en-US" sz="2400" dirty="0" smtClean="0"/>
              <a:t>Fast</a:t>
            </a:r>
            <a:r>
              <a:rPr lang="en-US" sz="2400" smtClean="0"/>
              <a:t>-Slow</a:t>
            </a:r>
          </a:p>
          <a:p>
            <a:pPr marL="342900" indent="-342900">
              <a:buFont typeface="Arial"/>
              <a:buChar char="•"/>
            </a:pPr>
            <a:endParaRPr lang="en-US" sz="2400" dirty="0" smtClean="0"/>
          </a:p>
          <a:p>
            <a:pPr marL="342900" indent="-342900">
              <a:buFont typeface="Arial"/>
              <a:buChar char="•"/>
            </a:pPr>
            <a:r>
              <a:rPr lang="en-US" sz="2400" dirty="0" smtClean="0"/>
              <a:t>Full ensemble-Solo or Ensemble</a:t>
            </a:r>
            <a:endParaRPr lang="en-US" sz="2400" dirty="0"/>
          </a:p>
        </p:txBody>
      </p:sp>
    </p:spTree>
    <p:extLst>
      <p:ext uri="{BB962C8B-B14F-4D97-AF65-F5344CB8AC3E}">
        <p14:creationId xmlns:p14="http://schemas.microsoft.com/office/powerpoint/2010/main" val="29958086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2133601"/>
            <a:ext cx="7043208" cy="533399"/>
          </a:xfrm>
        </p:spPr>
        <p:txBody>
          <a:bodyPr/>
          <a:lstStyle/>
          <a:p>
            <a:r>
              <a:rPr lang="en-US" dirty="0" smtClean="0"/>
              <a:t>“Impression” points</a:t>
            </a:r>
            <a:endParaRPr lang="en-US" dirty="0"/>
          </a:p>
        </p:txBody>
      </p:sp>
      <p:sp>
        <p:nvSpPr>
          <p:cNvPr id="4" name="TextBox 3"/>
          <p:cNvSpPr txBox="1"/>
          <p:nvPr/>
        </p:nvSpPr>
        <p:spPr>
          <a:xfrm>
            <a:off x="1371600" y="2971800"/>
            <a:ext cx="7239000" cy="1938992"/>
          </a:xfrm>
          <a:prstGeom prst="rect">
            <a:avLst/>
          </a:prstGeom>
          <a:noFill/>
        </p:spPr>
        <p:txBody>
          <a:bodyPr wrap="square" rtlCol="0">
            <a:spAutoFit/>
          </a:bodyPr>
          <a:lstStyle/>
          <a:p>
            <a:pPr marL="342900" indent="-342900">
              <a:buFont typeface="Arial"/>
              <a:buChar char="•"/>
            </a:pPr>
            <a:r>
              <a:rPr lang="en-US" sz="2400" dirty="0" smtClean="0"/>
              <a:t>Points of emotional intensity</a:t>
            </a:r>
          </a:p>
          <a:p>
            <a:pPr marL="342900" indent="-342900">
              <a:buFont typeface="Arial"/>
              <a:buChar char="•"/>
            </a:pPr>
            <a:endParaRPr lang="en-US" sz="2400" dirty="0"/>
          </a:p>
          <a:p>
            <a:pPr marL="342900" indent="-342900">
              <a:buFont typeface="Arial"/>
              <a:buChar char="•"/>
            </a:pPr>
            <a:r>
              <a:rPr lang="en-US" sz="2400" dirty="0" smtClean="0"/>
              <a:t>Points of release or gratification</a:t>
            </a:r>
          </a:p>
          <a:p>
            <a:pPr marL="342900" indent="-342900">
              <a:buFont typeface="Arial"/>
              <a:buChar char="•"/>
            </a:pPr>
            <a:endParaRPr lang="en-US" sz="2400" dirty="0"/>
          </a:p>
          <a:p>
            <a:pPr marL="342900" indent="-342900">
              <a:buFont typeface="Arial"/>
              <a:buChar char="•"/>
            </a:pPr>
            <a:endParaRPr lang="en-US" sz="2400" dirty="0"/>
          </a:p>
        </p:txBody>
      </p:sp>
    </p:spTree>
    <p:extLst>
      <p:ext uri="{BB962C8B-B14F-4D97-AF65-F5344CB8AC3E}">
        <p14:creationId xmlns:p14="http://schemas.microsoft.com/office/powerpoint/2010/main" val="110838487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Role of the Guard</a:t>
            </a:r>
            <a:endParaRPr lang="en-US" dirty="0"/>
          </a:p>
        </p:txBody>
      </p:sp>
      <p:sp>
        <p:nvSpPr>
          <p:cNvPr id="6" name="TextBox 5"/>
          <p:cNvSpPr txBox="1"/>
          <p:nvPr/>
        </p:nvSpPr>
        <p:spPr>
          <a:xfrm>
            <a:off x="1219200" y="2667000"/>
            <a:ext cx="7010400" cy="1938992"/>
          </a:xfrm>
          <a:prstGeom prst="rect">
            <a:avLst/>
          </a:prstGeom>
          <a:noFill/>
        </p:spPr>
        <p:txBody>
          <a:bodyPr wrap="square" rtlCol="0">
            <a:spAutoFit/>
          </a:bodyPr>
          <a:lstStyle/>
          <a:p>
            <a:pPr marL="285750" indent="-285750">
              <a:buFont typeface="Arial"/>
              <a:buChar char="•"/>
            </a:pPr>
            <a:r>
              <a:rPr lang="en-US" sz="2400" dirty="0" smtClean="0"/>
              <a:t>Putting a face on the production</a:t>
            </a:r>
          </a:p>
          <a:p>
            <a:pPr marL="285750" indent="-285750">
              <a:buFont typeface="Arial"/>
              <a:buChar char="•"/>
            </a:pPr>
            <a:endParaRPr lang="en-US" sz="2400" dirty="0"/>
          </a:p>
          <a:p>
            <a:pPr marL="285750" indent="-285750">
              <a:buFont typeface="Arial"/>
              <a:buChar char="•"/>
            </a:pPr>
            <a:r>
              <a:rPr lang="en-US" sz="2400" dirty="0" smtClean="0"/>
              <a:t>The “cursor” for the production</a:t>
            </a:r>
          </a:p>
          <a:p>
            <a:pPr marL="285750" indent="-285750">
              <a:buFont typeface="Arial"/>
              <a:buChar char="•"/>
            </a:pPr>
            <a:endParaRPr lang="en-US" sz="2400" dirty="0"/>
          </a:p>
          <a:p>
            <a:pPr marL="285750" indent="-285750">
              <a:buFont typeface="Arial"/>
              <a:buChar char="•"/>
            </a:pPr>
            <a:r>
              <a:rPr lang="en-US" sz="2400" dirty="0" smtClean="0"/>
              <a:t>Portraying the essence of the concept</a:t>
            </a:r>
            <a:endParaRPr lang="en-US" sz="2400" dirty="0"/>
          </a:p>
        </p:txBody>
      </p:sp>
    </p:spTree>
    <p:extLst>
      <p:ext uri="{BB962C8B-B14F-4D97-AF65-F5344CB8AC3E}">
        <p14:creationId xmlns:p14="http://schemas.microsoft.com/office/powerpoint/2010/main" val="3106588673"/>
      </p:ext>
    </p:extLst>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Marching Band as a Pedagogical Tool</a:t>
            </a:r>
            <a:endParaRPr lang="en-US" dirty="0"/>
          </a:p>
        </p:txBody>
      </p:sp>
      <p:sp>
        <p:nvSpPr>
          <p:cNvPr id="6" name="TextBox 5"/>
          <p:cNvSpPr txBox="1"/>
          <p:nvPr/>
        </p:nvSpPr>
        <p:spPr>
          <a:xfrm>
            <a:off x="1219200" y="2667000"/>
            <a:ext cx="7010400" cy="2308324"/>
          </a:xfrm>
          <a:prstGeom prst="rect">
            <a:avLst/>
          </a:prstGeom>
          <a:noFill/>
        </p:spPr>
        <p:txBody>
          <a:bodyPr wrap="square" rtlCol="0">
            <a:spAutoFit/>
          </a:bodyPr>
          <a:lstStyle/>
          <a:p>
            <a:pPr marL="285750" indent="-285750">
              <a:buFont typeface="Arial"/>
              <a:buChar char="•"/>
            </a:pPr>
            <a:r>
              <a:rPr lang="en-US" sz="2400" dirty="0" smtClean="0"/>
              <a:t>Meters</a:t>
            </a:r>
          </a:p>
          <a:p>
            <a:pPr marL="285750" indent="-285750">
              <a:buFont typeface="Arial"/>
              <a:buChar char="•"/>
            </a:pPr>
            <a:r>
              <a:rPr lang="en-US" sz="2400" dirty="0" smtClean="0"/>
              <a:t>Keys</a:t>
            </a:r>
          </a:p>
          <a:p>
            <a:pPr marL="285750" indent="-285750">
              <a:buFont typeface="Arial"/>
              <a:buChar char="•"/>
            </a:pPr>
            <a:r>
              <a:rPr lang="en-US" sz="2400" dirty="0" smtClean="0"/>
              <a:t>Scales</a:t>
            </a:r>
          </a:p>
          <a:p>
            <a:pPr marL="285750" indent="-285750">
              <a:buFont typeface="Arial"/>
              <a:buChar char="•"/>
            </a:pPr>
            <a:r>
              <a:rPr lang="en-US" sz="2400" dirty="0" smtClean="0"/>
              <a:t>Style</a:t>
            </a:r>
          </a:p>
          <a:p>
            <a:pPr marL="285750" indent="-285750">
              <a:buFont typeface="Arial"/>
              <a:buChar char="•"/>
            </a:pPr>
            <a:r>
              <a:rPr lang="en-US" sz="2400" dirty="0" smtClean="0"/>
              <a:t>Phrasing</a:t>
            </a:r>
          </a:p>
          <a:p>
            <a:pPr marL="285750" indent="-285750">
              <a:buFont typeface="Arial"/>
              <a:buChar char="•"/>
            </a:pPr>
            <a:r>
              <a:rPr lang="en-US" sz="2400" dirty="0" smtClean="0"/>
              <a:t>Characteristic sound production</a:t>
            </a:r>
            <a:endParaRPr lang="en-US" sz="2400" dirty="0"/>
          </a:p>
        </p:txBody>
      </p:sp>
    </p:spTree>
    <p:extLst>
      <p:ext uri="{BB962C8B-B14F-4D97-AF65-F5344CB8AC3E}">
        <p14:creationId xmlns:p14="http://schemas.microsoft.com/office/powerpoint/2010/main" val="865090332"/>
      </p:ext>
    </p:extLst>
  </p:cSld>
  <p:clrMapOvr>
    <a:masterClrMapping/>
  </p:clrMapOvr>
  <p:transition xmlns:p14="http://schemas.microsoft.com/office/powerpoint/2010/mai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Development</a:t>
            </a:r>
            <a:endParaRPr lang="en-US" dirty="0"/>
          </a:p>
        </p:txBody>
      </p:sp>
      <p:sp>
        <p:nvSpPr>
          <p:cNvPr id="6" name="TextBox 5"/>
          <p:cNvSpPr txBox="1"/>
          <p:nvPr/>
        </p:nvSpPr>
        <p:spPr>
          <a:xfrm>
            <a:off x="1219200" y="2667000"/>
            <a:ext cx="7010400" cy="2677656"/>
          </a:xfrm>
          <a:prstGeom prst="rect">
            <a:avLst/>
          </a:prstGeom>
          <a:noFill/>
        </p:spPr>
        <p:txBody>
          <a:bodyPr wrap="square" rtlCol="0">
            <a:spAutoFit/>
          </a:bodyPr>
          <a:lstStyle/>
          <a:p>
            <a:pPr marL="285750" indent="-285750">
              <a:buFont typeface="Arial"/>
              <a:buChar char="•"/>
            </a:pPr>
            <a:r>
              <a:rPr lang="en-US" sz="2400" dirty="0" smtClean="0"/>
              <a:t>Analyze</a:t>
            </a:r>
          </a:p>
          <a:p>
            <a:pPr marL="285750" indent="-285750">
              <a:buFont typeface="Arial"/>
              <a:buChar char="•"/>
            </a:pPr>
            <a:endParaRPr lang="en-US" sz="2400" dirty="0"/>
          </a:p>
          <a:p>
            <a:pPr marL="285750" indent="-285750">
              <a:buFont typeface="Arial"/>
              <a:buChar char="•"/>
            </a:pPr>
            <a:r>
              <a:rPr lang="en-US" sz="2400" dirty="0" smtClean="0"/>
              <a:t>Refine</a:t>
            </a:r>
          </a:p>
          <a:p>
            <a:pPr marL="285750" indent="-285750">
              <a:buFont typeface="Arial"/>
              <a:buChar char="•"/>
            </a:pPr>
            <a:endParaRPr lang="en-US" sz="2400" dirty="0"/>
          </a:p>
          <a:p>
            <a:pPr marL="285750" indent="-285750">
              <a:buFont typeface="Arial"/>
              <a:buChar char="•"/>
            </a:pPr>
            <a:r>
              <a:rPr lang="en-US" sz="2400" dirty="0" smtClean="0"/>
              <a:t>Clarify</a:t>
            </a:r>
          </a:p>
          <a:p>
            <a:pPr marL="285750" indent="-285750">
              <a:buFont typeface="Arial"/>
              <a:buChar char="•"/>
            </a:pPr>
            <a:endParaRPr lang="en-US" sz="2400" dirty="0"/>
          </a:p>
          <a:p>
            <a:pPr marL="285750" indent="-285750">
              <a:buFont typeface="Arial"/>
              <a:buChar char="•"/>
            </a:pPr>
            <a:r>
              <a:rPr lang="en-US" sz="2400" dirty="0" smtClean="0"/>
              <a:t>Edit</a:t>
            </a:r>
            <a:endParaRPr lang="en-US" sz="2400" dirty="0"/>
          </a:p>
        </p:txBody>
      </p:sp>
    </p:spTree>
    <p:extLst>
      <p:ext uri="{BB962C8B-B14F-4D97-AF65-F5344CB8AC3E}">
        <p14:creationId xmlns:p14="http://schemas.microsoft.com/office/powerpoint/2010/main" val="194305783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Thoughts</a:t>
            </a:r>
            <a:endParaRPr lang="en-US" dirty="0"/>
          </a:p>
        </p:txBody>
      </p:sp>
      <p:sp>
        <p:nvSpPr>
          <p:cNvPr id="6" name="TextBox 5"/>
          <p:cNvSpPr txBox="1"/>
          <p:nvPr/>
        </p:nvSpPr>
        <p:spPr>
          <a:xfrm>
            <a:off x="1219200" y="2667000"/>
            <a:ext cx="7010400" cy="2677656"/>
          </a:xfrm>
          <a:prstGeom prst="rect">
            <a:avLst/>
          </a:prstGeom>
          <a:noFill/>
        </p:spPr>
        <p:txBody>
          <a:bodyPr wrap="square" rtlCol="0">
            <a:spAutoFit/>
          </a:bodyPr>
          <a:lstStyle/>
          <a:p>
            <a:pPr marL="285750" indent="-285750">
              <a:buFont typeface="Arial"/>
              <a:buChar char="•"/>
            </a:pPr>
            <a:r>
              <a:rPr lang="en-US" sz="2400" dirty="0" smtClean="0"/>
              <a:t>No great design can survive poor performance</a:t>
            </a:r>
          </a:p>
          <a:p>
            <a:pPr marL="285750" indent="-285750">
              <a:buFont typeface="Arial"/>
              <a:buChar char="•"/>
            </a:pPr>
            <a:endParaRPr lang="en-US" sz="2400" dirty="0"/>
          </a:p>
          <a:p>
            <a:pPr marL="285750" indent="-285750">
              <a:buFont typeface="Arial"/>
              <a:buChar char="•"/>
            </a:pPr>
            <a:r>
              <a:rPr lang="en-US" sz="2400" dirty="0" smtClean="0"/>
              <a:t>Excellence must be part of everything we do</a:t>
            </a:r>
          </a:p>
          <a:p>
            <a:pPr marL="285750" indent="-285750">
              <a:buFont typeface="Arial"/>
              <a:buChar char="•"/>
            </a:pPr>
            <a:endParaRPr lang="en-US" sz="2400" dirty="0"/>
          </a:p>
          <a:p>
            <a:pPr marL="285750" indent="-285750">
              <a:buFont typeface="Arial"/>
              <a:buChar char="•"/>
            </a:pPr>
            <a:r>
              <a:rPr lang="en-US" sz="2400" dirty="0" smtClean="0"/>
              <a:t>Creating a culture of excellence and success</a:t>
            </a:r>
          </a:p>
          <a:p>
            <a:pPr marL="285750" indent="-285750">
              <a:buFont typeface="Arial"/>
              <a:buChar char="•"/>
            </a:pPr>
            <a:endParaRPr lang="en-US" sz="2400" dirty="0"/>
          </a:p>
          <a:p>
            <a:pPr marL="285750" indent="-285750">
              <a:buFont typeface="Arial"/>
              <a:buChar char="•"/>
            </a:pPr>
            <a:r>
              <a:rPr lang="en-US" sz="2400" dirty="0" smtClean="0"/>
              <a:t>Create your future</a:t>
            </a:r>
            <a:endParaRPr lang="en-US" sz="2400" dirty="0"/>
          </a:p>
        </p:txBody>
      </p:sp>
    </p:spTree>
    <p:extLst>
      <p:ext uri="{BB962C8B-B14F-4D97-AF65-F5344CB8AC3E}">
        <p14:creationId xmlns:p14="http://schemas.microsoft.com/office/powerpoint/2010/main" val="389549136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Deciding on a Concept</a:t>
            </a:r>
            <a:endParaRPr lang="en-US" dirty="0"/>
          </a:p>
        </p:txBody>
      </p:sp>
      <p:sp>
        <p:nvSpPr>
          <p:cNvPr id="3" name="Subtitle 2"/>
          <p:cNvSpPr>
            <a:spLocks noGrp="1"/>
          </p:cNvSpPr>
          <p:nvPr>
            <p:ph type="subTitle" idx="1"/>
          </p:nvPr>
        </p:nvSpPr>
        <p:spPr>
          <a:xfrm>
            <a:off x="1368955" y="2438401"/>
            <a:ext cx="7043208" cy="609599"/>
          </a:xfrm>
        </p:spPr>
        <p:txBody>
          <a:bodyPr/>
          <a:lstStyle/>
          <a:p>
            <a:r>
              <a:rPr lang="en-US" dirty="0" smtClean="0"/>
              <a:t>Essential Preliminary Questions</a:t>
            </a:r>
            <a:endParaRPr lang="en-US" dirty="0"/>
          </a:p>
        </p:txBody>
      </p:sp>
      <p:sp>
        <p:nvSpPr>
          <p:cNvPr id="5" name="TextBox 4"/>
          <p:cNvSpPr txBox="1"/>
          <p:nvPr/>
        </p:nvSpPr>
        <p:spPr>
          <a:xfrm>
            <a:off x="1447800" y="3276600"/>
            <a:ext cx="6781800" cy="2308324"/>
          </a:xfrm>
          <a:prstGeom prst="rect">
            <a:avLst/>
          </a:prstGeom>
          <a:noFill/>
        </p:spPr>
        <p:txBody>
          <a:bodyPr wrap="square" rtlCol="0">
            <a:spAutoFit/>
          </a:bodyPr>
          <a:lstStyle/>
          <a:p>
            <a:pPr marL="285750" indent="-285750">
              <a:buFont typeface="Arial"/>
              <a:buChar char="•"/>
            </a:pPr>
            <a:r>
              <a:rPr lang="en-US" sz="2400" dirty="0" smtClean="0"/>
              <a:t>What is my band’s identity?</a:t>
            </a:r>
          </a:p>
          <a:p>
            <a:pPr marL="285750" indent="-285750">
              <a:buFont typeface="Arial"/>
              <a:buChar char="•"/>
            </a:pPr>
            <a:endParaRPr lang="en-US" sz="2400" dirty="0" smtClean="0"/>
          </a:p>
          <a:p>
            <a:pPr marL="285750" indent="-285750">
              <a:buFont typeface="Arial"/>
              <a:buChar char="•"/>
            </a:pPr>
            <a:r>
              <a:rPr lang="en-US" sz="2400" dirty="0" smtClean="0"/>
              <a:t>Where are we in the taxonomy?</a:t>
            </a:r>
          </a:p>
          <a:p>
            <a:pPr marL="285750" indent="-285750">
              <a:buFont typeface="Arial"/>
              <a:buChar char="•"/>
            </a:pPr>
            <a:endParaRPr lang="en-US" sz="2400" dirty="0" smtClean="0"/>
          </a:p>
          <a:p>
            <a:pPr marL="285750" indent="-285750">
              <a:buFont typeface="Arial"/>
              <a:buChar char="•"/>
            </a:pPr>
            <a:r>
              <a:rPr lang="en-US" sz="2400" dirty="0" smtClean="0"/>
              <a:t>What is my audience? (For whom are we designing?)</a:t>
            </a:r>
            <a:endParaRPr lang="en-US" sz="2400" dirty="0"/>
          </a:p>
        </p:txBody>
      </p:sp>
    </p:spTree>
    <p:extLst>
      <p:ext uri="{BB962C8B-B14F-4D97-AF65-F5344CB8AC3E}">
        <p14:creationId xmlns:p14="http://schemas.microsoft.com/office/powerpoint/2010/main" val="3052966831"/>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914401"/>
            <a:ext cx="7043208" cy="533399"/>
          </a:xfrm>
        </p:spPr>
        <p:txBody>
          <a:bodyPr/>
          <a:lstStyle/>
          <a:p>
            <a:r>
              <a:rPr lang="en-US" dirty="0" smtClean="0"/>
              <a:t>Study and Preparation</a:t>
            </a:r>
            <a:endParaRPr lang="en-US" dirty="0"/>
          </a:p>
        </p:txBody>
      </p:sp>
      <p:sp>
        <p:nvSpPr>
          <p:cNvPr id="5" name="TextBox 4"/>
          <p:cNvSpPr txBox="1"/>
          <p:nvPr/>
        </p:nvSpPr>
        <p:spPr>
          <a:xfrm>
            <a:off x="1447800" y="2133600"/>
            <a:ext cx="6858000" cy="4524315"/>
          </a:xfrm>
          <a:prstGeom prst="rect">
            <a:avLst/>
          </a:prstGeom>
          <a:noFill/>
        </p:spPr>
        <p:txBody>
          <a:bodyPr wrap="square" rtlCol="0">
            <a:spAutoFit/>
          </a:bodyPr>
          <a:lstStyle/>
          <a:p>
            <a:pPr marL="342900" indent="-342900">
              <a:buFont typeface="Arial"/>
              <a:buChar char="•"/>
            </a:pPr>
            <a:r>
              <a:rPr lang="en-US" sz="2400" dirty="0" smtClean="0"/>
              <a:t>What is being done in the medium?</a:t>
            </a:r>
          </a:p>
          <a:p>
            <a:pPr marL="342900" indent="-342900">
              <a:buFont typeface="Arial"/>
              <a:buChar char="•"/>
            </a:pPr>
            <a:endParaRPr lang="en-US" sz="2400" dirty="0" smtClean="0"/>
          </a:p>
          <a:p>
            <a:pPr marL="342900" indent="-342900">
              <a:buFont typeface="Arial"/>
              <a:buChar char="•"/>
            </a:pPr>
            <a:r>
              <a:rPr lang="en-US" sz="2400" dirty="0" smtClean="0"/>
              <a:t>What can we learn and use from the leading programs?</a:t>
            </a:r>
          </a:p>
          <a:p>
            <a:pPr marL="342900" indent="-342900">
              <a:buFont typeface="Arial"/>
              <a:buChar char="•"/>
            </a:pPr>
            <a:endParaRPr lang="en-US" sz="2400" dirty="0" smtClean="0"/>
          </a:p>
          <a:p>
            <a:pPr marL="342900" indent="-342900">
              <a:buFont typeface="Arial"/>
              <a:buChar char="•"/>
            </a:pPr>
            <a:r>
              <a:rPr lang="en-US" sz="2400" dirty="0" smtClean="0"/>
              <a:t>Counter programming</a:t>
            </a:r>
          </a:p>
          <a:p>
            <a:pPr marL="342900" indent="-342900">
              <a:buFont typeface="Arial"/>
              <a:buChar char="•"/>
            </a:pPr>
            <a:endParaRPr lang="en-US" sz="2400" dirty="0" smtClean="0"/>
          </a:p>
          <a:p>
            <a:pPr marL="342900" indent="-342900">
              <a:buFont typeface="Arial"/>
              <a:buChar char="•"/>
            </a:pPr>
            <a:r>
              <a:rPr lang="en-US" sz="2400" dirty="0" smtClean="0"/>
              <a:t>Everything old is new again</a:t>
            </a:r>
          </a:p>
          <a:p>
            <a:pPr marL="342900" indent="-342900">
              <a:buFont typeface="Arial"/>
              <a:buChar char="•"/>
            </a:pPr>
            <a:endParaRPr lang="en-US" sz="2400" dirty="0" smtClean="0"/>
          </a:p>
          <a:p>
            <a:pPr marL="342900" indent="-342900">
              <a:buFont typeface="Arial"/>
              <a:buChar char="•"/>
            </a:pPr>
            <a:r>
              <a:rPr lang="en-US" sz="2400" dirty="0" smtClean="0"/>
              <a:t>What is the next step?</a:t>
            </a:r>
          </a:p>
          <a:p>
            <a:pPr marL="342900" indent="-342900">
              <a:buFont typeface="Arial"/>
              <a:buChar char="•"/>
            </a:pPr>
            <a:endParaRPr lang="en-US" sz="2400" dirty="0" smtClean="0"/>
          </a:p>
          <a:p>
            <a:pPr marL="342900" indent="-342900">
              <a:buFont typeface="Arial"/>
              <a:buChar char="•"/>
            </a:pPr>
            <a:r>
              <a:rPr lang="en-US" sz="2400" dirty="0" smtClean="0"/>
              <a:t>Reinventing yourself</a:t>
            </a:r>
            <a:endParaRPr lang="en-US" sz="2400" dirty="0"/>
          </a:p>
        </p:txBody>
      </p:sp>
    </p:spTree>
    <p:extLst>
      <p:ext uri="{BB962C8B-B14F-4D97-AF65-F5344CB8AC3E}">
        <p14:creationId xmlns:p14="http://schemas.microsoft.com/office/powerpoint/2010/main" val="450931234"/>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1143001"/>
            <a:ext cx="7043208" cy="685800"/>
          </a:xfrm>
        </p:spPr>
        <p:txBody>
          <a:bodyPr/>
          <a:lstStyle/>
          <a:p>
            <a:r>
              <a:rPr lang="en-US" dirty="0" smtClean="0"/>
              <a:t>Developing my Design Team</a:t>
            </a:r>
            <a:endParaRPr lang="en-US" dirty="0"/>
          </a:p>
        </p:txBody>
      </p:sp>
      <p:sp>
        <p:nvSpPr>
          <p:cNvPr id="5" name="TextBox 4"/>
          <p:cNvSpPr txBox="1"/>
          <p:nvPr/>
        </p:nvSpPr>
        <p:spPr>
          <a:xfrm>
            <a:off x="1447800" y="2133600"/>
            <a:ext cx="6858000" cy="2677656"/>
          </a:xfrm>
          <a:prstGeom prst="rect">
            <a:avLst/>
          </a:prstGeom>
          <a:noFill/>
        </p:spPr>
        <p:txBody>
          <a:bodyPr wrap="square" rtlCol="0">
            <a:spAutoFit/>
          </a:bodyPr>
          <a:lstStyle/>
          <a:p>
            <a:pPr marL="342900" indent="-342900">
              <a:buFont typeface="Arial"/>
              <a:buChar char="•"/>
            </a:pPr>
            <a:r>
              <a:rPr lang="en-US" sz="2400" dirty="0" smtClean="0"/>
              <a:t>Just me?</a:t>
            </a:r>
          </a:p>
          <a:p>
            <a:pPr marL="342900" indent="-342900">
              <a:buFont typeface="Arial"/>
              <a:buChar char="•"/>
            </a:pPr>
            <a:endParaRPr lang="en-US" sz="2400" dirty="0" smtClean="0"/>
          </a:p>
          <a:p>
            <a:pPr marL="342900" indent="-342900">
              <a:buFont typeface="Arial"/>
              <a:buChar char="•"/>
            </a:pPr>
            <a:r>
              <a:rPr lang="en-US" sz="2400" dirty="0" smtClean="0"/>
              <a:t>Me and who?</a:t>
            </a:r>
          </a:p>
          <a:p>
            <a:pPr marL="342900" indent="-342900">
              <a:buFont typeface="Arial"/>
              <a:buChar char="•"/>
            </a:pPr>
            <a:endParaRPr lang="en-US" sz="2400" dirty="0" smtClean="0"/>
          </a:p>
          <a:p>
            <a:pPr marL="342900" indent="-342900">
              <a:buFont typeface="Arial"/>
              <a:buChar char="•"/>
            </a:pPr>
            <a:r>
              <a:rPr lang="en-US" sz="2400" dirty="0" smtClean="0"/>
              <a:t>Defining team roles and responsibilities</a:t>
            </a:r>
          </a:p>
          <a:p>
            <a:pPr marL="342900" indent="-342900">
              <a:buFont typeface="Arial"/>
              <a:buChar char="•"/>
            </a:pPr>
            <a:endParaRPr lang="en-US" sz="2400" dirty="0" smtClean="0"/>
          </a:p>
          <a:p>
            <a:pPr marL="342900" indent="-342900">
              <a:buFont typeface="Arial"/>
              <a:buChar char="•"/>
            </a:pPr>
            <a:r>
              <a:rPr lang="en-US" sz="2400" dirty="0" smtClean="0"/>
              <a:t>Remembering that I am the director</a:t>
            </a:r>
          </a:p>
        </p:txBody>
      </p:sp>
    </p:spTree>
    <p:extLst>
      <p:ext uri="{BB962C8B-B14F-4D97-AF65-F5344CB8AC3E}">
        <p14:creationId xmlns:p14="http://schemas.microsoft.com/office/powerpoint/2010/main" val="4229197536"/>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1143001"/>
            <a:ext cx="7043208" cy="685800"/>
          </a:xfrm>
        </p:spPr>
        <p:txBody>
          <a:bodyPr/>
          <a:lstStyle/>
          <a:p>
            <a:r>
              <a:rPr lang="en-US" dirty="0" smtClean="0"/>
              <a:t>Finding and Refining Concept Inspiration</a:t>
            </a:r>
            <a:endParaRPr lang="en-US" dirty="0"/>
          </a:p>
        </p:txBody>
      </p:sp>
      <p:sp>
        <p:nvSpPr>
          <p:cNvPr id="5" name="TextBox 4"/>
          <p:cNvSpPr txBox="1"/>
          <p:nvPr/>
        </p:nvSpPr>
        <p:spPr>
          <a:xfrm>
            <a:off x="1447800" y="2133600"/>
            <a:ext cx="6858000" cy="3416320"/>
          </a:xfrm>
          <a:prstGeom prst="rect">
            <a:avLst/>
          </a:prstGeom>
          <a:noFill/>
        </p:spPr>
        <p:txBody>
          <a:bodyPr wrap="square" rtlCol="0">
            <a:spAutoFit/>
          </a:bodyPr>
          <a:lstStyle/>
          <a:p>
            <a:pPr marL="342900" indent="-342900">
              <a:buFont typeface="Arial"/>
              <a:buChar char="•"/>
            </a:pPr>
            <a:r>
              <a:rPr lang="en-US" sz="2400" dirty="0" smtClean="0"/>
              <a:t>Often, but not necessarily, “The Story”</a:t>
            </a:r>
          </a:p>
          <a:p>
            <a:pPr marL="342900" indent="-342900">
              <a:buFont typeface="Arial"/>
              <a:buChar char="•"/>
            </a:pPr>
            <a:endParaRPr lang="en-US" sz="2400" dirty="0"/>
          </a:p>
          <a:p>
            <a:pPr marL="342900" indent="-342900">
              <a:buFont typeface="Arial"/>
              <a:buChar char="•"/>
            </a:pPr>
            <a:r>
              <a:rPr lang="en-US" sz="2400" dirty="0" smtClean="0"/>
              <a:t>Is it interesting and relevant?</a:t>
            </a:r>
          </a:p>
          <a:p>
            <a:pPr marL="342900" indent="-342900">
              <a:buFont typeface="Arial"/>
              <a:buChar char="•"/>
            </a:pPr>
            <a:endParaRPr lang="en-US" sz="2400" dirty="0"/>
          </a:p>
          <a:p>
            <a:pPr marL="342900" indent="-342900">
              <a:buFont typeface="Arial"/>
              <a:buChar char="•"/>
            </a:pPr>
            <a:r>
              <a:rPr lang="en-US" sz="2400" dirty="0" smtClean="0"/>
              <a:t>Is it appropriate?</a:t>
            </a:r>
          </a:p>
          <a:p>
            <a:pPr marL="342900" indent="-342900">
              <a:buFont typeface="Arial"/>
              <a:buChar char="•"/>
            </a:pPr>
            <a:endParaRPr lang="en-US" sz="2400" dirty="0"/>
          </a:p>
          <a:p>
            <a:pPr marL="342900" indent="-342900">
              <a:buFont typeface="Arial"/>
              <a:buChar char="•"/>
            </a:pPr>
            <a:r>
              <a:rPr lang="en-US" sz="2400" dirty="0" smtClean="0"/>
              <a:t>Is it practical?</a:t>
            </a:r>
          </a:p>
          <a:p>
            <a:pPr marL="342900" indent="-342900">
              <a:buFont typeface="Arial"/>
              <a:buChar char="•"/>
            </a:pPr>
            <a:endParaRPr lang="en-US" sz="2400" dirty="0"/>
          </a:p>
          <a:p>
            <a:pPr marL="342900" indent="-342900">
              <a:buFont typeface="Arial"/>
              <a:buChar char="•"/>
            </a:pPr>
            <a:r>
              <a:rPr lang="en-US" sz="2400" dirty="0" smtClean="0"/>
              <a:t>Will my students connect with </a:t>
            </a:r>
            <a:r>
              <a:rPr lang="en-US" sz="2400" smtClean="0"/>
              <a:t>the concept?</a:t>
            </a:r>
            <a:endParaRPr lang="en-US" sz="2400" dirty="0" smtClean="0"/>
          </a:p>
        </p:txBody>
      </p:sp>
    </p:spTree>
    <p:extLst>
      <p:ext uri="{BB962C8B-B14F-4D97-AF65-F5344CB8AC3E}">
        <p14:creationId xmlns:p14="http://schemas.microsoft.com/office/powerpoint/2010/main" val="1923249039"/>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2133600"/>
            <a:ext cx="6858000" cy="3416320"/>
          </a:xfrm>
          <a:prstGeom prst="rect">
            <a:avLst/>
          </a:prstGeom>
          <a:noFill/>
        </p:spPr>
        <p:txBody>
          <a:bodyPr wrap="square" rtlCol="0">
            <a:spAutoFit/>
          </a:bodyPr>
          <a:lstStyle/>
          <a:p>
            <a:pPr marL="342900" indent="-342900">
              <a:buFont typeface="Arial"/>
              <a:buChar char="•"/>
            </a:pPr>
            <a:r>
              <a:rPr lang="en-US" sz="2400" dirty="0" smtClean="0"/>
              <a:t>Will it cause the audience to feel emotion</a:t>
            </a:r>
          </a:p>
          <a:p>
            <a:pPr marL="342900" indent="-342900">
              <a:buFont typeface="Arial"/>
              <a:buChar char="•"/>
            </a:pPr>
            <a:endParaRPr lang="en-US" sz="2400" dirty="0"/>
          </a:p>
          <a:p>
            <a:pPr marL="342900" indent="-342900">
              <a:buFont typeface="Arial"/>
              <a:buChar char="•"/>
            </a:pPr>
            <a:r>
              <a:rPr lang="en-US" sz="2400" dirty="0" smtClean="0"/>
              <a:t>Is it fertile?</a:t>
            </a:r>
          </a:p>
          <a:p>
            <a:pPr marL="342900" indent="-342900">
              <a:buFont typeface="Arial"/>
              <a:buChar char="•"/>
            </a:pPr>
            <a:endParaRPr lang="en-US" sz="2400" dirty="0"/>
          </a:p>
          <a:p>
            <a:pPr marL="342900" indent="-342900">
              <a:buFont typeface="Arial"/>
              <a:buChar char="•"/>
            </a:pPr>
            <a:r>
              <a:rPr lang="en-US" sz="2400" dirty="0" smtClean="0"/>
              <a:t>Does it contain the potential for a visual “hook?”</a:t>
            </a:r>
          </a:p>
          <a:p>
            <a:pPr marL="342900" indent="-342900">
              <a:buFont typeface="Arial"/>
              <a:buChar char="•"/>
            </a:pPr>
            <a:endParaRPr lang="en-US" sz="2400" dirty="0"/>
          </a:p>
          <a:p>
            <a:pPr marL="342900" indent="-342900">
              <a:buFont typeface="Arial"/>
              <a:buChar char="•"/>
            </a:pPr>
            <a:r>
              <a:rPr lang="en-US" sz="2400" dirty="0" smtClean="0"/>
              <a:t>Is there a quantity of material available?</a:t>
            </a:r>
          </a:p>
          <a:p>
            <a:pPr marL="342900" indent="-342900">
              <a:buFont typeface="Arial"/>
              <a:buChar char="•"/>
            </a:pPr>
            <a:endParaRPr lang="en-US" sz="2400" dirty="0"/>
          </a:p>
          <a:p>
            <a:pPr marL="342900" indent="-342900">
              <a:buFont typeface="Arial"/>
              <a:buChar char="•"/>
            </a:pPr>
            <a:r>
              <a:rPr lang="en-US" sz="2400" dirty="0" smtClean="0"/>
              <a:t>What are sources for ideas?</a:t>
            </a:r>
          </a:p>
        </p:txBody>
      </p:sp>
    </p:spTree>
    <p:extLst>
      <p:ext uri="{BB962C8B-B14F-4D97-AF65-F5344CB8AC3E}">
        <p14:creationId xmlns:p14="http://schemas.microsoft.com/office/powerpoint/2010/main" val="968543916"/>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955" y="1143001"/>
            <a:ext cx="7043208" cy="685800"/>
          </a:xfrm>
        </p:spPr>
        <p:txBody>
          <a:bodyPr/>
          <a:lstStyle/>
          <a:p>
            <a:r>
              <a:rPr lang="en-US" dirty="0" smtClean="0"/>
              <a:t>Distill the Concept</a:t>
            </a:r>
            <a:endParaRPr lang="en-US" dirty="0"/>
          </a:p>
        </p:txBody>
      </p:sp>
      <p:sp>
        <p:nvSpPr>
          <p:cNvPr id="5" name="TextBox 4"/>
          <p:cNvSpPr txBox="1"/>
          <p:nvPr/>
        </p:nvSpPr>
        <p:spPr>
          <a:xfrm>
            <a:off x="1447800" y="2133600"/>
            <a:ext cx="6858000" cy="2677656"/>
          </a:xfrm>
          <a:prstGeom prst="rect">
            <a:avLst/>
          </a:prstGeom>
          <a:noFill/>
        </p:spPr>
        <p:txBody>
          <a:bodyPr wrap="square" rtlCol="0">
            <a:spAutoFit/>
          </a:bodyPr>
          <a:lstStyle/>
          <a:p>
            <a:pPr marL="342900" indent="-342900">
              <a:buFont typeface="Arial"/>
              <a:buChar char="•"/>
            </a:pPr>
            <a:r>
              <a:rPr lang="en-US" sz="2400" dirty="0" smtClean="0"/>
              <a:t>Make the intent understandable</a:t>
            </a:r>
          </a:p>
          <a:p>
            <a:pPr marL="342900" indent="-342900">
              <a:buFont typeface="Arial"/>
              <a:buChar char="•"/>
            </a:pPr>
            <a:endParaRPr lang="en-US" sz="2400" dirty="0"/>
          </a:p>
          <a:p>
            <a:pPr marL="342900" indent="-342900">
              <a:buFont typeface="Arial"/>
              <a:buChar char="•"/>
            </a:pPr>
            <a:r>
              <a:rPr lang="en-US" sz="2400" dirty="0" smtClean="0"/>
              <a:t>Thoughtfully </a:t>
            </a:r>
            <a:r>
              <a:rPr lang="en-US" sz="2400" dirty="0"/>
              <a:t>pursue the creative </a:t>
            </a:r>
            <a:r>
              <a:rPr lang="en-US" sz="2400" dirty="0" smtClean="0"/>
              <a:t>edge</a:t>
            </a:r>
          </a:p>
          <a:p>
            <a:pPr marL="342900" indent="-342900">
              <a:buFont typeface="Arial"/>
              <a:buChar char="•"/>
            </a:pPr>
            <a:endParaRPr lang="en-US" sz="2400" dirty="0"/>
          </a:p>
          <a:p>
            <a:pPr marL="342900" indent="-342900">
              <a:buFont typeface="Arial"/>
              <a:buChar char="•"/>
            </a:pPr>
            <a:r>
              <a:rPr lang="en-US" sz="2400" dirty="0" smtClean="0"/>
              <a:t>Beware of false assumptions of communication</a:t>
            </a:r>
          </a:p>
          <a:p>
            <a:pPr marL="342900" indent="-342900">
              <a:buFont typeface="Arial"/>
              <a:buChar char="•"/>
            </a:pPr>
            <a:endParaRPr lang="en-US" sz="2400" dirty="0"/>
          </a:p>
          <a:p>
            <a:pPr marL="342900" indent="-342900">
              <a:buFont typeface="Arial"/>
              <a:buChar char="•"/>
            </a:pPr>
            <a:endParaRPr lang="en-US" sz="2400" dirty="0"/>
          </a:p>
        </p:txBody>
      </p:sp>
    </p:spTree>
    <p:extLst>
      <p:ext uri="{BB962C8B-B14F-4D97-AF65-F5344CB8AC3E}">
        <p14:creationId xmlns:p14="http://schemas.microsoft.com/office/powerpoint/2010/main" val="162292522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EyeHag.z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1" y="228601"/>
            <a:ext cx="5757020" cy="6400800"/>
          </a:xfrm>
          <a:prstGeom prst="rect">
            <a:avLst/>
          </a:prstGeom>
        </p:spPr>
      </p:pic>
    </p:spTree>
    <p:extLst>
      <p:ext uri="{BB962C8B-B14F-4D97-AF65-F5344CB8AC3E}">
        <p14:creationId xmlns:p14="http://schemas.microsoft.com/office/powerpoint/2010/main" val="925267388"/>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49805"/>
            <a:ext cx="7696200" cy="1523494"/>
          </a:xfrm>
        </p:spPr>
        <p:txBody>
          <a:bodyPr/>
          <a:lstStyle/>
          <a:p>
            <a:r>
              <a:rPr lang="en-US" dirty="0" smtClean="0"/>
              <a:t>Designing to the Music or</a:t>
            </a:r>
            <a:br>
              <a:rPr lang="en-US" dirty="0" smtClean="0"/>
            </a:br>
            <a:r>
              <a:rPr lang="en-US" dirty="0" smtClean="0"/>
              <a:t>Writing Music for the Design</a:t>
            </a:r>
            <a:endParaRPr lang="en-US" dirty="0"/>
          </a:p>
        </p:txBody>
      </p:sp>
      <p:sp>
        <p:nvSpPr>
          <p:cNvPr id="3" name="Subtitle 2"/>
          <p:cNvSpPr>
            <a:spLocks noGrp="1"/>
          </p:cNvSpPr>
          <p:nvPr>
            <p:ph type="subTitle" idx="1"/>
          </p:nvPr>
        </p:nvSpPr>
        <p:spPr>
          <a:xfrm>
            <a:off x="1368955" y="2438401"/>
            <a:ext cx="7043208" cy="609599"/>
          </a:xfrm>
        </p:spPr>
        <p:txBody>
          <a:bodyPr/>
          <a:lstStyle/>
          <a:p>
            <a:r>
              <a:rPr lang="en-US" dirty="0" smtClean="0"/>
              <a:t>Relating music and visual productions to one another</a:t>
            </a:r>
            <a:endParaRPr lang="en-US" dirty="0"/>
          </a:p>
        </p:txBody>
      </p:sp>
      <p:sp>
        <p:nvSpPr>
          <p:cNvPr id="5" name="TextBox 4"/>
          <p:cNvSpPr txBox="1"/>
          <p:nvPr/>
        </p:nvSpPr>
        <p:spPr>
          <a:xfrm>
            <a:off x="1447800" y="3276600"/>
            <a:ext cx="6781800" cy="3046988"/>
          </a:xfrm>
          <a:prstGeom prst="rect">
            <a:avLst/>
          </a:prstGeom>
          <a:noFill/>
        </p:spPr>
        <p:txBody>
          <a:bodyPr wrap="square" rtlCol="0">
            <a:spAutoFit/>
          </a:bodyPr>
          <a:lstStyle/>
          <a:p>
            <a:pPr marL="285750" indent="-285750">
              <a:buFont typeface="Arial"/>
              <a:buChar char="•"/>
            </a:pPr>
            <a:endParaRPr lang="en-US" sz="2400" dirty="0"/>
          </a:p>
          <a:p>
            <a:pPr marL="285750" indent="-285750">
              <a:buFont typeface="Arial"/>
              <a:buChar char="•"/>
            </a:pPr>
            <a:r>
              <a:rPr lang="en-US" sz="2400" dirty="0" smtClean="0"/>
              <a:t>A) Music comes first and the visual program is crafted to present the music</a:t>
            </a:r>
          </a:p>
          <a:p>
            <a:pPr marL="285750" indent="-285750">
              <a:buFont typeface="Arial"/>
              <a:buChar char="•"/>
            </a:pPr>
            <a:endParaRPr lang="en-US" sz="2400" dirty="0"/>
          </a:p>
          <a:p>
            <a:pPr marL="285750" indent="-285750">
              <a:buFont typeface="Arial"/>
              <a:buChar char="•"/>
            </a:pPr>
            <a:r>
              <a:rPr lang="en-US" sz="2400" dirty="0" smtClean="0"/>
              <a:t>B) Production ideas come first and the music is adapted or composed to achieve those effects</a:t>
            </a:r>
          </a:p>
          <a:p>
            <a:pPr marL="285750" indent="-285750">
              <a:buFont typeface="Arial"/>
              <a:buChar char="•"/>
            </a:pPr>
            <a:endParaRPr lang="en-US" sz="2400" dirty="0"/>
          </a:p>
          <a:p>
            <a:pPr marL="285750" indent="-285750">
              <a:buFont typeface="Arial"/>
              <a:buChar char="•"/>
            </a:pPr>
            <a:r>
              <a:rPr lang="en-US" sz="2400" dirty="0" smtClean="0"/>
              <a:t>Both are viable is done well</a:t>
            </a:r>
          </a:p>
        </p:txBody>
      </p:sp>
    </p:spTree>
    <p:extLst>
      <p:ext uri="{BB962C8B-B14F-4D97-AF65-F5344CB8AC3E}">
        <p14:creationId xmlns:p14="http://schemas.microsoft.com/office/powerpoint/2010/main" val="122348269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C102867889990">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TC102867889990</Template>
  <TotalTime>373</TotalTime>
  <Words>493</Words>
  <Application>Microsoft Macintosh PowerPoint</Application>
  <PresentationFormat>On-screen Show (4:3)</PresentationFormat>
  <Paragraphs>124</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TC102867889990</vt:lpstr>
      <vt:lpstr>White with Courier font for code slides</vt:lpstr>
      <vt:lpstr>From Concept to Completion</vt:lpstr>
      <vt:lpstr>Deciding on a Concept</vt:lpstr>
      <vt:lpstr>PowerPoint Presentation</vt:lpstr>
      <vt:lpstr>PowerPoint Presentation</vt:lpstr>
      <vt:lpstr>PowerPoint Presentation</vt:lpstr>
      <vt:lpstr>PowerPoint Presentation</vt:lpstr>
      <vt:lpstr>PowerPoint Presentation</vt:lpstr>
      <vt:lpstr>PowerPoint Presentation</vt:lpstr>
      <vt:lpstr>Designing to the Music or Writing Music for the Design</vt:lpstr>
      <vt:lpstr>Pacing</vt:lpstr>
      <vt:lpstr>PowerPoint Presentation</vt:lpstr>
      <vt:lpstr>PowerPoint Presentation</vt:lpstr>
      <vt:lpstr>PowerPoint Presentation</vt:lpstr>
      <vt:lpstr>The Role of the Guard</vt:lpstr>
      <vt:lpstr>Marching Band as a Pedagogical Tool</vt:lpstr>
      <vt:lpstr>Program Development</vt:lpstr>
      <vt:lpstr>Final Thoughts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slides (White with yellow-magenta design)</dc:title>
  <dc:creator/>
  <cp:keywords/>
  <cp:lastModifiedBy>Kenneth Snoeck</cp:lastModifiedBy>
  <cp:revision>14</cp:revision>
  <dcterms:modified xsi:type="dcterms:W3CDTF">2013-12-16T21:33:46Z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