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4"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2"/>
    <p:sldMasterId id="2147483674" r:id="rId3"/>
  </p:sldMasterIdLst>
  <p:notesMasterIdLst>
    <p:notesMasterId r:id="rId21"/>
  </p:notesMasterIdLst>
  <p:sldIdLst>
    <p:sldId id="257" r:id="rId4"/>
    <p:sldId id="269" r:id="rId5"/>
    <p:sldId id="270" r:id="rId6"/>
    <p:sldId id="271" r:id="rId7"/>
    <p:sldId id="272" r:id="rId8"/>
    <p:sldId id="273" r:id="rId9"/>
    <p:sldId id="274" r:id="rId10"/>
    <p:sldId id="281" r:id="rId11"/>
    <p:sldId id="275" r:id="rId12"/>
    <p:sldId id="276" r:id="rId13"/>
    <p:sldId id="282" r:id="rId14"/>
    <p:sldId id="283" r:id="rId15"/>
    <p:sldId id="284" r:id="rId16"/>
    <p:sldId id="277" r:id="rId17"/>
    <p:sldId id="278" r:id="rId18"/>
    <p:sldId id="279" r:id="rId19"/>
    <p:sldId id="280"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42" autoAdjust="0"/>
    <p:restoredTop sz="94633" autoAdjust="0"/>
  </p:normalViewPr>
  <p:slideViewPr>
    <p:cSldViewPr>
      <p:cViewPr varScale="1">
        <p:scale>
          <a:sx n="147" d="100"/>
          <a:sy n="147" d="100"/>
        </p:scale>
        <p:origin x="-96" y="-240"/>
      </p:cViewPr>
      <p:guideLst>
        <p:guide orient="horz" pos="2160"/>
        <p:guide pos="2880"/>
      </p:guideLst>
    </p:cSldViewPr>
  </p:slideViewPr>
  <p:outlineViewPr>
    <p:cViewPr>
      <p:scale>
        <a:sx n="33" d="100"/>
        <a:sy n="33" d="100"/>
      </p:scale>
      <p:origin x="0" y="392"/>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20" Type="http://schemas.openxmlformats.org/officeDocument/2006/relationships/slide" Target="slides/slide17.xml"/><Relationship Id="rId21" Type="http://schemas.openxmlformats.org/officeDocument/2006/relationships/notesMaster" Target="notesMasters/notesMaster1.xml"/><Relationship Id="rId22" Type="http://schemas.openxmlformats.org/officeDocument/2006/relationships/printerSettings" Target="printerSettings/printerSettings1.bin"/><Relationship Id="rId23" Type="http://schemas.openxmlformats.org/officeDocument/2006/relationships/presProps" Target="presProps.xml"/><Relationship Id="rId24" Type="http://schemas.openxmlformats.org/officeDocument/2006/relationships/viewProps" Target="viewProps.xml"/><Relationship Id="rId25" Type="http://schemas.openxmlformats.org/officeDocument/2006/relationships/theme" Target="theme/theme1.xml"/><Relationship Id="rId26" Type="http://schemas.openxmlformats.org/officeDocument/2006/relationships/tableStyles" Target="tableStyles.xml"/><Relationship Id="rId10" Type="http://schemas.openxmlformats.org/officeDocument/2006/relationships/slide" Target="slides/slide7.xml"/><Relationship Id="rId11" Type="http://schemas.openxmlformats.org/officeDocument/2006/relationships/slide" Target="slides/slide8.xml"/><Relationship Id="rId12" Type="http://schemas.openxmlformats.org/officeDocument/2006/relationships/slide" Target="slides/slide9.xml"/><Relationship Id="rId13" Type="http://schemas.openxmlformats.org/officeDocument/2006/relationships/slide" Target="slides/slide10.xml"/><Relationship Id="rId14" Type="http://schemas.openxmlformats.org/officeDocument/2006/relationships/slide" Target="slides/slide11.xml"/><Relationship Id="rId15" Type="http://schemas.openxmlformats.org/officeDocument/2006/relationships/slide" Target="slides/slide12.xml"/><Relationship Id="rId16" Type="http://schemas.openxmlformats.org/officeDocument/2006/relationships/slide" Target="slides/slide13.xml"/><Relationship Id="rId17" Type="http://schemas.openxmlformats.org/officeDocument/2006/relationships/slide" Target="slides/slide14.xml"/><Relationship Id="rId18" Type="http://schemas.openxmlformats.org/officeDocument/2006/relationships/slide" Target="slides/slide15.xml"/><Relationship Id="rId19" Type="http://schemas.openxmlformats.org/officeDocument/2006/relationships/slide" Target="slides/slide16.xml"/><Relationship Id="rId1" Type="http://schemas.openxmlformats.org/officeDocument/2006/relationships/customXml" Target="../customXml/item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 Target="slides/slide1.xml"/><Relationship Id="rId5" Type="http://schemas.openxmlformats.org/officeDocument/2006/relationships/slide" Target="slides/slide2.xml"/><Relationship Id="rId6" Type="http://schemas.openxmlformats.org/officeDocument/2006/relationships/slide" Target="slides/slide3.xml"/><Relationship Id="rId7" Type="http://schemas.openxmlformats.org/officeDocument/2006/relationships/slide" Target="slides/slide4.xml"/><Relationship Id="rId8"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8E6D5ED-2FF5-493A-99BA-292F2F985B41}" type="datetimeFigureOut">
              <a:rPr lang="en-US" smtClean="0"/>
              <a:t>12/16/13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2B49D86-B153-4439-AFA4-3C13CF73A291}" type="slidenum">
              <a:rPr lang="en-US" smtClean="0"/>
              <a:t>‹#›</a:t>
            </a:fld>
            <a:endParaRPr lang="en-US"/>
          </a:p>
        </p:txBody>
      </p:sp>
    </p:spTree>
    <p:extLst>
      <p:ext uri="{BB962C8B-B14F-4D97-AF65-F5344CB8AC3E}">
        <p14:creationId xmlns:p14="http://schemas.microsoft.com/office/powerpoint/2010/main" val="27335673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12/16/13 15:06</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rPr>
            </a:br>
            <a:r>
              <a:rPr lang="en-US" sz="500" dirty="0" smtClean="0">
                <a:solidFill>
                  <a:srgbClr val="000000"/>
                </a:solidFill>
              </a:rPr>
              <a:t>MICROSOFT MAKES NO WARRANTIES, EXPRESS, IMPLIED OR STATUTORY, AS TO THE INFORMATION IN THIS PRESENTATION.</a:t>
            </a:r>
          </a:p>
          <a:p>
            <a:endParaRPr lang="en-US" sz="500" dirty="0"/>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transition xmlns:p14="http://schemas.microsoft.com/office/powerpoint/2010/mai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lvl1pPr>
              <a:defRPr>
                <a:solidFill>
                  <a:srgbClr val="FFFFFF"/>
                </a:solidFill>
              </a:defRPr>
            </a:lvl1p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rgbClr val="FFFFFF"/>
              </a:buClr>
              <a:buSzPct val="70000"/>
              <a:buFont typeface="Wingdings" pitchFamily="2" charset="2"/>
              <a:buChar char="l"/>
              <a:defRPr>
                <a:solidFill>
                  <a:srgbClr val="FFFFFF"/>
                </a:solidFill>
              </a:defRPr>
            </a:lvl1pPr>
            <a:lvl2pPr>
              <a:buClr>
                <a:srgbClr val="FFFFFF"/>
              </a:buClr>
              <a:buSzPct val="70000"/>
              <a:buFont typeface="Wingdings" pitchFamily="2" charset="2"/>
              <a:buChar char="l"/>
              <a:defRPr>
                <a:solidFill>
                  <a:srgbClr val="FFFFFF"/>
                </a:solidFill>
              </a:defRPr>
            </a:lvl2pPr>
            <a:lvl3pPr>
              <a:buClr>
                <a:srgbClr val="FFFFFF"/>
              </a:buClr>
              <a:buSzPct val="70000"/>
              <a:buFont typeface="Wingdings" pitchFamily="2" charset="2"/>
              <a:buChar char="l"/>
              <a:defRPr>
                <a:solidFill>
                  <a:srgbClr val="FFFFFF"/>
                </a:solidFill>
              </a:defRPr>
            </a:lvl3pPr>
            <a:lvl4pPr>
              <a:buClr>
                <a:srgbClr val="FFFFFF"/>
              </a:buClr>
              <a:buSzPct val="70000"/>
              <a:buFont typeface="Wingdings" pitchFamily="2" charset="2"/>
              <a:buChar char="l"/>
              <a:defRPr>
                <a:solidFill>
                  <a:srgbClr val="FFFFFF"/>
                </a:solidFill>
              </a:defRPr>
            </a:lvl4pPr>
            <a:lvl5pPr>
              <a:buClr>
                <a:srgbClr val="FFFFFF"/>
              </a:buClr>
              <a:buSzPct val="70000"/>
              <a:buFont typeface="Wingdings" pitchFamily="2" charset="2"/>
              <a:buChar char="l"/>
              <a:defRPr>
                <a:solidFill>
                  <a:srgbClr val="FFFFFF"/>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xmlns:p14="http://schemas.microsoft.com/office/powerpoint/2010/mai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lvl1pPr>
              <a:defRPr>
                <a:solidFill>
                  <a:srgbClr val="FFFFFF"/>
                </a:solidFill>
              </a:defRPr>
            </a:lvl1p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rgbClr val="FFFFFF"/>
              </a:buClr>
              <a:buSzPct val="70000"/>
              <a:buFont typeface="Wingdings" pitchFamily="2" charset="2"/>
              <a:buChar char="l"/>
              <a:defRPr>
                <a:solidFill>
                  <a:srgbClr val="FFFFFF"/>
                </a:solidFill>
              </a:defRPr>
            </a:lvl1pPr>
            <a:lvl2pPr>
              <a:buClr>
                <a:srgbClr val="FFFFFF"/>
              </a:buClr>
              <a:buSzPct val="70000"/>
              <a:buFont typeface="Wingdings" pitchFamily="2" charset="2"/>
              <a:buChar char="l"/>
              <a:defRPr>
                <a:solidFill>
                  <a:srgbClr val="FFFFFF"/>
                </a:solidFill>
              </a:defRPr>
            </a:lvl2pPr>
            <a:lvl3pPr>
              <a:buClr>
                <a:srgbClr val="FFFFFF"/>
              </a:buClr>
              <a:buSzPct val="70000"/>
              <a:buFont typeface="Wingdings" pitchFamily="2" charset="2"/>
              <a:buChar char="l"/>
              <a:defRPr>
                <a:solidFill>
                  <a:srgbClr val="FFFFFF"/>
                </a:solidFill>
              </a:defRPr>
            </a:lvl3pPr>
            <a:lvl4pPr>
              <a:buClr>
                <a:srgbClr val="FFFFFF"/>
              </a:buClr>
              <a:buSzPct val="70000"/>
              <a:buFont typeface="Wingdings" pitchFamily="2" charset="2"/>
              <a:buChar char="l"/>
              <a:defRPr>
                <a:solidFill>
                  <a:srgbClr val="FFFFFF"/>
                </a:solidFill>
              </a:defRPr>
            </a:lvl4pPr>
            <a:lvl5pPr>
              <a:buClr>
                <a:srgbClr val="FFFFFF"/>
              </a:buClr>
              <a:buSzPct val="70000"/>
              <a:buFont typeface="Wingdings" pitchFamily="2" charset="2"/>
              <a:buChar char="l"/>
              <a:defRPr>
                <a:solidFill>
                  <a:srgbClr val="FFFFFF"/>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n-US" smtClean="0"/>
              <a:t>Click to edit Master text styles</a:t>
            </a:r>
          </a:p>
        </p:txBody>
      </p:sp>
    </p:spTree>
  </p:cSld>
  <p:clrMapOvr>
    <a:masterClrMapping/>
  </p:clrMapOvr>
  <p:transition xmlns:p14="http://schemas.microsoft.com/office/powerpoint/2010/mai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0066FF"/>
                    </a:gs>
                    <a:gs pos="28000">
                      <a:srgbClr val="2E59B0"/>
                    </a:gs>
                    <a:gs pos="62000">
                      <a:srgbClr val="2B395F"/>
                    </a:gs>
                    <a:gs pos="88000">
                      <a:srgbClr val="000000"/>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xmlns:p14="http://schemas.microsoft.com/office/powerpoint/2010/mai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xmlns:p14="http://schemas.microsoft.com/office/powerpoint/2010/mai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0066FF"/>
                    </a:gs>
                    <a:gs pos="28000">
                      <a:srgbClr val="2E59B0"/>
                    </a:gs>
                    <a:gs pos="62000">
                      <a:srgbClr val="2B395F"/>
                    </a:gs>
                    <a:gs pos="88000">
                      <a:srgbClr val="000000"/>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xmlns:p14="http://schemas.microsoft.com/office/powerpoint/2010/mai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xmlns:p14="http://schemas.microsoft.com/office/powerpoint/2010/mai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xmlns:p14="http://schemas.microsoft.com/office/powerpoint/2010/mai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xmlns:p14="http://schemas.microsoft.com/office/powerpoint/2010/mai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xmlns:p14="http://schemas.microsoft.com/office/powerpoint/2010/mai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xmlns:p14="http://schemas.microsoft.com/office/powerpoint/2010/mai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xmlns:p14="http://schemas.microsoft.com/office/powerpoint/2010/mai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xmlns:p14="http://schemas.microsoft.com/office/powerpoint/2010/main">
    <p:fade/>
  </p:transition>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4" Type="http://schemas.openxmlformats.org/officeDocument/2006/relationships/image" Target="../media/image1.jpeg"/><Relationship Id="rId15" Type="http://schemas.openxmlformats.org/officeDocument/2006/relationships/image" Target="../media/image2.png"/><Relationship Id="rId16" Type="http://schemas.openxmlformats.org/officeDocument/2006/relationships/image" Target="../media/image3.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4" Type="http://schemas.openxmlformats.org/officeDocument/2006/relationships/image" Target="../media/image4.png"/><Relationship Id="rId1" Type="http://schemas.openxmlformats.org/officeDocument/2006/relationships/slideLayout" Target="../slideLayouts/slideLayout13.xml"/><Relationship Id="rId2"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1" r:id="rId12"/>
  </p:sldLayoutIdLst>
  <p:transition xmlns:p14="http://schemas.microsoft.com/office/powerpoint/2010/main">
    <p:fade/>
  </p:transition>
  <p:txStyles>
    <p:titleStyle>
      <a:lvl1pPr algn="l" defTabSz="914363" rtl="0" eaLnBrk="1" latinLnBrk="0" hangingPunct="1">
        <a:lnSpc>
          <a:spcPct val="90000"/>
        </a:lnSpc>
        <a:spcBef>
          <a:spcPct val="0"/>
        </a:spcBef>
        <a:buNone/>
        <a:defRPr lang="en-US" sz="4800" b="0" kern="1200" cap="none" spc="-150" dirty="0" smtClean="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5"/>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6"/>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l="-1000" r="-1000"/>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75" r:id="rId1"/>
  </p:sldLayoutIdLst>
  <p:transition xmlns:p14="http://schemas.microsoft.com/office/powerpoint/2010/main">
    <p:fade/>
  </p:transition>
  <p:txStyles>
    <p:titleStyle>
      <a:lvl1pPr algn="l" defTabSz="914363" rtl="0" eaLnBrk="1" latinLnBrk="0" hangingPunct="1">
        <a:lnSpc>
          <a:spcPct val="90000"/>
        </a:lnSpc>
        <a:spcBef>
          <a:spcPct val="0"/>
        </a:spcBef>
        <a:buNone/>
        <a:defRPr lang="en-US" sz="4800" b="0" kern="1200" cap="none" spc="-125" dirty="0" smtClean="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jp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dirty="0" smtClean="0"/>
              <a:t>From Concept to Completion</a:t>
            </a:r>
            <a:endParaRPr lang="en-US" dirty="0"/>
          </a:p>
        </p:txBody>
      </p:sp>
      <p:sp>
        <p:nvSpPr>
          <p:cNvPr id="3" name="Subtitle 2"/>
          <p:cNvSpPr>
            <a:spLocks noGrp="1"/>
          </p:cNvSpPr>
          <p:nvPr>
            <p:ph type="subTitle" idx="1"/>
          </p:nvPr>
        </p:nvSpPr>
        <p:spPr>
          <a:xfrm>
            <a:off x="730249" y="4344988"/>
            <a:ext cx="7681913" cy="1370012"/>
          </a:xfrm>
        </p:spPr>
        <p:txBody>
          <a:bodyPr>
            <a:normAutofit/>
          </a:bodyPr>
          <a:lstStyle/>
          <a:p>
            <a:pPr algn="ctr"/>
            <a:r>
              <a:rPr lang="en-US" dirty="0" smtClean="0"/>
              <a:t>Greg </a:t>
            </a:r>
            <a:r>
              <a:rPr lang="en-US" dirty="0" err="1" smtClean="0"/>
              <a:t>Bimm</a:t>
            </a:r>
            <a:r>
              <a:rPr lang="en-US" dirty="0" smtClean="0"/>
              <a:t> and Ken Snoeck</a:t>
            </a:r>
          </a:p>
          <a:p>
            <a:endParaRPr lang="en-US" dirty="0" smtClean="0"/>
          </a:p>
          <a:p>
            <a:pPr algn="ctr"/>
            <a:r>
              <a:rPr lang="en-US" dirty="0" smtClean="0"/>
              <a:t>Midwest 2013</a:t>
            </a:r>
            <a:endParaRPr lang="en-US" dirty="0"/>
          </a:p>
        </p:txBody>
      </p:sp>
    </p:spTree>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Pacing</a:t>
            </a:r>
            <a:endParaRPr lang="en-US" dirty="0"/>
          </a:p>
        </p:txBody>
      </p:sp>
      <p:sp>
        <p:nvSpPr>
          <p:cNvPr id="3" name="Subtitle 2"/>
          <p:cNvSpPr>
            <a:spLocks noGrp="1"/>
          </p:cNvSpPr>
          <p:nvPr>
            <p:ph type="subTitle" idx="1"/>
          </p:nvPr>
        </p:nvSpPr>
        <p:spPr>
          <a:xfrm>
            <a:off x="1368955" y="2133601"/>
            <a:ext cx="7043208" cy="533399"/>
          </a:xfrm>
        </p:spPr>
        <p:txBody>
          <a:bodyPr/>
          <a:lstStyle/>
          <a:p>
            <a:r>
              <a:rPr lang="en-US" dirty="0" smtClean="0"/>
              <a:t>Focus</a:t>
            </a:r>
            <a:endParaRPr lang="en-US" dirty="0"/>
          </a:p>
        </p:txBody>
      </p:sp>
      <p:sp>
        <p:nvSpPr>
          <p:cNvPr id="4" name="TextBox 3"/>
          <p:cNvSpPr txBox="1"/>
          <p:nvPr/>
        </p:nvSpPr>
        <p:spPr>
          <a:xfrm>
            <a:off x="1371600" y="2971800"/>
            <a:ext cx="7239000" cy="3416320"/>
          </a:xfrm>
          <a:prstGeom prst="rect">
            <a:avLst/>
          </a:prstGeom>
          <a:noFill/>
        </p:spPr>
        <p:txBody>
          <a:bodyPr wrap="square" rtlCol="0">
            <a:spAutoFit/>
          </a:bodyPr>
          <a:lstStyle/>
          <a:p>
            <a:pPr marL="342900" indent="-342900">
              <a:buFont typeface="Arial"/>
              <a:buChar char="•"/>
            </a:pPr>
            <a:r>
              <a:rPr lang="en-US" sz="2400" dirty="0" smtClean="0"/>
              <a:t>The Monkey Business Illusion</a:t>
            </a:r>
          </a:p>
          <a:p>
            <a:endParaRPr lang="en-US" sz="2400" dirty="0" smtClean="0"/>
          </a:p>
          <a:p>
            <a:pPr marL="342900" indent="-342900">
              <a:buFont typeface="Arial"/>
              <a:buChar char="•"/>
            </a:pPr>
            <a:r>
              <a:rPr lang="en-US" sz="2400" dirty="0"/>
              <a:t>Know what you want the audience to feel at every </a:t>
            </a:r>
            <a:r>
              <a:rPr lang="en-US" sz="2400" dirty="0" smtClean="0"/>
              <a:t>moment</a:t>
            </a:r>
          </a:p>
          <a:p>
            <a:pPr marL="342900" indent="-342900">
              <a:buFont typeface="Arial"/>
              <a:buChar char="•"/>
            </a:pPr>
            <a:endParaRPr lang="en-US" sz="2400" dirty="0"/>
          </a:p>
          <a:p>
            <a:pPr marL="342900" indent="-342900">
              <a:buFont typeface="Arial"/>
              <a:buChar char="•"/>
            </a:pPr>
            <a:r>
              <a:rPr lang="en-US" sz="2400" dirty="0" smtClean="0"/>
              <a:t>Lead the audience</a:t>
            </a:r>
          </a:p>
          <a:p>
            <a:pPr marL="342900" indent="-342900">
              <a:buFont typeface="Arial"/>
              <a:buChar char="•"/>
            </a:pPr>
            <a:endParaRPr lang="en-US" sz="2400" dirty="0"/>
          </a:p>
          <a:p>
            <a:pPr marL="342900" indent="-342900">
              <a:buFont typeface="Arial"/>
              <a:buChar char="•"/>
            </a:pPr>
            <a:r>
              <a:rPr lang="en-US" sz="2400" dirty="0" smtClean="0"/>
              <a:t>Direct the observer’s journey</a:t>
            </a:r>
          </a:p>
          <a:p>
            <a:pPr marL="342900" indent="-342900">
              <a:buFont typeface="Arial"/>
              <a:buChar char="•"/>
            </a:pPr>
            <a:endParaRPr lang="en-US" sz="2400" dirty="0"/>
          </a:p>
        </p:txBody>
      </p:sp>
    </p:spTree>
    <p:extLst>
      <p:ext uri="{BB962C8B-B14F-4D97-AF65-F5344CB8AC3E}">
        <p14:creationId xmlns:p14="http://schemas.microsoft.com/office/powerpoint/2010/main" val="4192495075"/>
      </p:ext>
    </p:extLst>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68955" y="2133601"/>
            <a:ext cx="7043208" cy="533399"/>
          </a:xfrm>
        </p:spPr>
        <p:txBody>
          <a:bodyPr/>
          <a:lstStyle/>
          <a:p>
            <a:r>
              <a:rPr lang="en-US" dirty="0" smtClean="0"/>
              <a:t>“Impression” points</a:t>
            </a:r>
            <a:endParaRPr lang="en-US" dirty="0"/>
          </a:p>
        </p:txBody>
      </p:sp>
      <p:sp>
        <p:nvSpPr>
          <p:cNvPr id="4" name="TextBox 3"/>
          <p:cNvSpPr txBox="1"/>
          <p:nvPr/>
        </p:nvSpPr>
        <p:spPr>
          <a:xfrm>
            <a:off x="1371600" y="2971800"/>
            <a:ext cx="7239000" cy="1938992"/>
          </a:xfrm>
          <a:prstGeom prst="rect">
            <a:avLst/>
          </a:prstGeom>
          <a:noFill/>
        </p:spPr>
        <p:txBody>
          <a:bodyPr wrap="square" rtlCol="0">
            <a:spAutoFit/>
          </a:bodyPr>
          <a:lstStyle/>
          <a:p>
            <a:pPr marL="342900" indent="-342900">
              <a:buFont typeface="Arial"/>
              <a:buChar char="•"/>
            </a:pPr>
            <a:r>
              <a:rPr lang="en-US" sz="2400" dirty="0" smtClean="0"/>
              <a:t>Points of emotional intensity</a:t>
            </a:r>
          </a:p>
          <a:p>
            <a:pPr marL="342900" indent="-342900">
              <a:buFont typeface="Arial"/>
              <a:buChar char="•"/>
            </a:pPr>
            <a:endParaRPr lang="en-US" sz="2400" dirty="0"/>
          </a:p>
          <a:p>
            <a:pPr marL="342900" indent="-342900">
              <a:buFont typeface="Arial"/>
              <a:buChar char="•"/>
            </a:pPr>
            <a:r>
              <a:rPr lang="en-US" sz="2400" dirty="0" smtClean="0"/>
              <a:t>Points of release or gratification</a:t>
            </a:r>
          </a:p>
          <a:p>
            <a:pPr marL="342900" indent="-342900">
              <a:buFont typeface="Arial"/>
              <a:buChar char="•"/>
            </a:pPr>
            <a:endParaRPr lang="en-US" sz="2400" dirty="0"/>
          </a:p>
          <a:p>
            <a:pPr marL="342900" indent="-342900">
              <a:buFont typeface="Arial"/>
              <a:buChar char="•"/>
            </a:pPr>
            <a:endParaRPr lang="en-US" sz="2400" dirty="0"/>
          </a:p>
        </p:txBody>
      </p:sp>
    </p:spTree>
    <p:extLst>
      <p:ext uri="{BB962C8B-B14F-4D97-AF65-F5344CB8AC3E}">
        <p14:creationId xmlns:p14="http://schemas.microsoft.com/office/powerpoint/2010/main" val="2859220749"/>
      </p:ext>
    </p:extLst>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68955" y="914401"/>
            <a:ext cx="7043208" cy="609599"/>
          </a:xfrm>
        </p:spPr>
        <p:txBody>
          <a:bodyPr/>
          <a:lstStyle/>
          <a:p>
            <a:r>
              <a:rPr lang="en-US" dirty="0" smtClean="0"/>
              <a:t>Contrasts</a:t>
            </a:r>
            <a:endParaRPr lang="en-US" dirty="0"/>
          </a:p>
        </p:txBody>
      </p:sp>
      <p:sp>
        <p:nvSpPr>
          <p:cNvPr id="2" name="TextBox 1"/>
          <p:cNvSpPr txBox="1"/>
          <p:nvPr/>
        </p:nvSpPr>
        <p:spPr>
          <a:xfrm>
            <a:off x="1143000" y="1752600"/>
            <a:ext cx="6934200" cy="3416320"/>
          </a:xfrm>
          <a:prstGeom prst="rect">
            <a:avLst/>
          </a:prstGeom>
          <a:noFill/>
        </p:spPr>
        <p:txBody>
          <a:bodyPr wrap="square" rtlCol="0">
            <a:spAutoFit/>
          </a:bodyPr>
          <a:lstStyle/>
          <a:p>
            <a:pPr marL="342900" indent="-342900">
              <a:buFont typeface="Arial"/>
              <a:buChar char="•"/>
            </a:pPr>
            <a:r>
              <a:rPr lang="en-US" sz="2400" dirty="0" smtClean="0"/>
              <a:t>Loud-Soft</a:t>
            </a:r>
          </a:p>
          <a:p>
            <a:pPr marL="342900" indent="-342900">
              <a:buFont typeface="Arial"/>
              <a:buChar char="•"/>
            </a:pPr>
            <a:endParaRPr lang="en-US" sz="2400" dirty="0" smtClean="0"/>
          </a:p>
          <a:p>
            <a:pPr marL="342900" indent="-342900">
              <a:buFont typeface="Arial"/>
              <a:buChar char="•"/>
            </a:pPr>
            <a:r>
              <a:rPr lang="en-US" sz="2400" dirty="0" smtClean="0"/>
              <a:t>Relaxed-Intense</a:t>
            </a:r>
          </a:p>
          <a:p>
            <a:pPr marL="342900" indent="-342900">
              <a:buFont typeface="Arial"/>
              <a:buChar char="•"/>
            </a:pPr>
            <a:endParaRPr lang="en-US" sz="2400" dirty="0" smtClean="0"/>
          </a:p>
          <a:p>
            <a:pPr marL="342900" indent="-342900">
              <a:buFont typeface="Arial"/>
              <a:buChar char="•"/>
            </a:pPr>
            <a:r>
              <a:rPr lang="en-US" sz="2400" dirty="0" smtClean="0"/>
              <a:t>Complex-Simple</a:t>
            </a:r>
          </a:p>
          <a:p>
            <a:pPr marL="342900" indent="-342900">
              <a:buFont typeface="Arial"/>
              <a:buChar char="•"/>
            </a:pPr>
            <a:endParaRPr lang="en-US" sz="2400" dirty="0" smtClean="0"/>
          </a:p>
          <a:p>
            <a:pPr marL="342900" indent="-342900">
              <a:buFont typeface="Arial"/>
              <a:buChar char="•"/>
            </a:pPr>
            <a:r>
              <a:rPr lang="en-US" sz="2400" dirty="0" smtClean="0"/>
              <a:t>Fast</a:t>
            </a:r>
            <a:r>
              <a:rPr lang="en-US" sz="2400" smtClean="0"/>
              <a:t>-Slow</a:t>
            </a:r>
          </a:p>
          <a:p>
            <a:pPr marL="342900" indent="-342900">
              <a:buFont typeface="Arial"/>
              <a:buChar char="•"/>
            </a:pPr>
            <a:endParaRPr lang="en-US" sz="2400" dirty="0" smtClean="0"/>
          </a:p>
          <a:p>
            <a:pPr marL="342900" indent="-342900">
              <a:buFont typeface="Arial"/>
              <a:buChar char="•"/>
            </a:pPr>
            <a:r>
              <a:rPr lang="en-US" sz="2400" dirty="0" smtClean="0"/>
              <a:t>Full ensemble-Solo or Ensemble</a:t>
            </a:r>
            <a:endParaRPr lang="en-US" sz="2400" dirty="0"/>
          </a:p>
        </p:txBody>
      </p:sp>
    </p:spTree>
    <p:extLst>
      <p:ext uri="{BB962C8B-B14F-4D97-AF65-F5344CB8AC3E}">
        <p14:creationId xmlns:p14="http://schemas.microsoft.com/office/powerpoint/2010/main" val="2995808633"/>
      </p:ext>
    </p:extLst>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68955" y="2133601"/>
            <a:ext cx="7043208" cy="533399"/>
          </a:xfrm>
        </p:spPr>
        <p:txBody>
          <a:bodyPr/>
          <a:lstStyle/>
          <a:p>
            <a:r>
              <a:rPr lang="en-US" dirty="0" smtClean="0"/>
              <a:t>“Impression” points</a:t>
            </a:r>
            <a:endParaRPr lang="en-US" dirty="0"/>
          </a:p>
        </p:txBody>
      </p:sp>
      <p:sp>
        <p:nvSpPr>
          <p:cNvPr id="4" name="TextBox 3"/>
          <p:cNvSpPr txBox="1"/>
          <p:nvPr/>
        </p:nvSpPr>
        <p:spPr>
          <a:xfrm>
            <a:off x="1371600" y="2971800"/>
            <a:ext cx="7239000" cy="1938992"/>
          </a:xfrm>
          <a:prstGeom prst="rect">
            <a:avLst/>
          </a:prstGeom>
          <a:noFill/>
        </p:spPr>
        <p:txBody>
          <a:bodyPr wrap="square" rtlCol="0">
            <a:spAutoFit/>
          </a:bodyPr>
          <a:lstStyle/>
          <a:p>
            <a:pPr marL="342900" indent="-342900">
              <a:buFont typeface="Arial"/>
              <a:buChar char="•"/>
            </a:pPr>
            <a:r>
              <a:rPr lang="en-US" sz="2400" dirty="0" smtClean="0"/>
              <a:t>Points of emotional intensity</a:t>
            </a:r>
          </a:p>
          <a:p>
            <a:pPr marL="342900" indent="-342900">
              <a:buFont typeface="Arial"/>
              <a:buChar char="•"/>
            </a:pPr>
            <a:endParaRPr lang="en-US" sz="2400" dirty="0"/>
          </a:p>
          <a:p>
            <a:pPr marL="342900" indent="-342900">
              <a:buFont typeface="Arial"/>
              <a:buChar char="•"/>
            </a:pPr>
            <a:r>
              <a:rPr lang="en-US" sz="2400" dirty="0" smtClean="0"/>
              <a:t>Points of release or gratification</a:t>
            </a:r>
          </a:p>
          <a:p>
            <a:pPr marL="342900" indent="-342900">
              <a:buFont typeface="Arial"/>
              <a:buChar char="•"/>
            </a:pPr>
            <a:endParaRPr lang="en-US" sz="2400" dirty="0"/>
          </a:p>
          <a:p>
            <a:pPr marL="342900" indent="-342900">
              <a:buFont typeface="Arial"/>
              <a:buChar char="•"/>
            </a:pPr>
            <a:endParaRPr lang="en-US" sz="2400" dirty="0"/>
          </a:p>
        </p:txBody>
      </p:sp>
    </p:spTree>
    <p:extLst>
      <p:ext uri="{BB962C8B-B14F-4D97-AF65-F5344CB8AC3E}">
        <p14:creationId xmlns:p14="http://schemas.microsoft.com/office/powerpoint/2010/main" val="1108384872"/>
      </p:ext>
    </p:extLst>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The Role of the Guard</a:t>
            </a:r>
            <a:endParaRPr lang="en-US" dirty="0"/>
          </a:p>
        </p:txBody>
      </p:sp>
      <p:sp>
        <p:nvSpPr>
          <p:cNvPr id="6" name="TextBox 5"/>
          <p:cNvSpPr txBox="1"/>
          <p:nvPr/>
        </p:nvSpPr>
        <p:spPr>
          <a:xfrm>
            <a:off x="1219200" y="2667000"/>
            <a:ext cx="7010400" cy="1938992"/>
          </a:xfrm>
          <a:prstGeom prst="rect">
            <a:avLst/>
          </a:prstGeom>
          <a:noFill/>
        </p:spPr>
        <p:txBody>
          <a:bodyPr wrap="square" rtlCol="0">
            <a:spAutoFit/>
          </a:bodyPr>
          <a:lstStyle/>
          <a:p>
            <a:pPr marL="285750" indent="-285750">
              <a:buFont typeface="Arial"/>
              <a:buChar char="•"/>
            </a:pPr>
            <a:r>
              <a:rPr lang="en-US" sz="2400" dirty="0" smtClean="0"/>
              <a:t>Putting a face on the production</a:t>
            </a:r>
          </a:p>
          <a:p>
            <a:pPr marL="285750" indent="-285750">
              <a:buFont typeface="Arial"/>
              <a:buChar char="•"/>
            </a:pPr>
            <a:endParaRPr lang="en-US" sz="2400" dirty="0"/>
          </a:p>
          <a:p>
            <a:pPr marL="285750" indent="-285750">
              <a:buFont typeface="Arial"/>
              <a:buChar char="•"/>
            </a:pPr>
            <a:r>
              <a:rPr lang="en-US" sz="2400" dirty="0" smtClean="0"/>
              <a:t>The “cursor” for the production</a:t>
            </a:r>
          </a:p>
          <a:p>
            <a:pPr marL="285750" indent="-285750">
              <a:buFont typeface="Arial"/>
              <a:buChar char="•"/>
            </a:pPr>
            <a:endParaRPr lang="en-US" sz="2400" dirty="0"/>
          </a:p>
          <a:p>
            <a:pPr marL="285750" indent="-285750">
              <a:buFont typeface="Arial"/>
              <a:buChar char="•"/>
            </a:pPr>
            <a:r>
              <a:rPr lang="en-US" sz="2400" dirty="0" smtClean="0"/>
              <a:t>Portraying the essence of the concept</a:t>
            </a:r>
            <a:endParaRPr lang="en-US" sz="2400" dirty="0"/>
          </a:p>
        </p:txBody>
      </p:sp>
    </p:spTree>
    <p:extLst>
      <p:ext uri="{BB962C8B-B14F-4D97-AF65-F5344CB8AC3E}">
        <p14:creationId xmlns:p14="http://schemas.microsoft.com/office/powerpoint/2010/main" val="3106588673"/>
      </p:ext>
    </p:extLst>
  </p:cSld>
  <p:clrMapOvr>
    <a:masterClrMapping/>
  </p:clrMapOvr>
  <p:transition xmlns:p14="http://schemas.microsoft.com/office/powerpoint/2010/main">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Marching Band as a Pedagogical Tool</a:t>
            </a:r>
            <a:endParaRPr lang="en-US" dirty="0"/>
          </a:p>
        </p:txBody>
      </p:sp>
      <p:sp>
        <p:nvSpPr>
          <p:cNvPr id="6" name="TextBox 5"/>
          <p:cNvSpPr txBox="1"/>
          <p:nvPr/>
        </p:nvSpPr>
        <p:spPr>
          <a:xfrm>
            <a:off x="1219200" y="2667000"/>
            <a:ext cx="7010400" cy="2308324"/>
          </a:xfrm>
          <a:prstGeom prst="rect">
            <a:avLst/>
          </a:prstGeom>
          <a:noFill/>
        </p:spPr>
        <p:txBody>
          <a:bodyPr wrap="square" rtlCol="0">
            <a:spAutoFit/>
          </a:bodyPr>
          <a:lstStyle/>
          <a:p>
            <a:pPr marL="285750" indent="-285750">
              <a:buFont typeface="Arial"/>
              <a:buChar char="•"/>
            </a:pPr>
            <a:r>
              <a:rPr lang="en-US" sz="2400" dirty="0" smtClean="0"/>
              <a:t>Meters</a:t>
            </a:r>
          </a:p>
          <a:p>
            <a:pPr marL="285750" indent="-285750">
              <a:buFont typeface="Arial"/>
              <a:buChar char="•"/>
            </a:pPr>
            <a:r>
              <a:rPr lang="en-US" sz="2400" dirty="0" smtClean="0"/>
              <a:t>Keys</a:t>
            </a:r>
          </a:p>
          <a:p>
            <a:pPr marL="285750" indent="-285750">
              <a:buFont typeface="Arial"/>
              <a:buChar char="•"/>
            </a:pPr>
            <a:r>
              <a:rPr lang="en-US" sz="2400" dirty="0" smtClean="0"/>
              <a:t>Scales</a:t>
            </a:r>
          </a:p>
          <a:p>
            <a:pPr marL="285750" indent="-285750">
              <a:buFont typeface="Arial"/>
              <a:buChar char="•"/>
            </a:pPr>
            <a:r>
              <a:rPr lang="en-US" sz="2400" dirty="0" smtClean="0"/>
              <a:t>Style</a:t>
            </a:r>
          </a:p>
          <a:p>
            <a:pPr marL="285750" indent="-285750">
              <a:buFont typeface="Arial"/>
              <a:buChar char="•"/>
            </a:pPr>
            <a:r>
              <a:rPr lang="en-US" sz="2400" dirty="0" smtClean="0"/>
              <a:t>Phrasing</a:t>
            </a:r>
          </a:p>
          <a:p>
            <a:pPr marL="285750" indent="-285750">
              <a:buFont typeface="Arial"/>
              <a:buChar char="•"/>
            </a:pPr>
            <a:r>
              <a:rPr lang="en-US" sz="2400" dirty="0" smtClean="0"/>
              <a:t>Characteristic sound production</a:t>
            </a:r>
            <a:endParaRPr lang="en-US" sz="2400" dirty="0"/>
          </a:p>
        </p:txBody>
      </p:sp>
    </p:spTree>
    <p:extLst>
      <p:ext uri="{BB962C8B-B14F-4D97-AF65-F5344CB8AC3E}">
        <p14:creationId xmlns:p14="http://schemas.microsoft.com/office/powerpoint/2010/main" val="865090332"/>
      </p:ext>
    </p:extLst>
  </p:cSld>
  <p:clrMapOvr>
    <a:masterClrMapping/>
  </p:clrMapOvr>
  <p:transition xmlns:p14="http://schemas.microsoft.com/office/powerpoint/2010/main">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Program Development</a:t>
            </a:r>
            <a:endParaRPr lang="en-US" dirty="0"/>
          </a:p>
        </p:txBody>
      </p:sp>
      <p:sp>
        <p:nvSpPr>
          <p:cNvPr id="6" name="TextBox 5"/>
          <p:cNvSpPr txBox="1"/>
          <p:nvPr/>
        </p:nvSpPr>
        <p:spPr>
          <a:xfrm>
            <a:off x="1219200" y="2667000"/>
            <a:ext cx="7010400" cy="2677656"/>
          </a:xfrm>
          <a:prstGeom prst="rect">
            <a:avLst/>
          </a:prstGeom>
          <a:noFill/>
        </p:spPr>
        <p:txBody>
          <a:bodyPr wrap="square" rtlCol="0">
            <a:spAutoFit/>
          </a:bodyPr>
          <a:lstStyle/>
          <a:p>
            <a:pPr marL="285750" indent="-285750">
              <a:buFont typeface="Arial"/>
              <a:buChar char="•"/>
            </a:pPr>
            <a:r>
              <a:rPr lang="en-US" sz="2400" dirty="0" smtClean="0"/>
              <a:t>Analyze</a:t>
            </a:r>
          </a:p>
          <a:p>
            <a:pPr marL="285750" indent="-285750">
              <a:buFont typeface="Arial"/>
              <a:buChar char="•"/>
            </a:pPr>
            <a:endParaRPr lang="en-US" sz="2400" dirty="0"/>
          </a:p>
          <a:p>
            <a:pPr marL="285750" indent="-285750">
              <a:buFont typeface="Arial"/>
              <a:buChar char="•"/>
            </a:pPr>
            <a:r>
              <a:rPr lang="en-US" sz="2400" dirty="0" smtClean="0"/>
              <a:t>Refine</a:t>
            </a:r>
          </a:p>
          <a:p>
            <a:pPr marL="285750" indent="-285750">
              <a:buFont typeface="Arial"/>
              <a:buChar char="•"/>
            </a:pPr>
            <a:endParaRPr lang="en-US" sz="2400" dirty="0"/>
          </a:p>
          <a:p>
            <a:pPr marL="285750" indent="-285750">
              <a:buFont typeface="Arial"/>
              <a:buChar char="•"/>
            </a:pPr>
            <a:r>
              <a:rPr lang="en-US" sz="2400" dirty="0" smtClean="0"/>
              <a:t>Clarify</a:t>
            </a:r>
          </a:p>
          <a:p>
            <a:pPr marL="285750" indent="-285750">
              <a:buFont typeface="Arial"/>
              <a:buChar char="•"/>
            </a:pPr>
            <a:endParaRPr lang="en-US" sz="2400" dirty="0"/>
          </a:p>
          <a:p>
            <a:pPr marL="285750" indent="-285750">
              <a:buFont typeface="Arial"/>
              <a:buChar char="•"/>
            </a:pPr>
            <a:r>
              <a:rPr lang="en-US" sz="2400" dirty="0" smtClean="0"/>
              <a:t>Edit</a:t>
            </a:r>
            <a:endParaRPr lang="en-US" sz="2400" dirty="0"/>
          </a:p>
        </p:txBody>
      </p:sp>
    </p:spTree>
    <p:extLst>
      <p:ext uri="{BB962C8B-B14F-4D97-AF65-F5344CB8AC3E}">
        <p14:creationId xmlns:p14="http://schemas.microsoft.com/office/powerpoint/2010/main" val="1943057836"/>
      </p:ext>
    </p:extLst>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Final Thoughts</a:t>
            </a:r>
            <a:endParaRPr lang="en-US" dirty="0"/>
          </a:p>
        </p:txBody>
      </p:sp>
      <p:sp>
        <p:nvSpPr>
          <p:cNvPr id="6" name="TextBox 5"/>
          <p:cNvSpPr txBox="1"/>
          <p:nvPr/>
        </p:nvSpPr>
        <p:spPr>
          <a:xfrm>
            <a:off x="1219200" y="2667000"/>
            <a:ext cx="7010400" cy="2677656"/>
          </a:xfrm>
          <a:prstGeom prst="rect">
            <a:avLst/>
          </a:prstGeom>
          <a:noFill/>
        </p:spPr>
        <p:txBody>
          <a:bodyPr wrap="square" rtlCol="0">
            <a:spAutoFit/>
          </a:bodyPr>
          <a:lstStyle/>
          <a:p>
            <a:pPr marL="285750" indent="-285750">
              <a:buFont typeface="Arial"/>
              <a:buChar char="•"/>
            </a:pPr>
            <a:r>
              <a:rPr lang="en-US" sz="2400" dirty="0" smtClean="0"/>
              <a:t>No great design can survive poor performance</a:t>
            </a:r>
          </a:p>
          <a:p>
            <a:pPr marL="285750" indent="-285750">
              <a:buFont typeface="Arial"/>
              <a:buChar char="•"/>
            </a:pPr>
            <a:endParaRPr lang="en-US" sz="2400" dirty="0"/>
          </a:p>
          <a:p>
            <a:pPr marL="285750" indent="-285750">
              <a:buFont typeface="Arial"/>
              <a:buChar char="•"/>
            </a:pPr>
            <a:r>
              <a:rPr lang="en-US" sz="2400" dirty="0" smtClean="0"/>
              <a:t>Excellence must be part of everything we do</a:t>
            </a:r>
          </a:p>
          <a:p>
            <a:pPr marL="285750" indent="-285750">
              <a:buFont typeface="Arial"/>
              <a:buChar char="•"/>
            </a:pPr>
            <a:endParaRPr lang="en-US" sz="2400" dirty="0"/>
          </a:p>
          <a:p>
            <a:pPr marL="285750" indent="-285750">
              <a:buFont typeface="Arial"/>
              <a:buChar char="•"/>
            </a:pPr>
            <a:r>
              <a:rPr lang="en-US" sz="2400" dirty="0" smtClean="0"/>
              <a:t>Creating a culture of excellence and success</a:t>
            </a:r>
          </a:p>
          <a:p>
            <a:pPr marL="285750" indent="-285750">
              <a:buFont typeface="Arial"/>
              <a:buChar char="•"/>
            </a:pPr>
            <a:endParaRPr lang="en-US" sz="2400" dirty="0"/>
          </a:p>
          <a:p>
            <a:pPr marL="285750" indent="-285750">
              <a:buFont typeface="Arial"/>
              <a:buChar char="•"/>
            </a:pPr>
            <a:r>
              <a:rPr lang="en-US" sz="2400" dirty="0" smtClean="0"/>
              <a:t>Create your future</a:t>
            </a:r>
            <a:endParaRPr lang="en-US" sz="2400" dirty="0"/>
          </a:p>
        </p:txBody>
      </p:sp>
    </p:spTree>
    <p:extLst>
      <p:ext uri="{BB962C8B-B14F-4D97-AF65-F5344CB8AC3E}">
        <p14:creationId xmlns:p14="http://schemas.microsoft.com/office/powerpoint/2010/main" val="3895491369"/>
      </p:ext>
    </p:extLst>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Deciding on a Concept</a:t>
            </a:r>
            <a:endParaRPr lang="en-US" dirty="0"/>
          </a:p>
        </p:txBody>
      </p:sp>
      <p:sp>
        <p:nvSpPr>
          <p:cNvPr id="3" name="Subtitle 2"/>
          <p:cNvSpPr>
            <a:spLocks noGrp="1"/>
          </p:cNvSpPr>
          <p:nvPr>
            <p:ph type="subTitle" idx="1"/>
          </p:nvPr>
        </p:nvSpPr>
        <p:spPr>
          <a:xfrm>
            <a:off x="1368955" y="2438401"/>
            <a:ext cx="7043208" cy="609599"/>
          </a:xfrm>
        </p:spPr>
        <p:txBody>
          <a:bodyPr/>
          <a:lstStyle/>
          <a:p>
            <a:r>
              <a:rPr lang="en-US" dirty="0" smtClean="0"/>
              <a:t>Essential Preliminary Questions</a:t>
            </a:r>
            <a:endParaRPr lang="en-US" dirty="0"/>
          </a:p>
        </p:txBody>
      </p:sp>
      <p:sp>
        <p:nvSpPr>
          <p:cNvPr id="5" name="TextBox 4"/>
          <p:cNvSpPr txBox="1"/>
          <p:nvPr/>
        </p:nvSpPr>
        <p:spPr>
          <a:xfrm>
            <a:off x="1447800" y="3276600"/>
            <a:ext cx="6781800" cy="2308324"/>
          </a:xfrm>
          <a:prstGeom prst="rect">
            <a:avLst/>
          </a:prstGeom>
          <a:noFill/>
        </p:spPr>
        <p:txBody>
          <a:bodyPr wrap="square" rtlCol="0">
            <a:spAutoFit/>
          </a:bodyPr>
          <a:lstStyle/>
          <a:p>
            <a:pPr marL="285750" indent="-285750">
              <a:buFont typeface="Arial"/>
              <a:buChar char="•"/>
            </a:pPr>
            <a:r>
              <a:rPr lang="en-US" sz="2400" dirty="0" smtClean="0"/>
              <a:t>What is my band’s identity?</a:t>
            </a:r>
          </a:p>
          <a:p>
            <a:pPr marL="285750" indent="-285750">
              <a:buFont typeface="Arial"/>
              <a:buChar char="•"/>
            </a:pPr>
            <a:endParaRPr lang="en-US" sz="2400" dirty="0" smtClean="0"/>
          </a:p>
          <a:p>
            <a:pPr marL="285750" indent="-285750">
              <a:buFont typeface="Arial"/>
              <a:buChar char="•"/>
            </a:pPr>
            <a:r>
              <a:rPr lang="en-US" sz="2400" dirty="0" smtClean="0"/>
              <a:t>Where are we in the taxonomy?</a:t>
            </a:r>
          </a:p>
          <a:p>
            <a:pPr marL="285750" indent="-285750">
              <a:buFont typeface="Arial"/>
              <a:buChar char="•"/>
            </a:pPr>
            <a:endParaRPr lang="en-US" sz="2400" dirty="0" smtClean="0"/>
          </a:p>
          <a:p>
            <a:pPr marL="285750" indent="-285750">
              <a:buFont typeface="Arial"/>
              <a:buChar char="•"/>
            </a:pPr>
            <a:r>
              <a:rPr lang="en-US" sz="2400" dirty="0" smtClean="0"/>
              <a:t>What is my audience? (For whom are we designing?)</a:t>
            </a:r>
            <a:endParaRPr lang="en-US" sz="2400" dirty="0"/>
          </a:p>
        </p:txBody>
      </p:sp>
    </p:spTree>
    <p:extLst>
      <p:ext uri="{BB962C8B-B14F-4D97-AF65-F5344CB8AC3E}">
        <p14:creationId xmlns:p14="http://schemas.microsoft.com/office/powerpoint/2010/main" val="3052966831"/>
      </p:ext>
    </p:extLst>
  </p:cSld>
  <p:clrMapOvr>
    <a:masterClrMapping/>
  </p:clrMapOvr>
  <p:transition xmlns:p14="http://schemas.microsoft.com/office/powerpoint/2010/mai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68955" y="914401"/>
            <a:ext cx="7043208" cy="533399"/>
          </a:xfrm>
        </p:spPr>
        <p:txBody>
          <a:bodyPr/>
          <a:lstStyle/>
          <a:p>
            <a:r>
              <a:rPr lang="en-US" dirty="0" smtClean="0"/>
              <a:t>Study and Preparation</a:t>
            </a:r>
            <a:endParaRPr lang="en-US" dirty="0"/>
          </a:p>
        </p:txBody>
      </p:sp>
      <p:sp>
        <p:nvSpPr>
          <p:cNvPr id="5" name="TextBox 4"/>
          <p:cNvSpPr txBox="1"/>
          <p:nvPr/>
        </p:nvSpPr>
        <p:spPr>
          <a:xfrm>
            <a:off x="1447800" y="2133600"/>
            <a:ext cx="6858000" cy="4524315"/>
          </a:xfrm>
          <a:prstGeom prst="rect">
            <a:avLst/>
          </a:prstGeom>
          <a:noFill/>
        </p:spPr>
        <p:txBody>
          <a:bodyPr wrap="square" rtlCol="0">
            <a:spAutoFit/>
          </a:bodyPr>
          <a:lstStyle/>
          <a:p>
            <a:pPr marL="342900" indent="-342900">
              <a:buFont typeface="Arial"/>
              <a:buChar char="•"/>
            </a:pPr>
            <a:r>
              <a:rPr lang="en-US" sz="2400" dirty="0" smtClean="0"/>
              <a:t>What is being done in the medium?</a:t>
            </a:r>
          </a:p>
          <a:p>
            <a:pPr marL="342900" indent="-342900">
              <a:buFont typeface="Arial"/>
              <a:buChar char="•"/>
            </a:pPr>
            <a:endParaRPr lang="en-US" sz="2400" dirty="0" smtClean="0"/>
          </a:p>
          <a:p>
            <a:pPr marL="342900" indent="-342900">
              <a:buFont typeface="Arial"/>
              <a:buChar char="•"/>
            </a:pPr>
            <a:r>
              <a:rPr lang="en-US" sz="2400" dirty="0" smtClean="0"/>
              <a:t>What can we learn and use from the leading programs?</a:t>
            </a:r>
          </a:p>
          <a:p>
            <a:pPr marL="342900" indent="-342900">
              <a:buFont typeface="Arial"/>
              <a:buChar char="•"/>
            </a:pPr>
            <a:endParaRPr lang="en-US" sz="2400" dirty="0" smtClean="0"/>
          </a:p>
          <a:p>
            <a:pPr marL="342900" indent="-342900">
              <a:buFont typeface="Arial"/>
              <a:buChar char="•"/>
            </a:pPr>
            <a:r>
              <a:rPr lang="en-US" sz="2400" dirty="0" smtClean="0"/>
              <a:t>Counter programming</a:t>
            </a:r>
          </a:p>
          <a:p>
            <a:pPr marL="342900" indent="-342900">
              <a:buFont typeface="Arial"/>
              <a:buChar char="•"/>
            </a:pPr>
            <a:endParaRPr lang="en-US" sz="2400" dirty="0" smtClean="0"/>
          </a:p>
          <a:p>
            <a:pPr marL="342900" indent="-342900">
              <a:buFont typeface="Arial"/>
              <a:buChar char="•"/>
            </a:pPr>
            <a:r>
              <a:rPr lang="en-US" sz="2400" dirty="0" smtClean="0"/>
              <a:t>Everything old is new again</a:t>
            </a:r>
          </a:p>
          <a:p>
            <a:pPr marL="342900" indent="-342900">
              <a:buFont typeface="Arial"/>
              <a:buChar char="•"/>
            </a:pPr>
            <a:endParaRPr lang="en-US" sz="2400" dirty="0" smtClean="0"/>
          </a:p>
          <a:p>
            <a:pPr marL="342900" indent="-342900">
              <a:buFont typeface="Arial"/>
              <a:buChar char="•"/>
            </a:pPr>
            <a:r>
              <a:rPr lang="en-US" sz="2400" dirty="0" smtClean="0"/>
              <a:t>What is the next step?</a:t>
            </a:r>
          </a:p>
          <a:p>
            <a:pPr marL="342900" indent="-342900">
              <a:buFont typeface="Arial"/>
              <a:buChar char="•"/>
            </a:pPr>
            <a:endParaRPr lang="en-US" sz="2400" dirty="0" smtClean="0"/>
          </a:p>
          <a:p>
            <a:pPr marL="342900" indent="-342900">
              <a:buFont typeface="Arial"/>
              <a:buChar char="•"/>
            </a:pPr>
            <a:r>
              <a:rPr lang="en-US" sz="2400" dirty="0" smtClean="0"/>
              <a:t>Reinventing yourself</a:t>
            </a:r>
            <a:endParaRPr lang="en-US" sz="2400" dirty="0"/>
          </a:p>
        </p:txBody>
      </p:sp>
    </p:spTree>
    <p:extLst>
      <p:ext uri="{BB962C8B-B14F-4D97-AF65-F5344CB8AC3E}">
        <p14:creationId xmlns:p14="http://schemas.microsoft.com/office/powerpoint/2010/main" val="450931234"/>
      </p:ext>
    </p:extLst>
  </p:cSld>
  <p:clrMapOvr>
    <a:masterClrMapping/>
  </p:clrMapOvr>
  <p:transition xmlns:p14="http://schemas.microsoft.com/office/powerpoint/2010/mai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68955" y="1143001"/>
            <a:ext cx="7043208" cy="685800"/>
          </a:xfrm>
        </p:spPr>
        <p:txBody>
          <a:bodyPr/>
          <a:lstStyle/>
          <a:p>
            <a:r>
              <a:rPr lang="en-US" dirty="0" smtClean="0"/>
              <a:t>Developing my Design Team</a:t>
            </a:r>
            <a:endParaRPr lang="en-US" dirty="0"/>
          </a:p>
        </p:txBody>
      </p:sp>
      <p:sp>
        <p:nvSpPr>
          <p:cNvPr id="5" name="TextBox 4"/>
          <p:cNvSpPr txBox="1"/>
          <p:nvPr/>
        </p:nvSpPr>
        <p:spPr>
          <a:xfrm>
            <a:off x="1447800" y="2133600"/>
            <a:ext cx="6858000" cy="2677656"/>
          </a:xfrm>
          <a:prstGeom prst="rect">
            <a:avLst/>
          </a:prstGeom>
          <a:noFill/>
        </p:spPr>
        <p:txBody>
          <a:bodyPr wrap="square" rtlCol="0">
            <a:spAutoFit/>
          </a:bodyPr>
          <a:lstStyle/>
          <a:p>
            <a:pPr marL="342900" indent="-342900">
              <a:buFont typeface="Arial"/>
              <a:buChar char="•"/>
            </a:pPr>
            <a:r>
              <a:rPr lang="en-US" sz="2400" dirty="0" smtClean="0"/>
              <a:t>Just me?</a:t>
            </a:r>
          </a:p>
          <a:p>
            <a:pPr marL="342900" indent="-342900">
              <a:buFont typeface="Arial"/>
              <a:buChar char="•"/>
            </a:pPr>
            <a:endParaRPr lang="en-US" sz="2400" dirty="0" smtClean="0"/>
          </a:p>
          <a:p>
            <a:pPr marL="342900" indent="-342900">
              <a:buFont typeface="Arial"/>
              <a:buChar char="•"/>
            </a:pPr>
            <a:r>
              <a:rPr lang="en-US" sz="2400" dirty="0" smtClean="0"/>
              <a:t>Me and who?</a:t>
            </a:r>
          </a:p>
          <a:p>
            <a:pPr marL="342900" indent="-342900">
              <a:buFont typeface="Arial"/>
              <a:buChar char="•"/>
            </a:pPr>
            <a:endParaRPr lang="en-US" sz="2400" dirty="0" smtClean="0"/>
          </a:p>
          <a:p>
            <a:pPr marL="342900" indent="-342900">
              <a:buFont typeface="Arial"/>
              <a:buChar char="•"/>
            </a:pPr>
            <a:r>
              <a:rPr lang="en-US" sz="2400" dirty="0" smtClean="0"/>
              <a:t>Defining team roles and responsibilities</a:t>
            </a:r>
          </a:p>
          <a:p>
            <a:pPr marL="342900" indent="-342900">
              <a:buFont typeface="Arial"/>
              <a:buChar char="•"/>
            </a:pPr>
            <a:endParaRPr lang="en-US" sz="2400" dirty="0" smtClean="0"/>
          </a:p>
          <a:p>
            <a:pPr marL="342900" indent="-342900">
              <a:buFont typeface="Arial"/>
              <a:buChar char="•"/>
            </a:pPr>
            <a:r>
              <a:rPr lang="en-US" sz="2400" dirty="0" smtClean="0"/>
              <a:t>Remembering that I am the director</a:t>
            </a:r>
          </a:p>
        </p:txBody>
      </p:sp>
    </p:spTree>
    <p:extLst>
      <p:ext uri="{BB962C8B-B14F-4D97-AF65-F5344CB8AC3E}">
        <p14:creationId xmlns:p14="http://schemas.microsoft.com/office/powerpoint/2010/main" val="4229197536"/>
      </p:ext>
    </p:extLst>
  </p:cSld>
  <p:clrMapOvr>
    <a:masterClrMapping/>
  </p:clrMapOvr>
  <p:transition xmlns:p14="http://schemas.microsoft.com/office/powerpoint/2010/mai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68955" y="1143001"/>
            <a:ext cx="7043208" cy="685800"/>
          </a:xfrm>
        </p:spPr>
        <p:txBody>
          <a:bodyPr/>
          <a:lstStyle/>
          <a:p>
            <a:r>
              <a:rPr lang="en-US" dirty="0" smtClean="0"/>
              <a:t>Finding and Refining Concept Inspiration</a:t>
            </a:r>
            <a:endParaRPr lang="en-US" dirty="0"/>
          </a:p>
        </p:txBody>
      </p:sp>
      <p:sp>
        <p:nvSpPr>
          <p:cNvPr id="5" name="TextBox 4"/>
          <p:cNvSpPr txBox="1"/>
          <p:nvPr/>
        </p:nvSpPr>
        <p:spPr>
          <a:xfrm>
            <a:off x="1447800" y="2133600"/>
            <a:ext cx="6858000" cy="3416320"/>
          </a:xfrm>
          <a:prstGeom prst="rect">
            <a:avLst/>
          </a:prstGeom>
          <a:noFill/>
        </p:spPr>
        <p:txBody>
          <a:bodyPr wrap="square" rtlCol="0">
            <a:spAutoFit/>
          </a:bodyPr>
          <a:lstStyle/>
          <a:p>
            <a:pPr marL="342900" indent="-342900">
              <a:buFont typeface="Arial"/>
              <a:buChar char="•"/>
            </a:pPr>
            <a:r>
              <a:rPr lang="en-US" sz="2400" dirty="0" smtClean="0"/>
              <a:t>Often, but not necessarily, “The Story”</a:t>
            </a:r>
          </a:p>
          <a:p>
            <a:pPr marL="342900" indent="-342900">
              <a:buFont typeface="Arial"/>
              <a:buChar char="•"/>
            </a:pPr>
            <a:endParaRPr lang="en-US" sz="2400" dirty="0"/>
          </a:p>
          <a:p>
            <a:pPr marL="342900" indent="-342900">
              <a:buFont typeface="Arial"/>
              <a:buChar char="•"/>
            </a:pPr>
            <a:r>
              <a:rPr lang="en-US" sz="2400" dirty="0" smtClean="0"/>
              <a:t>Is it interesting and relevant?</a:t>
            </a:r>
          </a:p>
          <a:p>
            <a:pPr marL="342900" indent="-342900">
              <a:buFont typeface="Arial"/>
              <a:buChar char="•"/>
            </a:pPr>
            <a:endParaRPr lang="en-US" sz="2400" dirty="0"/>
          </a:p>
          <a:p>
            <a:pPr marL="342900" indent="-342900">
              <a:buFont typeface="Arial"/>
              <a:buChar char="•"/>
            </a:pPr>
            <a:r>
              <a:rPr lang="en-US" sz="2400" dirty="0" smtClean="0"/>
              <a:t>Is it appropriate?</a:t>
            </a:r>
          </a:p>
          <a:p>
            <a:pPr marL="342900" indent="-342900">
              <a:buFont typeface="Arial"/>
              <a:buChar char="•"/>
            </a:pPr>
            <a:endParaRPr lang="en-US" sz="2400" dirty="0"/>
          </a:p>
          <a:p>
            <a:pPr marL="342900" indent="-342900">
              <a:buFont typeface="Arial"/>
              <a:buChar char="•"/>
            </a:pPr>
            <a:r>
              <a:rPr lang="en-US" sz="2400" dirty="0" smtClean="0"/>
              <a:t>Is it practical?</a:t>
            </a:r>
          </a:p>
          <a:p>
            <a:pPr marL="342900" indent="-342900">
              <a:buFont typeface="Arial"/>
              <a:buChar char="•"/>
            </a:pPr>
            <a:endParaRPr lang="en-US" sz="2400" dirty="0"/>
          </a:p>
          <a:p>
            <a:pPr marL="342900" indent="-342900">
              <a:buFont typeface="Arial"/>
              <a:buChar char="•"/>
            </a:pPr>
            <a:r>
              <a:rPr lang="en-US" sz="2400" dirty="0" smtClean="0"/>
              <a:t>Will my students connect with </a:t>
            </a:r>
            <a:r>
              <a:rPr lang="en-US" sz="2400" smtClean="0"/>
              <a:t>the concept?</a:t>
            </a:r>
            <a:endParaRPr lang="en-US" sz="2400" dirty="0" smtClean="0"/>
          </a:p>
        </p:txBody>
      </p:sp>
    </p:spTree>
    <p:extLst>
      <p:ext uri="{BB962C8B-B14F-4D97-AF65-F5344CB8AC3E}">
        <p14:creationId xmlns:p14="http://schemas.microsoft.com/office/powerpoint/2010/main" val="1923249039"/>
      </p:ext>
    </p:extLst>
  </p:cSld>
  <p:clrMapOvr>
    <a:masterClrMapping/>
  </p:clrMapOvr>
  <p:transition xmlns:p14="http://schemas.microsoft.com/office/powerpoint/2010/mai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447800" y="2133600"/>
            <a:ext cx="6858000" cy="3416320"/>
          </a:xfrm>
          <a:prstGeom prst="rect">
            <a:avLst/>
          </a:prstGeom>
          <a:noFill/>
        </p:spPr>
        <p:txBody>
          <a:bodyPr wrap="square" rtlCol="0">
            <a:spAutoFit/>
          </a:bodyPr>
          <a:lstStyle/>
          <a:p>
            <a:pPr marL="342900" indent="-342900">
              <a:buFont typeface="Arial"/>
              <a:buChar char="•"/>
            </a:pPr>
            <a:r>
              <a:rPr lang="en-US" sz="2400" dirty="0" smtClean="0"/>
              <a:t>Will it cause the audience to feel emotion</a:t>
            </a:r>
          </a:p>
          <a:p>
            <a:pPr marL="342900" indent="-342900">
              <a:buFont typeface="Arial"/>
              <a:buChar char="•"/>
            </a:pPr>
            <a:endParaRPr lang="en-US" sz="2400" dirty="0"/>
          </a:p>
          <a:p>
            <a:pPr marL="342900" indent="-342900">
              <a:buFont typeface="Arial"/>
              <a:buChar char="•"/>
            </a:pPr>
            <a:r>
              <a:rPr lang="en-US" sz="2400" dirty="0" smtClean="0"/>
              <a:t>Is it fertile?</a:t>
            </a:r>
          </a:p>
          <a:p>
            <a:pPr marL="342900" indent="-342900">
              <a:buFont typeface="Arial"/>
              <a:buChar char="•"/>
            </a:pPr>
            <a:endParaRPr lang="en-US" sz="2400" dirty="0"/>
          </a:p>
          <a:p>
            <a:pPr marL="342900" indent="-342900">
              <a:buFont typeface="Arial"/>
              <a:buChar char="•"/>
            </a:pPr>
            <a:r>
              <a:rPr lang="en-US" sz="2400" dirty="0" smtClean="0"/>
              <a:t>Does it contain the potential for a visual “hook?”</a:t>
            </a:r>
          </a:p>
          <a:p>
            <a:pPr marL="342900" indent="-342900">
              <a:buFont typeface="Arial"/>
              <a:buChar char="•"/>
            </a:pPr>
            <a:endParaRPr lang="en-US" sz="2400" dirty="0"/>
          </a:p>
          <a:p>
            <a:pPr marL="342900" indent="-342900">
              <a:buFont typeface="Arial"/>
              <a:buChar char="•"/>
            </a:pPr>
            <a:r>
              <a:rPr lang="en-US" sz="2400" dirty="0" smtClean="0"/>
              <a:t>Is there a quantity of material available?</a:t>
            </a:r>
          </a:p>
          <a:p>
            <a:pPr marL="342900" indent="-342900">
              <a:buFont typeface="Arial"/>
              <a:buChar char="•"/>
            </a:pPr>
            <a:endParaRPr lang="en-US" sz="2400" dirty="0"/>
          </a:p>
          <a:p>
            <a:pPr marL="342900" indent="-342900">
              <a:buFont typeface="Arial"/>
              <a:buChar char="•"/>
            </a:pPr>
            <a:r>
              <a:rPr lang="en-US" sz="2400" dirty="0" smtClean="0"/>
              <a:t>What are sources for ideas?</a:t>
            </a:r>
          </a:p>
        </p:txBody>
      </p:sp>
    </p:spTree>
    <p:extLst>
      <p:ext uri="{BB962C8B-B14F-4D97-AF65-F5344CB8AC3E}">
        <p14:creationId xmlns:p14="http://schemas.microsoft.com/office/powerpoint/2010/main" val="968543916"/>
      </p:ext>
    </p:extLst>
  </p:cSld>
  <p:clrMapOvr>
    <a:masterClrMapping/>
  </p:clrMapOvr>
  <p:transition xmlns:p14="http://schemas.microsoft.com/office/powerpoint/2010/main">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68955" y="1143001"/>
            <a:ext cx="7043208" cy="685800"/>
          </a:xfrm>
        </p:spPr>
        <p:txBody>
          <a:bodyPr/>
          <a:lstStyle/>
          <a:p>
            <a:r>
              <a:rPr lang="en-US" dirty="0" smtClean="0"/>
              <a:t>Distill the Concept</a:t>
            </a:r>
            <a:endParaRPr lang="en-US" dirty="0"/>
          </a:p>
        </p:txBody>
      </p:sp>
      <p:sp>
        <p:nvSpPr>
          <p:cNvPr id="5" name="TextBox 4"/>
          <p:cNvSpPr txBox="1"/>
          <p:nvPr/>
        </p:nvSpPr>
        <p:spPr>
          <a:xfrm>
            <a:off x="1447800" y="2133600"/>
            <a:ext cx="6858000" cy="2677656"/>
          </a:xfrm>
          <a:prstGeom prst="rect">
            <a:avLst/>
          </a:prstGeom>
          <a:noFill/>
        </p:spPr>
        <p:txBody>
          <a:bodyPr wrap="square" rtlCol="0">
            <a:spAutoFit/>
          </a:bodyPr>
          <a:lstStyle/>
          <a:p>
            <a:pPr marL="342900" indent="-342900">
              <a:buFont typeface="Arial"/>
              <a:buChar char="•"/>
            </a:pPr>
            <a:r>
              <a:rPr lang="en-US" sz="2400" dirty="0" smtClean="0"/>
              <a:t>Make the intent understandable</a:t>
            </a:r>
          </a:p>
          <a:p>
            <a:pPr marL="342900" indent="-342900">
              <a:buFont typeface="Arial"/>
              <a:buChar char="•"/>
            </a:pPr>
            <a:endParaRPr lang="en-US" sz="2400" dirty="0"/>
          </a:p>
          <a:p>
            <a:pPr marL="342900" indent="-342900">
              <a:buFont typeface="Arial"/>
              <a:buChar char="•"/>
            </a:pPr>
            <a:r>
              <a:rPr lang="en-US" sz="2400" dirty="0" smtClean="0"/>
              <a:t>Thoughtfully </a:t>
            </a:r>
            <a:r>
              <a:rPr lang="en-US" sz="2400" dirty="0"/>
              <a:t>pursue the creative </a:t>
            </a:r>
            <a:r>
              <a:rPr lang="en-US" sz="2400" dirty="0" smtClean="0"/>
              <a:t>edge</a:t>
            </a:r>
          </a:p>
          <a:p>
            <a:pPr marL="342900" indent="-342900">
              <a:buFont typeface="Arial"/>
              <a:buChar char="•"/>
            </a:pPr>
            <a:endParaRPr lang="en-US" sz="2400" dirty="0"/>
          </a:p>
          <a:p>
            <a:pPr marL="342900" indent="-342900">
              <a:buFont typeface="Arial"/>
              <a:buChar char="•"/>
            </a:pPr>
            <a:r>
              <a:rPr lang="en-US" sz="2400" dirty="0" smtClean="0"/>
              <a:t>Beware of false assumptions of communication</a:t>
            </a:r>
          </a:p>
          <a:p>
            <a:pPr marL="342900" indent="-342900">
              <a:buFont typeface="Arial"/>
              <a:buChar char="•"/>
            </a:pPr>
            <a:endParaRPr lang="en-US" sz="2400" dirty="0"/>
          </a:p>
          <a:p>
            <a:pPr marL="342900" indent="-342900">
              <a:buFont typeface="Arial"/>
              <a:buChar char="•"/>
            </a:pPr>
            <a:endParaRPr lang="en-US" sz="2400" dirty="0"/>
          </a:p>
        </p:txBody>
      </p:sp>
    </p:spTree>
    <p:extLst>
      <p:ext uri="{BB962C8B-B14F-4D97-AF65-F5344CB8AC3E}">
        <p14:creationId xmlns:p14="http://schemas.microsoft.com/office/powerpoint/2010/main" val="1622925228"/>
      </p:ext>
    </p:extLst>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GoldenEyeHag.zm.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52601" y="228601"/>
            <a:ext cx="5757020" cy="6400800"/>
          </a:xfrm>
          <a:prstGeom prst="rect">
            <a:avLst/>
          </a:prstGeom>
        </p:spPr>
      </p:pic>
    </p:spTree>
    <p:extLst>
      <p:ext uri="{BB962C8B-B14F-4D97-AF65-F5344CB8AC3E}">
        <p14:creationId xmlns:p14="http://schemas.microsoft.com/office/powerpoint/2010/main" val="925267388"/>
      </p:ext>
    </p:extLst>
  </p:cSld>
  <p:clrMapOvr>
    <a:masterClrMapping/>
  </p:clrMapOvr>
  <p:transition xmlns:p14="http://schemas.microsoft.com/office/powerpoint/2010/main">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38200" y="649805"/>
            <a:ext cx="7696200" cy="1523494"/>
          </a:xfrm>
        </p:spPr>
        <p:txBody>
          <a:bodyPr/>
          <a:lstStyle/>
          <a:p>
            <a:r>
              <a:rPr lang="en-US" dirty="0" smtClean="0"/>
              <a:t>Designing to the Music or</a:t>
            </a:r>
            <a:br>
              <a:rPr lang="en-US" dirty="0" smtClean="0"/>
            </a:br>
            <a:r>
              <a:rPr lang="en-US" dirty="0" smtClean="0"/>
              <a:t>Writing Music for the Design</a:t>
            </a:r>
            <a:endParaRPr lang="en-US" dirty="0"/>
          </a:p>
        </p:txBody>
      </p:sp>
      <p:sp>
        <p:nvSpPr>
          <p:cNvPr id="3" name="Subtitle 2"/>
          <p:cNvSpPr>
            <a:spLocks noGrp="1"/>
          </p:cNvSpPr>
          <p:nvPr>
            <p:ph type="subTitle" idx="1"/>
          </p:nvPr>
        </p:nvSpPr>
        <p:spPr>
          <a:xfrm>
            <a:off x="1368955" y="2438401"/>
            <a:ext cx="7043208" cy="609599"/>
          </a:xfrm>
        </p:spPr>
        <p:txBody>
          <a:bodyPr/>
          <a:lstStyle/>
          <a:p>
            <a:r>
              <a:rPr lang="en-US" dirty="0" smtClean="0"/>
              <a:t>Relating music and visual productions to one another</a:t>
            </a:r>
            <a:endParaRPr lang="en-US" dirty="0"/>
          </a:p>
        </p:txBody>
      </p:sp>
      <p:sp>
        <p:nvSpPr>
          <p:cNvPr id="5" name="TextBox 4"/>
          <p:cNvSpPr txBox="1"/>
          <p:nvPr/>
        </p:nvSpPr>
        <p:spPr>
          <a:xfrm>
            <a:off x="1447800" y="3276600"/>
            <a:ext cx="6781800" cy="3046988"/>
          </a:xfrm>
          <a:prstGeom prst="rect">
            <a:avLst/>
          </a:prstGeom>
          <a:noFill/>
        </p:spPr>
        <p:txBody>
          <a:bodyPr wrap="square" rtlCol="0">
            <a:spAutoFit/>
          </a:bodyPr>
          <a:lstStyle/>
          <a:p>
            <a:pPr marL="285750" indent="-285750">
              <a:buFont typeface="Arial"/>
              <a:buChar char="•"/>
            </a:pPr>
            <a:endParaRPr lang="en-US" sz="2400" dirty="0"/>
          </a:p>
          <a:p>
            <a:pPr marL="285750" indent="-285750">
              <a:buFont typeface="Arial"/>
              <a:buChar char="•"/>
            </a:pPr>
            <a:r>
              <a:rPr lang="en-US" sz="2400" dirty="0" smtClean="0"/>
              <a:t>A) Music comes first and the visual program is crafted to present the music</a:t>
            </a:r>
          </a:p>
          <a:p>
            <a:pPr marL="285750" indent="-285750">
              <a:buFont typeface="Arial"/>
              <a:buChar char="•"/>
            </a:pPr>
            <a:endParaRPr lang="en-US" sz="2400" dirty="0"/>
          </a:p>
          <a:p>
            <a:pPr marL="285750" indent="-285750">
              <a:buFont typeface="Arial"/>
              <a:buChar char="•"/>
            </a:pPr>
            <a:r>
              <a:rPr lang="en-US" sz="2400" dirty="0" smtClean="0"/>
              <a:t>B) Production ideas come first and the music is adapted or composed to achieve those effects</a:t>
            </a:r>
          </a:p>
          <a:p>
            <a:pPr marL="285750" indent="-285750">
              <a:buFont typeface="Arial"/>
              <a:buChar char="•"/>
            </a:pPr>
            <a:endParaRPr lang="en-US" sz="2400" dirty="0"/>
          </a:p>
          <a:p>
            <a:pPr marL="285750" indent="-285750">
              <a:buFont typeface="Arial"/>
              <a:buChar char="•"/>
            </a:pPr>
            <a:r>
              <a:rPr lang="en-US" sz="2400" dirty="0" smtClean="0"/>
              <a:t>Both are viable is done well</a:t>
            </a:r>
          </a:p>
        </p:txBody>
      </p:sp>
    </p:spTree>
    <p:extLst>
      <p:ext uri="{BB962C8B-B14F-4D97-AF65-F5344CB8AC3E}">
        <p14:creationId xmlns:p14="http://schemas.microsoft.com/office/powerpoint/2010/main" val="1223482690"/>
      </p:ext>
    </p:extLst>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
</file>

<file path=ppt/theme/theme1.xml><?xml version="1.0" encoding="utf-8"?>
<a:theme xmlns:a="http://schemas.openxmlformats.org/drawingml/2006/main" name="TC102867889990">
  <a:themeElements>
    <a:clrScheme name="White - blue accents template template">
      <a:dk1>
        <a:srgbClr val="000000"/>
      </a:dk1>
      <a:lt1>
        <a:srgbClr val="FFFFFF"/>
      </a:lt1>
      <a:dk2>
        <a:srgbClr val="1D4775"/>
      </a:dk2>
      <a:lt2>
        <a:srgbClr val="FEF194"/>
      </a:lt2>
      <a:accent1>
        <a:srgbClr val="FFC000"/>
      </a:accent1>
      <a:accent2>
        <a:srgbClr val="3497AE"/>
      </a:accent2>
      <a:accent3>
        <a:srgbClr val="DF8045"/>
      </a:accent3>
      <a:accent4>
        <a:srgbClr val="7DCC2E"/>
      </a:accent4>
      <a:accent5>
        <a:srgbClr val="FF9929"/>
      </a:accent5>
      <a:accent6>
        <a:srgbClr val="A061C3"/>
      </a:accent6>
      <a:hlink>
        <a:srgbClr val="1D4775"/>
      </a:hlink>
      <a:folHlink>
        <a:srgbClr val="1D4775"/>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chemeClr val="tx1"/>
            </a:solidFill>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90CAB1D8-8B60-41DC-AE7A-89AB460F819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TC102867889990</Template>
  <TotalTime>373</TotalTime>
  <Words>493</Words>
  <Application>Microsoft Macintosh PowerPoint</Application>
  <PresentationFormat>On-screen Show (4:3)</PresentationFormat>
  <Paragraphs>124</Paragraphs>
  <Slides>17</Slides>
  <Notes>1</Notes>
  <HiddenSlides>0</HiddenSlides>
  <MMClips>0</MMClips>
  <ScaleCrop>false</ScaleCrop>
  <HeadingPairs>
    <vt:vector size="4" baseType="variant">
      <vt:variant>
        <vt:lpstr>Theme</vt:lpstr>
      </vt:variant>
      <vt:variant>
        <vt:i4>2</vt:i4>
      </vt:variant>
      <vt:variant>
        <vt:lpstr>Slide Titles</vt:lpstr>
      </vt:variant>
      <vt:variant>
        <vt:i4>17</vt:i4>
      </vt:variant>
    </vt:vector>
  </HeadingPairs>
  <TitlesOfParts>
    <vt:vector size="19" baseType="lpstr">
      <vt:lpstr>TC102867889990</vt:lpstr>
      <vt:lpstr>White with Courier font for code slides</vt:lpstr>
      <vt:lpstr>From Concept to Completion</vt:lpstr>
      <vt:lpstr>Deciding on a Concept</vt:lpstr>
      <vt:lpstr>PowerPoint Presentation</vt:lpstr>
      <vt:lpstr>PowerPoint Presentation</vt:lpstr>
      <vt:lpstr>PowerPoint Presentation</vt:lpstr>
      <vt:lpstr>PowerPoint Presentation</vt:lpstr>
      <vt:lpstr>PowerPoint Presentation</vt:lpstr>
      <vt:lpstr>PowerPoint Presentation</vt:lpstr>
      <vt:lpstr>Designing to the Music or Writing Music for the Design</vt:lpstr>
      <vt:lpstr>Pacing</vt:lpstr>
      <vt:lpstr>PowerPoint Presentation</vt:lpstr>
      <vt:lpstr>PowerPoint Presentation</vt:lpstr>
      <vt:lpstr>PowerPoint Presentation</vt:lpstr>
      <vt:lpstr>The Role of the Guard</vt:lpstr>
      <vt:lpstr>Marching Band as a Pedagogical Tool</vt:lpstr>
      <vt:lpstr>Program Development</vt:lpstr>
      <vt:lpstr>Final Thoughts</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Sample presentation slides (White with yellow-magenta design)</dc:title>
  <dc:creator/>
  <cp:keywords/>
  <cp:lastModifiedBy>Kenneth Snoeck</cp:lastModifiedBy>
  <cp:revision>14</cp:revision>
  <dcterms:modified xsi:type="dcterms:W3CDTF">2013-12-16T21:33:46Z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TC102867889990</vt:lpwstr>
  </property>
</Properties>
</file>