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2"/>
  </p:notesMasterIdLst>
  <p:sldIdLst>
    <p:sldId id="279" r:id="rId2"/>
    <p:sldId id="282" r:id="rId3"/>
    <p:sldId id="283" r:id="rId4"/>
    <p:sldId id="257" r:id="rId5"/>
    <p:sldId id="263" r:id="rId6"/>
    <p:sldId id="265" r:id="rId7"/>
    <p:sldId id="259" r:id="rId8"/>
    <p:sldId id="264" r:id="rId9"/>
    <p:sldId id="266" r:id="rId10"/>
    <p:sldId id="272" r:id="rId11"/>
    <p:sldId id="267" r:id="rId12"/>
    <p:sldId id="269" r:id="rId13"/>
    <p:sldId id="268" r:id="rId14"/>
    <p:sldId id="271" r:id="rId15"/>
    <p:sldId id="273" r:id="rId16"/>
    <p:sldId id="274" r:id="rId17"/>
    <p:sldId id="275" r:id="rId18"/>
    <p:sldId id="278" r:id="rId19"/>
    <p:sldId id="276" r:id="rId20"/>
    <p:sldId id="277"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B72F0A-7CDE-4B1C-B893-E95EB6891A46}" v="7" dt="2020-02-02T21:47:41.84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91" autoAdjust="0"/>
    <p:restoredTop sz="94660"/>
  </p:normalViewPr>
  <p:slideViewPr>
    <p:cSldViewPr snapToGrid="0">
      <p:cViewPr varScale="1">
        <p:scale>
          <a:sx n="108" d="100"/>
          <a:sy n="108" d="100"/>
        </p:scale>
        <p:origin x="540"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exander hogg" userId="d748e420ea8da22d" providerId="LiveId" clId="{139244FB-391A-416C-9F25-D720AAA17A09}"/>
  </pc:docChgLst>
  <pc:docChgLst>
    <pc:chgData name="alexander hogg" userId="d748e420ea8da22d" providerId="LiveId" clId="{C431E1E7-54F6-4B31-9319-BBD685C2D11B}"/>
    <pc:docChg chg="custSel modSld">
      <pc:chgData name="alexander hogg" userId="d748e420ea8da22d" providerId="LiveId" clId="{C431E1E7-54F6-4B31-9319-BBD685C2D11B}" dt="2019-06-27T05:04:17.624" v="213" actId="20577"/>
      <pc:docMkLst>
        <pc:docMk/>
      </pc:docMkLst>
      <pc:sldChg chg="modSp">
        <pc:chgData name="alexander hogg" userId="d748e420ea8da22d" providerId="LiveId" clId="{C431E1E7-54F6-4B31-9319-BBD685C2D11B}" dt="2019-06-27T04:47:14.174" v="3" actId="1076"/>
        <pc:sldMkLst>
          <pc:docMk/>
          <pc:sldMk cId="989630118" sldId="257"/>
        </pc:sldMkLst>
        <pc:picChg chg="mod">
          <ac:chgData name="alexander hogg" userId="d748e420ea8da22d" providerId="LiveId" clId="{C431E1E7-54F6-4B31-9319-BBD685C2D11B}" dt="2019-06-27T04:47:14.174" v="3" actId="1076"/>
          <ac:picMkLst>
            <pc:docMk/>
            <pc:sldMk cId="989630118" sldId="257"/>
            <ac:picMk id="6" creationId="{00000000-0000-0000-0000-000000000000}"/>
          </ac:picMkLst>
        </pc:picChg>
      </pc:sldChg>
      <pc:sldChg chg="modSp">
        <pc:chgData name="alexander hogg" userId="d748e420ea8da22d" providerId="LiveId" clId="{C431E1E7-54F6-4B31-9319-BBD685C2D11B}" dt="2019-06-27T04:59:07.747" v="93" actId="1076"/>
        <pc:sldMkLst>
          <pc:docMk/>
          <pc:sldMk cId="3436747125" sldId="259"/>
        </pc:sldMkLst>
        <pc:spChg chg="mod">
          <ac:chgData name="alexander hogg" userId="d748e420ea8da22d" providerId="LiveId" clId="{C431E1E7-54F6-4B31-9319-BBD685C2D11B}" dt="2019-06-27T04:48:02.642" v="5" actId="20577"/>
          <ac:spMkLst>
            <pc:docMk/>
            <pc:sldMk cId="3436747125" sldId="259"/>
            <ac:spMk id="2" creationId="{00000000-0000-0000-0000-000000000000}"/>
          </ac:spMkLst>
        </pc:spChg>
        <pc:picChg chg="mod">
          <ac:chgData name="alexander hogg" userId="d748e420ea8da22d" providerId="LiveId" clId="{C431E1E7-54F6-4B31-9319-BBD685C2D11B}" dt="2019-06-27T04:59:07.747" v="93" actId="1076"/>
          <ac:picMkLst>
            <pc:docMk/>
            <pc:sldMk cId="3436747125" sldId="259"/>
            <ac:picMk id="4" creationId="{00000000-0000-0000-0000-000000000000}"/>
          </ac:picMkLst>
        </pc:picChg>
        <pc:picChg chg="mod">
          <ac:chgData name="alexander hogg" userId="d748e420ea8da22d" providerId="LiveId" clId="{C431E1E7-54F6-4B31-9319-BBD685C2D11B}" dt="2019-06-27T04:59:00.002" v="92" actId="1076"/>
          <ac:picMkLst>
            <pc:docMk/>
            <pc:sldMk cId="3436747125" sldId="259"/>
            <ac:picMk id="6" creationId="{00000000-0000-0000-0000-000000000000}"/>
          </ac:picMkLst>
        </pc:picChg>
      </pc:sldChg>
      <pc:sldChg chg="modSp">
        <pc:chgData name="alexander hogg" userId="d748e420ea8da22d" providerId="LiveId" clId="{C431E1E7-54F6-4B31-9319-BBD685C2D11B}" dt="2019-06-27T04:48:52.474" v="6" actId="33524"/>
        <pc:sldMkLst>
          <pc:docMk/>
          <pc:sldMk cId="2043786364" sldId="264"/>
        </pc:sldMkLst>
        <pc:spChg chg="mod">
          <ac:chgData name="alexander hogg" userId="d748e420ea8da22d" providerId="LiveId" clId="{C431E1E7-54F6-4B31-9319-BBD685C2D11B}" dt="2019-06-27T04:48:52.474" v="6" actId="33524"/>
          <ac:spMkLst>
            <pc:docMk/>
            <pc:sldMk cId="2043786364" sldId="264"/>
            <ac:spMk id="3" creationId="{00000000-0000-0000-0000-000000000000}"/>
          </ac:spMkLst>
        </pc:spChg>
      </pc:sldChg>
      <pc:sldChg chg="modSp">
        <pc:chgData name="alexander hogg" userId="d748e420ea8da22d" providerId="LiveId" clId="{C431E1E7-54F6-4B31-9319-BBD685C2D11B}" dt="2019-06-27T04:58:12.075" v="91" actId="12"/>
        <pc:sldMkLst>
          <pc:docMk/>
          <pc:sldMk cId="2682430536" sldId="265"/>
        </pc:sldMkLst>
        <pc:spChg chg="mod">
          <ac:chgData name="alexander hogg" userId="d748e420ea8da22d" providerId="LiveId" clId="{C431E1E7-54F6-4B31-9319-BBD685C2D11B}" dt="2019-06-27T04:58:12.075" v="91" actId="12"/>
          <ac:spMkLst>
            <pc:docMk/>
            <pc:sldMk cId="2682430536" sldId="265"/>
            <ac:spMk id="3" creationId="{00000000-0000-0000-0000-000000000000}"/>
          </ac:spMkLst>
        </pc:spChg>
      </pc:sldChg>
      <pc:sldChg chg="modSp">
        <pc:chgData name="alexander hogg" userId="d748e420ea8da22d" providerId="LiveId" clId="{C431E1E7-54F6-4B31-9319-BBD685C2D11B}" dt="2019-06-27T04:49:35.489" v="14" actId="20577"/>
        <pc:sldMkLst>
          <pc:docMk/>
          <pc:sldMk cId="2694977915" sldId="266"/>
        </pc:sldMkLst>
        <pc:spChg chg="mod">
          <ac:chgData name="alexander hogg" userId="d748e420ea8da22d" providerId="LiveId" clId="{C431E1E7-54F6-4B31-9319-BBD685C2D11B}" dt="2019-06-27T04:49:35.489" v="14" actId="20577"/>
          <ac:spMkLst>
            <pc:docMk/>
            <pc:sldMk cId="2694977915" sldId="266"/>
            <ac:spMk id="3" creationId="{00000000-0000-0000-0000-000000000000}"/>
          </ac:spMkLst>
        </pc:spChg>
      </pc:sldChg>
      <pc:sldChg chg="modSp">
        <pc:chgData name="alexander hogg" userId="d748e420ea8da22d" providerId="LiveId" clId="{C431E1E7-54F6-4B31-9319-BBD685C2D11B}" dt="2019-06-27T05:04:17.624" v="213" actId="20577"/>
        <pc:sldMkLst>
          <pc:docMk/>
          <pc:sldMk cId="4016124629" sldId="271"/>
        </pc:sldMkLst>
        <pc:spChg chg="mod">
          <ac:chgData name="alexander hogg" userId="d748e420ea8da22d" providerId="LiveId" clId="{C431E1E7-54F6-4B31-9319-BBD685C2D11B}" dt="2019-06-27T05:04:17.624" v="213" actId="20577"/>
          <ac:spMkLst>
            <pc:docMk/>
            <pc:sldMk cId="4016124629" sldId="271"/>
            <ac:spMk id="3" creationId="{00000000-0000-0000-0000-000000000000}"/>
          </ac:spMkLst>
        </pc:spChg>
        <pc:spChg chg="mod">
          <ac:chgData name="alexander hogg" userId="d748e420ea8da22d" providerId="LiveId" clId="{C431E1E7-54F6-4B31-9319-BBD685C2D11B}" dt="2019-06-27T04:52:09.177" v="55" actId="20577"/>
          <ac:spMkLst>
            <pc:docMk/>
            <pc:sldMk cId="4016124629" sldId="271"/>
            <ac:spMk id="4" creationId="{00000000-0000-0000-0000-000000000000}"/>
          </ac:spMkLst>
        </pc:spChg>
      </pc:sldChg>
      <pc:sldChg chg="modSp">
        <pc:chgData name="alexander hogg" userId="d748e420ea8da22d" providerId="LiveId" clId="{C431E1E7-54F6-4B31-9319-BBD685C2D11B}" dt="2019-06-27T05:03:25.813" v="212" actId="20577"/>
        <pc:sldMkLst>
          <pc:docMk/>
          <pc:sldMk cId="2504923440" sldId="272"/>
        </pc:sldMkLst>
        <pc:spChg chg="mod">
          <ac:chgData name="alexander hogg" userId="d748e420ea8da22d" providerId="LiveId" clId="{C431E1E7-54F6-4B31-9319-BBD685C2D11B}" dt="2019-06-27T05:03:25.813" v="212" actId="20577"/>
          <ac:spMkLst>
            <pc:docMk/>
            <pc:sldMk cId="2504923440" sldId="272"/>
            <ac:spMk id="3" creationId="{00000000-0000-0000-0000-000000000000}"/>
          </ac:spMkLst>
        </pc:spChg>
      </pc:sldChg>
      <pc:sldChg chg="modSp">
        <pc:chgData name="alexander hogg" userId="d748e420ea8da22d" providerId="LiveId" clId="{C431E1E7-54F6-4B31-9319-BBD685C2D11B}" dt="2019-06-27T04:53:02.607" v="90" actId="20577"/>
        <pc:sldMkLst>
          <pc:docMk/>
          <pc:sldMk cId="774694577" sldId="273"/>
        </pc:sldMkLst>
        <pc:spChg chg="mod">
          <ac:chgData name="alexander hogg" userId="d748e420ea8da22d" providerId="LiveId" clId="{C431E1E7-54F6-4B31-9319-BBD685C2D11B}" dt="2019-06-27T04:53:02.607" v="90" actId="20577"/>
          <ac:spMkLst>
            <pc:docMk/>
            <pc:sldMk cId="774694577" sldId="273"/>
            <ac:spMk id="3" creationId="{00000000-0000-0000-0000-000000000000}"/>
          </ac:spMkLst>
        </pc:spChg>
      </pc:sldChg>
      <pc:sldChg chg="modSp">
        <pc:chgData name="alexander hogg" userId="d748e420ea8da22d" providerId="LiveId" clId="{C431E1E7-54F6-4B31-9319-BBD685C2D11B}" dt="2019-06-27T04:46:48.865" v="1" actId="1076"/>
        <pc:sldMkLst>
          <pc:docMk/>
          <pc:sldMk cId="1129731420" sldId="279"/>
        </pc:sldMkLst>
        <pc:picChg chg="mod">
          <ac:chgData name="alexander hogg" userId="d748e420ea8da22d" providerId="LiveId" clId="{C431E1E7-54F6-4B31-9319-BBD685C2D11B}" dt="2019-06-27T04:46:48.865" v="1" actId="1076"/>
          <ac:picMkLst>
            <pc:docMk/>
            <pc:sldMk cId="1129731420" sldId="279"/>
            <ac:picMk id="4" creationId="{00000000-0000-0000-0000-000000000000}"/>
          </ac:picMkLst>
        </pc:picChg>
        <pc:picChg chg="mod">
          <ac:chgData name="alexander hogg" userId="d748e420ea8da22d" providerId="LiveId" clId="{C431E1E7-54F6-4B31-9319-BBD685C2D11B}" dt="2019-06-27T04:46:41.491" v="0" actId="1076"/>
          <ac:picMkLst>
            <pc:docMk/>
            <pc:sldMk cId="1129731420" sldId="279"/>
            <ac:picMk id="6" creationId="{00000000-0000-0000-0000-000000000000}"/>
          </ac:picMkLst>
        </pc:picChg>
      </pc:sldChg>
    </pc:docChg>
  </pc:docChgLst>
  <pc:docChgLst>
    <pc:chgData name="alexander hogg" userId="d748e420ea8da22d" providerId="LiveId" clId="{16B72F0A-7CDE-4B1C-B893-E95EB6891A46}"/>
    <pc:docChg chg="custSel addSld delSld modSld">
      <pc:chgData name="alexander hogg" userId="d748e420ea8da22d" providerId="LiveId" clId="{16B72F0A-7CDE-4B1C-B893-E95EB6891A46}" dt="2020-02-25T02:44:56.539" v="1366" actId="20577"/>
      <pc:docMkLst>
        <pc:docMk/>
      </pc:docMkLst>
      <pc:sldChg chg="modSp">
        <pc:chgData name="alexander hogg" userId="d748e420ea8da22d" providerId="LiveId" clId="{16B72F0A-7CDE-4B1C-B893-E95EB6891A46}" dt="2020-02-17T17:41:40.175" v="1328" actId="20577"/>
        <pc:sldMkLst>
          <pc:docMk/>
          <pc:sldMk cId="4016124629" sldId="271"/>
        </pc:sldMkLst>
        <pc:spChg chg="mod">
          <ac:chgData name="alexander hogg" userId="d748e420ea8da22d" providerId="LiveId" clId="{16B72F0A-7CDE-4B1C-B893-E95EB6891A46}" dt="2020-02-02T21:27:57" v="457" actId="20577"/>
          <ac:spMkLst>
            <pc:docMk/>
            <pc:sldMk cId="4016124629" sldId="271"/>
            <ac:spMk id="3" creationId="{00000000-0000-0000-0000-000000000000}"/>
          </ac:spMkLst>
        </pc:spChg>
        <pc:spChg chg="mod">
          <ac:chgData name="alexander hogg" userId="d748e420ea8da22d" providerId="LiveId" clId="{16B72F0A-7CDE-4B1C-B893-E95EB6891A46}" dt="2020-02-17T17:41:40.175" v="1328" actId="20577"/>
          <ac:spMkLst>
            <pc:docMk/>
            <pc:sldMk cId="4016124629" sldId="271"/>
            <ac:spMk id="4" creationId="{00000000-0000-0000-0000-000000000000}"/>
          </ac:spMkLst>
        </pc:spChg>
      </pc:sldChg>
      <pc:sldChg chg="modSp">
        <pc:chgData name="alexander hogg" userId="d748e420ea8da22d" providerId="LiveId" clId="{16B72F0A-7CDE-4B1C-B893-E95EB6891A46}" dt="2020-02-02T21:26:48.167" v="447" actId="20577"/>
        <pc:sldMkLst>
          <pc:docMk/>
          <pc:sldMk cId="2504923440" sldId="272"/>
        </pc:sldMkLst>
        <pc:spChg chg="mod">
          <ac:chgData name="alexander hogg" userId="d748e420ea8da22d" providerId="LiveId" clId="{16B72F0A-7CDE-4B1C-B893-E95EB6891A46}" dt="2020-02-02T21:26:48.167" v="447" actId="20577"/>
          <ac:spMkLst>
            <pc:docMk/>
            <pc:sldMk cId="2504923440" sldId="272"/>
            <ac:spMk id="3" creationId="{00000000-0000-0000-0000-000000000000}"/>
          </ac:spMkLst>
        </pc:spChg>
      </pc:sldChg>
      <pc:sldChg chg="modSp">
        <pc:chgData name="alexander hogg" userId="d748e420ea8da22d" providerId="LiveId" clId="{16B72F0A-7CDE-4B1C-B893-E95EB6891A46}" dt="2020-02-03T18:54:17.114" v="1222" actId="20577"/>
        <pc:sldMkLst>
          <pc:docMk/>
          <pc:sldMk cId="774694577" sldId="273"/>
        </pc:sldMkLst>
        <pc:spChg chg="mod">
          <ac:chgData name="alexander hogg" userId="d748e420ea8da22d" providerId="LiveId" clId="{16B72F0A-7CDE-4B1C-B893-E95EB6891A46}" dt="2020-02-03T18:54:17.114" v="1222" actId="20577"/>
          <ac:spMkLst>
            <pc:docMk/>
            <pc:sldMk cId="774694577" sldId="273"/>
            <ac:spMk id="3" creationId="{00000000-0000-0000-0000-000000000000}"/>
          </ac:spMkLst>
        </pc:spChg>
      </pc:sldChg>
      <pc:sldChg chg="add del">
        <pc:chgData name="alexander hogg" userId="d748e420ea8da22d" providerId="LiveId" clId="{16B72F0A-7CDE-4B1C-B893-E95EB6891A46}" dt="2020-02-02T21:24:04.120" v="400" actId="2696"/>
        <pc:sldMkLst>
          <pc:docMk/>
          <pc:sldMk cId="1065358377" sldId="280"/>
        </pc:sldMkLst>
      </pc:sldChg>
      <pc:sldChg chg="add del">
        <pc:chgData name="alexander hogg" userId="d748e420ea8da22d" providerId="LiveId" clId="{16B72F0A-7CDE-4B1C-B893-E95EB6891A46}" dt="2020-02-02T21:24:07.882" v="401" actId="2696"/>
        <pc:sldMkLst>
          <pc:docMk/>
          <pc:sldMk cId="125849432" sldId="281"/>
        </pc:sldMkLst>
      </pc:sldChg>
      <pc:sldChg chg="modSp add mod">
        <pc:chgData name="alexander hogg" userId="d748e420ea8da22d" providerId="LiveId" clId="{16B72F0A-7CDE-4B1C-B893-E95EB6891A46}" dt="2020-02-25T02:44:56.539" v="1366" actId="20577"/>
        <pc:sldMkLst>
          <pc:docMk/>
          <pc:sldMk cId="1458878049" sldId="282"/>
        </pc:sldMkLst>
        <pc:spChg chg="mod">
          <ac:chgData name="alexander hogg" userId="d748e420ea8da22d" providerId="LiveId" clId="{16B72F0A-7CDE-4B1C-B893-E95EB6891A46}" dt="2020-02-02T21:12:37.149" v="23" actId="20577"/>
          <ac:spMkLst>
            <pc:docMk/>
            <pc:sldMk cId="1458878049" sldId="282"/>
            <ac:spMk id="2" creationId="{8E49EBDF-CD3C-4926-8C1C-9DC29C4BB939}"/>
          </ac:spMkLst>
        </pc:spChg>
        <pc:spChg chg="mod">
          <ac:chgData name="alexander hogg" userId="d748e420ea8da22d" providerId="LiveId" clId="{16B72F0A-7CDE-4B1C-B893-E95EB6891A46}" dt="2020-02-25T02:44:56.539" v="1366" actId="20577"/>
          <ac:spMkLst>
            <pc:docMk/>
            <pc:sldMk cId="1458878049" sldId="282"/>
            <ac:spMk id="3" creationId="{55E0E573-FD27-48B4-94BF-E491BFFDE5C1}"/>
          </ac:spMkLst>
        </pc:spChg>
      </pc:sldChg>
      <pc:sldChg chg="modSp add">
        <pc:chgData name="alexander hogg" userId="d748e420ea8da22d" providerId="LiveId" clId="{16B72F0A-7CDE-4B1C-B893-E95EB6891A46}" dt="2020-02-02T21:58:00.490" v="1219" actId="27636"/>
        <pc:sldMkLst>
          <pc:docMk/>
          <pc:sldMk cId="460753089" sldId="283"/>
        </pc:sldMkLst>
        <pc:spChg chg="mod">
          <ac:chgData name="alexander hogg" userId="d748e420ea8da22d" providerId="LiveId" clId="{16B72F0A-7CDE-4B1C-B893-E95EB6891A46}" dt="2020-02-02T21:50:29.174" v="922" actId="20577"/>
          <ac:spMkLst>
            <pc:docMk/>
            <pc:sldMk cId="460753089" sldId="283"/>
            <ac:spMk id="2" creationId="{55C38629-E82A-486C-BB8B-01D1FBC670B1}"/>
          </ac:spMkLst>
        </pc:spChg>
        <pc:spChg chg="mod">
          <ac:chgData name="alexander hogg" userId="d748e420ea8da22d" providerId="LiveId" clId="{16B72F0A-7CDE-4B1C-B893-E95EB6891A46}" dt="2020-02-02T21:58:00.490" v="1219" actId="27636"/>
          <ac:spMkLst>
            <pc:docMk/>
            <pc:sldMk cId="460753089" sldId="283"/>
            <ac:spMk id="3" creationId="{31A8421B-BCB1-4490-8F23-9A2A4E0E95A0}"/>
          </ac:spMkLst>
        </pc:spChg>
      </pc:sldChg>
      <pc:sldChg chg="add del">
        <pc:chgData name="alexander hogg" userId="d748e420ea8da22d" providerId="LiveId" clId="{16B72F0A-7CDE-4B1C-B893-E95EB6891A46}" dt="2020-02-02T21:47:19.111" v="794" actId="2696"/>
        <pc:sldMkLst>
          <pc:docMk/>
          <pc:sldMk cId="2021477014" sldId="283"/>
        </pc:sldMkLst>
      </pc:sldChg>
      <pc:sldChg chg="add del">
        <pc:chgData name="alexander hogg" userId="d748e420ea8da22d" providerId="LiveId" clId="{16B72F0A-7CDE-4B1C-B893-E95EB6891A46}" dt="2020-02-02T21:47:22.643" v="795" actId="2696"/>
        <pc:sldMkLst>
          <pc:docMk/>
          <pc:sldMk cId="34831448" sldId="284"/>
        </pc:sldMkLst>
      </pc:sldChg>
      <pc:sldChg chg="add del">
        <pc:chgData name="alexander hogg" userId="d748e420ea8da22d" providerId="LiveId" clId="{16B72F0A-7CDE-4B1C-B893-E95EB6891A46}" dt="2020-02-02T21:47:26.383" v="796" actId="2696"/>
        <pc:sldMkLst>
          <pc:docMk/>
          <pc:sldMk cId="3732758811" sldId="28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7A3E18-987B-4D08-9C6E-C0D187CC0884}" type="datetimeFigureOut">
              <a:rPr lang="en-US"/>
              <a:t>2/24/2020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BA368D-7AE9-499C-82A2-EE64ABA9BD0F}" type="slidenum">
              <a:rPr lang="en-US"/>
              <a:t>‹#›</a:t>
            </a:fld>
            <a:endParaRPr lang="en-US"/>
          </a:p>
        </p:txBody>
      </p:sp>
    </p:spTree>
    <p:extLst>
      <p:ext uri="{BB962C8B-B14F-4D97-AF65-F5344CB8AC3E}">
        <p14:creationId xmlns:p14="http://schemas.microsoft.com/office/powerpoint/2010/main" val="6408724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Good morning to all, wonderful to see you here on this occasion.</a:t>
            </a:r>
          </a:p>
          <a:p>
            <a:endParaRPr lang="en-US" dirty="0"/>
          </a:p>
          <a:p>
            <a:r>
              <a:rPr lang="en-US" dirty="0"/>
              <a:t>Get comfortable! It's not a new I phone or I Gadget </a:t>
            </a:r>
          </a:p>
          <a:p>
            <a:endParaRPr lang="en-US" dirty="0"/>
          </a:p>
          <a:p>
            <a:r>
              <a:rPr lang="en-US" dirty="0"/>
              <a:t>Just a discussion on I Scotland Where we have been, Where we are, and a look at where we might be going</a:t>
            </a:r>
          </a:p>
          <a:p>
            <a:endParaRPr lang="en-US" dirty="0"/>
          </a:p>
          <a:p>
            <a:r>
              <a:rPr lang="en-US" dirty="0"/>
              <a:t>My name is Alex Hogg and I am here today because I am Scottish and concerned about </a:t>
            </a:r>
          </a:p>
          <a:p>
            <a:r>
              <a:rPr lang="en-US" dirty="0"/>
              <a:t>Scotland and Scotland's standing in the World</a:t>
            </a:r>
            <a:endParaRPr dirty="0"/>
          </a:p>
          <a:p>
            <a:endParaRPr lang="en-US" dirty="0"/>
          </a:p>
          <a:p>
            <a:r>
              <a:rPr lang="en-US" dirty="0"/>
              <a:t>That said let's move along</a:t>
            </a:r>
          </a:p>
          <a:p>
            <a:r>
              <a:rPr lang="en-US" dirty="0"/>
              <a:t> </a:t>
            </a:r>
            <a:endParaRPr dirty="0"/>
          </a:p>
        </p:txBody>
      </p:sp>
      <p:sp>
        <p:nvSpPr>
          <p:cNvPr id="4" name="Slide Number Placeholder 3"/>
          <p:cNvSpPr>
            <a:spLocks noGrp="1"/>
          </p:cNvSpPr>
          <p:nvPr>
            <p:ph type="sldNum" sz="quarter" idx="10"/>
          </p:nvPr>
        </p:nvSpPr>
        <p:spPr/>
        <p:txBody>
          <a:bodyPr/>
          <a:lstStyle/>
          <a:p>
            <a:fld id="{15BA368D-7AE9-499C-82A2-EE64ABA9BD0F}" type="slidenum">
              <a:rPr lang="en-US"/>
              <a:t>1</a:t>
            </a:fld>
            <a:endParaRPr lang="en-US"/>
          </a:p>
        </p:txBody>
      </p:sp>
    </p:spTree>
    <p:extLst>
      <p:ext uri="{BB962C8B-B14F-4D97-AF65-F5344CB8AC3E}">
        <p14:creationId xmlns:p14="http://schemas.microsoft.com/office/powerpoint/2010/main" val="34289005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entity with</a:t>
            </a:r>
          </a:p>
          <a:p>
            <a:r>
              <a:rPr lang="en-US" dirty="0"/>
              <a:t>No Baggage</a:t>
            </a:r>
          </a:p>
          <a:p>
            <a:r>
              <a:rPr lang="en-US" dirty="0"/>
              <a:t>No Ideology</a:t>
            </a:r>
          </a:p>
          <a:p>
            <a:r>
              <a:rPr lang="en-US" dirty="0"/>
              <a:t>No code of compliance</a:t>
            </a:r>
          </a:p>
          <a:p>
            <a:r>
              <a:rPr lang="en-US" dirty="0"/>
              <a:t>No grudges</a:t>
            </a:r>
          </a:p>
          <a:p>
            <a:endParaRPr lang="en-US" dirty="0"/>
          </a:p>
          <a:p>
            <a:r>
              <a:rPr lang="en-US" dirty="0"/>
              <a:t>An entity that puts Scotland and the people of Scotland  FIRST</a:t>
            </a:r>
          </a:p>
          <a:p>
            <a:endParaRPr lang="en-US" dirty="0"/>
          </a:p>
          <a:p>
            <a:r>
              <a:rPr lang="en-US" dirty="0"/>
              <a:t>EVERY TIME EVERY DAY</a:t>
            </a:r>
          </a:p>
          <a:p>
            <a:endParaRPr lang="en-US" dirty="0"/>
          </a:p>
          <a:p>
            <a:r>
              <a:rPr lang="en-US" dirty="0"/>
              <a:t>SCOTLAND UNHYPHENATED</a:t>
            </a:r>
          </a:p>
        </p:txBody>
      </p:sp>
      <p:sp>
        <p:nvSpPr>
          <p:cNvPr id="4" name="Slide Number Placeholder 3"/>
          <p:cNvSpPr>
            <a:spLocks noGrp="1"/>
          </p:cNvSpPr>
          <p:nvPr>
            <p:ph type="sldNum" sz="quarter" idx="10"/>
          </p:nvPr>
        </p:nvSpPr>
        <p:spPr/>
        <p:txBody>
          <a:bodyPr/>
          <a:lstStyle/>
          <a:p>
            <a:fld id="{15BA368D-7AE9-499C-82A2-EE64ABA9BD0F}" type="slidenum">
              <a:rPr lang="en-US"/>
              <a:t>12</a:t>
            </a:fld>
            <a:endParaRPr lang="en-US"/>
          </a:p>
        </p:txBody>
      </p:sp>
    </p:spTree>
    <p:extLst>
      <p:ext uri="{BB962C8B-B14F-4D97-AF65-F5344CB8AC3E}">
        <p14:creationId xmlns:p14="http://schemas.microsoft.com/office/powerpoint/2010/main" val="16557833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SCOTLAND UNHYPHENATED</a:t>
            </a:r>
          </a:p>
          <a:p>
            <a:endParaRPr lang="en-US" dirty="0"/>
          </a:p>
          <a:p>
            <a:r>
              <a:rPr lang="en-US" dirty="0"/>
              <a:t>NO BAGGAGE</a:t>
            </a:r>
          </a:p>
          <a:p>
            <a:r>
              <a:rPr lang="en-US" dirty="0"/>
              <a:t>NO IDEOLOGY</a:t>
            </a:r>
          </a:p>
          <a:p>
            <a:r>
              <a:rPr lang="en-US" dirty="0"/>
              <a:t>NO CODE OF COMPLIANCE</a:t>
            </a:r>
          </a:p>
          <a:p>
            <a:r>
              <a:rPr lang="en-US" dirty="0"/>
              <a:t>NO GRUDGES</a:t>
            </a:r>
          </a:p>
          <a:p>
            <a:r>
              <a:rPr lang="en-US" dirty="0"/>
              <a:t>NO FAVOURS TO RETURN</a:t>
            </a:r>
          </a:p>
          <a:p>
            <a:endParaRPr lang="en-US" dirty="0"/>
          </a:p>
          <a:p>
            <a:r>
              <a:rPr lang="en-US" dirty="0"/>
              <a:t>SCOTLAND AND THE PEOPLE OF SCOTLAND FIRST EACH AND EVERY DAY</a:t>
            </a:r>
          </a:p>
        </p:txBody>
      </p:sp>
      <p:sp>
        <p:nvSpPr>
          <p:cNvPr id="4" name="Slide Number Placeholder 3"/>
          <p:cNvSpPr>
            <a:spLocks noGrp="1"/>
          </p:cNvSpPr>
          <p:nvPr>
            <p:ph type="sldNum" sz="quarter" idx="10"/>
          </p:nvPr>
        </p:nvSpPr>
        <p:spPr/>
        <p:txBody>
          <a:bodyPr/>
          <a:lstStyle/>
          <a:p>
            <a:fld id="{15BA368D-7AE9-499C-82A2-EE64ABA9BD0F}" type="slidenum">
              <a:rPr lang="en-US"/>
              <a:t>13</a:t>
            </a:fld>
            <a:endParaRPr lang="en-US"/>
          </a:p>
        </p:txBody>
      </p:sp>
    </p:spTree>
    <p:extLst>
      <p:ext uri="{BB962C8B-B14F-4D97-AF65-F5344CB8AC3E}">
        <p14:creationId xmlns:p14="http://schemas.microsoft.com/office/powerpoint/2010/main" val="13151566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a serious approach what can be done</a:t>
            </a:r>
          </a:p>
          <a:p>
            <a:endParaRPr lang="en-US" dirty="0"/>
          </a:p>
          <a:p>
            <a:r>
              <a:rPr lang="en-US" dirty="0"/>
              <a:t>Create a positive environment no playing the blame game/ it’s the man in the mirror</a:t>
            </a:r>
          </a:p>
          <a:p>
            <a:r>
              <a:rPr lang="en-US" dirty="0"/>
              <a:t>Get serious about implementing devolved authority PROVING ABILITY AND CAPABILITY</a:t>
            </a:r>
          </a:p>
          <a:p>
            <a:r>
              <a:rPr lang="en-US" dirty="0"/>
              <a:t>Develop a 100 year energy plan ( Dominate. When the lights go out in New York something wrong in Quebec)</a:t>
            </a:r>
          </a:p>
          <a:p>
            <a:r>
              <a:rPr lang="en-US" dirty="0"/>
              <a:t>Put Policing back into the regions </a:t>
            </a:r>
          </a:p>
          <a:p>
            <a:r>
              <a:rPr lang="en-US" dirty="0"/>
              <a:t>Eliminate the home report. A non binding useless document!!</a:t>
            </a:r>
          </a:p>
          <a:p>
            <a:r>
              <a:rPr lang="en-US" dirty="0"/>
              <a:t>Get the place looking tidy Pick up the rubbish weekly get rid of big ugly bins littering the streets</a:t>
            </a:r>
          </a:p>
          <a:p>
            <a:r>
              <a:rPr lang="en-US" dirty="0"/>
              <a:t>Get education back on track. Review the German system Apprenticeships and vocational model. Lowest youth unemployment and University attendance in Europe!!</a:t>
            </a:r>
          </a:p>
          <a:p>
            <a:r>
              <a:rPr lang="en-US" dirty="0"/>
              <a:t>It once also worked here!! An immediate swing in productivity and added value activity or GDP</a:t>
            </a:r>
          </a:p>
          <a:p>
            <a:r>
              <a:rPr lang="en-US" dirty="0"/>
              <a:t>Purge the Quango gravy train. Eliminate the I am next queue of dead wood</a:t>
            </a:r>
          </a:p>
          <a:p>
            <a:r>
              <a:rPr lang="en-US" dirty="0"/>
              <a:t>Reduce the public sector maximum 100 M.S.P. Max Public Sector salary the F.M pay scale</a:t>
            </a:r>
          </a:p>
          <a:p>
            <a:r>
              <a:rPr lang="en-US" dirty="0"/>
              <a:t>Introduce Voter propositions for major Capital Projects in Cities and regions. If somewhere wants a grand project local bonds and tax assessments to be applied.</a:t>
            </a:r>
          </a:p>
          <a:p>
            <a:r>
              <a:rPr lang="en-US" dirty="0"/>
              <a:t>Modernize the local tax system</a:t>
            </a:r>
          </a:p>
          <a:p>
            <a:r>
              <a:rPr lang="en-US" dirty="0"/>
              <a:t>Build a decent National Stadium  125,000 all seats in revamped Hampden</a:t>
            </a:r>
          </a:p>
          <a:p>
            <a:r>
              <a:rPr lang="en-US" dirty="0"/>
              <a:t>Get every job we can Defense, Nuclear, lever our position within the U.K its over 70% of Scotland's business</a:t>
            </a:r>
          </a:p>
          <a:p>
            <a:endParaRPr lang="en-US" dirty="0"/>
          </a:p>
          <a:p>
            <a:r>
              <a:rPr lang="en-US" dirty="0"/>
              <a:t>SCOTLANDS POPULATION HAS BEEN FLAT SINCE THE 1950'S NOT A GROWTH SITUATION OTHER THAN INFLATION</a:t>
            </a:r>
          </a:p>
          <a:p>
            <a:endParaRPr lang="en-US" dirty="0"/>
          </a:p>
          <a:p>
            <a:r>
              <a:rPr lang="en-US" dirty="0"/>
              <a:t>EMPHASIZE A SUSTAINABLE ECONOMY ENCOURAGE DEVELOPMENT OF SUSTAINABLE SECTORS</a:t>
            </a:r>
          </a:p>
          <a:p>
            <a:endParaRPr lang="en-US" dirty="0"/>
          </a:p>
          <a:p>
            <a:r>
              <a:rPr lang="en-US" dirty="0"/>
              <a:t>PROMOTE SCOTLAND AND THE PEOPLE OF SCOTLAND OVER IDEOLOGY OR THE OBJECTIVE</a:t>
            </a:r>
          </a:p>
          <a:p>
            <a:endParaRPr lang="en-US" dirty="0"/>
          </a:p>
          <a:p>
            <a:r>
              <a:rPr lang="en-US" dirty="0"/>
              <a:t>ALL DAY EVERY DAY</a:t>
            </a:r>
          </a:p>
          <a:p>
            <a:endParaRPr lang="en-US" dirty="0"/>
          </a:p>
        </p:txBody>
      </p:sp>
      <p:sp>
        <p:nvSpPr>
          <p:cNvPr id="4" name="Slide Number Placeholder 3"/>
          <p:cNvSpPr>
            <a:spLocks noGrp="1"/>
          </p:cNvSpPr>
          <p:nvPr>
            <p:ph type="sldNum" sz="quarter" idx="10"/>
          </p:nvPr>
        </p:nvSpPr>
        <p:spPr/>
        <p:txBody>
          <a:bodyPr/>
          <a:lstStyle/>
          <a:p>
            <a:fld id="{15BA368D-7AE9-499C-82A2-EE64ABA9BD0F}" type="slidenum">
              <a:rPr lang="en-US"/>
              <a:t>14</a:t>
            </a:fld>
            <a:endParaRPr lang="en-US"/>
          </a:p>
        </p:txBody>
      </p:sp>
    </p:spTree>
    <p:extLst>
      <p:ext uri="{BB962C8B-B14F-4D97-AF65-F5344CB8AC3E}">
        <p14:creationId xmlns:p14="http://schemas.microsoft.com/office/powerpoint/2010/main" val="15978489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THE WAY AHEAD</a:t>
            </a:r>
          </a:p>
          <a:p>
            <a:endParaRPr lang="en-US" dirty="0"/>
          </a:p>
          <a:p>
            <a:r>
              <a:rPr lang="en-US" dirty="0"/>
              <a:t>WE HAVE A BIGGER DREAM FOR SCOTLAND</a:t>
            </a:r>
          </a:p>
          <a:p>
            <a:endParaRPr lang="en-US" dirty="0"/>
          </a:p>
          <a:p>
            <a:r>
              <a:rPr lang="en-US" dirty="0"/>
              <a:t>INDEPENDENCE DOES NOT TRANSCEND ALL OTHER CONSIDERATIONS WE LOOK FOR A PROSPEROUS SCOTLAND</a:t>
            </a:r>
          </a:p>
          <a:p>
            <a:endParaRPr lang="en-US" dirty="0"/>
          </a:p>
          <a:p>
            <a:r>
              <a:rPr lang="en-US" dirty="0"/>
              <a:t>DECISIONS BY US FOR US THROUGH EFFECTIVE IMPLEMENTATION OF DEVOLVED AUTHORITY</a:t>
            </a:r>
          </a:p>
          <a:p>
            <a:endParaRPr lang="en-US" dirty="0"/>
          </a:p>
          <a:p>
            <a:r>
              <a:rPr lang="en-US" dirty="0"/>
              <a:t>LISTEN DEVELOP A POSITION AND EXECUTE : NOT DICTATE DEMAND AND THREATEN</a:t>
            </a:r>
          </a:p>
          <a:p>
            <a:endParaRPr lang="en-US" dirty="0"/>
          </a:p>
          <a:p>
            <a:r>
              <a:rPr lang="en-US" dirty="0"/>
              <a:t>STAND TALL AND PROUD FOR SCOTLAND AND SCOTTISH PEOPLE EVERYWHERE EVERY DAY</a:t>
            </a:r>
          </a:p>
          <a:p>
            <a:endParaRPr lang="en-US" dirty="0"/>
          </a:p>
          <a:p>
            <a:r>
              <a:rPr lang="en-US" dirty="0"/>
              <a:t>GET THE JOB DONE WITH PRIDE </a:t>
            </a:r>
          </a:p>
          <a:p>
            <a:endParaRPr lang="en-US" dirty="0"/>
          </a:p>
          <a:p>
            <a:r>
              <a:rPr lang="en-US" dirty="0"/>
              <a:t>SEE THE MAN IN THE MIRROR RAISE THE BAR</a:t>
            </a:r>
          </a:p>
          <a:p>
            <a:endParaRPr lang="en-US" dirty="0"/>
          </a:p>
          <a:p>
            <a:endParaRPr lang="en-US" dirty="0"/>
          </a:p>
        </p:txBody>
      </p:sp>
      <p:sp>
        <p:nvSpPr>
          <p:cNvPr id="4" name="Slide Number Placeholder 3"/>
          <p:cNvSpPr>
            <a:spLocks noGrp="1"/>
          </p:cNvSpPr>
          <p:nvPr>
            <p:ph type="sldNum" sz="quarter" idx="10"/>
          </p:nvPr>
        </p:nvSpPr>
        <p:spPr/>
        <p:txBody>
          <a:bodyPr/>
          <a:lstStyle/>
          <a:p>
            <a:fld id="{15BA368D-7AE9-499C-82A2-EE64ABA9BD0F}" type="slidenum">
              <a:rPr lang="en-US"/>
              <a:t>15</a:t>
            </a:fld>
            <a:endParaRPr lang="en-US"/>
          </a:p>
        </p:txBody>
      </p:sp>
    </p:spTree>
    <p:extLst>
      <p:ext uri="{BB962C8B-B14F-4D97-AF65-F5344CB8AC3E}">
        <p14:creationId xmlns:p14="http://schemas.microsoft.com/office/powerpoint/2010/main" val="21472425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OPTION IS BEFORE YOU</a:t>
            </a:r>
          </a:p>
          <a:p>
            <a:endParaRPr lang="en-US" dirty="0"/>
          </a:p>
          <a:p>
            <a:r>
              <a:rPr lang="en-US" dirty="0"/>
              <a:t>SCOTLAND A FRESH APPROACH A POSITIVE FUTURE  NEW MODERN THINKING</a:t>
            </a:r>
          </a:p>
          <a:p>
            <a:endParaRPr lang="en-US" dirty="0"/>
          </a:p>
          <a:p>
            <a:r>
              <a:rPr lang="en-US" dirty="0"/>
              <a:t>OR</a:t>
            </a:r>
          </a:p>
          <a:p>
            <a:endParaRPr lang="en-US" dirty="0"/>
          </a:p>
          <a:p>
            <a:r>
              <a:rPr lang="en-US" dirty="0"/>
              <a:t>A CONTINUATION OF THIS POSTURING FRONT PAGE POLITICS, NO/FAILING POLICIES, NO LEGISLATION THE BLAME GAME</a:t>
            </a:r>
          </a:p>
          <a:p>
            <a:endParaRPr lang="en-US" dirty="0"/>
          </a:p>
          <a:p>
            <a:r>
              <a:rPr lang="en-US" dirty="0"/>
              <a:t>AND MELTDOWN</a:t>
            </a:r>
          </a:p>
        </p:txBody>
      </p:sp>
      <p:sp>
        <p:nvSpPr>
          <p:cNvPr id="4" name="Slide Number Placeholder 3"/>
          <p:cNvSpPr>
            <a:spLocks noGrp="1"/>
          </p:cNvSpPr>
          <p:nvPr>
            <p:ph type="sldNum" sz="quarter" idx="10"/>
          </p:nvPr>
        </p:nvSpPr>
        <p:spPr/>
        <p:txBody>
          <a:bodyPr/>
          <a:lstStyle/>
          <a:p>
            <a:fld id="{15BA368D-7AE9-499C-82A2-EE64ABA9BD0F}" type="slidenum">
              <a:rPr lang="en-US"/>
              <a:t>16</a:t>
            </a:fld>
            <a:endParaRPr lang="en-US"/>
          </a:p>
        </p:txBody>
      </p:sp>
    </p:spTree>
    <p:extLst>
      <p:ext uri="{BB962C8B-B14F-4D97-AF65-F5344CB8AC3E}">
        <p14:creationId xmlns:p14="http://schemas.microsoft.com/office/powerpoint/2010/main" val="33580540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5BA368D-7AE9-499C-82A2-EE64ABA9BD0F}" type="slidenum">
              <a:rPr lang="en-US"/>
              <a:t>17</a:t>
            </a:fld>
            <a:endParaRPr lang="en-US"/>
          </a:p>
        </p:txBody>
      </p:sp>
    </p:spTree>
    <p:extLst>
      <p:ext uri="{BB962C8B-B14F-4D97-AF65-F5344CB8AC3E}">
        <p14:creationId xmlns:p14="http://schemas.microsoft.com/office/powerpoint/2010/main" val="6531637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5BA368D-7AE9-499C-82A2-EE64ABA9BD0F}" type="slidenum">
              <a:rPr lang="en-US"/>
              <a:t>18</a:t>
            </a:fld>
            <a:endParaRPr lang="en-US"/>
          </a:p>
        </p:txBody>
      </p:sp>
    </p:spTree>
    <p:extLst>
      <p:ext uri="{BB962C8B-B14F-4D97-AF65-F5344CB8AC3E}">
        <p14:creationId xmlns:p14="http://schemas.microsoft.com/office/powerpoint/2010/main" val="15628754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5BA368D-7AE9-499C-82A2-EE64ABA9BD0F}" type="slidenum">
              <a:rPr lang="en-US"/>
              <a:t>19</a:t>
            </a:fld>
            <a:endParaRPr lang="en-US"/>
          </a:p>
        </p:txBody>
      </p:sp>
    </p:spTree>
    <p:extLst>
      <p:ext uri="{BB962C8B-B14F-4D97-AF65-F5344CB8AC3E}">
        <p14:creationId xmlns:p14="http://schemas.microsoft.com/office/powerpoint/2010/main" val="13809751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5BA368D-7AE9-499C-82A2-EE64ABA9BD0F}" type="slidenum">
              <a:rPr lang="en-US"/>
              <a:t>20</a:t>
            </a:fld>
            <a:endParaRPr lang="en-US"/>
          </a:p>
        </p:txBody>
      </p:sp>
    </p:spTree>
    <p:extLst>
      <p:ext uri="{BB962C8B-B14F-4D97-AF65-F5344CB8AC3E}">
        <p14:creationId xmlns:p14="http://schemas.microsoft.com/office/powerpoint/2010/main" val="3055255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good place to start would be taking a look at this publication which I came across one day on an Airplane between LA and San Fran</a:t>
            </a:r>
          </a:p>
          <a:p>
            <a:endParaRPr lang="en-US" dirty="0"/>
          </a:p>
          <a:p>
            <a:r>
              <a:rPr lang="en-US" dirty="0"/>
              <a:t>The title pretty jingoistic "we </a:t>
            </a:r>
            <a:r>
              <a:rPr lang="en-US" dirty="0" err="1"/>
              <a:t>arrrapeople</a:t>
            </a:r>
            <a:r>
              <a:rPr lang="en-US" dirty="0"/>
              <a:t>"  However the content is not and it is an interesting read addressing many issues in a realistic discussion</a:t>
            </a:r>
          </a:p>
          <a:p>
            <a:endParaRPr lang="en-US" dirty="0"/>
          </a:p>
          <a:p>
            <a:r>
              <a:rPr lang="en-US" dirty="0"/>
              <a:t>"From an Impoverished nation into an intellectual superpower"</a:t>
            </a:r>
          </a:p>
          <a:p>
            <a:endParaRPr lang="en-US" dirty="0"/>
          </a:p>
          <a:p>
            <a:r>
              <a:rPr lang="en-US" dirty="0"/>
              <a:t>It touches upon many issues The reformation, Union of the Crowns, Darien, Union of the Parliaments, The Diaspora, Trade, Great  Scots </a:t>
            </a:r>
          </a:p>
          <a:p>
            <a:endParaRPr lang="en-US" dirty="0"/>
          </a:p>
          <a:p>
            <a:r>
              <a:rPr lang="en-US" dirty="0"/>
              <a:t>How we moved from that Impoverished nation, into a Worldwide Diaspora, an Intellectual and Industrial power house</a:t>
            </a:r>
          </a:p>
          <a:p>
            <a:endParaRPr lang="en-US" dirty="0"/>
          </a:p>
          <a:p>
            <a:r>
              <a:rPr lang="en-US" dirty="0"/>
              <a:t>Knox, Scott, Livingston, Maxwell, Napier, Fleming, Bell, Baird, McQuarrie, McDonnell, Muir, Smith, Hume, Carnegie The Big Yin, </a:t>
            </a:r>
            <a:r>
              <a:rPr lang="en-US" dirty="0" err="1"/>
              <a:t>Francy</a:t>
            </a:r>
            <a:r>
              <a:rPr lang="en-US" dirty="0"/>
              <a:t> and Josie etc </a:t>
            </a:r>
            <a:r>
              <a:rPr lang="en-US" dirty="0" err="1"/>
              <a:t>etc</a:t>
            </a:r>
            <a:endParaRPr lang="en-US" dirty="0"/>
          </a:p>
          <a:p>
            <a:endParaRPr lang="en-US" dirty="0"/>
          </a:p>
          <a:p>
            <a:r>
              <a:rPr lang="en-US" dirty="0"/>
              <a:t>All Great Scots who made a mark not only on Scotland but on the World in general </a:t>
            </a:r>
          </a:p>
          <a:p>
            <a:endParaRPr lang="en-US" dirty="0"/>
          </a:p>
          <a:p>
            <a:r>
              <a:rPr lang="en-US" dirty="0"/>
              <a:t>Without them and the Diaspora places like Perth Aus, Blantyre Malawi, Hamilton Ontario, Dunedin N.Z  and many others would not exist, Bell made it in Canada, Carnegie in the US, Cochrane in Chile, Livingstone in Africa. The Diaspora are a big part of </a:t>
            </a:r>
            <a:r>
              <a:rPr lang="en-US" dirty="0" err="1"/>
              <a:t>Scotlands</a:t>
            </a:r>
            <a:r>
              <a:rPr lang="en-US" dirty="0"/>
              <a:t> image in the World.</a:t>
            </a:r>
          </a:p>
          <a:p>
            <a:endParaRPr lang="en-US" dirty="0"/>
          </a:p>
          <a:p>
            <a:r>
              <a:rPr lang="en-US" dirty="0"/>
              <a:t>Being Scottish is Special, is Scotland special?</a:t>
            </a:r>
          </a:p>
          <a:p>
            <a:endParaRPr lang="en-US" dirty="0"/>
          </a:p>
          <a:p>
            <a:r>
              <a:rPr lang="en-US" dirty="0"/>
              <a:t>For example the biggest Highland games in the World today are in Aus, the U.S, Canada, N.Z, as are many of the best Pipe Bands.  They are there because of the Diaspora which set forth in 1707 and continues to flourish today. The </a:t>
            </a:r>
            <a:r>
              <a:rPr lang="en-US" dirty="0" err="1"/>
              <a:t>Diapora</a:t>
            </a:r>
            <a:r>
              <a:rPr lang="en-US" dirty="0"/>
              <a:t> is a massive part of the Identity Scots in the World positive, intelligent, successful, industrious, and self sufficient with a distinct style.</a:t>
            </a:r>
          </a:p>
          <a:p>
            <a:endParaRPr lang="en-US" dirty="0"/>
          </a:p>
          <a:p>
            <a:r>
              <a:rPr lang="en-US" dirty="0"/>
              <a:t>Our success in the World has been built on being Patriotic working with all others for a mutual benefit and it has worked well.</a:t>
            </a:r>
          </a:p>
          <a:p>
            <a:endParaRPr lang="en-US" dirty="0"/>
          </a:p>
          <a:p>
            <a:r>
              <a:rPr lang="en-US" dirty="0"/>
              <a:t>Today we seem to present a different face, one of confrontation, superiority in a Nationalistic posture instead of standing up for ourselves as Patriots in every way while working with other for our mutual benefit</a:t>
            </a:r>
          </a:p>
          <a:p>
            <a:endParaRPr lang="en-US" dirty="0"/>
          </a:p>
          <a:p>
            <a:r>
              <a:rPr lang="en-US" dirty="0"/>
              <a:t>One must ask WHY?</a:t>
            </a:r>
          </a:p>
          <a:p>
            <a:endParaRPr lang="en-US" dirty="0"/>
          </a:p>
          <a:p>
            <a:r>
              <a:rPr lang="en-US" dirty="0"/>
              <a:t>With that lets move on a look at some significant dates. Dates of significance which touched, and still touch everyday life around the World</a:t>
            </a:r>
          </a:p>
        </p:txBody>
      </p:sp>
      <p:sp>
        <p:nvSpPr>
          <p:cNvPr id="4" name="Slide Number Placeholder 3"/>
          <p:cNvSpPr>
            <a:spLocks noGrp="1"/>
          </p:cNvSpPr>
          <p:nvPr>
            <p:ph type="sldNum" sz="quarter" idx="10"/>
          </p:nvPr>
        </p:nvSpPr>
        <p:spPr/>
        <p:txBody>
          <a:bodyPr/>
          <a:lstStyle/>
          <a:p>
            <a:fld id="{15BA368D-7AE9-499C-82A2-EE64ABA9BD0F}" type="slidenum">
              <a:rPr lang="en-US"/>
              <a:t>4</a:t>
            </a:fld>
            <a:endParaRPr lang="en-US"/>
          </a:p>
        </p:txBody>
      </p:sp>
    </p:spTree>
    <p:extLst>
      <p:ext uri="{BB962C8B-B14F-4D97-AF65-F5344CB8AC3E}">
        <p14:creationId xmlns:p14="http://schemas.microsoft.com/office/powerpoint/2010/main" val="7119525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Every day something of significance happens somewhere in Scotland or in the World. Every hour of every minute  of every day</a:t>
            </a:r>
          </a:p>
          <a:p>
            <a:endParaRPr lang="en-US" dirty="0"/>
          </a:p>
          <a:p>
            <a:r>
              <a:rPr lang="en-US" dirty="0"/>
              <a:t>But; In today's World of 24 hour news channels or the 15 minute tape repeated 96 times a day one wonders what news truly is</a:t>
            </a:r>
          </a:p>
          <a:p>
            <a:endParaRPr lang="en-US" dirty="0"/>
          </a:p>
          <a:p>
            <a:r>
              <a:rPr lang="en-US" dirty="0"/>
              <a:t>The same old faces show up day in day out week in week out repeating the same old and worn stories over and over</a:t>
            </a:r>
          </a:p>
          <a:p>
            <a:endParaRPr lang="en-US" dirty="0"/>
          </a:p>
          <a:p>
            <a:r>
              <a:rPr lang="en-US" dirty="0"/>
              <a:t>Its cheap programming but IS IT REALLY NEWS OR FILLING IN PROGRAMMING TIME?? Boris Salmond, Murrell, Farage, Corbyn </a:t>
            </a:r>
            <a:r>
              <a:rPr lang="en-US" dirty="0" err="1"/>
              <a:t>Etcetc</a:t>
            </a:r>
            <a:r>
              <a:rPr lang="en-US" dirty="0"/>
              <a:t> How much can one take??</a:t>
            </a:r>
          </a:p>
          <a:p>
            <a:endParaRPr lang="en-US" dirty="0"/>
          </a:p>
          <a:p>
            <a:r>
              <a:rPr lang="en-US" dirty="0"/>
              <a:t>So let's have a look at some events and dates that had and still have an impact on life today</a:t>
            </a:r>
          </a:p>
          <a:p>
            <a:endParaRPr lang="en-US" dirty="0"/>
          </a:p>
          <a:p>
            <a:r>
              <a:rPr lang="en-US" b="1" dirty="0"/>
              <a:t>1560/1696 Education Important</a:t>
            </a:r>
            <a:r>
              <a:rPr lang="en-US" dirty="0"/>
              <a:t>? Historically, we Scots (until recently) were recognized as having an excellent education system which goes way back to 1560 and John Knox who had a vision that every person in the smallest community should get a basic education and be able to read and write. As a result, the Scottish ploughman from St Kilda could go anywhere in the World and with the Scottish reputation for being Industrious coupled with an Education we were welcome employees anywhere in the World. In many cases the hired hand would be more educated and able to function better than his master</a:t>
            </a:r>
          </a:p>
          <a:p>
            <a:endParaRPr lang="en-US" dirty="0"/>
          </a:p>
          <a:p>
            <a:r>
              <a:rPr lang="en-US" dirty="0"/>
              <a:t>Worked well for Scots for centuries sadly today not working so well. Time to ask why?</a:t>
            </a:r>
          </a:p>
          <a:p>
            <a:endParaRPr lang="en-US" dirty="0"/>
          </a:p>
          <a:p>
            <a:r>
              <a:rPr lang="en-US" b="1" dirty="0"/>
              <a:t>1603: Union of the Crowns A quirk of fate!! Scotland takes over England!!  ( Why would we give that away? )</a:t>
            </a:r>
          </a:p>
          <a:p>
            <a:endParaRPr lang="en-US" dirty="0"/>
          </a:p>
          <a:p>
            <a:r>
              <a:rPr lang="en-US" dirty="0"/>
              <a:t>March 24 1603 James Ascends the throne in Stirling. Much to the dismay of Elizabeth's court he heads for Londinium on 25 March 1603 with the Scottish court and takes over in England!!  Its rumored he ran out of funds on the way down and needed a loan from the Exchequer?? ( The start of Barnett? )</a:t>
            </a:r>
          </a:p>
          <a:p>
            <a:endParaRPr lang="en-US" dirty="0"/>
          </a:p>
          <a:p>
            <a:r>
              <a:rPr lang="en-US" dirty="0"/>
              <a:t>Scotland's influence in the realm grows</a:t>
            </a:r>
          </a:p>
          <a:p>
            <a:endParaRPr lang="en-US" dirty="0"/>
          </a:p>
          <a:p>
            <a:r>
              <a:rPr lang="en-US" dirty="0"/>
              <a:t>1606: James a Scot! introduces The Union Banner</a:t>
            </a:r>
          </a:p>
          <a:p>
            <a:endParaRPr lang="en-US" dirty="0"/>
          </a:p>
          <a:p>
            <a:r>
              <a:rPr lang="en-US" dirty="0"/>
              <a:t>Noting that numerous bands are marauding around the realm under separate flags of honor killing each other James introduces the Union Banner halting the conflict fly this bammer we are all one now work together fly a common banner and stop killing each other.</a:t>
            </a:r>
          </a:p>
          <a:p>
            <a:endParaRPr lang="en-US" dirty="0"/>
          </a:p>
          <a:p>
            <a:r>
              <a:rPr lang="en-US" dirty="0"/>
              <a:t>The union Banner a Scottish creation!</a:t>
            </a:r>
          </a:p>
          <a:p>
            <a:endParaRPr lang="en-US" dirty="0"/>
          </a:p>
          <a:p>
            <a:r>
              <a:rPr lang="en-US" dirty="0"/>
              <a:t>We took over why give it back??</a:t>
            </a:r>
          </a:p>
          <a:p>
            <a:endParaRPr lang="en-US" dirty="0"/>
          </a:p>
          <a:p>
            <a:r>
              <a:rPr lang="en-US" b="1" dirty="0"/>
              <a:t>Moving along to 1707: The Union of Parliaments. The Diaspora set loose!</a:t>
            </a:r>
          </a:p>
          <a:p>
            <a:endParaRPr lang="en-US" b="1" dirty="0"/>
          </a:p>
          <a:p>
            <a:r>
              <a:rPr lang="en-US" dirty="0"/>
              <a:t>Events leading up to the Act of Union covered in the mentioned book, ostensibly The Scottish Parliament was a loose body without much influence mainly rubber stamping the whims of the Royal Court hardly and Independent body! John Erskine of Grange noted " There is a wide difference" Erskine said " between constitutional and effectual liberty" In Scotland he explained " We had the first but liberty was a stranger here" Which begs the question where are we headed today?</a:t>
            </a:r>
          </a:p>
          <a:p>
            <a:endParaRPr lang="en-US" dirty="0"/>
          </a:p>
          <a:p>
            <a:r>
              <a:rPr lang="en-US" dirty="0"/>
              <a:t>Scotland was in dire a financial state, The Darien project which was visionary in looking to open Trade routes had failed and the vaults were empty.</a:t>
            </a:r>
          </a:p>
          <a:p>
            <a:endParaRPr lang="en-US" dirty="0"/>
          </a:p>
          <a:p>
            <a:r>
              <a:rPr lang="en-US" dirty="0"/>
              <a:t>It suited all parties to have an agreement for the Realm as a whole where trade could freely flow and very significant for Scotland Scottish merchants would have access to the International markets and trade routes dominated by the powers of the day.</a:t>
            </a:r>
            <a:endParaRPr dirty="0"/>
          </a:p>
          <a:p>
            <a:endParaRPr lang="en-US" dirty="0"/>
          </a:p>
          <a:p>
            <a:r>
              <a:rPr lang="en-US" dirty="0"/>
              <a:t>Trade routes opened which led to the making of Modern Scotland, domination of the Tobacco trade and doubling of Exports within a decade which led William Mackie of Borlum to note Glasgow merchants were living " More handsomely now in dress, table and household effects" </a:t>
            </a:r>
          </a:p>
          <a:p>
            <a:endParaRPr lang="en-US" dirty="0"/>
          </a:p>
          <a:p>
            <a:r>
              <a:rPr lang="en-US" dirty="0"/>
              <a:t>With regard to governance, quoting John Erskine of Grange " There is a wide difference" Erskine noted, " between constitutional and effectual liberty." In Scotland, he explained, " we had the first; but actual liberty was a stranger here"</a:t>
            </a:r>
          </a:p>
          <a:p>
            <a:endParaRPr lang="en-US" dirty="0"/>
          </a:p>
          <a:p>
            <a:r>
              <a:rPr lang="en-US" dirty="0"/>
              <a:t>Without the Union Scotland would have continued to struggle economically and without the Diaspora we would not have the image or standing we have in the World today.</a:t>
            </a:r>
          </a:p>
          <a:p>
            <a:endParaRPr lang="en-US" dirty="0"/>
          </a:p>
          <a:p>
            <a:r>
              <a:rPr lang="en-US" dirty="0"/>
              <a:t>Pipe Bands and Highland games are all about 1707 and someone's great great grandparents not because someone visited or saw a postcard of Scotland</a:t>
            </a:r>
          </a:p>
          <a:p>
            <a:endParaRPr lang="en-US" dirty="0"/>
          </a:p>
          <a:p>
            <a:r>
              <a:rPr lang="en-US" dirty="0"/>
              <a:t>Many things happened between 1707 and 1945 good and bad but every Scot born since 1707 has had more opportunities and lives better than those born before and we have always been patriotic supporting our native culture while working with others for the common good as Patriots do.</a:t>
            </a:r>
          </a:p>
          <a:p>
            <a:endParaRPr lang="en-US" dirty="0"/>
          </a:p>
          <a:p>
            <a:r>
              <a:rPr lang="en-US" dirty="0"/>
              <a:t>1</a:t>
            </a:r>
            <a:r>
              <a:rPr lang="en-US" b="1" dirty="0"/>
              <a:t>945: Atlee and Bevan Launch the N.H.S and National Insurance</a:t>
            </a:r>
          </a:p>
          <a:p>
            <a:endParaRPr lang="en-US" dirty="0"/>
          </a:p>
          <a:p>
            <a:r>
              <a:rPr lang="en-US" dirty="0"/>
              <a:t>Probably the most significant legislation ever enacted!!</a:t>
            </a:r>
          </a:p>
          <a:p>
            <a:endParaRPr lang="en-US" dirty="0"/>
          </a:p>
          <a:p>
            <a:r>
              <a:rPr lang="en-US" dirty="0"/>
              <a:t>Then and today it touches each and every person in the land, rich, poor of any </a:t>
            </a:r>
            <a:r>
              <a:rPr lang="en-US" dirty="0" err="1"/>
              <a:t>colour</a:t>
            </a:r>
            <a:r>
              <a:rPr lang="en-US" dirty="0"/>
              <a:t> or creed.</a:t>
            </a:r>
          </a:p>
          <a:p>
            <a:endParaRPr lang="en-US" dirty="0"/>
          </a:p>
          <a:p>
            <a:r>
              <a:rPr lang="en-US" dirty="0"/>
              <a:t>Much maligned but without the system  can one imagine how society would look?</a:t>
            </a:r>
          </a:p>
          <a:p>
            <a:endParaRPr lang="en-US" dirty="0"/>
          </a:p>
          <a:p>
            <a:r>
              <a:rPr lang="en-US" dirty="0"/>
              <a:t>A brave step by </a:t>
            </a:r>
            <a:r>
              <a:rPr lang="en-US" dirty="0" err="1"/>
              <a:t>Labour</a:t>
            </a:r>
            <a:r>
              <a:rPr lang="en-US" dirty="0"/>
              <a:t> that one should always remember when in the polling station the impact it has had and still has today on all our lives. Could you live without it? </a:t>
            </a:r>
          </a:p>
          <a:p>
            <a:endParaRPr lang="en-US" dirty="0"/>
          </a:p>
          <a:p>
            <a:r>
              <a:rPr lang="en-US" dirty="0"/>
              <a:t>It was not a Conservative initiative, It was not an S.N P initiative and they would not have done it then or today. It deserves consideration.</a:t>
            </a:r>
          </a:p>
          <a:p>
            <a:endParaRPr lang="en-US" dirty="0"/>
          </a:p>
          <a:p>
            <a:r>
              <a:rPr lang="en-US" b="1" dirty="0"/>
              <a:t>1979: The Thatcher years. Turmoil and deindustrialisation.  The S.N P  triggered the thatcher years and voted with Thatcher  FACT</a:t>
            </a:r>
          </a:p>
          <a:p>
            <a:endParaRPr lang="en-US" b="1" dirty="0"/>
          </a:p>
          <a:p>
            <a:r>
              <a:rPr lang="en-US" dirty="0"/>
              <a:t>Callaghan had agreed with the S.N.P to hold a plebiscite with a threshold  rider of 40%  A very low bar not 80% - 40%.</a:t>
            </a:r>
            <a:endParaRPr lang="en-US" b="1" dirty="0"/>
          </a:p>
          <a:p>
            <a:endParaRPr lang="en-US" b="1" dirty="0"/>
          </a:p>
          <a:p>
            <a:r>
              <a:rPr lang="en-US" dirty="0"/>
              <a:t>Not having met the requirements of the plebiscite vote S.N.P refused to accept or </a:t>
            </a:r>
            <a:r>
              <a:rPr lang="en-US" dirty="0" err="1"/>
              <a:t>honour</a:t>
            </a:r>
            <a:r>
              <a:rPr lang="en-US" dirty="0"/>
              <a:t> the thresholds of the process.</a:t>
            </a:r>
          </a:p>
          <a:p>
            <a:endParaRPr lang="en-US" dirty="0"/>
          </a:p>
          <a:p>
            <a:r>
              <a:rPr lang="en-US" dirty="0"/>
              <a:t>Went in the huff</a:t>
            </a:r>
          </a:p>
          <a:p>
            <a:endParaRPr lang="en-US" dirty="0"/>
          </a:p>
          <a:p>
            <a:r>
              <a:rPr lang="en-US" dirty="0"/>
              <a:t>Tabled a motion of no confidence in the government of the day which was taken up by Mrs. Thatcher as official opposition</a:t>
            </a:r>
          </a:p>
          <a:p>
            <a:endParaRPr lang="en-US" dirty="0"/>
          </a:p>
          <a:p>
            <a:r>
              <a:rPr lang="en-US" dirty="0"/>
              <a:t>The S.N.P voted with Mrs Thatcher bringing down the government by 1 vote. The S.N.P eleven effectively elected Mrs. Thatcher</a:t>
            </a:r>
          </a:p>
          <a:p>
            <a:endParaRPr lang="en-US" dirty="0"/>
          </a:p>
          <a:p>
            <a:r>
              <a:rPr lang="en-US" dirty="0"/>
              <a:t>Because they would not accept the outcome of a legitimate process.</a:t>
            </a:r>
          </a:p>
          <a:p>
            <a:endParaRPr lang="en-US" dirty="0"/>
          </a:p>
          <a:p>
            <a:r>
              <a:rPr lang="en-US" dirty="0"/>
              <a:t>Fast forward till today,  Industry has never recovered but for the S.N.P  NOTHING CHANGED</a:t>
            </a:r>
          </a:p>
          <a:p>
            <a:endParaRPr lang="en-US" dirty="0"/>
          </a:p>
          <a:p>
            <a:r>
              <a:rPr lang="en-US" dirty="0"/>
              <a:t>The 2014 result ignored, business as usual, we are the S.N.P</a:t>
            </a:r>
          </a:p>
          <a:p>
            <a:endParaRPr lang="en-US" dirty="0"/>
          </a:p>
          <a:p>
            <a:r>
              <a:rPr lang="en-US" dirty="0"/>
              <a:t>Which goes back even further 1940 ish Douglas Young " The S.N.P must not be </a:t>
            </a:r>
            <a:r>
              <a:rPr lang="en-US" dirty="0" err="1"/>
              <a:t>thirled</a:t>
            </a:r>
            <a:r>
              <a:rPr lang="en-US" dirty="0"/>
              <a:t> to democracy in case democracy should be the wrong camp"</a:t>
            </a:r>
          </a:p>
          <a:p>
            <a:endParaRPr lang="en-US" dirty="0"/>
          </a:p>
          <a:p>
            <a:r>
              <a:rPr lang="en-US" dirty="0"/>
              <a:t>An objective is not policy merely a means to an end. The objective overrules everything!</a:t>
            </a:r>
          </a:p>
          <a:p>
            <a:endParaRPr lang="en-US" dirty="0"/>
          </a:p>
          <a:p>
            <a:r>
              <a:rPr lang="en-US" dirty="0"/>
              <a:t>1989/1994 Scottish Constitutional Convention</a:t>
            </a:r>
          </a:p>
          <a:p>
            <a:endParaRPr lang="en-US" dirty="0"/>
          </a:p>
          <a:p>
            <a:r>
              <a:rPr lang="en-US" dirty="0"/>
              <a:t>The S.N.P withdrew from the Convention because it could not get its own agenda!!</a:t>
            </a:r>
          </a:p>
          <a:p>
            <a:r>
              <a:rPr lang="en-US" dirty="0"/>
              <a:t>Did not participate in the democratic process My way or the Highway </a:t>
            </a:r>
          </a:p>
          <a:p>
            <a:r>
              <a:rPr lang="en-US" dirty="0"/>
              <a:t>NO CHANGE IN BEHAVIOUR TODAY</a:t>
            </a:r>
          </a:p>
          <a:p>
            <a:endParaRPr lang="en-US" dirty="0"/>
          </a:p>
          <a:p>
            <a:r>
              <a:rPr lang="en-US" dirty="0"/>
              <a:t>!989/1995 The Scottish Constitutional Convention</a:t>
            </a:r>
          </a:p>
          <a:p>
            <a:endParaRPr lang="en-US" dirty="0"/>
          </a:p>
          <a:p>
            <a:r>
              <a:rPr lang="en-US" dirty="0"/>
              <a:t>Established as a dialogue on how to  give Scottish people more autonomy over decision making.</a:t>
            </a:r>
          </a:p>
          <a:p>
            <a:r>
              <a:rPr lang="en-US" dirty="0"/>
              <a:t>The S.N.P were in and out, because they could not dictate the agenda.  1979 all over again.</a:t>
            </a:r>
          </a:p>
          <a:p>
            <a:r>
              <a:rPr lang="en-US" dirty="0" err="1"/>
              <a:t>Evetually</a:t>
            </a:r>
            <a:r>
              <a:rPr lang="en-US" dirty="0"/>
              <a:t> the Convention established a platform which led into the 199 devolution referendum and eventually the Scottish Assembly</a:t>
            </a:r>
          </a:p>
          <a:p>
            <a:endParaRPr lang="en-US" dirty="0"/>
          </a:p>
          <a:p>
            <a:r>
              <a:rPr lang="en-US" b="1" dirty="0"/>
              <a:t>1992: The formation of the Premier league</a:t>
            </a:r>
          </a:p>
          <a:p>
            <a:endParaRPr lang="en-US" b="1" dirty="0"/>
          </a:p>
          <a:p>
            <a:r>
              <a:rPr lang="en-US" dirty="0"/>
              <a:t>You must all be thinking what is this all about!</a:t>
            </a:r>
          </a:p>
          <a:p>
            <a:endParaRPr lang="en-US" dirty="0"/>
          </a:p>
          <a:p>
            <a:r>
              <a:rPr lang="en-US" dirty="0"/>
              <a:t>Well I keep looking for an example of what Independence might do for Scotland and this is one everyone can relate too.</a:t>
            </a:r>
          </a:p>
          <a:p>
            <a:endParaRPr lang="en-US" dirty="0"/>
          </a:p>
          <a:p>
            <a:r>
              <a:rPr lang="en-US" dirty="0"/>
              <a:t>Before the Premier League Scottish football was financially viable, competitive and could attract the best. We even got to a few European Finals and won a couple.</a:t>
            </a:r>
          </a:p>
          <a:p>
            <a:endParaRPr lang="en-US" dirty="0"/>
          </a:p>
          <a:p>
            <a:r>
              <a:rPr lang="en-US" dirty="0"/>
              <a:t>Hibs were invited into the Fairs Cities cup reached the Semi final Celtic won the Coronation cup and European Cup Rangers, Aberdeen had success. Rangers and Celtic were probably amongst the richest clubs in the Country.</a:t>
            </a:r>
          </a:p>
          <a:p>
            <a:endParaRPr lang="en-US" dirty="0"/>
          </a:p>
          <a:p>
            <a:r>
              <a:rPr lang="en-US" dirty="0"/>
              <a:t>You all know how it is today.</a:t>
            </a:r>
          </a:p>
          <a:p>
            <a:endParaRPr lang="en-US" dirty="0"/>
          </a:p>
          <a:p>
            <a:r>
              <a:rPr lang="en-US" dirty="0"/>
              <a:t>No sponsor money, no big TV market, not competitive.</a:t>
            </a:r>
          </a:p>
          <a:p>
            <a:endParaRPr lang="en-US" dirty="0"/>
          </a:p>
          <a:p>
            <a:r>
              <a:rPr lang="en-US" dirty="0"/>
              <a:t>Premier League TV money BILLIONS     Scottish Leagues maybe 20/30 million total, less than the payout for the bottom team in the Premier League</a:t>
            </a:r>
          </a:p>
          <a:p>
            <a:endParaRPr lang="en-US" dirty="0"/>
          </a:p>
          <a:p>
            <a:r>
              <a:rPr lang="en-US" dirty="0"/>
              <a:t>How would an Independent Scotland look???</a:t>
            </a:r>
          </a:p>
          <a:p>
            <a:endParaRPr lang="en-US" dirty="0"/>
          </a:p>
          <a:p>
            <a:r>
              <a:rPr lang="en-US" dirty="0"/>
              <a:t>Similar dynamics on a different scale. No matter how proud one may be economies of scale do matter.</a:t>
            </a:r>
          </a:p>
          <a:p>
            <a:endParaRPr lang="en-US" dirty="0"/>
          </a:p>
          <a:p>
            <a:r>
              <a:rPr lang="en-US" dirty="0"/>
              <a:t>Which takes me back to being Scottish may  be special and open many doors, but is Scotland any different than anywhere else??</a:t>
            </a:r>
          </a:p>
          <a:p>
            <a:endParaRPr lang="en-US" dirty="0"/>
          </a:p>
          <a:p>
            <a:endParaRPr lang="en-US" dirty="0"/>
          </a:p>
          <a:p>
            <a:r>
              <a:rPr lang="en-US" b="1" dirty="0"/>
              <a:t>2014 Referendum   Once in a generation!!</a:t>
            </a:r>
          </a:p>
          <a:p>
            <a:endParaRPr lang="en-US" b="1" dirty="0"/>
          </a:p>
          <a:p>
            <a:r>
              <a:rPr lang="en-US" dirty="0"/>
              <a:t>Very divisive, family against family, friends against friends aggression towards fellow Islanders</a:t>
            </a:r>
          </a:p>
          <a:p>
            <a:endParaRPr lang="en-US" dirty="0"/>
          </a:p>
          <a:p>
            <a:r>
              <a:rPr lang="en-US" dirty="0"/>
              <a:t>In todays jargon </a:t>
            </a:r>
          </a:p>
          <a:p>
            <a:endParaRPr lang="en-US" dirty="0"/>
          </a:p>
          <a:p>
            <a:r>
              <a:rPr lang="en-US" dirty="0"/>
              <a:t>Lots of alternate truth </a:t>
            </a:r>
          </a:p>
          <a:p>
            <a:endParaRPr lang="en-US" dirty="0"/>
          </a:p>
          <a:p>
            <a:r>
              <a:rPr lang="en-US" dirty="0"/>
              <a:t>Definitive result</a:t>
            </a:r>
            <a:endParaRPr dirty="0"/>
          </a:p>
          <a:p>
            <a:endParaRPr lang="en-US" dirty="0"/>
          </a:p>
          <a:p>
            <a:r>
              <a:rPr lang="en-US" dirty="0"/>
              <a:t>Rejected by S.N.P no concession</a:t>
            </a:r>
          </a:p>
          <a:p>
            <a:r>
              <a:rPr lang="en-US" dirty="0"/>
              <a:t>Sept 19th 2014 Alex Salmond " The dream never dies "   " There are other ways to achieve Independence"</a:t>
            </a:r>
          </a:p>
          <a:p>
            <a:r>
              <a:rPr lang="en-US" dirty="0"/>
              <a:t>Sept 18th 2016 Mrs Murrell " Independence Transcends all other considerations"</a:t>
            </a:r>
          </a:p>
          <a:p>
            <a:endParaRPr lang="en-US" dirty="0"/>
          </a:p>
          <a:p>
            <a:r>
              <a:rPr lang="en-US" dirty="0"/>
              <a:t>Or as Young put it " The S.N.P must not be </a:t>
            </a:r>
            <a:r>
              <a:rPr lang="en-US" dirty="0" err="1"/>
              <a:t>thirled</a:t>
            </a:r>
            <a:r>
              <a:rPr lang="en-US" dirty="0"/>
              <a:t> to democracy in case democracy should be wrong camp"</a:t>
            </a:r>
          </a:p>
          <a:p>
            <a:endParaRPr lang="en-US" dirty="0"/>
          </a:p>
          <a:p>
            <a:r>
              <a:rPr lang="en-US" dirty="0"/>
              <a:t>Minority Party, No Mandate at any level National, Region or City anywhere in the land</a:t>
            </a:r>
          </a:p>
          <a:p>
            <a:endParaRPr lang="en-US" dirty="0"/>
          </a:p>
          <a:p>
            <a:r>
              <a:rPr lang="en-US" dirty="0"/>
              <a:t>Following Youngs lead, Mrs. Murrell proclaims</a:t>
            </a:r>
          </a:p>
          <a:p>
            <a:endParaRPr lang="en-US" dirty="0"/>
          </a:p>
          <a:p>
            <a:r>
              <a:rPr lang="en-US" dirty="0"/>
              <a:t>"The Voice of the Scottish Parliament transcends the Voice of the Scottish people"  </a:t>
            </a:r>
          </a:p>
          <a:p>
            <a:endParaRPr lang="en-US" dirty="0"/>
          </a:p>
          <a:p>
            <a:r>
              <a:rPr lang="en-US" dirty="0"/>
              <a:t>1979  REPEATED The SNP had no confidence in Callaghan and have no confidence in the Scottish people.</a:t>
            </a:r>
            <a:endParaRPr dirty="0"/>
          </a:p>
          <a:p>
            <a:endParaRPr lang="en-US" dirty="0"/>
          </a:p>
          <a:p>
            <a:r>
              <a:rPr lang="en-US" dirty="0"/>
              <a:t>We DEMAND INDY2  against the will of the people</a:t>
            </a:r>
          </a:p>
          <a:p>
            <a:endParaRPr lang="en-US" dirty="0"/>
          </a:p>
          <a:p>
            <a:r>
              <a:rPr lang="en-US" dirty="0"/>
              <a:t>Sadly Devolution has been hijacked by the OBJECTIVE  without any policy successes.</a:t>
            </a:r>
          </a:p>
          <a:p>
            <a:endParaRPr lang="en-US" dirty="0"/>
          </a:p>
        </p:txBody>
      </p:sp>
      <p:sp>
        <p:nvSpPr>
          <p:cNvPr id="4" name="Slide Number Placeholder 3"/>
          <p:cNvSpPr>
            <a:spLocks noGrp="1"/>
          </p:cNvSpPr>
          <p:nvPr>
            <p:ph type="sldNum" sz="quarter" idx="10"/>
          </p:nvPr>
        </p:nvSpPr>
        <p:spPr/>
        <p:txBody>
          <a:bodyPr/>
          <a:lstStyle/>
          <a:p>
            <a:fld id="{15BA368D-7AE9-499C-82A2-EE64ABA9BD0F}" type="slidenum">
              <a:rPr lang="en-US"/>
              <a:t>5</a:t>
            </a:fld>
            <a:endParaRPr lang="en-US"/>
          </a:p>
        </p:txBody>
      </p:sp>
    </p:spTree>
    <p:extLst>
      <p:ext uri="{BB962C8B-B14F-4D97-AF65-F5344CB8AC3E}">
        <p14:creationId xmlns:p14="http://schemas.microsoft.com/office/powerpoint/2010/main" val="19975472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Devolution was meant to bring more autonomy to the table an expansion of the Quasi Federal System operated in the UK where funds are directed to various regions around the country. A move in the right direction</a:t>
            </a:r>
          </a:p>
          <a:p>
            <a:r>
              <a:rPr lang="en-US" dirty="0"/>
              <a:t>There is a growing list of powers</a:t>
            </a:r>
          </a:p>
          <a:p>
            <a:r>
              <a:rPr lang="en-US" dirty="0"/>
              <a:t>Opportunity to prove ability and viability</a:t>
            </a:r>
          </a:p>
          <a:p>
            <a:endParaRPr lang="en-US" dirty="0"/>
          </a:p>
          <a:p>
            <a:r>
              <a:rPr lang="en-US" dirty="0"/>
              <a:t>Its stalled by Ideology!</a:t>
            </a:r>
          </a:p>
          <a:p>
            <a:endParaRPr lang="en-US" dirty="0"/>
          </a:p>
          <a:p>
            <a:r>
              <a:rPr lang="en-US" dirty="0"/>
              <a:t>Scotland need government we got Nationalism "Its Westminster the cry " Is it Westminster the question?</a:t>
            </a:r>
          </a:p>
          <a:p>
            <a:endParaRPr lang="en-US" dirty="0"/>
          </a:p>
          <a:p>
            <a:r>
              <a:rPr lang="en-US" dirty="0"/>
              <a:t>"Decisions by US  not for US" the cry  </a:t>
            </a:r>
          </a:p>
          <a:p>
            <a:endParaRPr lang="en-US" dirty="0"/>
          </a:p>
          <a:p>
            <a:r>
              <a:rPr lang="en-US" dirty="0"/>
              <a:t>Is it Decisions by Sturgeon for YOU?</a:t>
            </a:r>
          </a:p>
          <a:p>
            <a:endParaRPr lang="en-US" dirty="0"/>
          </a:p>
          <a:p>
            <a:r>
              <a:rPr lang="en-US" dirty="0"/>
              <a:t>The reality on the ground is simple “independence transcends all other fads and considerations” Its above every ministers door in Holyrood.</a:t>
            </a:r>
          </a:p>
          <a:p>
            <a:endParaRPr lang="en-US" dirty="0"/>
          </a:p>
          <a:p>
            <a:r>
              <a:rPr lang="en-US" dirty="0"/>
              <a:t>Devolved authority has not been implemented!</a:t>
            </a:r>
          </a:p>
          <a:p>
            <a:endParaRPr lang="en-US" dirty="0"/>
          </a:p>
          <a:p>
            <a:r>
              <a:rPr lang="en-US" dirty="0"/>
              <a:t>No legislation has been passed in the last 12 months!</a:t>
            </a:r>
          </a:p>
          <a:p>
            <a:endParaRPr lang="en-US" dirty="0"/>
          </a:p>
          <a:p>
            <a:r>
              <a:rPr lang="en-US" dirty="0"/>
              <a:t>Failed or failing policies prevail Police, Education, Named person, Stamp Duty etc </a:t>
            </a:r>
            <a:r>
              <a:rPr lang="en-US" dirty="0" err="1"/>
              <a:t>etc</a:t>
            </a:r>
            <a:r>
              <a:rPr lang="en-US" dirty="0"/>
              <a:t>  Weak cabinet.</a:t>
            </a:r>
          </a:p>
          <a:p>
            <a:endParaRPr lang="en-US" dirty="0"/>
          </a:p>
          <a:p>
            <a:r>
              <a:rPr lang="en-US" dirty="0"/>
              <a:t>An opportunity lost.</a:t>
            </a:r>
          </a:p>
          <a:p>
            <a:endParaRPr lang="en-US" dirty="0"/>
          </a:p>
          <a:p>
            <a:r>
              <a:rPr lang="en-US" dirty="0"/>
              <a:t>Successful implementation of devolved authority could over time lead to an Independent State if that was in the interest of the Scottish People</a:t>
            </a:r>
          </a:p>
          <a:p>
            <a:endParaRPr lang="en-US" dirty="0"/>
          </a:p>
          <a:p>
            <a:r>
              <a:rPr lang="en-US" dirty="0"/>
              <a:t>However True Independence " Not dependent upon another for support or subsistence" No beggar bowl Cant have your cake and eat it!! </a:t>
            </a:r>
          </a:p>
          <a:p>
            <a:endParaRPr lang="en-US" dirty="0"/>
          </a:p>
          <a:p>
            <a:r>
              <a:rPr lang="en-US" dirty="0"/>
              <a:t>The Farmer approach lets prove we can pay our own way in the big wide World and have a harmonious relationship with our fellow Islanders that we all accept and respect. No grudge game blame and lets wing it and see where we land. What's yours is mine approach.</a:t>
            </a:r>
          </a:p>
          <a:p>
            <a:r>
              <a:rPr lang="en-US" dirty="0"/>
              <a:t>If and only if the Majority of Scottish people want that as an outcome.</a:t>
            </a:r>
          </a:p>
          <a:p>
            <a:endParaRPr lang="en-US" dirty="0"/>
          </a:p>
          <a:p>
            <a:r>
              <a:rPr lang="en-US" dirty="0"/>
              <a:t>At the moment Devolution is misunderstood and stalled</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15BA368D-7AE9-499C-82A2-EE64ABA9BD0F}" type="slidenum">
              <a:rPr lang="en-US"/>
              <a:t>6</a:t>
            </a:fld>
            <a:endParaRPr lang="en-US"/>
          </a:p>
        </p:txBody>
      </p:sp>
    </p:spTree>
    <p:extLst>
      <p:ext uri="{BB962C8B-B14F-4D97-AF65-F5344CB8AC3E}">
        <p14:creationId xmlns:p14="http://schemas.microsoft.com/office/powerpoint/2010/main" val="9585436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is holding the process back??</a:t>
            </a:r>
          </a:p>
          <a:p>
            <a:endParaRPr lang="en-US" dirty="0"/>
          </a:p>
          <a:p>
            <a:r>
              <a:rPr lang="en-US" dirty="0"/>
              <a:t> Ideology, The Objective fills the meeting room. “ Independence transcends all other fads and considerations” fills the chamber</a:t>
            </a:r>
            <a:endParaRPr dirty="0"/>
          </a:p>
          <a:p>
            <a:endParaRPr lang="en-US" dirty="0"/>
          </a:p>
          <a:p>
            <a:r>
              <a:rPr lang="en-US" dirty="0"/>
              <a:t>Nationalism, </a:t>
            </a:r>
            <a:r>
              <a:rPr lang="en-US" dirty="0" err="1"/>
              <a:t>Labour</a:t>
            </a:r>
            <a:r>
              <a:rPr lang="en-US" dirty="0"/>
              <a:t>/Socialism, Conservative, Green. Lib Dem </a:t>
            </a:r>
          </a:p>
          <a:p>
            <a:endParaRPr lang="en-US" dirty="0"/>
          </a:p>
          <a:p>
            <a:r>
              <a:rPr lang="en-US" dirty="0"/>
              <a:t>It like having a combined Rangers – Celtic board meeting  Impossible the stamp on the forehead takes over</a:t>
            </a:r>
          </a:p>
          <a:p>
            <a:endParaRPr lang="en-US" dirty="0"/>
          </a:p>
          <a:p>
            <a:r>
              <a:rPr lang="en-US" dirty="0"/>
              <a:t>Result</a:t>
            </a:r>
          </a:p>
          <a:p>
            <a:endParaRPr lang="en-US" dirty="0"/>
          </a:p>
          <a:p>
            <a:r>
              <a:rPr lang="en-US" dirty="0"/>
              <a:t>Ideology – party first</a:t>
            </a:r>
          </a:p>
          <a:p>
            <a:endParaRPr lang="en-US" dirty="0"/>
          </a:p>
          <a:p>
            <a:r>
              <a:rPr lang="en-US" dirty="0"/>
              <a:t>Scotland, Devolution, the people of Scotland a secondary issue </a:t>
            </a:r>
          </a:p>
          <a:p>
            <a:endParaRPr lang="en-US" dirty="0"/>
          </a:p>
          <a:p>
            <a:r>
              <a:rPr lang="en-US" dirty="0"/>
              <a:t>NO PROGRESS  “ WE TAKE LESSONS FROM NOBODY”</a:t>
            </a:r>
          </a:p>
        </p:txBody>
      </p:sp>
      <p:sp>
        <p:nvSpPr>
          <p:cNvPr id="4" name="Slide Number Placeholder 3"/>
          <p:cNvSpPr>
            <a:spLocks noGrp="1"/>
          </p:cNvSpPr>
          <p:nvPr>
            <p:ph type="sldNum" sz="quarter" idx="10"/>
          </p:nvPr>
        </p:nvSpPr>
        <p:spPr/>
        <p:txBody>
          <a:bodyPr/>
          <a:lstStyle/>
          <a:p>
            <a:fld id="{15BA368D-7AE9-499C-82A2-EE64ABA9BD0F}" type="slidenum">
              <a:rPr lang="en-US"/>
              <a:t>7</a:t>
            </a:fld>
            <a:endParaRPr lang="en-US"/>
          </a:p>
        </p:txBody>
      </p:sp>
    </p:spTree>
    <p:extLst>
      <p:ext uri="{BB962C8B-B14F-4D97-AF65-F5344CB8AC3E}">
        <p14:creationId xmlns:p14="http://schemas.microsoft.com/office/powerpoint/2010/main" val="30139405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Today we live with a quasi Federal System much like Canada, the U.S, Aust etc with resources being allocated around the country in an attempt to balance quality of life and provide essential services. Balancing cash flows and resources around the land and the economies. Scotland, Wales and N. Ireland amongst others receiving positive cash injections and Industrial benefits from the national purse. </a:t>
            </a:r>
          </a:p>
          <a:p>
            <a:endParaRPr lang="en-US" dirty="0"/>
          </a:p>
          <a:p>
            <a:r>
              <a:rPr lang="en-US" dirty="0"/>
              <a:t>In addressing the  discussion, the process of devolution and autonomy or Independence one needs to look at the definition of Independence</a:t>
            </a:r>
            <a:endParaRPr dirty="0"/>
          </a:p>
          <a:p>
            <a:endParaRPr lang="en-US" dirty="0"/>
          </a:p>
          <a:p>
            <a:r>
              <a:rPr lang="en-US" dirty="0"/>
              <a:t>"Not dependent upon another for subsistence or support"</a:t>
            </a:r>
            <a:endParaRPr dirty="0"/>
          </a:p>
          <a:p>
            <a:endParaRPr lang="en-US" dirty="0"/>
          </a:p>
          <a:p>
            <a:r>
              <a:rPr lang="en-US" dirty="0"/>
              <a:t>Stand on your own two feet</a:t>
            </a:r>
          </a:p>
          <a:p>
            <a:endParaRPr lang="en-US" dirty="0"/>
          </a:p>
          <a:p>
            <a:r>
              <a:rPr lang="en-US" dirty="0"/>
              <a:t>Each steps needs to be an evolution what are the proposals. Is Independence the best outcome for the people living in Scotland??  IS IT ??</a:t>
            </a:r>
          </a:p>
          <a:p>
            <a:endParaRPr lang="en-US" dirty="0"/>
          </a:p>
          <a:p>
            <a:r>
              <a:rPr lang="en-US" dirty="0" err="1"/>
              <a:t>Lets</a:t>
            </a:r>
            <a:r>
              <a:rPr lang="en-US" dirty="0"/>
              <a:t> look at the options</a:t>
            </a:r>
          </a:p>
          <a:p>
            <a:endParaRPr lang="en-US" dirty="0"/>
          </a:p>
          <a:p>
            <a:r>
              <a:rPr lang="en-US" dirty="0"/>
              <a:t>1: The status quo keep working the existing system and progressively implement devolved powers. An opportunity to prove it can be done, A wasted opportunity.</a:t>
            </a:r>
          </a:p>
          <a:p>
            <a:r>
              <a:rPr lang="en-US" dirty="0"/>
              <a:t> So far hardly a resounding success Police, Education, Named Person, I T implementation, No legislation   A Stalled work in process being overshadowed by THE OBJECTIVE</a:t>
            </a:r>
            <a:endParaRPr dirty="0"/>
          </a:p>
          <a:p>
            <a:endParaRPr lang="en-US" dirty="0"/>
          </a:p>
          <a:p>
            <a:r>
              <a:rPr lang="en-US" dirty="0"/>
              <a:t>However it is something that has to be done by someone one day before one can move on</a:t>
            </a:r>
          </a:p>
          <a:p>
            <a:endParaRPr lang="en-US" dirty="0"/>
          </a:p>
          <a:p>
            <a:r>
              <a:rPr lang="en-US" dirty="0"/>
              <a:t>2: Mr </a:t>
            </a:r>
            <a:r>
              <a:rPr lang="en-US" dirty="0" err="1"/>
              <a:t>Salmonds</a:t>
            </a:r>
            <a:r>
              <a:rPr lang="en-US" dirty="0"/>
              <a:t> vision of Independence with " no Detriment " those were the words used. Code for we keep the benefits of </a:t>
            </a:r>
            <a:r>
              <a:rPr lang="en-US" dirty="0" err="1"/>
              <a:t>Barnett</a:t>
            </a:r>
            <a:r>
              <a:rPr lang="en-US" dirty="0"/>
              <a:t>!!</a:t>
            </a:r>
          </a:p>
          <a:p>
            <a:endParaRPr lang="en-US" dirty="0"/>
          </a:p>
          <a:p>
            <a:r>
              <a:rPr lang="en-US" dirty="0"/>
              <a:t>Hardly fits the definition of Independence.</a:t>
            </a:r>
          </a:p>
          <a:p>
            <a:endParaRPr lang="en-US" dirty="0"/>
          </a:p>
          <a:p>
            <a:r>
              <a:rPr lang="en-US" dirty="0"/>
              <a:t>3: Mrs, Murrells version " Independence transcends all other considerations"  Throw out the baby with the bathwater but keep Barnett??</a:t>
            </a:r>
          </a:p>
          <a:p>
            <a:endParaRPr lang="en-US" dirty="0"/>
          </a:p>
          <a:p>
            <a:r>
              <a:rPr lang="en-US" dirty="0"/>
              <a:t>Again hardly fits the definition of Independence.</a:t>
            </a:r>
          </a:p>
          <a:p>
            <a:endParaRPr lang="en-US" dirty="0"/>
          </a:p>
          <a:p>
            <a:r>
              <a:rPr lang="en-US" dirty="0"/>
              <a:t>4: Use the Farmer approach execute devolution with Full Financial Authority and over a few decades prove Scotland is self sustaining and will pay for its share of shared services Military etc  </a:t>
            </a:r>
          </a:p>
          <a:p>
            <a:endParaRPr lang="en-US" dirty="0"/>
          </a:p>
          <a:p>
            <a:r>
              <a:rPr lang="en-US" dirty="0"/>
              <a:t>Surely the most challenging but an acceptable and honorable outcome that if achieved would be respected by all Scots and our fellow Islanders meeting the true definition of Independence. No Oliver Twist in sight!</a:t>
            </a:r>
            <a:endParaRPr dirty="0"/>
          </a:p>
          <a:p>
            <a:endParaRPr lang="en-US" dirty="0"/>
          </a:p>
          <a:p>
            <a:r>
              <a:rPr lang="en-US" dirty="0"/>
              <a:t>A satisfactory and honorable outcome for Scotland the Scottish people  and for our fellow Islanders.</a:t>
            </a:r>
          </a:p>
          <a:p>
            <a:endParaRPr lang="en-US" dirty="0"/>
          </a:p>
          <a:p>
            <a:r>
              <a:rPr lang="en-US" dirty="0"/>
              <a:t>Which option provides most Prosperity for Scotland?? Surely the path to be followed.</a:t>
            </a:r>
          </a:p>
          <a:p>
            <a:endParaRPr lang="en-US" dirty="0"/>
          </a:p>
          <a:p>
            <a:endParaRPr lang="en-US" dirty="0"/>
          </a:p>
        </p:txBody>
      </p:sp>
      <p:sp>
        <p:nvSpPr>
          <p:cNvPr id="4" name="Slide Number Placeholder 3"/>
          <p:cNvSpPr>
            <a:spLocks noGrp="1"/>
          </p:cNvSpPr>
          <p:nvPr>
            <p:ph type="sldNum" sz="quarter" idx="10"/>
          </p:nvPr>
        </p:nvSpPr>
        <p:spPr/>
        <p:txBody>
          <a:bodyPr/>
          <a:lstStyle/>
          <a:p>
            <a:fld id="{15BA368D-7AE9-499C-82A2-EE64ABA9BD0F}" type="slidenum">
              <a:rPr lang="en-US"/>
              <a:t>8</a:t>
            </a:fld>
            <a:endParaRPr lang="en-US"/>
          </a:p>
        </p:txBody>
      </p:sp>
    </p:spTree>
    <p:extLst>
      <p:ext uri="{BB962C8B-B14F-4D97-AF65-F5344CB8AC3E}">
        <p14:creationId xmlns:p14="http://schemas.microsoft.com/office/powerpoint/2010/main" val="36735968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Result</a:t>
            </a:r>
          </a:p>
          <a:p>
            <a:endParaRPr lang="en-US" dirty="0"/>
          </a:p>
          <a:p>
            <a:r>
              <a:rPr lang="en-US" dirty="0"/>
              <a:t>Pretend politics</a:t>
            </a:r>
          </a:p>
          <a:p>
            <a:r>
              <a:rPr lang="en-US" dirty="0"/>
              <a:t>Pretend to have a majority  -- NOBODY HAS</a:t>
            </a:r>
          </a:p>
          <a:p>
            <a:r>
              <a:rPr lang="en-US" dirty="0"/>
              <a:t>Pretend to have a mandate – NOBODY HAS</a:t>
            </a:r>
          </a:p>
          <a:p>
            <a:r>
              <a:rPr lang="en-US" dirty="0"/>
              <a:t>Pretend to have policies – They don’t</a:t>
            </a:r>
          </a:p>
          <a:p>
            <a:r>
              <a:rPr lang="en-US" dirty="0"/>
              <a:t>Pretend education is working – Its NOT</a:t>
            </a:r>
          </a:p>
          <a:p>
            <a:r>
              <a:rPr lang="en-US" dirty="0"/>
              <a:t>Pretend Public Safety is working -- Its NOT</a:t>
            </a:r>
          </a:p>
          <a:p>
            <a:r>
              <a:rPr lang="en-US" dirty="0"/>
              <a:t>Pretend to have a fiscal policy – They Don’t</a:t>
            </a:r>
          </a:p>
          <a:p>
            <a:endParaRPr lang="en-US" dirty="0"/>
          </a:p>
          <a:p>
            <a:r>
              <a:rPr lang="en-US" dirty="0"/>
              <a:t>PRETEND TO BE A GOVERNMENT BODY  -- THEY ARE NOT</a:t>
            </a:r>
          </a:p>
          <a:p>
            <a:endParaRPr lang="en-US" dirty="0"/>
          </a:p>
          <a:p>
            <a:r>
              <a:rPr lang="en-US" dirty="0"/>
              <a:t>NO LEGISLATION IN 12 MONTHS !!!!!!!!</a:t>
            </a:r>
          </a:p>
          <a:p>
            <a:endParaRPr lang="en-US" dirty="0"/>
          </a:p>
          <a:p>
            <a:r>
              <a:rPr lang="en-US" dirty="0"/>
              <a:t>PLAYING AT FRONT PAGE POLITICS !!!!!!</a:t>
            </a:r>
          </a:p>
        </p:txBody>
      </p:sp>
      <p:sp>
        <p:nvSpPr>
          <p:cNvPr id="4" name="Slide Number Placeholder 3"/>
          <p:cNvSpPr>
            <a:spLocks noGrp="1"/>
          </p:cNvSpPr>
          <p:nvPr>
            <p:ph type="sldNum" sz="quarter" idx="10"/>
          </p:nvPr>
        </p:nvSpPr>
        <p:spPr/>
        <p:txBody>
          <a:bodyPr/>
          <a:lstStyle/>
          <a:p>
            <a:fld id="{15BA368D-7AE9-499C-82A2-EE64ABA9BD0F}" type="slidenum">
              <a:rPr lang="en-US"/>
              <a:t>9</a:t>
            </a:fld>
            <a:endParaRPr lang="en-US"/>
          </a:p>
        </p:txBody>
      </p:sp>
    </p:spTree>
    <p:extLst>
      <p:ext uri="{BB962C8B-B14F-4D97-AF65-F5344CB8AC3E}">
        <p14:creationId xmlns:p14="http://schemas.microsoft.com/office/powerpoint/2010/main" val="38591024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Everything considered  CAN HOLYROOD DELIVER??</a:t>
            </a:r>
          </a:p>
          <a:p>
            <a:endParaRPr lang="en-US" dirty="0"/>
          </a:p>
          <a:p>
            <a:r>
              <a:rPr lang="en-US" dirty="0"/>
              <a:t>The cry is Its Westminster  The question  Is it Westminster??</a:t>
            </a:r>
          </a:p>
          <a:p>
            <a:endParaRPr lang="en-US" dirty="0"/>
          </a:p>
          <a:p>
            <a:r>
              <a:rPr lang="en-US" dirty="0"/>
              <a:t>S.N P have assumed power but have No Majority No Mandate and only one objective. No coherent policies.</a:t>
            </a:r>
          </a:p>
          <a:p>
            <a:endParaRPr lang="en-US" dirty="0"/>
          </a:p>
          <a:p>
            <a:r>
              <a:rPr lang="en-US" dirty="0"/>
              <a:t>SNP one objective dominates   An objective is not  policy</a:t>
            </a:r>
          </a:p>
          <a:p>
            <a:endParaRPr lang="en-US" dirty="0"/>
          </a:p>
          <a:p>
            <a:r>
              <a:rPr lang="en-US" dirty="0" err="1"/>
              <a:t>Labour</a:t>
            </a:r>
            <a:r>
              <a:rPr lang="en-US" dirty="0"/>
              <a:t>  Conservative following a WORN script. The others an irritation</a:t>
            </a:r>
          </a:p>
          <a:p>
            <a:endParaRPr lang="en-US" dirty="0"/>
          </a:p>
          <a:p>
            <a:r>
              <a:rPr lang="en-US" dirty="0"/>
              <a:t>NO DIFFERENT THIKING, NO CREATIVITY </a:t>
            </a:r>
          </a:p>
          <a:p>
            <a:endParaRPr lang="en-US" dirty="0"/>
          </a:p>
          <a:p>
            <a:r>
              <a:rPr lang="en-US" dirty="0"/>
              <a:t>NO LEGISLATION = NO GOVERNMENT</a:t>
            </a:r>
          </a:p>
          <a:p>
            <a:endParaRPr lang="en-US" dirty="0"/>
          </a:p>
          <a:p>
            <a:r>
              <a:rPr lang="en-US" dirty="0"/>
              <a:t>STAGNATION POSTURING AN OPPORTUNITY LOST</a:t>
            </a:r>
          </a:p>
          <a:p>
            <a:endParaRPr lang="en-US" dirty="0"/>
          </a:p>
          <a:p>
            <a:r>
              <a:rPr lang="en-US" dirty="0"/>
              <a:t>Westminster is not the problem in implementing </a:t>
            </a:r>
            <a:r>
              <a:rPr lang="en-US" dirty="0" err="1"/>
              <a:t>devolutios</a:t>
            </a:r>
            <a:r>
              <a:rPr lang="en-US" dirty="0"/>
              <a:t>. A change fresh thinking is needed</a:t>
            </a:r>
          </a:p>
        </p:txBody>
      </p:sp>
      <p:sp>
        <p:nvSpPr>
          <p:cNvPr id="4" name="Slide Number Placeholder 3"/>
          <p:cNvSpPr>
            <a:spLocks noGrp="1"/>
          </p:cNvSpPr>
          <p:nvPr>
            <p:ph type="sldNum" sz="quarter" idx="10"/>
          </p:nvPr>
        </p:nvSpPr>
        <p:spPr/>
        <p:txBody>
          <a:bodyPr/>
          <a:lstStyle/>
          <a:p>
            <a:fld id="{15BA368D-7AE9-499C-82A2-EE64ABA9BD0F}" type="slidenum">
              <a:rPr lang="en-US"/>
              <a:t>10</a:t>
            </a:fld>
            <a:endParaRPr lang="en-US"/>
          </a:p>
        </p:txBody>
      </p:sp>
    </p:spTree>
    <p:extLst>
      <p:ext uri="{BB962C8B-B14F-4D97-AF65-F5344CB8AC3E}">
        <p14:creationId xmlns:p14="http://schemas.microsoft.com/office/powerpoint/2010/main" val="16256521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FRESH DIFFERENT THINKING REQUIRED THAT IS THE OPPORTUNITY OF DEVOLUTION, THROW AWAY THE OLD RULE BOOK!</a:t>
            </a:r>
          </a:p>
          <a:p>
            <a:endParaRPr lang="en-US" dirty="0"/>
          </a:p>
          <a:p>
            <a:r>
              <a:rPr lang="en-US" dirty="0"/>
              <a:t>AN ALTERNATIVE ENTITY</a:t>
            </a:r>
          </a:p>
          <a:p>
            <a:endParaRPr lang="en-US" dirty="0"/>
          </a:p>
          <a:p>
            <a:r>
              <a:rPr lang="en-US" dirty="0"/>
              <a:t>ONE THAT PUTS SCOTLAND AND THE PEOPLE OF SCOTLAND BEFORE IDEOLOGY, PARTY OR THE OBJECTIVE</a:t>
            </a:r>
          </a:p>
          <a:p>
            <a:endParaRPr lang="en-US" dirty="0"/>
          </a:p>
        </p:txBody>
      </p:sp>
      <p:sp>
        <p:nvSpPr>
          <p:cNvPr id="4" name="Slide Number Placeholder 3"/>
          <p:cNvSpPr>
            <a:spLocks noGrp="1"/>
          </p:cNvSpPr>
          <p:nvPr>
            <p:ph type="sldNum" sz="quarter" idx="10"/>
          </p:nvPr>
        </p:nvSpPr>
        <p:spPr/>
        <p:txBody>
          <a:bodyPr/>
          <a:lstStyle/>
          <a:p>
            <a:fld id="{15BA368D-7AE9-499C-82A2-EE64ABA9BD0F}" type="slidenum">
              <a:rPr lang="en-US"/>
              <a:t>11</a:t>
            </a:fld>
            <a:endParaRPr lang="en-US"/>
          </a:p>
        </p:txBody>
      </p:sp>
    </p:spTree>
    <p:extLst>
      <p:ext uri="{BB962C8B-B14F-4D97-AF65-F5344CB8AC3E}">
        <p14:creationId xmlns:p14="http://schemas.microsoft.com/office/powerpoint/2010/main" val="30085363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2/24/2020</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2/24/2020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2/24/2020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2/24/2020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2/24/2020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2/24/2020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2/24/2020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2/24/2020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2/24/2020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2/24/2020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2/24/2020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2/24/2020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2/24/2020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2/24/2020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2/24/2020</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pplestraight.png"/>
          <p:cNvPicPr>
            <a:picLocks noChangeAspect="1"/>
          </p:cNvPicPr>
          <p:nvPr/>
        </p:nvPicPr>
        <p:blipFill>
          <a:blip r:embed="rId3"/>
          <a:stretch>
            <a:fillRect/>
          </a:stretch>
        </p:blipFill>
        <p:spPr>
          <a:xfrm>
            <a:off x="2876550" y="379413"/>
            <a:ext cx="6702425" cy="4123940"/>
          </a:xfrm>
          <a:prstGeom prst="rect">
            <a:avLst/>
          </a:prstGeom>
        </p:spPr>
      </p:pic>
      <p:pic>
        <p:nvPicPr>
          <p:cNvPr id="4" name="Picture 4" descr="SCOTLAND   UNHYPHENATED.jpg"/>
          <p:cNvPicPr>
            <a:picLocks noChangeAspect="1"/>
          </p:cNvPicPr>
          <p:nvPr/>
        </p:nvPicPr>
        <p:blipFill>
          <a:blip r:embed="rId4"/>
          <a:stretch>
            <a:fillRect/>
          </a:stretch>
        </p:blipFill>
        <p:spPr>
          <a:xfrm>
            <a:off x="0" y="5210174"/>
            <a:ext cx="2743200" cy="1647825"/>
          </a:xfrm>
          <a:prstGeom prst="rect">
            <a:avLst/>
          </a:prstGeom>
        </p:spPr>
      </p:pic>
      <p:pic>
        <p:nvPicPr>
          <p:cNvPr id="6" name="Picture 6" descr="SCOTLAND   UNHYPHENATED.jpg"/>
          <p:cNvPicPr>
            <a:picLocks noChangeAspect="1"/>
          </p:cNvPicPr>
          <p:nvPr/>
        </p:nvPicPr>
        <p:blipFill>
          <a:blip r:embed="rId4"/>
          <a:stretch>
            <a:fillRect/>
          </a:stretch>
        </p:blipFill>
        <p:spPr>
          <a:xfrm>
            <a:off x="9448800" y="5210175"/>
            <a:ext cx="2743200" cy="1647825"/>
          </a:xfrm>
          <a:prstGeom prst="rect">
            <a:avLst/>
          </a:prstGeom>
        </p:spPr>
      </p:pic>
    </p:spTree>
    <p:extLst>
      <p:ext uri="{BB962C8B-B14F-4D97-AF65-F5344CB8AC3E}">
        <p14:creationId xmlns:p14="http://schemas.microsoft.com/office/powerpoint/2010/main" val="11297314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dirty="0"/>
              <a:t>CAN HOLYROOD DELIVER ?????</a:t>
            </a:r>
            <a:endParaRPr lang="en-US"/>
          </a:p>
        </p:txBody>
      </p:sp>
      <p:sp>
        <p:nvSpPr>
          <p:cNvPr id="3" name="Content Placeholder 2"/>
          <p:cNvSpPr>
            <a:spLocks noGrp="1"/>
          </p:cNvSpPr>
          <p:nvPr>
            <p:ph idx="1"/>
          </p:nvPr>
        </p:nvSpPr>
        <p:spPr>
          <a:xfrm>
            <a:off x="1141412" y="2240609"/>
            <a:ext cx="9905999" cy="3541714"/>
          </a:xfrm>
        </p:spPr>
        <p:txBody>
          <a:bodyPr vert="horz" lIns="91440" tIns="45720" rIns="91440" bIns="45720" rtlCol="0" anchor="t">
            <a:noAutofit/>
          </a:bodyPr>
          <a:lstStyle/>
          <a:p>
            <a:pPr algn="ctr"/>
            <a:r>
              <a:rPr lang="en-US" sz="2000" dirty="0"/>
              <a:t>IT'S WESTMINSTER/TORIES</a:t>
            </a:r>
            <a:endParaRPr lang="en-US" dirty="0"/>
          </a:p>
          <a:p>
            <a:pPr algn="ctr"/>
            <a:r>
              <a:rPr sz="2000" dirty="0"/>
              <a:t>IS IT WESTMINSTER</a:t>
            </a:r>
            <a:r>
              <a:rPr lang="en-US" sz="2000" dirty="0"/>
              <a:t>/TORIES</a:t>
            </a:r>
            <a:r>
              <a:rPr sz="2000" dirty="0"/>
              <a:t>  ??</a:t>
            </a:r>
          </a:p>
          <a:p>
            <a:pPr algn="ctr"/>
            <a:r>
              <a:rPr lang="en-US" sz="2000" dirty="0"/>
              <a:t>NO MAJORITY</a:t>
            </a:r>
            <a:endParaRPr sz="2000" dirty="0"/>
          </a:p>
          <a:p>
            <a:pPr algn="ctr"/>
            <a:r>
              <a:rPr lang="en-US" sz="2000" dirty="0"/>
              <a:t> MORE MINISTERS SECRETARIES THAN WESTMINSTER</a:t>
            </a:r>
            <a:endParaRPr sz="2000" dirty="0"/>
          </a:p>
          <a:p>
            <a:pPr algn="ctr"/>
            <a:r>
              <a:rPr lang="en-US" sz="2000" dirty="0"/>
              <a:t>S.N.P OBJECTIVE OVERULES POLICY, MINISTERS SECONDED</a:t>
            </a:r>
          </a:p>
          <a:p>
            <a:pPr algn="ctr"/>
            <a:r>
              <a:rPr lang="en-US" sz="2000" dirty="0"/>
              <a:t>LABOUR, CONSERVATIVES FOLLOWING SCRIPT</a:t>
            </a:r>
          </a:p>
          <a:p>
            <a:pPr algn="ctr"/>
            <a:r>
              <a:rPr lang="en-US" sz="2000" dirty="0"/>
              <a:t>NO DIFFERENT THINKING</a:t>
            </a:r>
          </a:p>
          <a:p>
            <a:pPr algn="ctr"/>
            <a:r>
              <a:rPr lang="en-US" sz="2000" dirty="0"/>
              <a:t>NO  LEGISLATION</a:t>
            </a:r>
          </a:p>
          <a:p>
            <a:pPr algn="ctr"/>
            <a:r>
              <a:rPr lang="en-US" sz="2000" dirty="0"/>
              <a:t>STAGNATION</a:t>
            </a:r>
          </a:p>
          <a:p>
            <a:pPr algn="ctr"/>
            <a:endParaRPr lang="en-US" sz="2000" dirty="0"/>
          </a:p>
          <a:p>
            <a:endParaRPr lang="en-US" sz="2000" dirty="0"/>
          </a:p>
          <a:p>
            <a:pPr marL="0" indent="0">
              <a:buNone/>
            </a:pPr>
            <a:endParaRPr lang="en-US" sz="2000" dirty="0"/>
          </a:p>
        </p:txBody>
      </p:sp>
      <p:pic>
        <p:nvPicPr>
          <p:cNvPr id="4" name="Picture 4" descr="Scotland unhyph (2).jpg"/>
          <p:cNvPicPr>
            <a:picLocks noChangeAspect="1"/>
          </p:cNvPicPr>
          <p:nvPr/>
        </p:nvPicPr>
        <p:blipFill>
          <a:blip r:embed="rId3"/>
          <a:stretch>
            <a:fillRect/>
          </a:stretch>
        </p:blipFill>
        <p:spPr>
          <a:xfrm>
            <a:off x="-28575" y="4787660"/>
            <a:ext cx="2743200" cy="2057400"/>
          </a:xfrm>
          <a:prstGeom prst="rect">
            <a:avLst/>
          </a:prstGeom>
        </p:spPr>
      </p:pic>
      <p:pic>
        <p:nvPicPr>
          <p:cNvPr id="6" name="Picture 6" descr="Scotland unhyph (2).jpg"/>
          <p:cNvPicPr>
            <a:picLocks noChangeAspect="1"/>
          </p:cNvPicPr>
          <p:nvPr/>
        </p:nvPicPr>
        <p:blipFill>
          <a:blip r:embed="rId3"/>
          <a:stretch>
            <a:fillRect/>
          </a:stretch>
        </p:blipFill>
        <p:spPr>
          <a:xfrm>
            <a:off x="9448800" y="4802038"/>
            <a:ext cx="2743200" cy="2057400"/>
          </a:xfrm>
          <a:prstGeom prst="rect">
            <a:avLst/>
          </a:prstGeom>
        </p:spPr>
      </p:pic>
    </p:spTree>
    <p:extLst>
      <p:ext uri="{BB962C8B-B14F-4D97-AF65-F5344CB8AC3E}">
        <p14:creationId xmlns:p14="http://schemas.microsoft.com/office/powerpoint/2010/main" val="25049234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THINK DIFFERENT.jpg"/>
          <p:cNvPicPr>
            <a:picLocks noChangeAspect="1"/>
          </p:cNvPicPr>
          <p:nvPr/>
        </p:nvPicPr>
        <p:blipFill>
          <a:blip r:embed="rId3"/>
          <a:stretch>
            <a:fillRect/>
          </a:stretch>
        </p:blipFill>
        <p:spPr>
          <a:xfrm>
            <a:off x="2800350" y="200025"/>
            <a:ext cx="6508750" cy="4373209"/>
          </a:xfrm>
          <a:prstGeom prst="rect">
            <a:avLst/>
          </a:prstGeom>
        </p:spPr>
      </p:pic>
      <p:pic>
        <p:nvPicPr>
          <p:cNvPr id="4" name="Picture 4" descr="Scotland unhyph (2).jpg"/>
          <p:cNvPicPr>
            <a:picLocks noChangeAspect="1"/>
          </p:cNvPicPr>
          <p:nvPr/>
        </p:nvPicPr>
        <p:blipFill>
          <a:blip r:embed="rId4"/>
          <a:stretch>
            <a:fillRect/>
          </a:stretch>
        </p:blipFill>
        <p:spPr>
          <a:xfrm>
            <a:off x="-28575" y="4787660"/>
            <a:ext cx="2743200" cy="2057400"/>
          </a:xfrm>
          <a:prstGeom prst="rect">
            <a:avLst/>
          </a:prstGeom>
        </p:spPr>
      </p:pic>
      <p:pic>
        <p:nvPicPr>
          <p:cNvPr id="6" name="Picture 6" descr="Scotland unhyph (2).jpg"/>
          <p:cNvPicPr>
            <a:picLocks noChangeAspect="1"/>
          </p:cNvPicPr>
          <p:nvPr/>
        </p:nvPicPr>
        <p:blipFill>
          <a:blip r:embed="rId4"/>
          <a:stretch>
            <a:fillRect/>
          </a:stretch>
        </p:blipFill>
        <p:spPr>
          <a:xfrm>
            <a:off x="9448800" y="4787661"/>
            <a:ext cx="2743200" cy="2057400"/>
          </a:xfrm>
          <a:prstGeom prst="rect">
            <a:avLst/>
          </a:prstGeom>
        </p:spPr>
      </p:pic>
    </p:spTree>
    <p:extLst>
      <p:ext uri="{BB962C8B-B14F-4D97-AF65-F5344CB8AC3E}">
        <p14:creationId xmlns:p14="http://schemas.microsoft.com/office/powerpoint/2010/main" val="37996177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b="1" dirty="0"/>
              <a:t>ROOM FOR ALTERNATIVE ENTITY</a:t>
            </a:r>
            <a:endParaRPr lang="en-US" b="1" dirty="0"/>
          </a:p>
        </p:txBody>
      </p:sp>
      <p:sp>
        <p:nvSpPr>
          <p:cNvPr id="3" name="Content Placeholder 2"/>
          <p:cNvSpPr>
            <a:spLocks noGrp="1"/>
          </p:cNvSpPr>
          <p:nvPr>
            <p:ph idx="1"/>
          </p:nvPr>
        </p:nvSpPr>
        <p:spPr/>
        <p:txBody>
          <a:bodyPr vert="horz" lIns="91440" tIns="45720" rIns="91440" bIns="45720" rtlCol="0" anchor="t">
            <a:normAutofit fontScale="85000" lnSpcReduction="20000"/>
          </a:bodyPr>
          <a:lstStyle/>
          <a:p>
            <a:pPr algn="ctr"/>
            <a:r>
              <a:rPr lang="en-US" dirty="0"/>
              <a:t>SCOTLAND UNHYPHENATED</a:t>
            </a:r>
          </a:p>
          <a:p>
            <a:pPr algn="ctr"/>
            <a:r>
              <a:rPr lang="en-US" dirty="0"/>
              <a:t>A SENSIBLE OPTION</a:t>
            </a:r>
          </a:p>
          <a:p>
            <a:pPr algn="ctr"/>
            <a:r>
              <a:rPr lang="en-US" dirty="0"/>
              <a:t>NO BAGGAGE</a:t>
            </a:r>
          </a:p>
          <a:p>
            <a:pPr algn="ctr"/>
            <a:r>
              <a:rPr lang="en-US" dirty="0"/>
              <a:t>NO IDEOLOGY</a:t>
            </a:r>
          </a:p>
          <a:p>
            <a:pPr algn="ctr"/>
            <a:r>
              <a:rPr lang="en-US" dirty="0"/>
              <a:t>NO GRUDGES</a:t>
            </a:r>
          </a:p>
          <a:p>
            <a:pPr algn="ctr"/>
            <a:r>
              <a:rPr lang="en-US" dirty="0"/>
              <a:t>NO CODE OF COMPLIANCE</a:t>
            </a:r>
          </a:p>
          <a:p>
            <a:pPr algn="ctr"/>
            <a:r>
              <a:rPr lang="en-US" dirty="0"/>
              <a:t>SCOTLAND FIRST </a:t>
            </a:r>
          </a:p>
          <a:p>
            <a:pPr algn="ctr"/>
            <a:r>
              <a:rPr lang="en-US" dirty="0"/>
              <a:t>EVERY TIME EVERY DAY</a:t>
            </a:r>
            <a:endParaRPr dirty="0"/>
          </a:p>
        </p:txBody>
      </p:sp>
      <p:pic>
        <p:nvPicPr>
          <p:cNvPr id="4" name="Picture 4" descr="Scotland unhyph (2).jpg"/>
          <p:cNvPicPr>
            <a:picLocks noChangeAspect="1"/>
          </p:cNvPicPr>
          <p:nvPr/>
        </p:nvPicPr>
        <p:blipFill>
          <a:blip r:embed="rId3"/>
          <a:stretch>
            <a:fillRect/>
          </a:stretch>
        </p:blipFill>
        <p:spPr>
          <a:xfrm>
            <a:off x="0" y="4787660"/>
            <a:ext cx="2743200" cy="2057400"/>
          </a:xfrm>
          <a:prstGeom prst="rect">
            <a:avLst/>
          </a:prstGeom>
        </p:spPr>
      </p:pic>
      <p:pic>
        <p:nvPicPr>
          <p:cNvPr id="6" name="Picture 6" descr="Scotland unhyph (2).jpg"/>
          <p:cNvPicPr>
            <a:picLocks noChangeAspect="1"/>
          </p:cNvPicPr>
          <p:nvPr/>
        </p:nvPicPr>
        <p:blipFill>
          <a:blip r:embed="rId3"/>
          <a:stretch>
            <a:fillRect/>
          </a:stretch>
        </p:blipFill>
        <p:spPr>
          <a:xfrm>
            <a:off x="9445925" y="4714875"/>
            <a:ext cx="2743200" cy="2057400"/>
          </a:xfrm>
          <a:prstGeom prst="rect">
            <a:avLst/>
          </a:prstGeom>
        </p:spPr>
      </p:pic>
    </p:spTree>
    <p:extLst>
      <p:ext uri="{BB962C8B-B14F-4D97-AF65-F5344CB8AC3E}">
        <p14:creationId xmlns:p14="http://schemas.microsoft.com/office/powerpoint/2010/main" val="4196695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SCOTLAND   UNHYPHENATED.jpg"/>
          <p:cNvPicPr>
            <a:picLocks noChangeAspect="1"/>
          </p:cNvPicPr>
          <p:nvPr/>
        </p:nvPicPr>
        <p:blipFill>
          <a:blip r:embed="rId3"/>
          <a:stretch>
            <a:fillRect/>
          </a:stretch>
        </p:blipFill>
        <p:spPr>
          <a:xfrm>
            <a:off x="-58738" y="3175"/>
            <a:ext cx="12272963" cy="7014069"/>
          </a:xfrm>
          <a:prstGeom prst="rect">
            <a:avLst/>
          </a:prstGeom>
        </p:spPr>
      </p:pic>
    </p:spTree>
    <p:extLst>
      <p:ext uri="{BB962C8B-B14F-4D97-AF65-F5344CB8AC3E}">
        <p14:creationId xmlns:p14="http://schemas.microsoft.com/office/powerpoint/2010/main" val="3570011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b="1" dirty="0"/>
              <a:t>THE POLICY FOOTPRINT</a:t>
            </a:r>
            <a:br>
              <a:rPr lang="en-US" dirty="0"/>
            </a:br>
            <a:endParaRPr lang="en-US" sz="4800" b="1" dirty="0"/>
          </a:p>
        </p:txBody>
      </p:sp>
      <p:sp>
        <p:nvSpPr>
          <p:cNvPr id="3" name="Content Placeholder 2"/>
          <p:cNvSpPr>
            <a:spLocks noGrp="1"/>
          </p:cNvSpPr>
          <p:nvPr>
            <p:ph sz="half" idx="1"/>
          </p:nvPr>
        </p:nvSpPr>
        <p:spPr>
          <a:xfrm>
            <a:off x="1769745" y="2374328"/>
            <a:ext cx="4878389" cy="4145280"/>
          </a:xfrm>
        </p:spPr>
        <p:txBody>
          <a:bodyPr vert="horz" lIns="91440" tIns="45720" rIns="91440" bIns="45720" rtlCol="0" anchor="t">
            <a:noAutofit/>
          </a:bodyPr>
          <a:lstStyle/>
          <a:p>
            <a:r>
              <a:rPr lang="en-US" sz="1600" dirty="0"/>
              <a:t>SENSIBLE - SUSTAINABLE POSITIONS</a:t>
            </a:r>
          </a:p>
          <a:p>
            <a:r>
              <a:rPr lang="en-US" sz="1600" dirty="0"/>
              <a:t>DECENTRALIZE FUNCTIONS</a:t>
            </a:r>
          </a:p>
          <a:p>
            <a:r>
              <a:rPr lang="en-US" sz="1600" dirty="0"/>
              <a:t>CREATE A POSITIVE ENVIRONMENT</a:t>
            </a:r>
          </a:p>
          <a:p>
            <a:r>
              <a:rPr lang="en-US" sz="1600" dirty="0"/>
              <a:t>IMPLEMENT DEVOLVED AUTHORITY AND F.F.A</a:t>
            </a:r>
          </a:p>
          <a:p>
            <a:r>
              <a:rPr lang="en-US" sz="1600" dirty="0"/>
              <a:t>SUPPORT STRONG BUSINESS SECTORS</a:t>
            </a:r>
          </a:p>
          <a:p>
            <a:r>
              <a:rPr lang="en-US" sz="1600" dirty="0"/>
              <a:t>100 YEAR ENERGY PLAN</a:t>
            </a:r>
          </a:p>
          <a:p>
            <a:r>
              <a:rPr lang="en-US" sz="1600" dirty="0"/>
              <a:t>REGIONALIZE POLICE – EDUCATION  ETC</a:t>
            </a:r>
          </a:p>
          <a:p>
            <a:r>
              <a:rPr lang="en-US" sz="1600" dirty="0"/>
              <a:t>ELIMINATE HOME REPORT</a:t>
            </a:r>
          </a:p>
          <a:p>
            <a:r>
              <a:rPr lang="en-US" sz="1600" dirty="0"/>
              <a:t>REGULAR RUBBISH COLLECTION</a:t>
            </a:r>
          </a:p>
          <a:p>
            <a:r>
              <a:rPr lang="en-US" sz="1600" dirty="0"/>
              <a:t>GERMAN EDUCATION MODEL</a:t>
            </a:r>
          </a:p>
        </p:txBody>
      </p:sp>
      <p:sp>
        <p:nvSpPr>
          <p:cNvPr id="4" name="Content Placeholder 3"/>
          <p:cNvSpPr>
            <a:spLocks noGrp="1"/>
          </p:cNvSpPr>
          <p:nvPr>
            <p:ph sz="half" idx="2"/>
          </p:nvPr>
        </p:nvSpPr>
        <p:spPr>
          <a:xfrm>
            <a:off x="6818376" y="2374328"/>
            <a:ext cx="4875211" cy="4145280"/>
          </a:xfrm>
        </p:spPr>
        <p:txBody>
          <a:bodyPr vert="horz" lIns="91440" tIns="45720" rIns="91440" bIns="45720" rtlCol="0" anchor="t">
            <a:noAutofit/>
          </a:bodyPr>
          <a:lstStyle/>
          <a:p>
            <a:r>
              <a:rPr lang="en-US" sz="1600" dirty="0"/>
              <a:t>REVIEW SALARY SCALES</a:t>
            </a:r>
          </a:p>
          <a:p>
            <a:r>
              <a:rPr lang="en-US" sz="1600" dirty="0"/>
              <a:t>MINIMIZE QUANGO’S, CONSULTANTS</a:t>
            </a:r>
          </a:p>
          <a:p>
            <a:r>
              <a:rPr lang="en-US" sz="1600"/>
              <a:t>RIGHT SIZE HOLYROOD – TERM LIMITS </a:t>
            </a:r>
            <a:endParaRPr lang="en-US" sz="1600" dirty="0"/>
          </a:p>
          <a:p>
            <a:r>
              <a:rPr lang="en-US" sz="1600" dirty="0"/>
              <a:t>REDUCE PUBLIC SECTOR</a:t>
            </a:r>
          </a:p>
          <a:p>
            <a:r>
              <a:rPr lang="en-US" sz="1600" dirty="0"/>
              <a:t>NO GOLDEN HELLO OR GOODBYE</a:t>
            </a:r>
          </a:p>
          <a:p>
            <a:r>
              <a:rPr lang="en-US" sz="1600" dirty="0"/>
              <a:t>VOTER PROPOSITIONS</a:t>
            </a:r>
          </a:p>
          <a:p>
            <a:r>
              <a:rPr lang="en-US" sz="1600" dirty="0"/>
              <a:t>NATIONAL STADIUM</a:t>
            </a:r>
          </a:p>
          <a:p>
            <a:r>
              <a:rPr lang="en-US" sz="1600" dirty="0"/>
              <a:t>EVERY JOB WE CAN GET</a:t>
            </a:r>
          </a:p>
          <a:p>
            <a:r>
              <a:rPr lang="en-US" sz="1600" dirty="0"/>
              <a:t>NO CHASING SHADOWS</a:t>
            </a:r>
          </a:p>
          <a:p>
            <a:r>
              <a:rPr lang="en-US" sz="1600" dirty="0"/>
              <a:t>NO TWITTER – N0 GIMMICKS</a:t>
            </a:r>
          </a:p>
        </p:txBody>
      </p:sp>
      <p:pic>
        <p:nvPicPr>
          <p:cNvPr id="5" name="Picture 5" descr="Scotland unhyph (2).jpg"/>
          <p:cNvPicPr>
            <a:picLocks noChangeAspect="1"/>
          </p:cNvPicPr>
          <p:nvPr/>
        </p:nvPicPr>
        <p:blipFill>
          <a:blip r:embed="rId3"/>
          <a:stretch>
            <a:fillRect/>
          </a:stretch>
        </p:blipFill>
        <p:spPr>
          <a:xfrm>
            <a:off x="-28575" y="0"/>
            <a:ext cx="2743200" cy="2057400"/>
          </a:xfrm>
          <a:prstGeom prst="rect">
            <a:avLst/>
          </a:prstGeom>
        </p:spPr>
      </p:pic>
      <p:pic>
        <p:nvPicPr>
          <p:cNvPr id="7" name="Picture 7" descr="Scotland unhyph (2).jpg"/>
          <p:cNvPicPr>
            <a:picLocks noChangeAspect="1"/>
          </p:cNvPicPr>
          <p:nvPr/>
        </p:nvPicPr>
        <p:blipFill>
          <a:blip r:embed="rId3"/>
          <a:stretch>
            <a:fillRect/>
          </a:stretch>
        </p:blipFill>
        <p:spPr>
          <a:xfrm>
            <a:off x="9458325" y="-14377"/>
            <a:ext cx="2743200" cy="2057400"/>
          </a:xfrm>
          <a:prstGeom prst="rect">
            <a:avLst/>
          </a:prstGeom>
        </p:spPr>
      </p:pic>
    </p:spTree>
    <p:extLst>
      <p:ext uri="{BB962C8B-B14F-4D97-AF65-F5344CB8AC3E}">
        <p14:creationId xmlns:p14="http://schemas.microsoft.com/office/powerpoint/2010/main" val="40161246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dirty="0"/>
              <a:t>THE WAY AHEAD</a:t>
            </a:r>
          </a:p>
        </p:txBody>
      </p:sp>
      <p:sp>
        <p:nvSpPr>
          <p:cNvPr id="3" name="Content Placeholder 2"/>
          <p:cNvSpPr>
            <a:spLocks noGrp="1"/>
          </p:cNvSpPr>
          <p:nvPr>
            <p:ph idx="1"/>
          </p:nvPr>
        </p:nvSpPr>
        <p:spPr>
          <a:xfrm>
            <a:off x="1141413" y="1778969"/>
            <a:ext cx="9905999" cy="4391011"/>
          </a:xfrm>
        </p:spPr>
        <p:txBody>
          <a:bodyPr vert="horz" lIns="91440" tIns="45720" rIns="91440" bIns="45720" rtlCol="0" anchor="t">
            <a:normAutofit fontScale="70000" lnSpcReduction="20000"/>
          </a:bodyPr>
          <a:lstStyle/>
          <a:p>
            <a:r>
              <a:rPr lang="en-US" dirty="0"/>
              <a:t>NO RUSH FOR CHANGE, COEXISTED WITH FELLOW ISLANDERS FOR CENTURIES</a:t>
            </a:r>
          </a:p>
          <a:p>
            <a:r>
              <a:rPr lang="en-US" dirty="0"/>
              <a:t>WE HAVE A BIGGER DREAM FOR A SENSIBLE SUSTAINABLE SCOTLAND</a:t>
            </a:r>
          </a:p>
          <a:p>
            <a:r>
              <a:rPr lang="en-US" dirty="0"/>
              <a:t>RESPECT FOR THE DEMOCRATIC SYSTEM</a:t>
            </a:r>
          </a:p>
          <a:p>
            <a:r>
              <a:rPr lang="en-US" dirty="0"/>
              <a:t>CONFRONTATIONAL </a:t>
            </a:r>
            <a:r>
              <a:rPr lang="en-US"/>
              <a:t>CONSTITUTIONAL CHANGE  </a:t>
            </a:r>
            <a:r>
              <a:rPr lang="en-US" dirty="0"/>
              <a:t>DOES NOT TRANSCEND ALL CONSIDERATIONS</a:t>
            </a:r>
          </a:p>
          <a:p>
            <a:r>
              <a:rPr lang="en-US" dirty="0"/>
              <a:t>DECISIONS BY US FOR US THROUGH EFFECTIVE IMPLEMENTATION OF DEVOLVED AUTHORITY</a:t>
            </a:r>
          </a:p>
          <a:p>
            <a:r>
              <a:rPr lang="en-US" dirty="0"/>
              <a:t>LISTEN NOT DICTATE AND DEMAND</a:t>
            </a:r>
          </a:p>
          <a:p>
            <a:r>
              <a:rPr lang="en-US" dirty="0"/>
              <a:t>IMPLEMENT F.F.A AS PLATFORM FOR MORE AUTONOMY/AMICABLE INDEPENDENCE SOLUTION.  </a:t>
            </a:r>
          </a:p>
          <a:p>
            <a:r>
              <a:rPr lang="en-US" dirty="0"/>
              <a:t>STAND TALL AND PROUD</a:t>
            </a:r>
          </a:p>
          <a:p>
            <a:r>
              <a:rPr lang="en-US" dirty="0"/>
              <a:t>FOR SCOTLAND AND SCOTS EVERYWHERE EVERY DAY</a:t>
            </a:r>
          </a:p>
          <a:p>
            <a:r>
              <a:rPr lang="en-US" dirty="0"/>
              <a:t>GET THE JOB DONE</a:t>
            </a:r>
          </a:p>
          <a:p>
            <a:r>
              <a:rPr lang="en-US" dirty="0"/>
              <a:t>THE ANSWER IS IN THE MIRROR</a:t>
            </a:r>
          </a:p>
          <a:p>
            <a:endParaRPr lang="en-US" dirty="0"/>
          </a:p>
          <a:p>
            <a:endParaRPr lang="en-US" dirty="0"/>
          </a:p>
        </p:txBody>
      </p:sp>
      <p:pic>
        <p:nvPicPr>
          <p:cNvPr id="4" name="Picture 4" descr="SCOTLAND   UNHYPHENATED.jpg"/>
          <p:cNvPicPr>
            <a:picLocks noChangeAspect="1"/>
          </p:cNvPicPr>
          <p:nvPr/>
        </p:nvPicPr>
        <p:blipFill>
          <a:blip r:embed="rId3"/>
          <a:stretch>
            <a:fillRect/>
          </a:stretch>
        </p:blipFill>
        <p:spPr>
          <a:xfrm>
            <a:off x="9445925" y="0"/>
            <a:ext cx="2743200" cy="1647825"/>
          </a:xfrm>
          <a:prstGeom prst="rect">
            <a:avLst/>
          </a:prstGeom>
        </p:spPr>
      </p:pic>
      <p:pic>
        <p:nvPicPr>
          <p:cNvPr id="6" name="Picture 6" descr="SCOTLAND   UNHYPHENATED.jpg"/>
          <p:cNvPicPr>
            <a:picLocks noChangeAspect="1"/>
          </p:cNvPicPr>
          <p:nvPr/>
        </p:nvPicPr>
        <p:blipFill>
          <a:blip r:embed="rId3"/>
          <a:stretch>
            <a:fillRect/>
          </a:stretch>
        </p:blipFill>
        <p:spPr>
          <a:xfrm>
            <a:off x="-19050" y="0"/>
            <a:ext cx="2743200" cy="1647825"/>
          </a:xfrm>
          <a:prstGeom prst="rect">
            <a:avLst/>
          </a:prstGeom>
        </p:spPr>
      </p:pic>
    </p:spTree>
    <p:extLst>
      <p:ext uri="{BB962C8B-B14F-4D97-AF65-F5344CB8AC3E}">
        <p14:creationId xmlns:p14="http://schemas.microsoft.com/office/powerpoint/2010/main" val="7746945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7200" b="1" dirty="0"/>
              <a:t>SCOTLAND</a:t>
            </a:r>
          </a:p>
        </p:txBody>
      </p:sp>
      <p:sp>
        <p:nvSpPr>
          <p:cNvPr id="3" name="Content Placeholder 2"/>
          <p:cNvSpPr>
            <a:spLocks noGrp="1"/>
          </p:cNvSpPr>
          <p:nvPr>
            <p:ph idx="1"/>
          </p:nvPr>
        </p:nvSpPr>
        <p:spPr/>
        <p:txBody>
          <a:bodyPr vert="horz" lIns="91440" tIns="45720" rIns="91440" bIns="45720" rtlCol="0" anchor="t">
            <a:normAutofit fontScale="92500" lnSpcReduction="10000"/>
          </a:bodyPr>
          <a:lstStyle/>
          <a:p>
            <a:pPr marL="0" indent="0" algn="ctr">
              <a:buNone/>
            </a:pPr>
            <a:r>
              <a:rPr lang="en-US" sz="5400" b="1" dirty="0"/>
              <a:t>RENAISSANCE  ?</a:t>
            </a:r>
            <a:endParaRPr lang="en-US" dirty="0"/>
          </a:p>
          <a:p>
            <a:pPr algn="ctr"/>
            <a:endParaRPr lang="en-US" dirty="0"/>
          </a:p>
          <a:p>
            <a:pPr marL="0" indent="0" algn="ctr">
              <a:buNone/>
            </a:pPr>
            <a:r>
              <a:rPr lang="en-US" dirty="0"/>
              <a:t>OR</a:t>
            </a:r>
          </a:p>
          <a:p>
            <a:pPr algn="ctr"/>
            <a:endParaRPr lang="en-US" dirty="0"/>
          </a:p>
          <a:p>
            <a:pPr marL="0" indent="0" algn="ctr">
              <a:buNone/>
            </a:pPr>
            <a:r>
              <a:rPr lang="en-US" sz="5400" b="1" dirty="0"/>
              <a:t>MELTDOWN ?</a:t>
            </a:r>
          </a:p>
          <a:p>
            <a:pPr marL="0" indent="0" algn="ctr">
              <a:buNone/>
            </a:pPr>
            <a:endParaRPr lang="en-US" sz="5400" b="1" dirty="0"/>
          </a:p>
        </p:txBody>
      </p:sp>
      <p:pic>
        <p:nvPicPr>
          <p:cNvPr id="4" name="Picture 4" descr="SCOTLAND   UNHYPHENATED.jpg"/>
          <p:cNvPicPr>
            <a:picLocks noChangeAspect="1"/>
          </p:cNvPicPr>
          <p:nvPr/>
        </p:nvPicPr>
        <p:blipFill>
          <a:blip r:embed="rId3"/>
          <a:stretch>
            <a:fillRect/>
          </a:stretch>
        </p:blipFill>
        <p:spPr>
          <a:xfrm>
            <a:off x="9010650" y="2600325"/>
            <a:ext cx="2743200" cy="1647825"/>
          </a:xfrm>
          <a:prstGeom prst="rect">
            <a:avLst/>
          </a:prstGeom>
        </p:spPr>
      </p:pic>
      <p:pic>
        <p:nvPicPr>
          <p:cNvPr id="6" name="Picture 6" descr="SCOTLAND   UNHYPHENATED.jpg"/>
          <p:cNvPicPr>
            <a:picLocks noChangeAspect="1"/>
          </p:cNvPicPr>
          <p:nvPr/>
        </p:nvPicPr>
        <p:blipFill>
          <a:blip r:embed="rId3"/>
          <a:stretch>
            <a:fillRect/>
          </a:stretch>
        </p:blipFill>
        <p:spPr>
          <a:xfrm>
            <a:off x="419100" y="2524125"/>
            <a:ext cx="2743200" cy="1647825"/>
          </a:xfrm>
          <a:prstGeom prst="rect">
            <a:avLst/>
          </a:prstGeom>
        </p:spPr>
      </p:pic>
    </p:spTree>
    <p:extLst>
      <p:ext uri="{BB962C8B-B14F-4D97-AF65-F5344CB8AC3E}">
        <p14:creationId xmlns:p14="http://schemas.microsoft.com/office/powerpoint/2010/main" val="38730462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b="1" dirty="0"/>
              <a:t>Q and A </a:t>
            </a:r>
            <a:endParaRPr lang="en-US" b="1"/>
          </a:p>
        </p:txBody>
      </p:sp>
      <p:sp>
        <p:nvSpPr>
          <p:cNvPr id="3" name="Content Placeholder 2"/>
          <p:cNvSpPr>
            <a:spLocks noGrp="1"/>
          </p:cNvSpPr>
          <p:nvPr>
            <p:ph idx="1"/>
          </p:nvPr>
        </p:nvSpPr>
        <p:spPr/>
        <p:txBody>
          <a:bodyPr vert="horz" lIns="91440" tIns="45720" rIns="91440" bIns="45720" rtlCol="0" anchor="t">
            <a:normAutofit/>
          </a:bodyPr>
          <a:lstStyle/>
          <a:p>
            <a:r>
              <a:rPr lang="en-US" dirty="0"/>
              <a:t>?</a:t>
            </a:r>
          </a:p>
          <a:p>
            <a:r>
              <a:rPr lang="en-US" dirty="0"/>
              <a:t>?</a:t>
            </a:r>
          </a:p>
          <a:p>
            <a:r>
              <a:rPr lang="en-US" dirty="0"/>
              <a:t>?</a:t>
            </a:r>
          </a:p>
          <a:p>
            <a:r>
              <a:rPr lang="en-US" dirty="0"/>
              <a:t>?</a:t>
            </a:r>
          </a:p>
          <a:p>
            <a:r>
              <a:rPr lang="en-US" dirty="0"/>
              <a:t>?</a:t>
            </a:r>
          </a:p>
          <a:p>
            <a:r>
              <a:rPr lang="en-US" dirty="0"/>
              <a:t>?</a:t>
            </a:r>
          </a:p>
        </p:txBody>
      </p:sp>
    </p:spTree>
    <p:extLst>
      <p:ext uri="{BB962C8B-B14F-4D97-AF65-F5344CB8AC3E}">
        <p14:creationId xmlns:p14="http://schemas.microsoft.com/office/powerpoint/2010/main" val="17219655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b="1" dirty="0"/>
              <a:t>THE PLAYING FIELD</a:t>
            </a:r>
            <a:endParaRPr lang="en-US"/>
          </a:p>
        </p:txBody>
      </p:sp>
      <p:sp>
        <p:nvSpPr>
          <p:cNvPr id="3" name="Content Placeholder 2"/>
          <p:cNvSpPr>
            <a:spLocks noGrp="1"/>
          </p:cNvSpPr>
          <p:nvPr>
            <p:ph idx="1"/>
          </p:nvPr>
        </p:nvSpPr>
        <p:spPr/>
        <p:txBody>
          <a:bodyPr vert="horz" lIns="91440" tIns="45720" rIns="91440" bIns="45720" rtlCol="0" anchor="t">
            <a:normAutofit fontScale="85000" lnSpcReduction="20000"/>
          </a:bodyPr>
          <a:lstStyle/>
          <a:p>
            <a:r>
              <a:rPr lang="en-US" dirty="0"/>
              <a:t>S.N.P the Murrells – Salmond. Always on message</a:t>
            </a:r>
          </a:p>
          <a:p>
            <a:r>
              <a:rPr lang="en-US" dirty="0"/>
              <a:t>Straight from Goebbels playbook. Ignore results</a:t>
            </a:r>
          </a:p>
          <a:p>
            <a:r>
              <a:rPr lang="en-US" dirty="0"/>
              <a:t>A message a day, rotating cast</a:t>
            </a:r>
          </a:p>
          <a:p>
            <a:r>
              <a:rPr lang="en-US" dirty="0"/>
              <a:t>DOMINATE MEDIA</a:t>
            </a:r>
          </a:p>
          <a:p>
            <a:r>
              <a:rPr lang="en-US" dirty="0" err="1"/>
              <a:t>Labour</a:t>
            </a:r>
            <a:r>
              <a:rPr lang="en-US" dirty="0"/>
              <a:t> struggling to find identity</a:t>
            </a:r>
          </a:p>
          <a:p>
            <a:r>
              <a:rPr lang="en-US" dirty="0"/>
              <a:t>Conservatives regaining past positions</a:t>
            </a:r>
          </a:p>
          <a:p>
            <a:r>
              <a:rPr lang="en-US" dirty="0"/>
              <a:t>Others bit players</a:t>
            </a:r>
          </a:p>
          <a:p>
            <a:r>
              <a:rPr lang="en-US" dirty="0"/>
              <a:t>HOW TO CHANGE THE DYNAMICS AND MEDIA EXPOSURE????</a:t>
            </a:r>
          </a:p>
        </p:txBody>
      </p:sp>
    </p:spTree>
    <p:extLst>
      <p:ext uri="{BB962C8B-B14F-4D97-AF65-F5344CB8AC3E}">
        <p14:creationId xmlns:p14="http://schemas.microsoft.com/office/powerpoint/2010/main" val="23474700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b="1" dirty="0"/>
              <a:t>STRATEGY</a:t>
            </a:r>
            <a:endParaRPr lang="en-US"/>
          </a:p>
        </p:txBody>
      </p:sp>
      <p:sp>
        <p:nvSpPr>
          <p:cNvPr id="3" name="Content Placeholder 2"/>
          <p:cNvSpPr>
            <a:spLocks noGrp="1"/>
          </p:cNvSpPr>
          <p:nvPr>
            <p:ph idx="1"/>
          </p:nvPr>
        </p:nvSpPr>
        <p:spPr/>
        <p:txBody>
          <a:bodyPr vert="horz" lIns="91440" tIns="45720" rIns="91440" bIns="45720" rtlCol="0" anchor="t">
            <a:normAutofit fontScale="85000" lnSpcReduction="20000"/>
          </a:bodyPr>
          <a:lstStyle/>
          <a:p>
            <a:r>
              <a:rPr lang="en-US" dirty="0"/>
              <a:t>SCOTLAND THE FOCUS NOT THE UNION</a:t>
            </a:r>
          </a:p>
          <a:p>
            <a:r>
              <a:rPr lang="en-US" dirty="0"/>
              <a:t>REGISTER AS POLITICAL ENTITY</a:t>
            </a:r>
            <a:endParaRPr dirty="0"/>
          </a:p>
          <a:p>
            <a:r>
              <a:rPr lang="en-US" dirty="0"/>
              <a:t>PUBLIC MEETINGS RE INTEREST</a:t>
            </a:r>
          </a:p>
          <a:p>
            <a:r>
              <a:rPr lang="en-US" dirty="0"/>
              <a:t>CONTINUOUS PRESENCE, MATCH S.N.P WORD FOR WORD </a:t>
            </a:r>
          </a:p>
          <a:p>
            <a:r>
              <a:rPr lang="en-US" dirty="0"/>
              <a:t>MEDIA EXPOSURE, MATCH S.N.P INTERVIEW FOR INTERVIEW</a:t>
            </a:r>
          </a:p>
          <a:p>
            <a:r>
              <a:rPr lang="en-US" dirty="0"/>
              <a:t>SUBLIMINAL ADVERTISING</a:t>
            </a:r>
          </a:p>
          <a:p>
            <a:r>
              <a:rPr lang="en-US" dirty="0"/>
              <a:t>FUND RAISING</a:t>
            </a:r>
          </a:p>
          <a:p>
            <a:r>
              <a:rPr lang="en-US" dirty="0"/>
              <a:t>STAY ON MESSAGE "NO FOR SCOTLAND" WHY GIVE ENGLAND BACK!!</a:t>
            </a:r>
          </a:p>
        </p:txBody>
      </p:sp>
    </p:spTree>
    <p:extLst>
      <p:ext uri="{BB962C8B-B14F-4D97-AF65-F5344CB8AC3E}">
        <p14:creationId xmlns:p14="http://schemas.microsoft.com/office/powerpoint/2010/main" val="511959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49EBDF-CD3C-4926-8C1C-9DC29C4BB939}"/>
              </a:ext>
            </a:extLst>
          </p:cNvPr>
          <p:cNvSpPr>
            <a:spLocks noGrp="1"/>
          </p:cNvSpPr>
          <p:nvPr>
            <p:ph type="title"/>
          </p:nvPr>
        </p:nvSpPr>
        <p:spPr/>
        <p:txBody>
          <a:bodyPr/>
          <a:lstStyle/>
          <a:p>
            <a:r>
              <a:rPr lang="en-US" dirty="0"/>
              <a:t>Getting to know you!</a:t>
            </a:r>
          </a:p>
        </p:txBody>
      </p:sp>
      <p:sp>
        <p:nvSpPr>
          <p:cNvPr id="3" name="Content Placeholder 2">
            <a:extLst>
              <a:ext uri="{FF2B5EF4-FFF2-40B4-BE49-F238E27FC236}">
                <a16:creationId xmlns:a16="http://schemas.microsoft.com/office/drawing/2014/main" id="{55E0E573-FD27-48B4-94BF-E491BFFDE5C1}"/>
              </a:ext>
            </a:extLst>
          </p:cNvPr>
          <p:cNvSpPr>
            <a:spLocks noGrp="1"/>
          </p:cNvSpPr>
          <p:nvPr>
            <p:ph idx="1"/>
          </p:nvPr>
        </p:nvSpPr>
        <p:spPr>
          <a:xfrm>
            <a:off x="1141412" y="2249486"/>
            <a:ext cx="9905999" cy="3989995"/>
          </a:xfrm>
        </p:spPr>
        <p:txBody>
          <a:bodyPr>
            <a:normAutofit fontScale="92500"/>
          </a:bodyPr>
          <a:lstStyle/>
          <a:p>
            <a:r>
              <a:rPr lang="en-US" dirty="0"/>
              <a:t>Alex Hogg  Founder/leader  Simpsons</a:t>
            </a:r>
          </a:p>
          <a:p>
            <a:r>
              <a:rPr lang="en-US" dirty="0"/>
              <a:t>Sensible – Sustainable</a:t>
            </a:r>
          </a:p>
          <a:p>
            <a:r>
              <a:rPr lang="en-US" dirty="0"/>
              <a:t>Three rules learn from others, Regardless people much the same</a:t>
            </a:r>
          </a:p>
          <a:p>
            <a:r>
              <a:rPr lang="en-US" dirty="0"/>
              <a:t>Treat people with respect. No bad questions. Civility is cheap</a:t>
            </a:r>
          </a:p>
          <a:p>
            <a:r>
              <a:rPr lang="en-US" dirty="0"/>
              <a:t>Who are you, born in etc. Typical Scottishness and Scotland Map</a:t>
            </a:r>
          </a:p>
          <a:p>
            <a:r>
              <a:rPr lang="en-US" dirty="0"/>
              <a:t>Scottish </a:t>
            </a:r>
            <a:r>
              <a:rPr lang="en-US"/>
              <a:t>Image? Scottish </a:t>
            </a:r>
            <a:r>
              <a:rPr lang="en-US" dirty="0"/>
              <a:t>People or People who live in Scotland</a:t>
            </a:r>
          </a:p>
          <a:p>
            <a:r>
              <a:rPr lang="en-US" dirty="0"/>
              <a:t>View on Devolution and future of Scotland, the right to Know Sturgeon go negative</a:t>
            </a:r>
          </a:p>
        </p:txBody>
      </p:sp>
    </p:spTree>
    <p:extLst>
      <p:ext uri="{BB962C8B-B14F-4D97-AF65-F5344CB8AC3E}">
        <p14:creationId xmlns:p14="http://schemas.microsoft.com/office/powerpoint/2010/main" val="14588780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b="1" dirty="0"/>
              <a:t>BASE MESSAGE CAMPAIGN</a:t>
            </a:r>
            <a:endParaRPr lang="en-US"/>
          </a:p>
        </p:txBody>
      </p:sp>
      <p:sp>
        <p:nvSpPr>
          <p:cNvPr id="3" name="Content Placeholder 2"/>
          <p:cNvSpPr>
            <a:spLocks noGrp="1"/>
          </p:cNvSpPr>
          <p:nvPr>
            <p:ph idx="1"/>
          </p:nvPr>
        </p:nvSpPr>
        <p:spPr/>
        <p:txBody>
          <a:bodyPr vert="horz" lIns="91440" tIns="45720" rIns="91440" bIns="45720" rtlCol="0" anchor="t">
            <a:normAutofit fontScale="85000" lnSpcReduction="20000"/>
          </a:bodyPr>
          <a:lstStyle/>
          <a:p>
            <a:r>
              <a:rPr lang="en-US" dirty="0"/>
              <a:t>NO MAJORITY – NO MANDATE</a:t>
            </a:r>
          </a:p>
          <a:p>
            <a:r>
              <a:rPr lang="en-US" dirty="0"/>
              <a:t>INDEPENDENCE DOES NOT TRANSCEND ALL OTHER CONSIDERATIONS</a:t>
            </a:r>
          </a:p>
          <a:p>
            <a:r>
              <a:rPr lang="en-US" dirty="0"/>
              <a:t>" IT’S WESTMINSTER"  - IS IT WESTMINSTER??</a:t>
            </a:r>
          </a:p>
          <a:p>
            <a:r>
              <a:rPr lang="en-US" dirty="0"/>
              <a:t>" DECISIONS BY US NOT FOR US" - BY THE STURGEON FOR YOU?</a:t>
            </a:r>
          </a:p>
          <a:p>
            <a:r>
              <a:rPr lang="en-US" dirty="0"/>
              <a:t>PROSPERITY TRANSCENDS INDEPENDENCE</a:t>
            </a:r>
          </a:p>
          <a:p>
            <a:r>
              <a:rPr lang="en-US" dirty="0"/>
              <a:t>WE HAVE A BIGGER DREAM</a:t>
            </a:r>
          </a:p>
          <a:p>
            <a:r>
              <a:rPr lang="en-US" dirty="0"/>
              <a:t>FAILED INITIATIVES</a:t>
            </a:r>
          </a:p>
          <a:p>
            <a:r>
              <a:rPr lang="en-US" dirty="0"/>
              <a:t>J.C. DECAUX EXPOSURE</a:t>
            </a:r>
          </a:p>
        </p:txBody>
      </p:sp>
    </p:spTree>
    <p:extLst>
      <p:ext uri="{BB962C8B-B14F-4D97-AF65-F5344CB8AC3E}">
        <p14:creationId xmlns:p14="http://schemas.microsoft.com/office/powerpoint/2010/main" val="4393520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C38629-E82A-486C-BB8B-01D1FBC670B1}"/>
              </a:ext>
            </a:extLst>
          </p:cNvPr>
          <p:cNvSpPr>
            <a:spLocks noGrp="1"/>
          </p:cNvSpPr>
          <p:nvPr>
            <p:ph type="title"/>
          </p:nvPr>
        </p:nvSpPr>
        <p:spPr/>
        <p:txBody>
          <a:bodyPr/>
          <a:lstStyle/>
          <a:p>
            <a:r>
              <a:rPr lang="en-US" dirty="0"/>
              <a:t>The right to choose! THE RIGHT TO KNOW?                                                               </a:t>
            </a:r>
          </a:p>
        </p:txBody>
      </p:sp>
      <p:sp>
        <p:nvSpPr>
          <p:cNvPr id="3" name="Content Placeholder 2">
            <a:extLst>
              <a:ext uri="{FF2B5EF4-FFF2-40B4-BE49-F238E27FC236}">
                <a16:creationId xmlns:a16="http://schemas.microsoft.com/office/drawing/2014/main" id="{31A8421B-BCB1-4490-8F23-9A2A4E0E95A0}"/>
              </a:ext>
            </a:extLst>
          </p:cNvPr>
          <p:cNvSpPr>
            <a:spLocks noGrp="1"/>
          </p:cNvSpPr>
          <p:nvPr>
            <p:ph idx="1"/>
          </p:nvPr>
        </p:nvSpPr>
        <p:spPr>
          <a:xfrm>
            <a:off x="1141412" y="1748901"/>
            <a:ext cx="9905999" cy="4305670"/>
          </a:xfrm>
        </p:spPr>
        <p:txBody>
          <a:bodyPr>
            <a:normAutofit fontScale="92500" lnSpcReduction="20000"/>
          </a:bodyPr>
          <a:lstStyle/>
          <a:p>
            <a:r>
              <a:rPr lang="en-US" dirty="0"/>
              <a:t>Implement F.F.A (eliminate Barnett)</a:t>
            </a:r>
          </a:p>
          <a:p>
            <a:r>
              <a:rPr lang="en-US" dirty="0"/>
              <a:t>Impact of F.F.A ON Scottish Treasury</a:t>
            </a:r>
          </a:p>
          <a:p>
            <a:r>
              <a:rPr lang="en-US" dirty="0"/>
              <a:t>Scottish Citizenship</a:t>
            </a:r>
          </a:p>
          <a:p>
            <a:r>
              <a:rPr lang="en-US" dirty="0"/>
              <a:t>Structure of Government Upper House, President, number of M.S.P</a:t>
            </a:r>
          </a:p>
          <a:p>
            <a:r>
              <a:rPr lang="en-US" dirty="0"/>
              <a:t>Relationship with the Crown, Holyrood House</a:t>
            </a:r>
          </a:p>
          <a:p>
            <a:r>
              <a:rPr lang="en-US" dirty="0"/>
              <a:t>Border Control</a:t>
            </a:r>
          </a:p>
          <a:p>
            <a:r>
              <a:rPr lang="en-US" dirty="0"/>
              <a:t>Standards basis</a:t>
            </a:r>
          </a:p>
          <a:p>
            <a:r>
              <a:rPr lang="en-US" dirty="0"/>
              <a:t>Trident removal</a:t>
            </a:r>
          </a:p>
          <a:p>
            <a:r>
              <a:rPr lang="en-US" dirty="0"/>
              <a:t>Firm currency statement</a:t>
            </a:r>
          </a:p>
        </p:txBody>
      </p:sp>
    </p:spTree>
    <p:extLst>
      <p:ext uri="{BB962C8B-B14F-4D97-AF65-F5344CB8AC3E}">
        <p14:creationId xmlns:p14="http://schemas.microsoft.com/office/powerpoint/2010/main" val="4607530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Scotkand World 4-page-001.jpg"/>
          <p:cNvPicPr>
            <a:picLocks noChangeAspect="1"/>
          </p:cNvPicPr>
          <p:nvPr/>
        </p:nvPicPr>
        <p:blipFill rotWithShape="1">
          <a:blip r:embed="rId3"/>
          <a:srcRect l="21644" t="-3235" r="-696" b="3235"/>
          <a:stretch/>
        </p:blipFill>
        <p:spPr>
          <a:xfrm>
            <a:off x="3708400" y="142875"/>
            <a:ext cx="4769880" cy="4894263"/>
          </a:xfrm>
          <a:prstGeom prst="rect">
            <a:avLst/>
          </a:prstGeom>
        </p:spPr>
      </p:pic>
      <p:pic>
        <p:nvPicPr>
          <p:cNvPr id="4" name="Picture 4" descr="Scotland unhyph (2).jpg"/>
          <p:cNvPicPr>
            <a:picLocks noChangeAspect="1"/>
          </p:cNvPicPr>
          <p:nvPr/>
        </p:nvPicPr>
        <p:blipFill>
          <a:blip r:embed="rId4"/>
          <a:stretch>
            <a:fillRect/>
          </a:stretch>
        </p:blipFill>
        <p:spPr>
          <a:xfrm>
            <a:off x="9460302" y="4787660"/>
            <a:ext cx="2743200" cy="2057400"/>
          </a:xfrm>
          <a:prstGeom prst="rect">
            <a:avLst/>
          </a:prstGeom>
        </p:spPr>
      </p:pic>
      <p:pic>
        <p:nvPicPr>
          <p:cNvPr id="6" name="Picture 6" descr="Scotland unhyph (2).jpg"/>
          <p:cNvPicPr>
            <a:picLocks noChangeAspect="1"/>
          </p:cNvPicPr>
          <p:nvPr/>
        </p:nvPicPr>
        <p:blipFill>
          <a:blip r:embed="rId4"/>
          <a:stretch>
            <a:fillRect/>
          </a:stretch>
        </p:blipFill>
        <p:spPr>
          <a:xfrm>
            <a:off x="0" y="4854226"/>
            <a:ext cx="2671949" cy="2003774"/>
          </a:xfrm>
          <a:prstGeom prst="rect">
            <a:avLst/>
          </a:prstGeom>
        </p:spPr>
      </p:pic>
    </p:spTree>
    <p:extLst>
      <p:ext uri="{BB962C8B-B14F-4D97-AF65-F5344CB8AC3E}">
        <p14:creationId xmlns:p14="http://schemas.microsoft.com/office/powerpoint/2010/main" val="9896301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1039594"/>
          </a:xfrm>
        </p:spPr>
        <p:txBody>
          <a:bodyPr>
            <a:normAutofit/>
          </a:bodyPr>
          <a:lstStyle/>
          <a:p>
            <a:pPr algn="ctr"/>
            <a:r>
              <a:rPr lang="en-US" sz="4800" b="1" dirty="0"/>
              <a:t>SIGNIFICANT DATES</a:t>
            </a:r>
            <a:endParaRPr lang="en-US" dirty="0"/>
          </a:p>
        </p:txBody>
      </p:sp>
      <p:sp>
        <p:nvSpPr>
          <p:cNvPr id="3" name="Content Placeholder 2"/>
          <p:cNvSpPr>
            <a:spLocks noGrp="1"/>
          </p:cNvSpPr>
          <p:nvPr>
            <p:ph idx="1"/>
          </p:nvPr>
        </p:nvSpPr>
        <p:spPr>
          <a:xfrm>
            <a:off x="1251140" y="1414272"/>
            <a:ext cx="9905999" cy="4998720"/>
          </a:xfrm>
        </p:spPr>
        <p:txBody>
          <a:bodyPr vert="horz" lIns="91440" tIns="45720" rIns="91440" bIns="45720" rtlCol="0" anchor="t">
            <a:normAutofit fontScale="25000" lnSpcReduction="20000"/>
          </a:bodyPr>
          <a:lstStyle/>
          <a:p>
            <a:pPr lvl="8"/>
            <a:r>
              <a:rPr lang="en-US" sz="6400" dirty="0"/>
              <a:t>1560 John Knox  Education</a:t>
            </a:r>
          </a:p>
          <a:p>
            <a:pPr algn="ctr"/>
            <a:r>
              <a:rPr lang="en-US" sz="6400" dirty="0"/>
              <a:t>1696 - Schools act</a:t>
            </a:r>
          </a:p>
          <a:p>
            <a:pPr algn="ctr"/>
            <a:r>
              <a:rPr lang="en-US" sz="6400" dirty="0"/>
              <a:t>1603 -  James and Union of Crowns</a:t>
            </a:r>
          </a:p>
          <a:p>
            <a:pPr algn="ctr"/>
            <a:r>
              <a:rPr lang="en-US" sz="6400" dirty="0"/>
              <a:t>1606 - James introduces Union Flag</a:t>
            </a:r>
          </a:p>
          <a:p>
            <a:pPr algn="ctr"/>
            <a:r>
              <a:rPr lang="en-US" sz="6400" dirty="0"/>
              <a:t>1707 -  Union of Parliament.  The Diaspora set loose</a:t>
            </a:r>
          </a:p>
          <a:p>
            <a:pPr algn="ctr"/>
            <a:r>
              <a:rPr lang="en-US" sz="6400" dirty="0"/>
              <a:t>1945  - Launch of N.H.S and N.I</a:t>
            </a:r>
          </a:p>
          <a:p>
            <a:pPr algn="ctr"/>
            <a:r>
              <a:rPr lang="en-US" sz="6400" dirty="0"/>
              <a:t>1979 -  S.N.P vote for the Thatcher Years</a:t>
            </a:r>
          </a:p>
          <a:p>
            <a:pPr algn="ctr"/>
            <a:r>
              <a:rPr lang="en-US" sz="6400" dirty="0"/>
              <a:t>1989/95 Scottish Constitutional Convention</a:t>
            </a:r>
          </a:p>
          <a:p>
            <a:pPr algn="ctr"/>
            <a:r>
              <a:rPr lang="en-US" sz="6400" dirty="0"/>
              <a:t> 1992 -  Formation of Premier League</a:t>
            </a:r>
          </a:p>
          <a:p>
            <a:pPr algn="ctr"/>
            <a:r>
              <a:rPr lang="en-US" sz="6400" dirty="0"/>
              <a:t>1997 Scottish devolution referendum</a:t>
            </a:r>
          </a:p>
          <a:p>
            <a:pPr algn="ctr"/>
            <a:r>
              <a:rPr lang="en-US" sz="6400" dirty="0"/>
              <a:t>1999 Scottish Assembly/Parliament opened</a:t>
            </a:r>
          </a:p>
          <a:p>
            <a:pPr algn="ctr"/>
            <a:r>
              <a:rPr lang="en-US" sz="6400" dirty="0"/>
              <a:t>2014  - Independence Referendum</a:t>
            </a:r>
            <a:r>
              <a:rPr lang="en-US" sz="5600" dirty="0"/>
              <a:t> </a:t>
            </a:r>
          </a:p>
          <a:p>
            <a:pPr algn="ctr"/>
            <a:r>
              <a:rPr lang="en-US" sz="5600" dirty="0"/>
              <a:t>2016 “</a:t>
            </a:r>
            <a:r>
              <a:rPr lang="en-US" sz="6400" dirty="0"/>
              <a:t>Independence transcends all other fads and considerations</a:t>
            </a:r>
            <a:r>
              <a:rPr lang="en-US" sz="5600" dirty="0"/>
              <a:t>”</a:t>
            </a:r>
          </a:p>
        </p:txBody>
      </p:sp>
      <p:pic>
        <p:nvPicPr>
          <p:cNvPr id="4" name="Picture 4" descr="Scotland unhyph (2).jpg"/>
          <p:cNvPicPr>
            <a:picLocks noChangeAspect="1"/>
          </p:cNvPicPr>
          <p:nvPr/>
        </p:nvPicPr>
        <p:blipFill>
          <a:blip r:embed="rId3"/>
          <a:stretch>
            <a:fillRect/>
          </a:stretch>
        </p:blipFill>
        <p:spPr>
          <a:xfrm>
            <a:off x="0" y="4787660"/>
            <a:ext cx="2743200" cy="2057400"/>
          </a:xfrm>
          <a:prstGeom prst="rect">
            <a:avLst/>
          </a:prstGeom>
        </p:spPr>
      </p:pic>
      <p:pic>
        <p:nvPicPr>
          <p:cNvPr id="6" name="Picture 6" descr="Scotland unhyph (2).jpg"/>
          <p:cNvPicPr>
            <a:picLocks noChangeAspect="1"/>
          </p:cNvPicPr>
          <p:nvPr/>
        </p:nvPicPr>
        <p:blipFill>
          <a:blip r:embed="rId3"/>
          <a:stretch>
            <a:fillRect/>
          </a:stretch>
        </p:blipFill>
        <p:spPr>
          <a:xfrm>
            <a:off x="9460302" y="4838700"/>
            <a:ext cx="2743200" cy="2057400"/>
          </a:xfrm>
          <a:prstGeom prst="rect">
            <a:avLst/>
          </a:prstGeom>
        </p:spPr>
      </p:pic>
    </p:spTree>
    <p:extLst>
      <p:ext uri="{BB962C8B-B14F-4D97-AF65-F5344CB8AC3E}">
        <p14:creationId xmlns:p14="http://schemas.microsoft.com/office/powerpoint/2010/main" val="8446101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b="1" dirty="0"/>
              <a:t>DEVOLUTION STALLED</a:t>
            </a:r>
            <a:endParaRPr lang="en-US" b="1" dirty="0"/>
          </a:p>
        </p:txBody>
      </p:sp>
      <p:sp>
        <p:nvSpPr>
          <p:cNvPr id="3" name="Content Placeholder 2"/>
          <p:cNvSpPr>
            <a:spLocks noGrp="1"/>
          </p:cNvSpPr>
          <p:nvPr>
            <p:ph idx="1"/>
          </p:nvPr>
        </p:nvSpPr>
        <p:spPr/>
        <p:txBody>
          <a:bodyPr vert="horz" lIns="91440" tIns="45720" rIns="91440" bIns="45720" rtlCol="0" anchor="t">
            <a:normAutofit fontScale="85000" lnSpcReduction="20000"/>
          </a:bodyPr>
          <a:lstStyle/>
          <a:p>
            <a:pPr algn="ctr"/>
            <a:r>
              <a:rPr lang="en-US" dirty="0"/>
              <a:t>A move in the right direction</a:t>
            </a:r>
          </a:p>
          <a:p>
            <a:pPr algn="ctr"/>
            <a:r>
              <a:rPr lang="en-US" dirty="0"/>
              <a:t>A growing list of powers/authority</a:t>
            </a:r>
            <a:endParaRPr dirty="0"/>
          </a:p>
          <a:p>
            <a:pPr algn="ctr"/>
            <a:r>
              <a:rPr lang="en-US" dirty="0"/>
              <a:t>Opportunity to prove ability</a:t>
            </a:r>
          </a:p>
          <a:p>
            <a:pPr algn="ctr"/>
            <a:r>
              <a:rPr lang="en-US" dirty="0"/>
              <a:t>Nationalism over Governing</a:t>
            </a:r>
          </a:p>
          <a:p>
            <a:pPr algn="ctr"/>
            <a:r>
              <a:rPr lang="en-US" dirty="0"/>
              <a:t>"It's Westminster" - Is it Westminster ??</a:t>
            </a:r>
          </a:p>
          <a:p>
            <a:pPr algn="ctr"/>
            <a:r>
              <a:rPr lang="en-US" dirty="0"/>
              <a:t>"Decisions by US not for US“</a:t>
            </a:r>
          </a:p>
          <a:p>
            <a:pPr algn="ctr"/>
            <a:r>
              <a:rPr lang="en-US" dirty="0"/>
              <a:t>No one entity has a majority throughout Scotland</a:t>
            </a:r>
          </a:p>
          <a:p>
            <a:pPr algn="ctr"/>
            <a:r>
              <a:rPr lang="en-US" dirty="0"/>
              <a:t>Decisions by the S.N.P FOR YOU ??</a:t>
            </a:r>
          </a:p>
          <a:p>
            <a:pPr marL="0" indent="0" algn="ctr">
              <a:buNone/>
            </a:pPr>
            <a:endParaRPr lang="en-US" dirty="0"/>
          </a:p>
          <a:p>
            <a:pPr marL="0" indent="0" algn="ctr">
              <a:buNone/>
            </a:pPr>
            <a:endParaRPr lang="en-US" dirty="0"/>
          </a:p>
        </p:txBody>
      </p:sp>
      <p:pic>
        <p:nvPicPr>
          <p:cNvPr id="4" name="Picture 4" descr="Scotland unhyph (2).jpg"/>
          <p:cNvPicPr>
            <a:picLocks noChangeAspect="1"/>
          </p:cNvPicPr>
          <p:nvPr/>
        </p:nvPicPr>
        <p:blipFill>
          <a:blip r:embed="rId3"/>
          <a:stretch>
            <a:fillRect/>
          </a:stretch>
        </p:blipFill>
        <p:spPr>
          <a:xfrm>
            <a:off x="0" y="4787660"/>
            <a:ext cx="2743200" cy="2057400"/>
          </a:xfrm>
          <a:prstGeom prst="rect">
            <a:avLst/>
          </a:prstGeom>
        </p:spPr>
      </p:pic>
      <p:pic>
        <p:nvPicPr>
          <p:cNvPr id="6" name="Picture 6" descr="Scotland unhyph (2).jpg"/>
          <p:cNvPicPr>
            <a:picLocks noChangeAspect="1"/>
          </p:cNvPicPr>
          <p:nvPr/>
        </p:nvPicPr>
        <p:blipFill>
          <a:blip r:embed="rId3"/>
          <a:stretch>
            <a:fillRect/>
          </a:stretch>
        </p:blipFill>
        <p:spPr>
          <a:xfrm>
            <a:off x="9429750" y="4787661"/>
            <a:ext cx="2743200" cy="2057400"/>
          </a:xfrm>
          <a:prstGeom prst="rect">
            <a:avLst/>
          </a:prstGeom>
        </p:spPr>
      </p:pic>
    </p:spTree>
    <p:extLst>
      <p:ext uri="{BB962C8B-B14F-4D97-AF65-F5344CB8AC3E}">
        <p14:creationId xmlns:p14="http://schemas.microsoft.com/office/powerpoint/2010/main" val="26824305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      </a:t>
            </a:r>
            <a:r>
              <a:rPr lang="en-US" sz="4000" dirty="0"/>
              <a:t>IDEOLOGY - OBjecTIVE - FILLs THE ROOM</a:t>
            </a:r>
          </a:p>
        </p:txBody>
      </p:sp>
      <p:sp>
        <p:nvSpPr>
          <p:cNvPr id="3" name="Content Placeholder 2"/>
          <p:cNvSpPr>
            <a:spLocks noGrp="1"/>
          </p:cNvSpPr>
          <p:nvPr>
            <p:ph idx="1"/>
          </p:nvPr>
        </p:nvSpPr>
        <p:spPr/>
        <p:txBody>
          <a:bodyPr vert="horz" lIns="91440" tIns="45720" rIns="91440" bIns="45720" rtlCol="0" anchor="t">
            <a:normAutofit/>
          </a:bodyPr>
          <a:lstStyle/>
          <a:p>
            <a:pPr algn="ctr"/>
            <a:r>
              <a:rPr lang="en-GB" dirty="0"/>
              <a:t>NATIONALISM !!</a:t>
            </a:r>
          </a:p>
          <a:p>
            <a:pPr algn="ctr"/>
            <a:r>
              <a:rPr lang="en-GB" dirty="0"/>
              <a:t>LABOUR !!</a:t>
            </a:r>
          </a:p>
          <a:p>
            <a:pPr algn="ctr"/>
            <a:r>
              <a:rPr lang="en-GB" dirty="0"/>
              <a:t>CONSERVATIVE !!</a:t>
            </a:r>
          </a:p>
          <a:p>
            <a:pPr algn="ctr"/>
            <a:r>
              <a:rPr lang="en-GB" dirty="0"/>
              <a:t>GREEN !!</a:t>
            </a:r>
          </a:p>
          <a:p>
            <a:pPr algn="ctr"/>
            <a:r>
              <a:rPr lang="en-GB" dirty="0"/>
              <a:t>LIBERAL !!</a:t>
            </a:r>
          </a:p>
          <a:p>
            <a:pPr marL="0" indent="0" algn="ctr">
              <a:buNone/>
            </a:pPr>
            <a:r>
              <a:rPr lang="en-GB" dirty="0"/>
              <a:t>IDEOLOGY/PARTY FIRST SCOTLAND SECOND</a:t>
            </a:r>
          </a:p>
        </p:txBody>
      </p:sp>
      <p:pic>
        <p:nvPicPr>
          <p:cNvPr id="4" name="Picture 4" descr="Scotland unhyph (2).jpg"/>
          <p:cNvPicPr>
            <a:picLocks noChangeAspect="1"/>
          </p:cNvPicPr>
          <p:nvPr/>
        </p:nvPicPr>
        <p:blipFill>
          <a:blip r:embed="rId3"/>
          <a:stretch>
            <a:fillRect/>
          </a:stretch>
        </p:blipFill>
        <p:spPr>
          <a:xfrm>
            <a:off x="0" y="4814556"/>
            <a:ext cx="2743200" cy="2057400"/>
          </a:xfrm>
          <a:prstGeom prst="rect">
            <a:avLst/>
          </a:prstGeom>
        </p:spPr>
      </p:pic>
      <p:pic>
        <p:nvPicPr>
          <p:cNvPr id="6" name="Picture 6" descr="Scotland unhyph (2).jpg"/>
          <p:cNvPicPr>
            <a:picLocks noChangeAspect="1"/>
          </p:cNvPicPr>
          <p:nvPr/>
        </p:nvPicPr>
        <p:blipFill>
          <a:blip r:embed="rId3"/>
          <a:stretch>
            <a:fillRect/>
          </a:stretch>
        </p:blipFill>
        <p:spPr>
          <a:xfrm>
            <a:off x="9445623" y="4823547"/>
            <a:ext cx="2743200" cy="2057400"/>
          </a:xfrm>
          <a:prstGeom prst="rect">
            <a:avLst/>
          </a:prstGeom>
        </p:spPr>
      </p:pic>
    </p:spTree>
    <p:extLst>
      <p:ext uri="{BB962C8B-B14F-4D97-AF65-F5344CB8AC3E}">
        <p14:creationId xmlns:p14="http://schemas.microsoft.com/office/powerpoint/2010/main" val="34367471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227013"/>
            <a:ext cx="9906000" cy="1513816"/>
          </a:xfrm>
        </p:spPr>
        <p:txBody>
          <a:bodyPr>
            <a:normAutofit/>
          </a:bodyPr>
          <a:lstStyle/>
          <a:p>
            <a:pPr algn="ctr"/>
            <a:r>
              <a:rPr lang="en-US" b="1" dirty="0"/>
              <a:t>DEVOLUTION – AUTONOMY - INDEPENDENCE</a:t>
            </a:r>
          </a:p>
        </p:txBody>
      </p:sp>
      <p:sp>
        <p:nvSpPr>
          <p:cNvPr id="3" name="Content Placeholder 2"/>
          <p:cNvSpPr>
            <a:spLocks noGrp="1"/>
          </p:cNvSpPr>
          <p:nvPr>
            <p:ph idx="1"/>
          </p:nvPr>
        </p:nvSpPr>
        <p:spPr>
          <a:xfrm>
            <a:off x="1141413" y="1055688"/>
            <a:ext cx="9906000" cy="5305527"/>
          </a:xfrm>
        </p:spPr>
        <p:txBody>
          <a:bodyPr vert="horz" lIns="91440" tIns="45720" rIns="91440" bIns="45720" rtlCol="0" anchor="t">
            <a:normAutofit/>
          </a:bodyPr>
          <a:lstStyle/>
          <a:p>
            <a:pPr algn="ctr"/>
            <a:r>
              <a:rPr lang="en-US" dirty="0"/>
              <a:t>" Not dependent upon another for subsistence or support"</a:t>
            </a:r>
          </a:p>
          <a:p>
            <a:pPr algn="ctr"/>
            <a:r>
              <a:rPr lang="en-US" dirty="0"/>
              <a:t>TODAY WE LIVE IN A QUASI FEDERAL SYSTEM</a:t>
            </a:r>
          </a:p>
          <a:p>
            <a:pPr algn="ctr"/>
            <a:r>
              <a:rPr lang="en-US" dirty="0"/>
              <a:t>EVOLUTION </a:t>
            </a:r>
          </a:p>
          <a:p>
            <a:pPr algn="ctr"/>
            <a:r>
              <a:rPr lang="en-US" dirty="0"/>
              <a:t>STATUS QUO ? </a:t>
            </a:r>
          </a:p>
          <a:p>
            <a:pPr algn="ctr"/>
            <a:r>
              <a:rPr lang="en-US" dirty="0"/>
              <a:t>NO DETRIMENT ?  </a:t>
            </a:r>
          </a:p>
          <a:p>
            <a:pPr algn="ctr"/>
            <a:r>
              <a:rPr lang="en-US" dirty="0"/>
              <a:t>"INDEPENDENCE TRANSCENDS ALL OTHER CONSIDERATIONS" ?</a:t>
            </a:r>
          </a:p>
          <a:p>
            <a:pPr algn="ctr"/>
            <a:r>
              <a:rPr lang="en-US" dirty="0"/>
              <a:t>RESPECTED SELF-SUSTAINING SOCIETY NO BARNETT ?</a:t>
            </a:r>
          </a:p>
        </p:txBody>
      </p:sp>
      <p:pic>
        <p:nvPicPr>
          <p:cNvPr id="4" name="Picture 4" descr="Scotland unhyph (2).jpg"/>
          <p:cNvPicPr>
            <a:picLocks noChangeAspect="1"/>
          </p:cNvPicPr>
          <p:nvPr/>
        </p:nvPicPr>
        <p:blipFill>
          <a:blip r:embed="rId3"/>
          <a:stretch>
            <a:fillRect/>
          </a:stretch>
        </p:blipFill>
        <p:spPr>
          <a:xfrm>
            <a:off x="-28575" y="4787660"/>
            <a:ext cx="2743200" cy="2057400"/>
          </a:xfrm>
          <a:prstGeom prst="rect">
            <a:avLst/>
          </a:prstGeom>
        </p:spPr>
      </p:pic>
      <p:pic>
        <p:nvPicPr>
          <p:cNvPr id="6" name="Picture 6" descr="Scotland unhyph (2).jpg"/>
          <p:cNvPicPr>
            <a:picLocks noChangeAspect="1"/>
          </p:cNvPicPr>
          <p:nvPr/>
        </p:nvPicPr>
        <p:blipFill>
          <a:blip r:embed="rId3"/>
          <a:stretch>
            <a:fillRect/>
          </a:stretch>
        </p:blipFill>
        <p:spPr>
          <a:xfrm>
            <a:off x="9460302" y="4848225"/>
            <a:ext cx="2743200" cy="2057400"/>
          </a:xfrm>
          <a:prstGeom prst="rect">
            <a:avLst/>
          </a:prstGeom>
        </p:spPr>
      </p:pic>
    </p:spTree>
    <p:extLst>
      <p:ext uri="{BB962C8B-B14F-4D97-AF65-F5344CB8AC3E}">
        <p14:creationId xmlns:p14="http://schemas.microsoft.com/office/powerpoint/2010/main" val="20437863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b="1" dirty="0"/>
              <a:t>Today PRETEND POLITICS</a:t>
            </a:r>
            <a:endParaRPr lang="en-US" dirty="0"/>
          </a:p>
        </p:txBody>
      </p:sp>
      <p:sp>
        <p:nvSpPr>
          <p:cNvPr id="3" name="Content Placeholder 2"/>
          <p:cNvSpPr>
            <a:spLocks noGrp="1"/>
          </p:cNvSpPr>
          <p:nvPr>
            <p:ph idx="1"/>
          </p:nvPr>
        </p:nvSpPr>
        <p:spPr/>
        <p:txBody>
          <a:bodyPr vert="horz" lIns="91440" tIns="45720" rIns="91440" bIns="45720" rtlCol="0" anchor="t">
            <a:normAutofit fontScale="85000" lnSpcReduction="20000"/>
          </a:bodyPr>
          <a:lstStyle/>
          <a:p>
            <a:pPr algn="ctr"/>
            <a:r>
              <a:rPr lang="en-US" dirty="0"/>
              <a:t>Pretend to have a majority.</a:t>
            </a:r>
          </a:p>
          <a:p>
            <a:pPr algn="ctr"/>
            <a:r>
              <a:rPr lang="en-US" dirty="0"/>
              <a:t>Pretend to have a mandate</a:t>
            </a:r>
          </a:p>
          <a:p>
            <a:pPr algn="ctr"/>
            <a:r>
              <a:rPr lang="en-US" dirty="0"/>
              <a:t>Pretend to have policies</a:t>
            </a:r>
          </a:p>
          <a:p>
            <a:pPr algn="ctr"/>
            <a:r>
              <a:rPr lang="en-US" dirty="0"/>
              <a:t>Pretend Education is working. It's NOT</a:t>
            </a:r>
          </a:p>
          <a:p>
            <a:pPr algn="ctr"/>
            <a:r>
              <a:rPr lang="en-US" dirty="0"/>
              <a:t>Pretend Public Safety is working. It’s NOT</a:t>
            </a:r>
          </a:p>
          <a:p>
            <a:pPr algn="ctr"/>
            <a:r>
              <a:rPr lang="en-US" dirty="0"/>
              <a:t>Pretend to have fiscal policy</a:t>
            </a:r>
          </a:p>
          <a:p>
            <a:pPr algn="ctr"/>
            <a:r>
              <a:rPr lang="en-US" dirty="0"/>
              <a:t>THEY DON’T </a:t>
            </a:r>
          </a:p>
          <a:p>
            <a:pPr algn="ctr"/>
            <a:r>
              <a:rPr lang="en-US" dirty="0"/>
              <a:t>NO REAL LEGISLATION IN 12 MONTHS !!</a:t>
            </a:r>
            <a:endParaRPr dirty="0"/>
          </a:p>
        </p:txBody>
      </p:sp>
      <p:pic>
        <p:nvPicPr>
          <p:cNvPr id="4" name="Picture 4" descr="Scotland unhyph (2).jpg"/>
          <p:cNvPicPr>
            <a:picLocks noChangeAspect="1"/>
          </p:cNvPicPr>
          <p:nvPr/>
        </p:nvPicPr>
        <p:blipFill>
          <a:blip r:embed="rId3"/>
          <a:stretch>
            <a:fillRect/>
          </a:stretch>
        </p:blipFill>
        <p:spPr>
          <a:xfrm>
            <a:off x="0" y="4787660"/>
            <a:ext cx="2743200" cy="2057400"/>
          </a:xfrm>
          <a:prstGeom prst="rect">
            <a:avLst/>
          </a:prstGeom>
        </p:spPr>
      </p:pic>
      <p:pic>
        <p:nvPicPr>
          <p:cNvPr id="6" name="Picture 6" descr="Scotland unhyph (2).jpg"/>
          <p:cNvPicPr>
            <a:picLocks noChangeAspect="1"/>
          </p:cNvPicPr>
          <p:nvPr/>
        </p:nvPicPr>
        <p:blipFill>
          <a:blip r:embed="rId3"/>
          <a:stretch>
            <a:fillRect/>
          </a:stretch>
        </p:blipFill>
        <p:spPr>
          <a:xfrm>
            <a:off x="9467850" y="4787661"/>
            <a:ext cx="2743200" cy="2057400"/>
          </a:xfrm>
          <a:prstGeom prst="rect">
            <a:avLst/>
          </a:prstGeom>
        </p:spPr>
      </p:pic>
    </p:spTree>
    <p:extLst>
      <p:ext uri="{BB962C8B-B14F-4D97-AF65-F5344CB8AC3E}">
        <p14:creationId xmlns:p14="http://schemas.microsoft.com/office/powerpoint/2010/main" val="269497791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Circuit</Template>
  <TotalTime>196</TotalTime>
  <Words>4350</Words>
  <Application>Microsoft Office PowerPoint</Application>
  <PresentationFormat>Widescreen</PresentationFormat>
  <Paragraphs>539</Paragraphs>
  <Slides>20</Slides>
  <Notes>18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Tw Cen MT</vt:lpstr>
      <vt:lpstr>Circuit</vt:lpstr>
      <vt:lpstr>PowerPoint Presentation</vt:lpstr>
      <vt:lpstr>Getting to know you!</vt:lpstr>
      <vt:lpstr>The right to choose! THE RIGHT TO KNOW?                                                               </vt:lpstr>
      <vt:lpstr>PowerPoint Presentation</vt:lpstr>
      <vt:lpstr>SIGNIFICANT DATES</vt:lpstr>
      <vt:lpstr>DEVOLUTION STALLED</vt:lpstr>
      <vt:lpstr>      IDEOLOGY - OBjecTIVE - FILLs THE ROOM</vt:lpstr>
      <vt:lpstr>DEVOLUTION – AUTONOMY - INDEPENDENCE</vt:lpstr>
      <vt:lpstr>Today PRETEND POLITICS</vt:lpstr>
      <vt:lpstr>CAN HOLYROOD DELIVER ?????</vt:lpstr>
      <vt:lpstr>PowerPoint Presentation</vt:lpstr>
      <vt:lpstr>ROOM FOR ALTERNATIVE ENTITY</vt:lpstr>
      <vt:lpstr>PowerPoint Presentation</vt:lpstr>
      <vt:lpstr>THE POLICY FOOTPRINT </vt:lpstr>
      <vt:lpstr>THE WAY AHEAD</vt:lpstr>
      <vt:lpstr>SCOTLAND</vt:lpstr>
      <vt:lpstr>Q and A </vt:lpstr>
      <vt:lpstr>THE PLAYING FIELD</vt:lpstr>
      <vt:lpstr>STRATEGY</vt:lpstr>
      <vt:lpstr>BASE MESSAGE CAMPAIGN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alexander hogg</cp:lastModifiedBy>
  <cp:revision>25</cp:revision>
  <dcterms:created xsi:type="dcterms:W3CDTF">2014-08-26T23:43:54Z</dcterms:created>
  <dcterms:modified xsi:type="dcterms:W3CDTF">2020-02-25T02:45:01Z</dcterms:modified>
</cp:coreProperties>
</file>