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9" r:id="rId5"/>
    <p:sldId id="293" r:id="rId6"/>
    <p:sldId id="286" r:id="rId7"/>
    <p:sldId id="292" r:id="rId8"/>
    <p:sldId id="291" r:id="rId9"/>
    <p:sldId id="270" r:id="rId10"/>
    <p:sldId id="273" r:id="rId11"/>
    <p:sldId id="290" r:id="rId12"/>
    <p:sldId id="268" r:id="rId13"/>
    <p:sldId id="271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1-46BF-8440-AEFD0DA39D91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C1-46BF-8440-AEFD0DA39D9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1-46BF-8440-AEFD0DA39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4E-4D58-81DC-2B1385B5A2BF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4E-4D58-81DC-2B1385B5A2B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4E-4D58-81DC-2B1385B5A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74-451F-922D-5036AF7DB1A6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74-451F-922D-5036AF7DB1A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74-451F-922D-5036AF7DB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11-4772-93FF-8CF059B07177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11-4772-93FF-8CF059B0717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11-4772-93FF-8CF059B07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EF-486F-B9C3-BB44DDE740B7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F-486F-B9C3-BB44DDE740B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EF-486F-B9C3-BB44DDE74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2"/>
                </a:solidFill>
              </a:rPr>
              <a:t>Annual Sales &amp; Gross Profit</a:t>
            </a:r>
          </a:p>
        </c:rich>
      </c:tx>
      <c:layout>
        <c:manualLayout>
          <c:xMode val="edge"/>
          <c:yMode val="edge"/>
          <c:x val="9.9205277819246675E-3"/>
          <c:y val="9.28362573099415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0-4838-AC67-F96C488013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 Profit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</c:v>
                </c:pt>
                <c:pt idx="1">
                  <c:v>48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30-4838-AC67-F96C48801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2"/>
        <c:axId val="490625744"/>
        <c:axId val="490625104"/>
      </c:barChart>
      <c:catAx>
        <c:axId val="49062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625104"/>
        <c:crosses val="autoZero"/>
        <c:auto val="1"/>
        <c:lblAlgn val="ctr"/>
        <c:lblOffset val="100"/>
        <c:noMultiLvlLbl val="0"/>
      </c:catAx>
      <c:valAx>
        <c:axId val="490625104"/>
        <c:scaling>
          <c:orientation val="minMax"/>
          <c:max val="50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62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0A9E6-BB80-48D7-9852-196C82B23095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32D96AF-06A6-46FF-87C9-F2ACD23B61B9}">
      <dgm:prSet/>
      <dgm:spPr/>
      <dgm:t>
        <a:bodyPr/>
        <a:lstStyle/>
        <a:p>
          <a:r>
            <a:rPr lang="en-US"/>
            <a:t>Health Insurance</a:t>
          </a:r>
        </a:p>
      </dgm:t>
    </dgm:pt>
    <dgm:pt modelId="{14472422-CBD0-4161-BDB8-D5D9F9A689FE}" type="parTrans" cxnId="{A904E3D6-6212-4050-A107-80012E329EFD}">
      <dgm:prSet/>
      <dgm:spPr/>
      <dgm:t>
        <a:bodyPr/>
        <a:lstStyle/>
        <a:p>
          <a:endParaRPr lang="en-US"/>
        </a:p>
      </dgm:t>
    </dgm:pt>
    <dgm:pt modelId="{3B470E56-3A26-45BC-832F-A4D9F58FDA05}" type="sibTrans" cxnId="{A904E3D6-6212-4050-A107-80012E329EFD}">
      <dgm:prSet/>
      <dgm:spPr/>
      <dgm:t>
        <a:bodyPr/>
        <a:lstStyle/>
        <a:p>
          <a:endParaRPr lang="en-US"/>
        </a:p>
      </dgm:t>
    </dgm:pt>
    <dgm:pt modelId="{B693A0C4-EE2A-4F79-A94D-1A1C0DECEBE4}">
      <dgm:prSet/>
      <dgm:spPr/>
      <dgm:t>
        <a:bodyPr/>
        <a:lstStyle/>
        <a:p>
          <a:r>
            <a:rPr lang="en-US"/>
            <a:t>Dental and Vision Insurance</a:t>
          </a:r>
        </a:p>
      </dgm:t>
    </dgm:pt>
    <dgm:pt modelId="{46C3397D-F571-40E2-BA48-2BE4FBE46188}" type="parTrans" cxnId="{E19764A8-13C4-4F58-86D2-8A44BB60B385}">
      <dgm:prSet/>
      <dgm:spPr/>
      <dgm:t>
        <a:bodyPr/>
        <a:lstStyle/>
        <a:p>
          <a:endParaRPr lang="en-US"/>
        </a:p>
      </dgm:t>
    </dgm:pt>
    <dgm:pt modelId="{BC9FAF75-0F5B-41E3-B78D-DD7F0CF09DED}" type="sibTrans" cxnId="{E19764A8-13C4-4F58-86D2-8A44BB60B385}">
      <dgm:prSet/>
      <dgm:spPr/>
      <dgm:t>
        <a:bodyPr/>
        <a:lstStyle/>
        <a:p>
          <a:endParaRPr lang="en-US"/>
        </a:p>
      </dgm:t>
    </dgm:pt>
    <dgm:pt modelId="{71A1486E-1805-4DB7-99A4-FDCB69F75871}">
      <dgm:prSet/>
      <dgm:spPr/>
      <dgm:t>
        <a:bodyPr/>
        <a:lstStyle/>
        <a:p>
          <a:r>
            <a:rPr lang="en-US"/>
            <a:t>Life Insurance</a:t>
          </a:r>
        </a:p>
      </dgm:t>
    </dgm:pt>
    <dgm:pt modelId="{24818D16-1D80-4673-99BD-2BC459B736B1}" type="parTrans" cxnId="{150C1474-CFA5-4A3A-8739-5FC2297614AD}">
      <dgm:prSet/>
      <dgm:spPr/>
      <dgm:t>
        <a:bodyPr/>
        <a:lstStyle/>
        <a:p>
          <a:endParaRPr lang="en-US"/>
        </a:p>
      </dgm:t>
    </dgm:pt>
    <dgm:pt modelId="{925972F6-77B3-48E3-ACD7-C3FA40C0964F}" type="sibTrans" cxnId="{150C1474-CFA5-4A3A-8739-5FC2297614AD}">
      <dgm:prSet/>
      <dgm:spPr/>
      <dgm:t>
        <a:bodyPr/>
        <a:lstStyle/>
        <a:p>
          <a:endParaRPr lang="en-US"/>
        </a:p>
      </dgm:t>
    </dgm:pt>
    <dgm:pt modelId="{69F10B81-D628-463A-A025-DA15F4F2DB5F}">
      <dgm:prSet/>
      <dgm:spPr/>
      <dgm:t>
        <a:bodyPr/>
        <a:lstStyle/>
        <a:p>
          <a:r>
            <a:rPr lang="en-US"/>
            <a:t>Short Term Disability</a:t>
          </a:r>
        </a:p>
      </dgm:t>
    </dgm:pt>
    <dgm:pt modelId="{FFFC3463-A02D-4671-8BF6-FF4958CD1605}" type="parTrans" cxnId="{8E653FA4-AFE8-405C-A412-C7AA1F24E4C3}">
      <dgm:prSet/>
      <dgm:spPr/>
      <dgm:t>
        <a:bodyPr/>
        <a:lstStyle/>
        <a:p>
          <a:endParaRPr lang="en-US"/>
        </a:p>
      </dgm:t>
    </dgm:pt>
    <dgm:pt modelId="{77E13471-9A18-4E3F-B173-D6F91571F400}" type="sibTrans" cxnId="{8E653FA4-AFE8-405C-A412-C7AA1F24E4C3}">
      <dgm:prSet/>
      <dgm:spPr/>
      <dgm:t>
        <a:bodyPr/>
        <a:lstStyle/>
        <a:p>
          <a:endParaRPr lang="en-US"/>
        </a:p>
      </dgm:t>
    </dgm:pt>
    <dgm:pt modelId="{6333D810-C953-46EA-B264-A5CC73A1B402}">
      <dgm:prSet/>
      <dgm:spPr/>
      <dgm:t>
        <a:bodyPr/>
        <a:lstStyle/>
        <a:p>
          <a:r>
            <a:rPr lang="en-US"/>
            <a:t>Critical Illness with Cancer</a:t>
          </a:r>
        </a:p>
      </dgm:t>
    </dgm:pt>
    <dgm:pt modelId="{ED4940DA-53BB-4224-A337-9656E32C7F6E}" type="parTrans" cxnId="{22099858-43AB-48EC-847C-5024712EFEA7}">
      <dgm:prSet/>
      <dgm:spPr/>
      <dgm:t>
        <a:bodyPr/>
        <a:lstStyle/>
        <a:p>
          <a:endParaRPr lang="en-US"/>
        </a:p>
      </dgm:t>
    </dgm:pt>
    <dgm:pt modelId="{4CBA0F6F-E086-4AFE-BD2E-6EE0396E8EDB}" type="sibTrans" cxnId="{22099858-43AB-48EC-847C-5024712EFEA7}">
      <dgm:prSet/>
      <dgm:spPr/>
      <dgm:t>
        <a:bodyPr/>
        <a:lstStyle/>
        <a:p>
          <a:endParaRPr lang="en-US"/>
        </a:p>
      </dgm:t>
    </dgm:pt>
    <dgm:pt modelId="{980AF9A7-5793-4DA5-B36E-FCDE1D0193B6}">
      <dgm:prSet/>
      <dgm:spPr/>
      <dgm:t>
        <a:bodyPr/>
        <a:lstStyle/>
        <a:p>
          <a:r>
            <a:rPr lang="en-US"/>
            <a:t>Accident</a:t>
          </a:r>
        </a:p>
      </dgm:t>
    </dgm:pt>
    <dgm:pt modelId="{6D89959D-AF80-4B1F-9358-D5BC72882F9F}" type="parTrans" cxnId="{F51390B9-CAAA-4EDC-B354-3790F18A2B11}">
      <dgm:prSet/>
      <dgm:spPr/>
      <dgm:t>
        <a:bodyPr/>
        <a:lstStyle/>
        <a:p>
          <a:endParaRPr lang="en-US"/>
        </a:p>
      </dgm:t>
    </dgm:pt>
    <dgm:pt modelId="{0AD37BA6-DEF1-4A2E-8770-E0638FD9D986}" type="sibTrans" cxnId="{F51390B9-CAAA-4EDC-B354-3790F18A2B11}">
      <dgm:prSet/>
      <dgm:spPr/>
      <dgm:t>
        <a:bodyPr/>
        <a:lstStyle/>
        <a:p>
          <a:endParaRPr lang="en-US"/>
        </a:p>
      </dgm:t>
    </dgm:pt>
    <dgm:pt modelId="{46B0DF1B-C1E3-45F6-A7BA-F014BC3F456E}">
      <dgm:prSet/>
      <dgm:spPr/>
      <dgm:t>
        <a:bodyPr/>
        <a:lstStyle/>
        <a:p>
          <a:r>
            <a:rPr lang="en-US"/>
            <a:t>Legal Benefits</a:t>
          </a:r>
        </a:p>
      </dgm:t>
    </dgm:pt>
    <dgm:pt modelId="{B7A03DED-EE8D-4607-A550-BBE376FFC659}" type="parTrans" cxnId="{E5124691-ED5D-4D63-A4E7-1C82BFCC5BDE}">
      <dgm:prSet/>
      <dgm:spPr/>
      <dgm:t>
        <a:bodyPr/>
        <a:lstStyle/>
        <a:p>
          <a:endParaRPr lang="en-US"/>
        </a:p>
      </dgm:t>
    </dgm:pt>
    <dgm:pt modelId="{D047CC60-5AB0-4945-948B-52054577A6D3}" type="sibTrans" cxnId="{E5124691-ED5D-4D63-A4E7-1C82BFCC5BDE}">
      <dgm:prSet/>
      <dgm:spPr/>
      <dgm:t>
        <a:bodyPr/>
        <a:lstStyle/>
        <a:p>
          <a:endParaRPr lang="en-US"/>
        </a:p>
      </dgm:t>
    </dgm:pt>
    <dgm:pt modelId="{DFD9A50D-007C-45F8-83C4-7CC5F4DB66A8}">
      <dgm:prSet/>
      <dgm:spPr/>
      <dgm:t>
        <a:bodyPr/>
        <a:lstStyle/>
        <a:p>
          <a:r>
            <a:rPr lang="en-US"/>
            <a:t>Identity Theft Protection</a:t>
          </a:r>
        </a:p>
      </dgm:t>
    </dgm:pt>
    <dgm:pt modelId="{E6F82886-65E3-4C91-83E9-7A668919FE63}" type="parTrans" cxnId="{F3420EEB-3CF6-49AF-A42C-98B03CCC781B}">
      <dgm:prSet/>
      <dgm:spPr/>
      <dgm:t>
        <a:bodyPr/>
        <a:lstStyle/>
        <a:p>
          <a:endParaRPr lang="en-US"/>
        </a:p>
      </dgm:t>
    </dgm:pt>
    <dgm:pt modelId="{FD0904E0-3064-4D34-BED6-CF45A122B6A2}" type="sibTrans" cxnId="{F3420EEB-3CF6-49AF-A42C-98B03CCC781B}">
      <dgm:prSet/>
      <dgm:spPr/>
      <dgm:t>
        <a:bodyPr/>
        <a:lstStyle/>
        <a:p>
          <a:endParaRPr lang="en-US"/>
        </a:p>
      </dgm:t>
    </dgm:pt>
    <dgm:pt modelId="{97BC2957-0C27-4C2E-8ECC-9AAE8286C788}" type="pres">
      <dgm:prSet presAssocID="{8080A9E6-BB80-48D7-9852-196C82B23095}" presName="diagram" presStyleCnt="0">
        <dgm:presLayoutVars>
          <dgm:dir/>
          <dgm:resizeHandles val="exact"/>
        </dgm:presLayoutVars>
      </dgm:prSet>
      <dgm:spPr/>
    </dgm:pt>
    <dgm:pt modelId="{F66E7917-CCBF-49F8-803D-D7C988E73F0E}" type="pres">
      <dgm:prSet presAssocID="{332D96AF-06A6-46FF-87C9-F2ACD23B61B9}" presName="node" presStyleLbl="node1" presStyleIdx="0" presStyleCnt="8">
        <dgm:presLayoutVars>
          <dgm:bulletEnabled val="1"/>
        </dgm:presLayoutVars>
      </dgm:prSet>
      <dgm:spPr/>
    </dgm:pt>
    <dgm:pt modelId="{C22EACFD-6C0E-4F39-A21E-43667679305E}" type="pres">
      <dgm:prSet presAssocID="{3B470E56-3A26-45BC-832F-A4D9F58FDA05}" presName="sibTrans" presStyleCnt="0"/>
      <dgm:spPr/>
    </dgm:pt>
    <dgm:pt modelId="{039AD5C9-1A6C-4AFA-8C98-A26304E620E4}" type="pres">
      <dgm:prSet presAssocID="{B693A0C4-EE2A-4F79-A94D-1A1C0DECEBE4}" presName="node" presStyleLbl="node1" presStyleIdx="1" presStyleCnt="8">
        <dgm:presLayoutVars>
          <dgm:bulletEnabled val="1"/>
        </dgm:presLayoutVars>
      </dgm:prSet>
      <dgm:spPr/>
    </dgm:pt>
    <dgm:pt modelId="{08CE192E-3870-4C8C-B4B4-567D5718FD37}" type="pres">
      <dgm:prSet presAssocID="{BC9FAF75-0F5B-41E3-B78D-DD7F0CF09DED}" presName="sibTrans" presStyleCnt="0"/>
      <dgm:spPr/>
    </dgm:pt>
    <dgm:pt modelId="{E2136285-8792-4147-AD84-1749733231DD}" type="pres">
      <dgm:prSet presAssocID="{71A1486E-1805-4DB7-99A4-FDCB69F75871}" presName="node" presStyleLbl="node1" presStyleIdx="2" presStyleCnt="8">
        <dgm:presLayoutVars>
          <dgm:bulletEnabled val="1"/>
        </dgm:presLayoutVars>
      </dgm:prSet>
      <dgm:spPr/>
    </dgm:pt>
    <dgm:pt modelId="{C2AAB0D2-1A57-45FB-9F13-6792E6CD15E0}" type="pres">
      <dgm:prSet presAssocID="{925972F6-77B3-48E3-ACD7-C3FA40C0964F}" presName="sibTrans" presStyleCnt="0"/>
      <dgm:spPr/>
    </dgm:pt>
    <dgm:pt modelId="{5AA6D9E6-4BFE-460B-8B69-517B8E4A06E2}" type="pres">
      <dgm:prSet presAssocID="{69F10B81-D628-463A-A025-DA15F4F2DB5F}" presName="node" presStyleLbl="node1" presStyleIdx="3" presStyleCnt="8">
        <dgm:presLayoutVars>
          <dgm:bulletEnabled val="1"/>
        </dgm:presLayoutVars>
      </dgm:prSet>
      <dgm:spPr/>
    </dgm:pt>
    <dgm:pt modelId="{9BA6D9C5-837E-4CDC-AF20-B41C8E074806}" type="pres">
      <dgm:prSet presAssocID="{77E13471-9A18-4E3F-B173-D6F91571F400}" presName="sibTrans" presStyleCnt="0"/>
      <dgm:spPr/>
    </dgm:pt>
    <dgm:pt modelId="{14F4423B-AD2E-49CD-AFC4-70C5DB0FC539}" type="pres">
      <dgm:prSet presAssocID="{6333D810-C953-46EA-B264-A5CC73A1B402}" presName="node" presStyleLbl="node1" presStyleIdx="4" presStyleCnt="8">
        <dgm:presLayoutVars>
          <dgm:bulletEnabled val="1"/>
        </dgm:presLayoutVars>
      </dgm:prSet>
      <dgm:spPr/>
    </dgm:pt>
    <dgm:pt modelId="{D589A51C-AEB5-4E56-8344-137D53EE5758}" type="pres">
      <dgm:prSet presAssocID="{4CBA0F6F-E086-4AFE-BD2E-6EE0396E8EDB}" presName="sibTrans" presStyleCnt="0"/>
      <dgm:spPr/>
    </dgm:pt>
    <dgm:pt modelId="{4F9623A0-C82E-4182-9279-4D11CBA363A1}" type="pres">
      <dgm:prSet presAssocID="{980AF9A7-5793-4DA5-B36E-FCDE1D0193B6}" presName="node" presStyleLbl="node1" presStyleIdx="5" presStyleCnt="8">
        <dgm:presLayoutVars>
          <dgm:bulletEnabled val="1"/>
        </dgm:presLayoutVars>
      </dgm:prSet>
      <dgm:spPr/>
    </dgm:pt>
    <dgm:pt modelId="{28EF5CEF-EB16-4A31-B93A-229AB4F4D174}" type="pres">
      <dgm:prSet presAssocID="{0AD37BA6-DEF1-4A2E-8770-E0638FD9D986}" presName="sibTrans" presStyleCnt="0"/>
      <dgm:spPr/>
    </dgm:pt>
    <dgm:pt modelId="{A8FCA01B-F88B-4639-A38B-320D373C142C}" type="pres">
      <dgm:prSet presAssocID="{46B0DF1B-C1E3-45F6-A7BA-F014BC3F456E}" presName="node" presStyleLbl="node1" presStyleIdx="6" presStyleCnt="8">
        <dgm:presLayoutVars>
          <dgm:bulletEnabled val="1"/>
        </dgm:presLayoutVars>
      </dgm:prSet>
      <dgm:spPr/>
    </dgm:pt>
    <dgm:pt modelId="{8D948637-4D37-4134-9A05-08CA6BAF8195}" type="pres">
      <dgm:prSet presAssocID="{D047CC60-5AB0-4945-948B-52054577A6D3}" presName="sibTrans" presStyleCnt="0"/>
      <dgm:spPr/>
    </dgm:pt>
    <dgm:pt modelId="{2495A07D-1A36-4B40-B903-625CECA7CA33}" type="pres">
      <dgm:prSet presAssocID="{DFD9A50D-007C-45F8-83C4-7CC5F4DB66A8}" presName="node" presStyleLbl="node1" presStyleIdx="7" presStyleCnt="8">
        <dgm:presLayoutVars>
          <dgm:bulletEnabled val="1"/>
        </dgm:presLayoutVars>
      </dgm:prSet>
      <dgm:spPr/>
    </dgm:pt>
  </dgm:ptLst>
  <dgm:cxnLst>
    <dgm:cxn modelId="{0A7A8004-426D-4733-9BD6-AB8D5C8FBE22}" type="presOf" srcId="{8080A9E6-BB80-48D7-9852-196C82B23095}" destId="{97BC2957-0C27-4C2E-8ECC-9AAE8286C788}" srcOrd="0" destOrd="0" presId="urn:microsoft.com/office/officeart/2005/8/layout/default"/>
    <dgm:cxn modelId="{0A53F71E-38BE-4B85-A88E-01D2297DD221}" type="presOf" srcId="{46B0DF1B-C1E3-45F6-A7BA-F014BC3F456E}" destId="{A8FCA01B-F88B-4639-A38B-320D373C142C}" srcOrd="0" destOrd="0" presId="urn:microsoft.com/office/officeart/2005/8/layout/default"/>
    <dgm:cxn modelId="{1E8F9E37-06D2-459D-9D68-13BEC642230B}" type="presOf" srcId="{69F10B81-D628-463A-A025-DA15F4F2DB5F}" destId="{5AA6D9E6-4BFE-460B-8B69-517B8E4A06E2}" srcOrd="0" destOrd="0" presId="urn:microsoft.com/office/officeart/2005/8/layout/default"/>
    <dgm:cxn modelId="{6C0B6566-26FC-471A-9934-FD09BCB3FACD}" type="presOf" srcId="{6333D810-C953-46EA-B264-A5CC73A1B402}" destId="{14F4423B-AD2E-49CD-AFC4-70C5DB0FC539}" srcOrd="0" destOrd="0" presId="urn:microsoft.com/office/officeart/2005/8/layout/default"/>
    <dgm:cxn modelId="{73BDD06C-488E-4A31-99D6-9AE4F18836D6}" type="presOf" srcId="{332D96AF-06A6-46FF-87C9-F2ACD23B61B9}" destId="{F66E7917-CCBF-49F8-803D-D7C988E73F0E}" srcOrd="0" destOrd="0" presId="urn:microsoft.com/office/officeart/2005/8/layout/default"/>
    <dgm:cxn modelId="{150C1474-CFA5-4A3A-8739-5FC2297614AD}" srcId="{8080A9E6-BB80-48D7-9852-196C82B23095}" destId="{71A1486E-1805-4DB7-99A4-FDCB69F75871}" srcOrd="2" destOrd="0" parTransId="{24818D16-1D80-4673-99BD-2BC459B736B1}" sibTransId="{925972F6-77B3-48E3-ACD7-C3FA40C0964F}"/>
    <dgm:cxn modelId="{BA93D474-F34F-48EE-B4FA-E52C7526D259}" type="presOf" srcId="{71A1486E-1805-4DB7-99A4-FDCB69F75871}" destId="{E2136285-8792-4147-AD84-1749733231DD}" srcOrd="0" destOrd="0" presId="urn:microsoft.com/office/officeart/2005/8/layout/default"/>
    <dgm:cxn modelId="{77538A58-5818-4026-88B8-EFAE95AD8D75}" type="presOf" srcId="{980AF9A7-5793-4DA5-B36E-FCDE1D0193B6}" destId="{4F9623A0-C82E-4182-9279-4D11CBA363A1}" srcOrd="0" destOrd="0" presId="urn:microsoft.com/office/officeart/2005/8/layout/default"/>
    <dgm:cxn modelId="{22099858-43AB-48EC-847C-5024712EFEA7}" srcId="{8080A9E6-BB80-48D7-9852-196C82B23095}" destId="{6333D810-C953-46EA-B264-A5CC73A1B402}" srcOrd="4" destOrd="0" parTransId="{ED4940DA-53BB-4224-A337-9656E32C7F6E}" sibTransId="{4CBA0F6F-E086-4AFE-BD2E-6EE0396E8EDB}"/>
    <dgm:cxn modelId="{B483AC8D-767B-444B-8307-0F166315C61C}" type="presOf" srcId="{B693A0C4-EE2A-4F79-A94D-1A1C0DECEBE4}" destId="{039AD5C9-1A6C-4AFA-8C98-A26304E620E4}" srcOrd="0" destOrd="0" presId="urn:microsoft.com/office/officeart/2005/8/layout/default"/>
    <dgm:cxn modelId="{E5124691-ED5D-4D63-A4E7-1C82BFCC5BDE}" srcId="{8080A9E6-BB80-48D7-9852-196C82B23095}" destId="{46B0DF1B-C1E3-45F6-A7BA-F014BC3F456E}" srcOrd="6" destOrd="0" parTransId="{B7A03DED-EE8D-4607-A550-BBE376FFC659}" sibTransId="{D047CC60-5AB0-4945-948B-52054577A6D3}"/>
    <dgm:cxn modelId="{8E653FA4-AFE8-405C-A412-C7AA1F24E4C3}" srcId="{8080A9E6-BB80-48D7-9852-196C82B23095}" destId="{69F10B81-D628-463A-A025-DA15F4F2DB5F}" srcOrd="3" destOrd="0" parTransId="{FFFC3463-A02D-4671-8BF6-FF4958CD1605}" sibTransId="{77E13471-9A18-4E3F-B173-D6F91571F400}"/>
    <dgm:cxn modelId="{E19764A8-13C4-4F58-86D2-8A44BB60B385}" srcId="{8080A9E6-BB80-48D7-9852-196C82B23095}" destId="{B693A0C4-EE2A-4F79-A94D-1A1C0DECEBE4}" srcOrd="1" destOrd="0" parTransId="{46C3397D-F571-40E2-BA48-2BE4FBE46188}" sibTransId="{BC9FAF75-0F5B-41E3-B78D-DD7F0CF09DED}"/>
    <dgm:cxn modelId="{F51390B9-CAAA-4EDC-B354-3790F18A2B11}" srcId="{8080A9E6-BB80-48D7-9852-196C82B23095}" destId="{980AF9A7-5793-4DA5-B36E-FCDE1D0193B6}" srcOrd="5" destOrd="0" parTransId="{6D89959D-AF80-4B1F-9358-D5BC72882F9F}" sibTransId="{0AD37BA6-DEF1-4A2E-8770-E0638FD9D986}"/>
    <dgm:cxn modelId="{A904E3D6-6212-4050-A107-80012E329EFD}" srcId="{8080A9E6-BB80-48D7-9852-196C82B23095}" destId="{332D96AF-06A6-46FF-87C9-F2ACD23B61B9}" srcOrd="0" destOrd="0" parTransId="{14472422-CBD0-4161-BDB8-D5D9F9A689FE}" sibTransId="{3B470E56-3A26-45BC-832F-A4D9F58FDA05}"/>
    <dgm:cxn modelId="{F3420EEB-3CF6-49AF-A42C-98B03CCC781B}" srcId="{8080A9E6-BB80-48D7-9852-196C82B23095}" destId="{DFD9A50D-007C-45F8-83C4-7CC5F4DB66A8}" srcOrd="7" destOrd="0" parTransId="{E6F82886-65E3-4C91-83E9-7A668919FE63}" sibTransId="{FD0904E0-3064-4D34-BED6-CF45A122B6A2}"/>
    <dgm:cxn modelId="{53217FFC-9D59-406E-9FCE-695280797F7A}" type="presOf" srcId="{DFD9A50D-007C-45F8-83C4-7CC5F4DB66A8}" destId="{2495A07D-1A36-4B40-B903-625CECA7CA33}" srcOrd="0" destOrd="0" presId="urn:microsoft.com/office/officeart/2005/8/layout/default"/>
    <dgm:cxn modelId="{72303B61-B8E8-495B-809E-E0295FBEBB0B}" type="presParOf" srcId="{97BC2957-0C27-4C2E-8ECC-9AAE8286C788}" destId="{F66E7917-CCBF-49F8-803D-D7C988E73F0E}" srcOrd="0" destOrd="0" presId="urn:microsoft.com/office/officeart/2005/8/layout/default"/>
    <dgm:cxn modelId="{0B9ED838-778D-4A10-A55B-BF144FE81FA3}" type="presParOf" srcId="{97BC2957-0C27-4C2E-8ECC-9AAE8286C788}" destId="{C22EACFD-6C0E-4F39-A21E-43667679305E}" srcOrd="1" destOrd="0" presId="urn:microsoft.com/office/officeart/2005/8/layout/default"/>
    <dgm:cxn modelId="{8080E079-373C-44C6-8DA8-D18D51649711}" type="presParOf" srcId="{97BC2957-0C27-4C2E-8ECC-9AAE8286C788}" destId="{039AD5C9-1A6C-4AFA-8C98-A26304E620E4}" srcOrd="2" destOrd="0" presId="urn:microsoft.com/office/officeart/2005/8/layout/default"/>
    <dgm:cxn modelId="{E4904F26-C1D0-4DF5-B9D7-047441D9C5BB}" type="presParOf" srcId="{97BC2957-0C27-4C2E-8ECC-9AAE8286C788}" destId="{08CE192E-3870-4C8C-B4B4-567D5718FD37}" srcOrd="3" destOrd="0" presId="urn:microsoft.com/office/officeart/2005/8/layout/default"/>
    <dgm:cxn modelId="{6F023A84-E69D-42D1-996D-DFB080FEE04B}" type="presParOf" srcId="{97BC2957-0C27-4C2E-8ECC-9AAE8286C788}" destId="{E2136285-8792-4147-AD84-1749733231DD}" srcOrd="4" destOrd="0" presId="urn:microsoft.com/office/officeart/2005/8/layout/default"/>
    <dgm:cxn modelId="{AF556613-8231-4345-A4A5-969804F87C5E}" type="presParOf" srcId="{97BC2957-0C27-4C2E-8ECC-9AAE8286C788}" destId="{C2AAB0D2-1A57-45FB-9F13-6792E6CD15E0}" srcOrd="5" destOrd="0" presId="urn:microsoft.com/office/officeart/2005/8/layout/default"/>
    <dgm:cxn modelId="{10F104C6-FA88-452D-8CA7-73B59C2AF11B}" type="presParOf" srcId="{97BC2957-0C27-4C2E-8ECC-9AAE8286C788}" destId="{5AA6D9E6-4BFE-460B-8B69-517B8E4A06E2}" srcOrd="6" destOrd="0" presId="urn:microsoft.com/office/officeart/2005/8/layout/default"/>
    <dgm:cxn modelId="{04C886F7-55A5-40BA-AEB9-96BD12BECAF6}" type="presParOf" srcId="{97BC2957-0C27-4C2E-8ECC-9AAE8286C788}" destId="{9BA6D9C5-837E-4CDC-AF20-B41C8E074806}" srcOrd="7" destOrd="0" presId="urn:microsoft.com/office/officeart/2005/8/layout/default"/>
    <dgm:cxn modelId="{74D99B6F-031F-47E1-A009-CDA3EE1784B2}" type="presParOf" srcId="{97BC2957-0C27-4C2E-8ECC-9AAE8286C788}" destId="{14F4423B-AD2E-49CD-AFC4-70C5DB0FC539}" srcOrd="8" destOrd="0" presId="urn:microsoft.com/office/officeart/2005/8/layout/default"/>
    <dgm:cxn modelId="{37628769-9A44-4A9B-8075-32F73598460A}" type="presParOf" srcId="{97BC2957-0C27-4C2E-8ECC-9AAE8286C788}" destId="{D589A51C-AEB5-4E56-8344-137D53EE5758}" srcOrd="9" destOrd="0" presId="urn:microsoft.com/office/officeart/2005/8/layout/default"/>
    <dgm:cxn modelId="{BA745C9B-F527-4F48-A48E-D5405EF29E03}" type="presParOf" srcId="{97BC2957-0C27-4C2E-8ECC-9AAE8286C788}" destId="{4F9623A0-C82E-4182-9279-4D11CBA363A1}" srcOrd="10" destOrd="0" presId="urn:microsoft.com/office/officeart/2005/8/layout/default"/>
    <dgm:cxn modelId="{E5202E09-4728-4397-A44F-4FF54922DB17}" type="presParOf" srcId="{97BC2957-0C27-4C2E-8ECC-9AAE8286C788}" destId="{28EF5CEF-EB16-4A31-B93A-229AB4F4D174}" srcOrd="11" destOrd="0" presId="urn:microsoft.com/office/officeart/2005/8/layout/default"/>
    <dgm:cxn modelId="{EE546010-C8AA-48B8-BBBD-2045F2ED73D3}" type="presParOf" srcId="{97BC2957-0C27-4C2E-8ECC-9AAE8286C788}" destId="{A8FCA01B-F88B-4639-A38B-320D373C142C}" srcOrd="12" destOrd="0" presId="urn:microsoft.com/office/officeart/2005/8/layout/default"/>
    <dgm:cxn modelId="{A6D69ACA-14E3-4D78-939E-24E579EBC10F}" type="presParOf" srcId="{97BC2957-0C27-4C2E-8ECC-9AAE8286C788}" destId="{8D948637-4D37-4134-9A05-08CA6BAF8195}" srcOrd="13" destOrd="0" presId="urn:microsoft.com/office/officeart/2005/8/layout/default"/>
    <dgm:cxn modelId="{4419B15E-98C8-47E4-8972-291C32816C3C}" type="presParOf" srcId="{97BC2957-0C27-4C2E-8ECC-9AAE8286C788}" destId="{2495A07D-1A36-4B40-B903-625CECA7CA3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E7917-CCBF-49F8-803D-D7C988E73F0E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Health Insurance</a:t>
          </a:r>
        </a:p>
      </dsp:txBody>
      <dsp:txXfrm>
        <a:off x="3080" y="587032"/>
        <a:ext cx="2444055" cy="1466433"/>
      </dsp:txXfrm>
    </dsp:sp>
    <dsp:sp modelId="{039AD5C9-1A6C-4AFA-8C98-A26304E620E4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Dental and Vision Insurance</a:t>
          </a:r>
        </a:p>
      </dsp:txBody>
      <dsp:txXfrm>
        <a:off x="2691541" y="587032"/>
        <a:ext cx="2444055" cy="1466433"/>
      </dsp:txXfrm>
    </dsp:sp>
    <dsp:sp modelId="{E2136285-8792-4147-AD84-1749733231DD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Life Insurance</a:t>
          </a:r>
        </a:p>
      </dsp:txBody>
      <dsp:txXfrm>
        <a:off x="5380002" y="587032"/>
        <a:ext cx="2444055" cy="1466433"/>
      </dsp:txXfrm>
    </dsp:sp>
    <dsp:sp modelId="{5AA6D9E6-4BFE-460B-8B69-517B8E4A06E2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Short Term Disability</a:t>
          </a:r>
        </a:p>
      </dsp:txBody>
      <dsp:txXfrm>
        <a:off x="8068463" y="587032"/>
        <a:ext cx="2444055" cy="1466433"/>
      </dsp:txXfrm>
    </dsp:sp>
    <dsp:sp modelId="{14F4423B-AD2E-49CD-AFC4-70C5DB0FC539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Critical Illness with Cancer</a:t>
          </a:r>
        </a:p>
      </dsp:txBody>
      <dsp:txXfrm>
        <a:off x="3080" y="2297871"/>
        <a:ext cx="2444055" cy="1466433"/>
      </dsp:txXfrm>
    </dsp:sp>
    <dsp:sp modelId="{4F9623A0-C82E-4182-9279-4D11CBA363A1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Accident</a:t>
          </a:r>
        </a:p>
      </dsp:txBody>
      <dsp:txXfrm>
        <a:off x="2691541" y="2297871"/>
        <a:ext cx="2444055" cy="1466433"/>
      </dsp:txXfrm>
    </dsp:sp>
    <dsp:sp modelId="{A8FCA01B-F88B-4639-A38B-320D373C142C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Legal Benefits</a:t>
          </a:r>
        </a:p>
      </dsp:txBody>
      <dsp:txXfrm>
        <a:off x="5380002" y="2297871"/>
        <a:ext cx="2444055" cy="1466433"/>
      </dsp:txXfrm>
    </dsp:sp>
    <dsp:sp modelId="{2495A07D-1A36-4B40-B903-625CECA7CA33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Identity Theft Protection</a:t>
          </a:r>
        </a:p>
      </dsp:txBody>
      <dsp:txXfrm>
        <a:off x="806846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2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7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s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69980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33087"/>
            <a:ext cx="10431780" cy="20438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1B0D46C-2987-401A-A0C4-CFB6F73E9D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4296" y="1788579"/>
            <a:ext cx="10425684" cy="19068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79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99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7/24/2025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fessionals collaborating at a table over a laptop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357958" y="1572813"/>
            <a:ext cx="11473543" cy="212804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000" dirty="0">
                <a:solidFill>
                  <a:schemeClr val="bg1"/>
                </a:solidFill>
              </a:rPr>
              <a:t>Company Name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Employee Benefits Open Enrollment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4044000" y="4221162"/>
            <a:ext cx="410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sz="2500" b="1" i="1" spc="65" dirty="0">
                <a:solidFill>
                  <a:schemeClr val="bg1"/>
                </a:solidFill>
                <a:cs typeface="Arial"/>
              </a:rPr>
              <a:t>2025 Plan Year</a:t>
            </a: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4044000" y="3229869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44" y="417362"/>
            <a:ext cx="3932237" cy="1302111"/>
          </a:xfrm>
        </p:spPr>
        <p:txBody>
          <a:bodyPr/>
          <a:lstStyle/>
          <a:p>
            <a:r>
              <a:rPr lang="en-US" dirty="0"/>
              <a:t>Benefits Counseling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7055714" y="1769168"/>
            <a:ext cx="4531709" cy="1431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Confidential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This is a private meeting to protect the employer and employee relationship and ensure privacy for your protection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Placeholder 6" descr="Two men look at laptop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2781223"/>
            <a:ext cx="6024983" cy="2736901"/>
          </a:xfrm>
        </p:spPr>
      </p:pic>
      <p:pic>
        <p:nvPicPr>
          <p:cNvPr id="15" name="Picture Placeholder 14" descr="Check icon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1713834"/>
            <a:ext cx="576000" cy="576000"/>
          </a:xfrm>
        </p:spPr>
      </p:pic>
      <p:pic>
        <p:nvPicPr>
          <p:cNvPr id="17" name="Picture Placeholder 16" descr="Check icon">
            <a:extLst>
              <a:ext uri="{FF2B5EF4-FFF2-40B4-BE49-F238E27FC236}">
                <a16:creationId xmlns:a16="http://schemas.microsoft.com/office/drawing/2014/main" id="{B35AF671-FB05-4C5C-AD79-E7C03FDFC8C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3044476"/>
            <a:ext cx="576000" cy="576001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7055713" y="3099022"/>
            <a:ext cx="4531709" cy="1431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Customized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You can personalize your portfolio to fit your personal needs and budget</a:t>
            </a:r>
          </a:p>
        </p:txBody>
      </p:sp>
      <p:pic>
        <p:nvPicPr>
          <p:cNvPr id="19" name="Picture Placeholder 18" descr="Check icon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4558201"/>
            <a:ext cx="576000" cy="576001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>
            <a:spLocks noGrp="1"/>
          </p:cNvSpPr>
          <p:nvPr>
            <p:ph type="body" sz="half" idx="25"/>
          </p:nvPr>
        </p:nvSpPr>
        <p:spPr bwMode="ltGray">
          <a:xfrm>
            <a:off x="7055713" y="4627654"/>
            <a:ext cx="4672463" cy="1431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Complimentary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 fancy word for free!</a:t>
            </a:r>
          </a:p>
        </p:txBody>
      </p:sp>
      <p:sp>
        <p:nvSpPr>
          <p:cNvPr id="8" name="object 13" descr="Beige rectangle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919594" y="1786728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Girl with documents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500" b="1" i="1" spc="6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Mirjam</a:t>
            </a:r>
            <a:r>
              <a:rPr lang="en-US" sz="2500" b="1" i="1" spc="14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 </a:t>
            </a:r>
            <a:r>
              <a:rPr lang="en-US" sz="2500" b="1" i="1" spc="7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Nilsson</a:t>
            </a:r>
            <a:endParaRPr lang="en-US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>
              <a:buFont typeface="Arial" panose="020B0604020202020204" pitchFamily="34" charset="0"/>
              <a:buNone/>
            </a:pPr>
            <a:r>
              <a:rPr lang="en-US" sz="2500" b="1" i="1" spc="7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nilsson@example.com</a:t>
            </a:r>
          </a:p>
          <a:p>
            <a:pPr marL="0" marR="5080" indent="0">
              <a:buFont typeface="Arial" panose="020B0604020202020204" pitchFamily="34" charset="0"/>
              <a:buNone/>
            </a:pPr>
            <a:r>
              <a:rPr lang="en-US" sz="2500" b="1" i="1" spc="45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678-555-0100</a:t>
            </a:r>
            <a:endParaRPr lang="en-US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1701559"/>
            <a:ext cx="4859215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THANK YOU!</a:t>
            </a:r>
            <a:endParaRPr lang="en-US" sz="5000" dirty="0"/>
          </a:p>
        </p:txBody>
      </p:sp>
      <p:pic>
        <p:nvPicPr>
          <p:cNvPr id="11" name="Graphic 10" descr="Person icon">
            <a:extLst>
              <a:ext uri="{FF2B5EF4-FFF2-40B4-BE49-F238E27FC236}">
                <a16:creationId xmlns:a16="http://schemas.microsoft.com/office/drawing/2014/main" id="{623730AD-04DB-4D31-90B9-486007BC4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237" y="3470503"/>
            <a:ext cx="342900" cy="352425"/>
          </a:xfrm>
          <a:prstGeom prst="rect">
            <a:avLst/>
          </a:prstGeom>
        </p:spPr>
      </p:pic>
      <p:pic>
        <p:nvPicPr>
          <p:cNvPr id="12" name="Graphic 11" descr="Mail icon">
            <a:extLst>
              <a:ext uri="{FF2B5EF4-FFF2-40B4-BE49-F238E27FC236}">
                <a16:creationId xmlns:a16="http://schemas.microsoft.com/office/drawing/2014/main" id="{A19DD78C-1BBA-435D-AB9C-910A5A3B5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237" y="3965704"/>
            <a:ext cx="342900" cy="342900"/>
          </a:xfrm>
          <a:prstGeom prst="rect">
            <a:avLst/>
          </a:prstGeom>
        </p:spPr>
      </p:pic>
      <p:pic>
        <p:nvPicPr>
          <p:cNvPr id="13" name="Graphic 12" descr="Phone icon">
            <a:extLst>
              <a:ext uri="{FF2B5EF4-FFF2-40B4-BE49-F238E27FC236}">
                <a16:creationId xmlns:a16="http://schemas.microsoft.com/office/drawing/2014/main" id="{E1FE68E0-BC77-4B86-BF40-6A4FF5062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5237" y="445138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3F07-F205-1D6C-F8C2-1397555C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Benefits Available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98046-4196-8883-88BA-3BBBE4F3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844" y="6174902"/>
            <a:ext cx="3571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EE24B5-652C-4DB5-B7C3-B5BBEC1280B1}" type="slidenum">
              <a:rPr lang="en-US" noProof="0" smtClean="0"/>
              <a:pPr>
                <a:spcAft>
                  <a:spcPts val="600"/>
                </a:spcAft>
              </a:pPr>
              <a:t>2</a:t>
            </a:fld>
            <a:endParaRPr lang="en-US" noProof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2C1E1D-6FD1-ACAC-5982-9826872835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665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43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Man talks by phone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6991350" cy="6858000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Free Benefits Counseling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313932" y="3042424"/>
            <a:ext cx="2970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181600" cy="16033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All employees have access to free benefits counseling to assist with education, enrolling and waiving benefits.</a:t>
            </a: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lue rectangle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INDUSTRY OUTLOOK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3" name="Content Placeholder 12" descr="Table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14045329"/>
              </p:ext>
            </p:extLst>
          </p:nvPr>
        </p:nvGraphicFramePr>
        <p:xfrm>
          <a:off x="859454" y="2544763"/>
          <a:ext cx="10473092" cy="155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18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2094620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1"/>
                          </a:solidFill>
                          <a:latin typeface="+mj-lt"/>
                        </a:rPr>
                        <a:t>20,807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1"/>
                          </a:solidFill>
                          <a:latin typeface="+mj-lt"/>
                        </a:rPr>
                        <a:t>$183B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1"/>
                          </a:solidFill>
                          <a:latin typeface="+mj-lt"/>
                        </a:rPr>
                        <a:t>12%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1"/>
                          </a:solidFill>
                          <a:latin typeface="+mj-lt"/>
                        </a:rPr>
                        <a:t>$50,000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1"/>
                          </a:solidFill>
                          <a:latin typeface="+mj-lt"/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ipsum dolor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sit amet</a:t>
                      </a:r>
                      <a:endParaRPr kumimoji="0" lang="en-US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ipsum dolor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sit amet</a:t>
                      </a:r>
                      <a:endParaRPr kumimoji="0" lang="en-US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ipsum dolor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sit amet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ipsum dolor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sit amet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ipsum dolor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sit amet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453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cxnSp>
        <p:nvCxnSpPr>
          <p:cNvPr id="12" name="Straight Connector 11" descr="Line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4583907" y="4487445"/>
            <a:ext cx="3024187" cy="6477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lang="en-US" sz="3000" dirty="0">
                <a:solidFill>
                  <a:schemeClr val="tx2"/>
                </a:solidFill>
                <a:latin typeface="+mj-lt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8AF702-A859-4D49-823E-4557028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THE MARKET: Lorem ipsum dolor sit amet</a:t>
            </a:r>
          </a:p>
        </p:txBody>
      </p:sp>
      <p:graphicFrame>
        <p:nvGraphicFramePr>
          <p:cNvPr id="27" name="Content Placeholder 26" descr="Chart">
            <a:extLst>
              <a:ext uri="{FF2B5EF4-FFF2-40B4-BE49-F238E27FC236}">
                <a16:creationId xmlns:a16="http://schemas.microsoft.com/office/drawing/2014/main" id="{8B7962D3-FAFD-4B86-A9C4-A868A9DF6045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739631934"/>
              </p:ext>
            </p:extLst>
          </p:nvPr>
        </p:nvGraphicFramePr>
        <p:xfrm>
          <a:off x="1009142" y="1724978"/>
          <a:ext cx="1971675" cy="17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5" descr="Table">
            <a:extLst>
              <a:ext uri="{FF2B5EF4-FFF2-40B4-BE49-F238E27FC236}">
                <a16:creationId xmlns:a16="http://schemas.microsoft.com/office/drawing/2014/main" id="{4B0BCC78-A7E9-4210-BED1-FB0F136FA0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54049"/>
              </p:ext>
            </p:extLst>
          </p:nvPr>
        </p:nvGraphicFramePr>
        <p:xfrm>
          <a:off x="947738" y="4189906"/>
          <a:ext cx="7746553" cy="2302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687">
                  <a:extLst>
                    <a:ext uri="{9D8B030D-6E8A-4147-A177-3AD203B41FA5}">
                      <a16:colId xmlns:a16="http://schemas.microsoft.com/office/drawing/2014/main" val="413496124"/>
                    </a:ext>
                  </a:extLst>
                </a:gridCol>
                <a:gridCol w="1436517">
                  <a:extLst>
                    <a:ext uri="{9D8B030D-6E8A-4147-A177-3AD203B41FA5}">
                      <a16:colId xmlns:a16="http://schemas.microsoft.com/office/drawing/2014/main" val="1609701450"/>
                    </a:ext>
                  </a:extLst>
                </a:gridCol>
                <a:gridCol w="1418783">
                  <a:extLst>
                    <a:ext uri="{9D8B030D-6E8A-4147-A177-3AD203B41FA5}">
                      <a16:colId xmlns:a16="http://schemas.microsoft.com/office/drawing/2014/main" val="3998250674"/>
                    </a:ext>
                  </a:extLst>
                </a:gridCol>
                <a:gridCol w="1418783">
                  <a:extLst>
                    <a:ext uri="{9D8B030D-6E8A-4147-A177-3AD203B41FA5}">
                      <a16:colId xmlns:a16="http://schemas.microsoft.com/office/drawing/2014/main" val="3885689842"/>
                    </a:ext>
                  </a:extLst>
                </a:gridCol>
                <a:gridCol w="1418783">
                  <a:extLst>
                    <a:ext uri="{9D8B030D-6E8A-4147-A177-3AD203B41FA5}">
                      <a16:colId xmlns:a16="http://schemas.microsoft.com/office/drawing/2014/main" val="2581020686"/>
                    </a:ext>
                  </a:extLst>
                </a:gridCol>
              </a:tblGrid>
              <a:tr h="302029"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1400" b="1" spc="-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CUSTOMERS</a:t>
                      </a:r>
                      <a:endParaRPr sz="14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GROWTH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YR1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YR2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YR3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40839"/>
                  </a:ext>
                </a:extLst>
              </a:tr>
              <a:tr h="31713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Customer 1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7%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$141,000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$150,870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$161,431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684356"/>
                  </a:ext>
                </a:extLst>
              </a:tr>
              <a:tr h="31713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Customer 2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5%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$63,000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$66,150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$69,457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52476"/>
                  </a:ext>
                </a:extLst>
              </a:tr>
              <a:tr h="31713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Customer 3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10%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$51,000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$56,100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$61,710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765872"/>
                  </a:ext>
                </a:extLst>
              </a:tr>
              <a:tr h="362434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Customer 4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7%*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$21,000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$22,470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$24,043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265811"/>
                  </a:ext>
                </a:extLst>
              </a:tr>
              <a:tr h="31713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Customer 5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6.4%**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$24,000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$25,536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$27,170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156338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2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TOTAL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2.8%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$300,000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$321,126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1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$343,811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20282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 descr="Chart">
            <a:extLst>
              <a:ext uri="{FF2B5EF4-FFF2-40B4-BE49-F238E27FC236}">
                <a16:creationId xmlns:a16="http://schemas.microsoft.com/office/drawing/2014/main" id="{B880674A-C407-4235-A8D0-4F3C148E0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789688"/>
              </p:ext>
            </p:extLst>
          </p:nvPr>
        </p:nvGraphicFramePr>
        <p:xfrm>
          <a:off x="2957453" y="1724978"/>
          <a:ext cx="2217419" cy="173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11" descr="Chart">
            <a:extLst>
              <a:ext uri="{FF2B5EF4-FFF2-40B4-BE49-F238E27FC236}">
                <a16:creationId xmlns:a16="http://schemas.microsoft.com/office/drawing/2014/main" id="{4965B496-2DD8-4644-BD32-C792562A4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161457"/>
              </p:ext>
            </p:extLst>
          </p:nvPr>
        </p:nvGraphicFramePr>
        <p:xfrm>
          <a:off x="5000505" y="1731491"/>
          <a:ext cx="2217419" cy="173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ontent Placeholder 11" descr="Chart">
            <a:extLst>
              <a:ext uri="{FF2B5EF4-FFF2-40B4-BE49-F238E27FC236}">
                <a16:creationId xmlns:a16="http://schemas.microsoft.com/office/drawing/2014/main" id="{929A89A4-A764-4573-A43E-D883B54D5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880664"/>
              </p:ext>
            </p:extLst>
          </p:nvPr>
        </p:nvGraphicFramePr>
        <p:xfrm>
          <a:off x="7043557" y="1706873"/>
          <a:ext cx="2217419" cy="173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ontent Placeholder 11" descr="Chart">
            <a:extLst>
              <a:ext uri="{FF2B5EF4-FFF2-40B4-BE49-F238E27FC236}">
                <a16:creationId xmlns:a16="http://schemas.microsoft.com/office/drawing/2014/main" id="{F8366091-405D-481E-B7F7-8B8F64FD1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952710"/>
              </p:ext>
            </p:extLst>
          </p:nvPr>
        </p:nvGraphicFramePr>
        <p:xfrm>
          <a:off x="9086607" y="1690688"/>
          <a:ext cx="2217419" cy="173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object 21">
            <a:extLst>
              <a:ext uri="{FF2B5EF4-FFF2-40B4-BE49-F238E27FC236}">
                <a16:creationId xmlns:a16="http://schemas.microsoft.com/office/drawing/2014/main" id="{FDFE3336-0975-4022-813D-426DF2A2CDE3}"/>
              </a:ext>
            </a:extLst>
          </p:cNvPr>
          <p:cNvSpPr txBox="1"/>
          <p:nvPr/>
        </p:nvSpPr>
        <p:spPr bwMode="white">
          <a:xfrm>
            <a:off x="3314623" y="3450135"/>
            <a:ext cx="15081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Customer 2</a:t>
            </a:r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id="{D0254F3B-D1FC-4502-9765-D274E419877A}"/>
              </a:ext>
            </a:extLst>
          </p:cNvPr>
          <p:cNvSpPr txBox="1"/>
          <p:nvPr/>
        </p:nvSpPr>
        <p:spPr bwMode="white">
          <a:xfrm>
            <a:off x="5587782" y="3450135"/>
            <a:ext cx="10534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Customer 3</a:t>
            </a:r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04B2FD88-02F5-4328-AB03-EB8EC1A481F7}"/>
              </a:ext>
            </a:extLst>
          </p:cNvPr>
          <p:cNvSpPr txBox="1"/>
          <p:nvPr/>
        </p:nvSpPr>
        <p:spPr bwMode="white">
          <a:xfrm>
            <a:off x="7485241" y="3450135"/>
            <a:ext cx="1349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Customer 4</a:t>
            </a:r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7A33CD89-F67A-4378-8AFD-C60011F6DBB4}"/>
              </a:ext>
            </a:extLst>
          </p:cNvPr>
          <p:cNvSpPr txBox="1"/>
          <p:nvPr/>
        </p:nvSpPr>
        <p:spPr bwMode="white">
          <a:xfrm>
            <a:off x="9653275" y="3443110"/>
            <a:ext cx="10928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Customer 5</a:t>
            </a:r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306528A-EF2E-492E-846A-8645AF605E9C}"/>
              </a:ext>
            </a:extLst>
          </p:cNvPr>
          <p:cNvSpPr txBox="1"/>
          <p:nvPr/>
        </p:nvSpPr>
        <p:spPr bwMode="white">
          <a:xfrm>
            <a:off x="1352467" y="2360515"/>
            <a:ext cx="13595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dirty="0">
                <a:solidFill>
                  <a:schemeClr val="accent1"/>
                </a:solidFill>
                <a:latin typeface="+mj-lt"/>
                <a:cs typeface="Arial"/>
              </a:rPr>
              <a:t>47%</a:t>
            </a: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E9BBF33-FFEE-40F5-A249-CEA0DCAE3BE2}"/>
              </a:ext>
            </a:extLst>
          </p:cNvPr>
          <p:cNvSpPr txBox="1"/>
          <p:nvPr/>
        </p:nvSpPr>
        <p:spPr bwMode="white">
          <a:xfrm>
            <a:off x="3314623" y="2361419"/>
            <a:ext cx="15081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spc="-5" dirty="0">
                <a:solidFill>
                  <a:schemeClr val="accent1"/>
                </a:solidFill>
                <a:latin typeface="+mj-lt"/>
                <a:cs typeface="Arial"/>
              </a:rPr>
              <a:t>21%</a:t>
            </a:r>
            <a:endParaRPr lang="en-US" sz="30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891776FB-6173-49D8-9F32-944FBC4EABB1}"/>
              </a:ext>
            </a:extLst>
          </p:cNvPr>
          <p:cNvSpPr txBox="1"/>
          <p:nvPr/>
        </p:nvSpPr>
        <p:spPr bwMode="white">
          <a:xfrm>
            <a:off x="5587782" y="2361419"/>
            <a:ext cx="105346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dirty="0">
                <a:solidFill>
                  <a:schemeClr val="accent1"/>
                </a:solidFill>
                <a:latin typeface="+mj-lt"/>
                <a:cs typeface="Arial"/>
              </a:rPr>
              <a:t>17%</a:t>
            </a: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3689D36F-0E74-439C-8BF7-BE388B2B4545}"/>
              </a:ext>
            </a:extLst>
          </p:cNvPr>
          <p:cNvSpPr txBox="1"/>
          <p:nvPr/>
        </p:nvSpPr>
        <p:spPr bwMode="white">
          <a:xfrm>
            <a:off x="7485241" y="2361419"/>
            <a:ext cx="13493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spc="-5" dirty="0">
                <a:solidFill>
                  <a:schemeClr val="accent1"/>
                </a:solidFill>
                <a:latin typeface="+mj-lt"/>
                <a:cs typeface="Arial"/>
              </a:rPr>
              <a:t>37%</a:t>
            </a:r>
            <a:endParaRPr lang="en-US" sz="30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9396CD8C-7E7D-4CBC-AFB3-A4424860B64E}"/>
              </a:ext>
            </a:extLst>
          </p:cNvPr>
          <p:cNvSpPr txBox="1"/>
          <p:nvPr/>
        </p:nvSpPr>
        <p:spPr bwMode="white">
          <a:xfrm>
            <a:off x="9653275" y="2354394"/>
            <a:ext cx="10928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spc="-5" dirty="0">
                <a:solidFill>
                  <a:schemeClr val="accent1"/>
                </a:solidFill>
                <a:latin typeface="+mj-lt"/>
                <a:cs typeface="Arial"/>
              </a:rPr>
              <a:t>45%</a:t>
            </a:r>
            <a:endParaRPr lang="en-US" sz="30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B36D2764-7743-4684-BE95-4AE88B7DB06A}"/>
              </a:ext>
            </a:extLst>
          </p:cNvPr>
          <p:cNvSpPr txBox="1"/>
          <p:nvPr/>
        </p:nvSpPr>
        <p:spPr bwMode="white">
          <a:xfrm>
            <a:off x="1352467" y="3449231"/>
            <a:ext cx="13595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Customer 1</a:t>
            </a:r>
          </a:p>
        </p:txBody>
      </p:sp>
      <p:sp>
        <p:nvSpPr>
          <p:cNvPr id="29" name="object 27" descr="Beige rectangle">
            <a:extLst>
              <a:ext uri="{FF2B5EF4-FFF2-40B4-BE49-F238E27FC236}">
                <a16:creationId xmlns:a16="http://schemas.microsoft.com/office/drawing/2014/main" id="{CE178D24-EC15-4677-8CE4-B6FAE887C7CE}"/>
              </a:ext>
            </a:extLst>
          </p:cNvPr>
          <p:cNvSpPr/>
          <p:nvPr/>
        </p:nvSpPr>
        <p:spPr>
          <a:xfrm>
            <a:off x="947015" y="1341198"/>
            <a:ext cx="2808000" cy="0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9D096-C87A-4096-8E8C-6439C9C6C3A2}"/>
              </a:ext>
            </a:extLst>
          </p:cNvPr>
          <p:cNvSpPr/>
          <p:nvPr/>
        </p:nvSpPr>
        <p:spPr>
          <a:xfrm>
            <a:off x="8975725" y="4189906"/>
            <a:ext cx="2268537" cy="1255219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marL="237490">
              <a:lnSpc>
                <a:spcPct val="100000"/>
              </a:lnSpc>
              <a:spcBef>
                <a:spcPts val="1055"/>
              </a:spcBef>
            </a:pPr>
            <a:r>
              <a:rPr lang="en-US" sz="1200" b="1" i="1" spc="-15" dirty="0">
                <a:solidFill>
                  <a:schemeClr val="tx2">
                    <a:alpha val="70000"/>
                  </a:schemeClr>
                </a:solidFill>
                <a:cs typeface="Arial"/>
              </a:rPr>
              <a:t>Suspendisse sit amet ipsum finibus justo viverra blandit. Ut congue quis tortor eget sodales.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B82A35-4350-476B-8C5A-D6A684747697}"/>
              </a:ext>
            </a:extLst>
          </p:cNvPr>
          <p:cNvSpPr/>
          <p:nvPr/>
        </p:nvSpPr>
        <p:spPr>
          <a:xfrm>
            <a:off x="8975724" y="6122074"/>
            <a:ext cx="2268537" cy="3708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139700" marR="301625" indent="-127635">
              <a:lnSpc>
                <a:spcPct val="100000"/>
              </a:lnSpc>
              <a:spcBef>
                <a:spcPts val="490"/>
              </a:spcBef>
            </a:pPr>
            <a:r>
              <a:rPr lang="en-US" sz="1200" i="1" spc="-5" dirty="0">
                <a:solidFill>
                  <a:schemeClr val="tx2">
                    <a:alpha val="70000"/>
                  </a:schemeClr>
                </a:solidFill>
                <a:cs typeface="Arial"/>
              </a:rPr>
              <a:t>** Lorem ipsum dolor sit amet</a:t>
            </a:r>
            <a:endParaRPr lang="en-US" sz="1200" dirty="0">
              <a:solidFill>
                <a:schemeClr val="tx2">
                  <a:alpha val="70000"/>
                </a:schemeClr>
              </a:solidFill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7A1645-EFC8-4537-A5ED-3F261355CC99}"/>
              </a:ext>
            </a:extLst>
          </p:cNvPr>
          <p:cNvSpPr/>
          <p:nvPr/>
        </p:nvSpPr>
        <p:spPr>
          <a:xfrm>
            <a:off x="8975723" y="5769216"/>
            <a:ext cx="2268537" cy="3708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n-US" sz="1200" i="1" spc="-5" dirty="0">
                <a:solidFill>
                  <a:schemeClr val="tx2">
                    <a:alpha val="70000"/>
                  </a:schemeClr>
                </a:solidFill>
                <a:cs typeface="Arial"/>
              </a:rPr>
              <a:t>* Lorem ipsum dolor sit amet</a:t>
            </a:r>
            <a:endParaRPr lang="en-US" sz="1200" dirty="0">
              <a:solidFill>
                <a:schemeClr val="tx2">
                  <a:alpha val="7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09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8479503" y="1690689"/>
            <a:ext cx="2983732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>
                <a:solidFill>
                  <a:schemeClr val="bg1"/>
                </a:solidFill>
              </a:rPr>
              <a:t>Custom solutions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Suspendisse sit amet ipsum finibus justo viverra blandit. Ut congue quis tortor eget sodales. Ut fermentum a magna ut eleifend. Integer convallis suscipit ante eu varius. Morbi a purus dolor. Suspendisse sit amet ipsum finibus justo viverra blandit.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843363" y="1702826"/>
            <a:ext cx="3148965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>
                <a:solidFill>
                  <a:schemeClr val="bg1"/>
                </a:solidFill>
              </a:rPr>
              <a:t>Availability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Suspendisse sit amet ipsum finibus justo viverra blandit. Ut congue quis tortor eget sodales. Ut fermentum a magna ut eleifend. Integer convallis suscipit ante eu varius. Morbi a purus dolor. Suspendisse sit amet ipsum finibus justo viverra blandit.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Benefits Available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1702825"/>
            <a:ext cx="3148965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>
                <a:solidFill>
                  <a:schemeClr val="bg1"/>
                </a:solidFill>
              </a:rPr>
              <a:t>Health Insurance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Suspendisse sit amet ipsum finibus justo viverra blandit. Ut congue quis tortor eget sodales. Ut fermentum a magna ut eleifend. Integer convallis suscipit ante eu varius. Morbi a purus dolor. Suspendisse sit amet ipsum finibus justo viverra blandit. </a:t>
            </a:r>
          </a:p>
          <a:p>
            <a:pPr marR="5080">
              <a:lnSpc>
                <a:spcPct val="120000"/>
              </a:lnSpc>
              <a:spcBef>
                <a:spcPts val="600"/>
              </a:spcBef>
            </a:pPr>
            <a:endParaRPr lang="en-US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CC020E-50A1-4B26-95EE-F180516D8BD8}"/>
              </a:ext>
            </a:extLst>
          </p:cNvPr>
          <p:cNvSpPr>
            <a:spLocks noGrp="1"/>
          </p:cNvSpPr>
          <p:nvPr>
            <p:ph sz="half" idx="16"/>
          </p:nvPr>
        </p:nvSpPr>
        <p:spPr bwMode="white">
          <a:xfrm>
            <a:off x="8479502" y="3849456"/>
            <a:ext cx="3148965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>
                <a:solidFill>
                  <a:schemeClr val="bg1"/>
                </a:solidFill>
              </a:rPr>
              <a:t>Economies of scale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Suspendisse sit amet ipsum finibus justo viverra blandit. Ut congue quis tortor eget sodales. Ut fermentum a magna ut eleifend. Integer convallis suscipit ante eu varius. Morbi a purus dolor. Suspendisse sit amet ipsum finibus justo viverra blandit.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4843363" y="3849456"/>
            <a:ext cx="3690011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>
                <a:solidFill>
                  <a:schemeClr val="bg1"/>
                </a:solidFill>
              </a:rPr>
              <a:t>Preferred loyalty programs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Suspendisse sit amet ipsum finibus justo viverra blandit. Ut congue quis tortor eget sodales. Ut fermentum a magna ut eleifend. Integer convallis suscipit ante eu varius. Morbi a purus dolor. Suspendisse sit amet ipsum finibus justo viverra blandit.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1337076" y="3849455"/>
            <a:ext cx="3259789" cy="2377977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>
                <a:solidFill>
                  <a:schemeClr val="bg1"/>
                </a:solidFill>
              </a:rPr>
              <a:t>Connections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Suspendisse sit amet ipsum finibus justo viverra blandit. Ut congue quis tortor eget sodales. Ut fermentum a magna ut eleifend. Integer convallis suscipit ante eu varius. Morbi a purus dolor. Suspendisse sit amet ipsum finibus justo viverra blandit.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679575"/>
            <a:ext cx="576000" cy="576000"/>
          </a:xfrm>
        </p:spPr>
      </p:pic>
      <p:pic>
        <p:nvPicPr>
          <p:cNvPr id="38" name="Picture Placeholder 37" descr="Check icon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78157" y="1679575"/>
            <a:ext cx="576000" cy="576000"/>
          </a:xfrm>
        </p:spPr>
      </p:pic>
      <p:pic>
        <p:nvPicPr>
          <p:cNvPr id="40" name="Picture Placeholder 39" descr="Check icon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015029" y="1679575"/>
            <a:ext cx="576000" cy="576000"/>
          </a:xfrm>
        </p:spPr>
      </p:pic>
      <p:pic>
        <p:nvPicPr>
          <p:cNvPr id="34" name="Picture Placeholder 33" descr="Check icon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3792079"/>
            <a:ext cx="576000" cy="576000"/>
          </a:xfrm>
        </p:spPr>
      </p:pic>
      <p:pic>
        <p:nvPicPr>
          <p:cNvPr id="42" name="Picture Placeholder 41" descr="Check icon">
            <a:extLst>
              <a:ext uri="{FF2B5EF4-FFF2-40B4-BE49-F238E27FC236}">
                <a16:creationId xmlns:a16="http://schemas.microsoft.com/office/drawing/2014/main" id="{C9B2F2DF-F5C3-47DD-B3B0-43E328A2AAA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015029" y="3792078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2" name="Picture Placeholder 31" descr="Check icon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78157" y="3792078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eople discuss something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/>
              <a:t>REVENUE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2153349" y="1985963"/>
            <a:ext cx="3789362" cy="823912"/>
          </a:xfrm>
        </p:spPr>
        <p:txBody>
          <a:bodyPr/>
          <a:lstStyle/>
          <a:p>
            <a:r>
              <a:rPr lang="en-US" dirty="0"/>
              <a:t>Ut fermentum a magna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2116773" y="3434047"/>
            <a:ext cx="3789362" cy="275561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1800" i="1" dirty="0">
                <a:solidFill>
                  <a:srgbClr val="FFFFFF"/>
                </a:solidFill>
                <a:cs typeface="Arial"/>
              </a:rPr>
              <a:t>Lorem ipsum</a:t>
            </a:r>
            <a:r>
              <a:rPr lang="en-US" sz="1800" i="1" spc="-5" dirty="0">
                <a:solidFill>
                  <a:srgbClr val="FFFFFF"/>
                </a:solidFill>
                <a:cs typeface="Arial"/>
              </a:rPr>
              <a:t>:</a:t>
            </a:r>
            <a:r>
              <a:rPr lang="en-US" sz="1800" i="1" spc="-45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800" b="1" i="1" spc="-5" dirty="0">
                <a:solidFill>
                  <a:schemeClr val="accent1"/>
                </a:solidFill>
                <a:cs typeface="Arial"/>
              </a:rPr>
              <a:t>10%-17%</a:t>
            </a:r>
            <a:endParaRPr lang="en-US" sz="1800" i="1" dirty="0">
              <a:solidFill>
                <a:schemeClr val="accent1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spc="-5" dirty="0">
                <a:solidFill>
                  <a:srgbClr val="FFFFFF"/>
                </a:solidFill>
                <a:cs typeface="Arial"/>
              </a:rPr>
              <a:t>Dolor sit amet: </a:t>
            </a:r>
            <a:r>
              <a:rPr lang="en-US" sz="1800" b="1" i="1" spc="-5" dirty="0">
                <a:solidFill>
                  <a:schemeClr val="accent1"/>
                </a:solidFill>
                <a:cs typeface="Arial"/>
              </a:rPr>
              <a:t>13%- 17%</a:t>
            </a: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spc="-5" dirty="0">
                <a:solidFill>
                  <a:srgbClr val="FFFFFF"/>
                </a:solidFill>
                <a:cs typeface="Arial"/>
              </a:rPr>
              <a:t>Consectetur</a:t>
            </a:r>
            <a:r>
              <a:rPr lang="en-US" sz="1800" i="1" spc="-35" dirty="0">
                <a:solidFill>
                  <a:srgbClr val="FFFFFF"/>
                </a:solidFill>
                <a:cs typeface="Arial"/>
              </a:rPr>
              <a:t>:</a:t>
            </a:r>
            <a:r>
              <a:rPr lang="en-US" sz="1800" i="1" spc="-15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800" b="1" i="1" spc="-5" dirty="0">
                <a:solidFill>
                  <a:schemeClr val="accent1"/>
                </a:solidFill>
                <a:cs typeface="Arial"/>
              </a:rPr>
              <a:t>5%-10%</a:t>
            </a:r>
          </a:p>
          <a:p>
            <a:pPr marR="775335">
              <a:lnSpc>
                <a:spcPct val="125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en-US" sz="1800" i="1" dirty="0">
                <a:solidFill>
                  <a:srgbClr val="FFFFFF"/>
                </a:solidFill>
                <a:cs typeface="Arial"/>
              </a:rPr>
              <a:t>Adipiscing: </a:t>
            </a:r>
            <a:r>
              <a:rPr lang="en-US" sz="1800" b="1" i="1" spc="-5" dirty="0">
                <a:solidFill>
                  <a:schemeClr val="accent1"/>
                </a:solidFill>
                <a:cs typeface="Arial"/>
              </a:rPr>
              <a:t>$25 service fee</a:t>
            </a: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spc="-25" dirty="0">
                <a:solidFill>
                  <a:srgbClr val="FFFFFF"/>
                </a:solidFill>
                <a:cs typeface="Arial"/>
              </a:rPr>
              <a:t>Etiam aliquet</a:t>
            </a:r>
            <a:r>
              <a:rPr lang="en-US" sz="1800" i="1" dirty="0">
                <a:solidFill>
                  <a:srgbClr val="FFFFFF"/>
                </a:solidFill>
                <a:cs typeface="Arial"/>
              </a:rPr>
              <a:t>:</a:t>
            </a:r>
            <a:r>
              <a:rPr lang="en-US" sz="1800" i="1" spc="-60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800" b="1" i="1" spc="-5" dirty="0">
                <a:solidFill>
                  <a:schemeClr val="accent1"/>
                </a:solidFill>
                <a:cs typeface="Arial"/>
              </a:rPr>
              <a:t>30%-33%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white"/>
        <p:txBody>
          <a:bodyPr/>
          <a:lstStyle/>
          <a:p>
            <a:r>
              <a:rPr lang="en-US" dirty="0"/>
              <a:t>Ut congue quis tortor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/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1800" i="1" spc="-5" dirty="0">
                <a:solidFill>
                  <a:srgbClr val="FFFFFF"/>
                </a:solidFill>
                <a:cs typeface="Arial"/>
              </a:rPr>
              <a:t>Dolor sit amet</a:t>
            </a:r>
            <a:r>
              <a:rPr lang="en-US" sz="1800" i="1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1800" b="1" i="1" spc="-5" dirty="0">
                <a:solidFill>
                  <a:schemeClr val="accent1"/>
                </a:solidFill>
                <a:cs typeface="Arial"/>
              </a:rPr>
              <a:t>6 – 9 months</a:t>
            </a: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dirty="0">
                <a:solidFill>
                  <a:srgbClr val="FFFFFF"/>
                </a:solidFill>
                <a:cs typeface="Arial"/>
              </a:rPr>
              <a:t>Consectetur: </a:t>
            </a:r>
            <a:r>
              <a:rPr lang="en-US" sz="1800" b="1" i="1" spc="-5" dirty="0">
                <a:solidFill>
                  <a:schemeClr val="accent1"/>
                </a:solidFill>
                <a:cs typeface="Arial"/>
              </a:rPr>
              <a:t>9 – 12 months</a:t>
            </a: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dirty="0">
                <a:solidFill>
                  <a:srgbClr val="FFFFFF"/>
                </a:solidFill>
                <a:cs typeface="Arial"/>
              </a:rPr>
              <a:t>Adipiscing: </a:t>
            </a:r>
            <a:r>
              <a:rPr lang="en-US" sz="1800" b="1" i="1" spc="-5" dirty="0">
                <a:solidFill>
                  <a:schemeClr val="accent1"/>
                </a:solidFill>
                <a:cs typeface="Arial"/>
              </a:rPr>
              <a:t>immediate</a:t>
            </a: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dirty="0">
                <a:solidFill>
                  <a:srgbClr val="FFFFFF"/>
                </a:solidFill>
                <a:cs typeface="Arial"/>
              </a:rPr>
              <a:t>Etiam aliquet: </a:t>
            </a:r>
            <a:r>
              <a:rPr lang="en-US" sz="1800" b="1" i="1" spc="-5" dirty="0">
                <a:solidFill>
                  <a:schemeClr val="accent1"/>
                </a:solidFill>
                <a:cs typeface="Arial"/>
              </a:rPr>
              <a:t>depends</a:t>
            </a:r>
            <a:endParaRPr lang="en-US" sz="1800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FORECAST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4" name="Content Placeholder 7" descr="Table">
            <a:extLst>
              <a:ext uri="{FF2B5EF4-FFF2-40B4-BE49-F238E27FC236}">
                <a16:creationId xmlns:a16="http://schemas.microsoft.com/office/drawing/2014/main" id="{E90E34E9-7D18-4CB9-B198-BB2D0AC695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350806"/>
              </p:ext>
            </p:extLst>
          </p:nvPr>
        </p:nvGraphicFramePr>
        <p:xfrm>
          <a:off x="1770186" y="1702055"/>
          <a:ext cx="79977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8895">
                  <a:extLst>
                    <a:ext uri="{9D8B030D-6E8A-4147-A177-3AD203B41FA5}">
                      <a16:colId xmlns:a16="http://schemas.microsoft.com/office/drawing/2014/main" val="2120316286"/>
                    </a:ext>
                  </a:extLst>
                </a:gridCol>
                <a:gridCol w="1572936">
                  <a:extLst>
                    <a:ext uri="{9D8B030D-6E8A-4147-A177-3AD203B41FA5}">
                      <a16:colId xmlns:a16="http://schemas.microsoft.com/office/drawing/2014/main" val="3254578854"/>
                    </a:ext>
                  </a:extLst>
                </a:gridCol>
                <a:gridCol w="1572936">
                  <a:extLst>
                    <a:ext uri="{9D8B030D-6E8A-4147-A177-3AD203B41FA5}">
                      <a16:colId xmlns:a16="http://schemas.microsoft.com/office/drawing/2014/main" val="2480324120"/>
                    </a:ext>
                  </a:extLst>
                </a:gridCol>
                <a:gridCol w="1572936">
                  <a:extLst>
                    <a:ext uri="{9D8B030D-6E8A-4147-A177-3AD203B41FA5}">
                      <a16:colId xmlns:a16="http://schemas.microsoft.com/office/drawing/2014/main" val="3000376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3 YEAR SALES</a:t>
                      </a:r>
                      <a:r>
                        <a:rPr sz="1400" b="1" spc="-5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SUMMARY</a:t>
                      </a:r>
                      <a:endParaRPr sz="14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YR1</a:t>
                      </a:r>
                      <a:endParaRPr sz="14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YR2</a:t>
                      </a:r>
                      <a:endParaRPr sz="14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YR3</a:t>
                      </a:r>
                      <a:endParaRPr sz="14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3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Total</a:t>
                      </a:r>
                      <a:r>
                        <a:rPr sz="1200" spc="-1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Sales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$300,000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$400,000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$500,000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27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Average </a:t>
                      </a:r>
                      <a:r>
                        <a:rPr sz="120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%</a:t>
                      </a:r>
                      <a:r>
                        <a:rPr sz="1200" spc="-1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Commission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12%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12%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12%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28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NET</a:t>
                      </a:r>
                      <a:r>
                        <a:rPr sz="1200" b="1" spc="-1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PROFIT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$36,000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$48,000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$60,000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66630"/>
                  </a:ext>
                </a:extLst>
              </a:tr>
            </a:tbl>
          </a:graphicData>
        </a:graphic>
      </p:graphicFrame>
      <p:graphicFrame>
        <p:nvGraphicFramePr>
          <p:cNvPr id="5" name="Content Placeholder 10" descr="Chart">
            <a:extLst>
              <a:ext uri="{FF2B5EF4-FFF2-40B4-BE49-F238E27FC236}">
                <a16:creationId xmlns:a16="http://schemas.microsoft.com/office/drawing/2014/main" id="{33BB317E-E302-4E8A-84B6-84B049BCD1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771629"/>
              </p:ext>
            </p:extLst>
          </p:nvPr>
        </p:nvGraphicFramePr>
        <p:xfrm>
          <a:off x="1685778" y="3500438"/>
          <a:ext cx="8189742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People discuss something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ct 3" descr="Blue rectangle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3600" y="0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8" name="Oval 47" descr="Beige oval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 descr="Blue rectangle">
            <a:extLst>
              <a:ext uri="{FF2B5EF4-FFF2-40B4-BE49-F238E27FC236}">
                <a16:creationId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0" y="2770632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 descr="Blue circle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1557528" y="2004364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 descr="Blue circle">
            <a:extLst>
              <a:ext uri="{FF2B5EF4-FFF2-40B4-BE49-F238E27FC236}">
                <a16:creationId xmlns:a16="http://schemas.microsoft.com/office/drawing/2014/main" id="{0AD89AAC-7A26-4BF6-8BF7-D301C467BE24}"/>
              </a:ext>
            </a:extLst>
          </p:cNvPr>
          <p:cNvSpPr/>
          <p:nvPr/>
        </p:nvSpPr>
        <p:spPr>
          <a:xfrm>
            <a:off x="7790688" y="1981199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Your Benefits Team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August Bergquist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bg2"/>
                </a:solidFill>
                <a:latin typeface="+mn-lt"/>
              </a:rPr>
              <a:t>Benefits Counselor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CE3A891-B3D6-4B07-A0B9-8F86A9EE5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white">
          <a:xfrm>
            <a:off x="4745831" y="5628583"/>
            <a:ext cx="2700338" cy="738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Name Here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bg2"/>
                </a:solidFill>
                <a:latin typeface="+mn-lt"/>
              </a:rPr>
              <a:t>Plan Administrator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7D8CB18-31C2-421A-B086-BCC239E2F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white"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Allan Matson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bg2"/>
                </a:solidFill>
                <a:latin typeface="+mn-lt"/>
              </a:rPr>
              <a:t>Benefits Counselor</a:t>
            </a:r>
          </a:p>
        </p:txBody>
      </p:sp>
      <p:sp>
        <p:nvSpPr>
          <p:cNvPr id="49" name="object 6" descr="Beige rectangle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2124000" cy="0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4F21771F-9679-4088-A72C-1BE0AC04B6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FF5F0811-386E-4C21-BC9F-29D6AEEA7A2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5572" y="2196083"/>
            <a:ext cx="2414016" cy="2414016"/>
          </a:xfrm>
        </p:spPr>
      </p:pic>
      <p:sp>
        <p:nvSpPr>
          <p:cNvPr id="29" name="Oval 28" descr="Beige circle">
            <a:extLst>
              <a:ext uri="{FF2B5EF4-FFF2-40B4-BE49-F238E27FC236}">
                <a16:creationId xmlns:a16="http://schemas.microsoft.com/office/drawing/2014/main" id="{23AE393F-46ED-4451-AACA-7EC20B0EE16F}"/>
              </a:ext>
            </a:extLst>
          </p:cNvPr>
          <p:cNvSpPr/>
          <p:nvPr/>
        </p:nvSpPr>
        <p:spPr>
          <a:xfrm>
            <a:off x="4111752" y="1544325"/>
            <a:ext cx="3968496" cy="39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" name="Picture Placeholder 56" descr="A woman">
            <a:extLst>
              <a:ext uri="{FF2B5EF4-FFF2-40B4-BE49-F238E27FC236}">
                <a16:creationId xmlns:a16="http://schemas.microsoft.com/office/drawing/2014/main" id="{097D4C55-25B9-4F31-8D16-7968DEF7658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23188392_Professional services pitch deck_SL_V1.potx" id="{A16A60D7-542B-43C6-BB27-7BA8168B4019}" vid="{8C6CFC53-4DED-4518-8264-5814B6A371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pitch deck</Template>
  <TotalTime>120</TotalTime>
  <Words>680</Words>
  <Application>Microsoft Office PowerPoint</Application>
  <PresentationFormat>Widescreen</PresentationFormat>
  <Paragraphs>164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</vt:lpstr>
      <vt:lpstr>Calibri</vt:lpstr>
      <vt:lpstr>Gill Sans MT</vt:lpstr>
      <vt:lpstr>Office Theme</vt:lpstr>
      <vt:lpstr>Company Name Employee Benefits Open Enrollment</vt:lpstr>
      <vt:lpstr>Benefits Available </vt:lpstr>
      <vt:lpstr>Free Benefits Counseling</vt:lpstr>
      <vt:lpstr>INDUSTRY OUTLOOK</vt:lpstr>
      <vt:lpstr>THE MARKET: Lorem ipsum dolor sit amet</vt:lpstr>
      <vt:lpstr>Benefits Available</vt:lpstr>
      <vt:lpstr>REVENUE MODEL</vt:lpstr>
      <vt:lpstr>SALES FORECAST</vt:lpstr>
      <vt:lpstr>Your Benefits Team</vt:lpstr>
      <vt:lpstr>Benefits Counseling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Bryn Reid</dc:creator>
  <cp:lastModifiedBy>Bryn Reid</cp:lastModifiedBy>
  <cp:revision>2</cp:revision>
  <dcterms:created xsi:type="dcterms:W3CDTF">2025-07-24T19:50:58Z</dcterms:created>
  <dcterms:modified xsi:type="dcterms:W3CDTF">2025-07-24T21:51:30Z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