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516" r:id="rId2"/>
    <p:sldId id="395" r:id="rId3"/>
    <p:sldId id="513" r:id="rId4"/>
    <p:sldId id="519" r:id="rId5"/>
    <p:sldId id="256" r:id="rId6"/>
    <p:sldId id="521" r:id="rId7"/>
    <p:sldId id="520" r:id="rId8"/>
    <p:sldId id="271" r:id="rId9"/>
    <p:sldId id="258" r:id="rId10"/>
    <p:sldId id="389" r:id="rId11"/>
    <p:sldId id="396" r:id="rId12"/>
    <p:sldId id="510" r:id="rId13"/>
    <p:sldId id="522" r:id="rId14"/>
    <p:sldId id="366" r:id="rId15"/>
    <p:sldId id="523" r:id="rId16"/>
    <p:sldId id="259" r:id="rId17"/>
    <p:sldId id="261" r:id="rId18"/>
    <p:sldId id="260" r:id="rId19"/>
    <p:sldId id="525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72" r:id="rId28"/>
    <p:sldId id="273" r:id="rId29"/>
    <p:sldId id="274" r:id="rId30"/>
    <p:sldId id="275" r:id="rId31"/>
    <p:sldId id="276" r:id="rId32"/>
    <p:sldId id="518" r:id="rId33"/>
    <p:sldId id="524" r:id="rId34"/>
    <p:sldId id="281" r:id="rId35"/>
    <p:sldId id="52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 Minyard" initials="BM" lastIdx="1" clrIdx="0">
    <p:extLst>
      <p:ext uri="{19B8F6BF-5375-455C-9EA6-DF929625EA0E}">
        <p15:presenceInfo xmlns:p15="http://schemas.microsoft.com/office/powerpoint/2012/main" userId="388ab58350807d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23872"/>
    <a:srgbClr val="236194"/>
    <a:srgbClr val="4E91CD"/>
    <a:srgbClr val="A27B00"/>
    <a:srgbClr val="EC8085"/>
    <a:srgbClr val="F7C9CB"/>
    <a:srgbClr val="5393CE"/>
    <a:srgbClr val="C0E09B"/>
    <a:srgbClr val="CAE0F2"/>
    <a:srgbClr val="B2C1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45" autoAdjust="0"/>
    <p:restoredTop sz="94660"/>
  </p:normalViewPr>
  <p:slideViewPr>
    <p:cSldViewPr snapToGrid="0">
      <p:cViewPr varScale="1">
        <p:scale>
          <a:sx n="78" d="100"/>
          <a:sy n="78" d="100"/>
        </p:scale>
        <p:origin x="91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6019B-E44C-4C0F-BD14-159D291E66BB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10489-D493-4A4D-B1B6-A74408439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92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2/3 of people who file for bankruptcy</a:t>
            </a:r>
            <a:r>
              <a:rPr lang="en-US" baseline="0" dirty="0"/>
              <a:t> cite medical issues as a key contributor to their financial downfall.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140D2-8971-48D5-B5FA-AFF08EF168F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36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Employee</a:t>
            </a:r>
            <a:r>
              <a:rPr lang="en-US" baseline="0" dirty="0"/>
              <a:t> is responsible for out of pocket expenses, not covered by health insurance.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140D2-8971-48D5-B5FA-AFF08EF168F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73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Employe</a:t>
            </a:r>
            <a:r>
              <a:rPr lang="en-US" baseline="0" dirty="0"/>
              <a:t>e actually profits from Xperience Strategy!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140D2-8971-48D5-B5FA-AFF08EF168F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78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Employees</a:t>
            </a:r>
            <a:r>
              <a:rPr lang="en-US" baseline="0" dirty="0"/>
              <a:t> get paid cash from Enhanced Supplemental Benefits.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140D2-8971-48D5-B5FA-AFF08EF168F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joining</a:t>
            </a:r>
            <a:r>
              <a:rPr lang="en-US" baseline="0" dirty="0"/>
              <a:t> us!  Let’s schedule your strategy meeting!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140D2-8971-48D5-B5FA-AFF08EF168F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60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medical bills really devastate</a:t>
            </a:r>
            <a:r>
              <a:rPr lang="en-US" baseline="0" dirty="0"/>
              <a:t> America’s families?  You be the judge…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140D2-8971-48D5-B5FA-AFF08EF168F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33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study done at Harvard University indicates that this</a:t>
            </a:r>
            <a:r>
              <a:rPr lang="en-US" baseline="0" dirty="0"/>
              <a:t> (medical bills) is the biggest cause of bankruptcy…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140D2-8971-48D5-B5FA-AFF08EF168F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44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…and most of them had health insurance.  “78% of filers had some form of health insurance.”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140D2-8971-48D5-B5FA-AFF08EF168F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66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believe this epidemic to the financial downfall for American’s today has 1 major factor: lack of education.  These programs are complex and confusing and unfortunately, education is greatly lacking in our industry.  Xperience Benefits is on a mission to revolutionize the industry through a greater focus on education!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140D2-8971-48D5-B5FA-AFF08EF168F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31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provide benefits counseling for all employees</a:t>
            </a:r>
            <a:r>
              <a:rPr lang="en-US" baseline="0" dirty="0"/>
              <a:t>.  These sessions are confidential, customized, and complimentary.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140D2-8971-48D5-B5FA-AFF08EF168F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24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Our enhanced</a:t>
            </a:r>
            <a:r>
              <a:rPr lang="en-US" baseline="0" dirty="0"/>
              <a:t> strategy goes beyond nice messaging and branding. </a:t>
            </a:r>
            <a:r>
              <a:rPr lang="en-US" dirty="0"/>
              <a:t>What</a:t>
            </a:r>
            <a:r>
              <a:rPr lang="en-US" baseline="0" dirty="0"/>
              <a:t> really separates Xperience Benefits from the rest of the industry, is our enhanced focus on education and world class service. We truly deliver on our promise.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140D2-8971-48D5-B5FA-AFF08EF168F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48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Traidtional</a:t>
            </a:r>
            <a:r>
              <a:rPr lang="en-US" dirty="0"/>
              <a:t> broker model</a:t>
            </a:r>
            <a:r>
              <a:rPr lang="en-US" baseline="0" dirty="0"/>
              <a:t> vs. Xperience Strategy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140D2-8971-48D5-B5FA-AFF08EF168F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96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case study shows</a:t>
            </a:r>
            <a:r>
              <a:rPr lang="en-US" baseline="0" dirty="0"/>
              <a:t> a side by side comparison of most traditional “health insurance only focus” vs. Xperience Strategy.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140D2-8971-48D5-B5FA-AFF08EF168F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96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17894-88A6-4BFC-B465-F304F2540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06C6BE-C851-4BD0-925E-B982FA4204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9C3FD-1C01-49DA-8AA3-FAC68148A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6BB54-79F0-4600-84E9-5F1EFACFD532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DA868-8E07-4C1D-AD35-E59ECF78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C044D-3F0F-4722-B102-B21CDBDF2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BF6-0358-483A-B2B1-623B9305A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8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52E81-9122-4D3A-9C18-B6777FFD7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1E5C22-D7CD-49F0-BFC4-F5713C93D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4DF58-A5B7-43B7-9B00-65D2CEDE3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6BB54-79F0-4600-84E9-5F1EFACFD532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7A799-1150-40E1-A01A-FFD48E708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74E6E-38D6-4E51-9064-5D196A780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BF6-0358-483A-B2B1-623B9305A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4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3D8F0A-DC71-4DEA-A27B-0273A9FDA7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085CD8-A9B5-4195-AA40-B43EB97CA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144F9-F437-41A1-B1ED-9859D5C2F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6BB54-79F0-4600-84E9-5F1EFACFD532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C609D-D5F9-42ED-B07C-F3D88121D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41BA7-237B-411F-9AA0-892EC9002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BF6-0358-483A-B2B1-623B9305A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47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E918F-D721-43DF-B17A-DDC1267D6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3605-5249-4F18-9F6E-0757D2AD2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934DD-DB0A-4C00-982D-414779CE0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6BB54-79F0-4600-84E9-5F1EFACFD532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01B07-0614-4901-BEE3-AD1B2D864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EF2DD-B741-4B53-9776-9A4F57A2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BF6-0358-483A-B2B1-623B9305A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1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5F288-1AD4-4966-9985-56AD469B6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A93CA1-D2F8-4CEF-8A34-AF68555D7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E4628-5E42-4327-A9D0-B2B584A86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6BB54-79F0-4600-84E9-5F1EFACFD532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E037C-E02A-4C6F-8E1E-32FD2F042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F42FB-1F81-4C39-98D0-AAAB6EB0B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BF6-0358-483A-B2B1-623B9305A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5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641D2-10BB-4AB5-AA61-0FB1C968B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E686B-8CC2-4DF9-BF98-3C57FCEC9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C70E36-AB92-4B93-87E9-9AA6FBDEA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46E079-59E8-4CF2-BCEE-AA35435C9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6BB54-79F0-4600-84E9-5F1EFACFD532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ED7D4C-B351-483D-A2CF-609893A40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44A8F-CDA1-443E-AF9F-E1C0B8E18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BF6-0358-483A-B2B1-623B9305A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4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B0CC2-B54D-4CAF-9E8D-62D144A0D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582FE-233F-4511-B3CD-4C3632FD5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BD9717-8730-4BA3-BB54-56614FD7D7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B54B1E-35BF-44D2-9AEE-50F88515B9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EC563C-DBFB-4663-9432-E6140A5CBF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4F27D1-0542-4C0C-9E66-20CDD747D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6BB54-79F0-4600-84E9-5F1EFACFD532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840852-A356-43E5-8EBB-0820F65EF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3389FC-20C7-424D-AADE-BD47711FD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BF6-0358-483A-B2B1-623B9305A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0D189-13DF-4231-9D35-BD40CEFEB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B12205-181C-4A78-A159-BEDFCD30A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6BB54-79F0-4600-84E9-5F1EFACFD532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6BDF3E-A857-4643-B153-17DF87B8F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29B56F-DD01-468A-A772-D96605119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BF6-0358-483A-B2B1-623B9305A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2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99077E-0F5A-4FDE-B49A-E5079850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6BB54-79F0-4600-84E9-5F1EFACFD532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BC8E93-888C-4140-94C1-4566BDD49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55F35-DFB6-446A-AE2C-1865A9C13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BF6-0358-483A-B2B1-623B9305A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9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A22CF-D8FC-498C-A74C-B33409E2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04B1D-7E95-439A-8E88-CA08D381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8A77E1-BFCB-4646-A34B-6C99B959C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8F6A8C-DA29-4FEF-B282-63948AEBE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6BB54-79F0-4600-84E9-5F1EFACFD532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7F47C7-D726-44E0-842C-76695916F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1F2A49-5E90-4DC6-8109-7753E72E3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BF6-0358-483A-B2B1-623B9305A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3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8672F-925C-47C7-A9E6-64AABAEEF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799EA3-A2E3-4EA0-A7C2-264D776F4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D9146D-E77C-4E60-B2E2-93461D36B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482A72-E1F3-4033-91CF-BFE73B21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6BB54-79F0-4600-84E9-5F1EFACFD532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77B4B8-A0C1-464B-8D60-C3F00B250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4467E-1EB1-4691-87BE-FA1133506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BF6-0358-483A-B2B1-623B9305A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3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59C0BE-145B-457B-8D53-A3EE6847D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673A5-59A0-414F-8A63-E08414A59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765E4-1FE0-4A73-AF75-D78E4DCA03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6BB54-79F0-4600-84E9-5F1EFACFD532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AAA63-8F2F-469F-A39F-CA57A5D10C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C3B77-346B-42E2-BCE2-3DC3F0E2CC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69BF6-0358-483A-B2B1-623B9305A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08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vimeo.com/290324615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mailto:clientservices@xperiencebenefits.com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cnbc.com/2019/02/11/this-is-the-real-reason-most-americans-file-for-bankruptcy.html" TargetMode="Externa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hebalance.com/medical-bankruptcy-statistics-4154729" TargetMode="Externa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https://www.investopedia.com/financial-edge/0310/top-5-reasons-people-go-bankrupt.aspx" TargetMode="Externa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nvestopedia.com/financial-edge/0310/top-5-reasons-people-go-bankrupt.aspx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FCCE24-A19E-FC39-43D7-8EE0D4803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44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754">
        <p159:morph option="byObject"/>
      </p:transition>
    </mc:Choice>
    <mc:Fallback xmlns="">
      <p:transition spd="slow" advTm="3754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4CC85F-857F-0F8B-B6F2-5CEBCD6CC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Employee Navigator</a:t>
            </a:r>
          </a:p>
        </p:txBody>
      </p:sp>
      <p:pic>
        <p:nvPicPr>
          <p:cNvPr id="5" name="Content Placeholder 4" descr="A screenshot of a computer&#10;&#10;Description automatically generated">
            <a:hlinkClick r:id="rId2" tooltip="Click here to watch a quick video about Employee Navigator"/>
            <a:extLst>
              <a:ext uri="{FF2B5EF4-FFF2-40B4-BE49-F238E27FC236}">
                <a16:creationId xmlns:a16="http://schemas.microsoft.com/office/drawing/2014/main" id="{D92A18F4-E2C7-27A1-F5DD-E872E496A0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840" y="584725"/>
            <a:ext cx="7624038" cy="4364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4F045C-CB1F-EF9D-1536-4B79649B9EEB}"/>
              </a:ext>
            </a:extLst>
          </p:cNvPr>
          <p:cNvSpPr txBox="1"/>
          <p:nvPr/>
        </p:nvSpPr>
        <p:spPr>
          <a:xfrm>
            <a:off x="4703366" y="5377347"/>
            <a:ext cx="6504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hlinkClick r:id="rId2"/>
              </a:rPr>
              <a:t>Click here to learn more about Employee Navigator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326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37"/>
    </mc:Choice>
    <mc:Fallback xmlns="">
      <p:transition advTm="323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518872-FD4C-408E-B033-799387F7C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7107" y="1752334"/>
            <a:ext cx="2624754" cy="42991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4EB227-757E-456A-9CE5-B9D75E86760A}"/>
              </a:ext>
            </a:extLst>
          </p:cNvPr>
          <p:cNvSpPr txBox="1"/>
          <p:nvPr/>
        </p:nvSpPr>
        <p:spPr>
          <a:xfrm>
            <a:off x="7247106" y="541252"/>
            <a:ext cx="2624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6AF598-8AC1-4A14-84AB-C6E878470745}"/>
              </a:ext>
            </a:extLst>
          </p:cNvPr>
          <p:cNvSpPr txBox="1"/>
          <p:nvPr/>
        </p:nvSpPr>
        <p:spPr>
          <a:xfrm>
            <a:off x="2884039" y="1305536"/>
            <a:ext cx="1780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High-Touch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50BF74-0626-49CE-AA02-F4752FB0FD24}"/>
              </a:ext>
            </a:extLst>
          </p:cNvPr>
          <p:cNvSpPr txBox="1"/>
          <p:nvPr/>
        </p:nvSpPr>
        <p:spPr>
          <a:xfrm>
            <a:off x="7539102" y="1305536"/>
            <a:ext cx="2040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High-Tech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6DE0D9-E363-448B-AE46-415A32E728E3}"/>
              </a:ext>
            </a:extLst>
          </p:cNvPr>
          <p:cNvSpPr txBox="1"/>
          <p:nvPr/>
        </p:nvSpPr>
        <p:spPr>
          <a:xfrm>
            <a:off x="1845380" y="527218"/>
            <a:ext cx="3857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D56A36-984E-87B5-E24A-06AC5B503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" y="91171"/>
            <a:ext cx="2058603" cy="7485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E78E49-E5F9-4BEF-2957-E3815C7950D6}"/>
              </a:ext>
            </a:extLst>
          </p:cNvPr>
          <p:cNvSpPr txBox="1"/>
          <p:nvPr/>
        </p:nvSpPr>
        <p:spPr>
          <a:xfrm>
            <a:off x="1408922" y="2202024"/>
            <a:ext cx="54117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Benefits Consultant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Executive Consultant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Benefits Counselor(s)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Specialist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Coordinator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Area Director</a:t>
            </a:r>
          </a:p>
        </p:txBody>
      </p:sp>
    </p:spTree>
    <p:extLst>
      <p:ext uri="{BB962C8B-B14F-4D97-AF65-F5344CB8AC3E}">
        <p14:creationId xmlns:p14="http://schemas.microsoft.com/office/powerpoint/2010/main" val="2471088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673">
        <p159:morph option="byObject"/>
      </p:transition>
    </mc:Choice>
    <mc:Fallback xmlns="">
      <p:transition spd="slow" advTm="4673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C094E54-1CFD-4296-8748-221211131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756"/>
            <a:ext cx="3831566" cy="423377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E4F9235-7ACD-CAE9-DFA4-69BBC4476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2163" y="541176"/>
            <a:ext cx="7595119" cy="5626359"/>
          </a:xfrm>
        </p:spPr>
        <p:txBody>
          <a:bodyPr>
            <a:normAutofit fontScale="40000" lnSpcReduction="20000"/>
          </a:bodyPr>
          <a:lstStyle/>
          <a:p>
            <a:pPr marL="0" indent="0" algn="l">
              <a:buNone/>
            </a:pPr>
            <a:r>
              <a:rPr lang="en-US" sz="5100" b="0" i="0" dirty="0">
                <a:effectLst/>
                <a:latin typeface="Lato" panose="020F0502020204030204" pitchFamily="34" charset="0"/>
              </a:rPr>
              <a:t>Key responsibilities for our valued clients include:</a:t>
            </a:r>
          </a:p>
          <a:p>
            <a:pPr marL="0" indent="0" algn="l">
              <a:lnSpc>
                <a:spcPct val="120000"/>
              </a:lnSpc>
              <a:spcBef>
                <a:spcPts val="600"/>
              </a:spcBef>
              <a:buNone/>
            </a:pPr>
            <a:br>
              <a:rPr lang="en-US" sz="4000" b="0" i="0" dirty="0">
                <a:effectLst/>
                <a:latin typeface="Lato" panose="020F0502020204030204" pitchFamily="34" charset="0"/>
              </a:rPr>
            </a:br>
            <a:r>
              <a:rPr lang="en-US" sz="4000" b="0" i="0" dirty="0">
                <a:effectLst/>
              </a:rPr>
              <a:t>• </a:t>
            </a:r>
            <a:r>
              <a:rPr lang="en-US" sz="4000" b="1" i="0" dirty="0">
                <a:effectLst/>
              </a:rPr>
              <a:t>Assessing Needs:</a:t>
            </a:r>
            <a:r>
              <a:rPr lang="en-US" sz="4000" b="0" i="0" dirty="0">
                <a:effectLst/>
              </a:rPr>
              <a:t>  Analyze a company's employee demographics and current benefits to identify areas for improvement and potential cost savings. </a:t>
            </a:r>
          </a:p>
          <a:p>
            <a:pPr marL="0" indent="0" algn="l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4000" b="0" i="0" dirty="0">
                <a:effectLst/>
              </a:rPr>
              <a:t>• </a:t>
            </a:r>
            <a:r>
              <a:rPr lang="en-US" sz="4000" b="1" i="0" dirty="0">
                <a:effectLst/>
              </a:rPr>
              <a:t>Benefits Design:</a:t>
            </a:r>
            <a:r>
              <a:rPr lang="en-US" sz="4000" b="0" i="0" dirty="0">
                <a:effectLst/>
              </a:rPr>
              <a:t> Help companies create comprehensive employee benefit packages that meet their budget and employee needs. </a:t>
            </a:r>
          </a:p>
          <a:p>
            <a:pPr marL="0" indent="0" algn="l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4000" b="0" i="0" dirty="0">
                <a:effectLst/>
              </a:rPr>
              <a:t>• </a:t>
            </a:r>
            <a:r>
              <a:rPr lang="en-US" sz="4000" b="1" i="0" dirty="0">
                <a:effectLst/>
              </a:rPr>
              <a:t>Market Research:</a:t>
            </a:r>
            <a:r>
              <a:rPr lang="en-US" sz="4000" b="0" i="0" dirty="0">
                <a:effectLst/>
              </a:rPr>
              <a:t> Compare plans and pricing from various insurance carriers to find the most suitable options. </a:t>
            </a:r>
          </a:p>
          <a:p>
            <a:pPr marL="0" indent="0" algn="l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4000" b="0" i="0" dirty="0">
                <a:effectLst/>
              </a:rPr>
              <a:t>•</a:t>
            </a:r>
            <a:r>
              <a:rPr lang="en-US" sz="4000" b="1" i="0" dirty="0">
                <a:effectLst/>
              </a:rPr>
              <a:t> Claims analysis: </a:t>
            </a:r>
            <a:r>
              <a:rPr lang="en-US" sz="4000" b="0" i="0" dirty="0">
                <a:effectLst/>
              </a:rPr>
              <a:t>Monitor claims data to identify trends and potential cost-saving opportunities. </a:t>
            </a:r>
          </a:p>
          <a:p>
            <a:pPr marL="0" indent="0" algn="l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4000" b="0" i="0" dirty="0">
                <a:effectLst/>
              </a:rPr>
              <a:t>• </a:t>
            </a:r>
            <a:r>
              <a:rPr lang="en-US" sz="4000" b="1" i="0" dirty="0">
                <a:effectLst/>
              </a:rPr>
              <a:t>Negotiation:</a:t>
            </a:r>
            <a:r>
              <a:rPr lang="en-US" sz="4000" b="0" i="0" dirty="0">
                <a:effectLst/>
              </a:rPr>
              <a:t> Negotiate contracts with insurance providers to secure favorable terms and pricing. </a:t>
            </a:r>
          </a:p>
          <a:p>
            <a:pPr marL="0" indent="0" algn="l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4000" b="1" i="0" dirty="0">
                <a:effectLst/>
              </a:rPr>
              <a:t>• Employee Education:</a:t>
            </a:r>
            <a:r>
              <a:rPr lang="en-US" sz="4000" b="0" i="0" dirty="0">
                <a:effectLst/>
              </a:rPr>
              <a:t> Provide employees with information about their benefits, including how to access and utilize them effectively.   </a:t>
            </a:r>
          </a:p>
          <a:p>
            <a:pPr marL="0" indent="0" algn="l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4000" b="1" i="0" dirty="0">
                <a:effectLst/>
              </a:rPr>
              <a:t>• Open Enrollment Support:</a:t>
            </a:r>
            <a:r>
              <a:rPr lang="en-US" sz="4000" b="0" i="0" dirty="0">
                <a:effectLst/>
              </a:rPr>
              <a:t> Assist with the annual open enrollment process, including communication to employees about plan changes and selection options. </a:t>
            </a:r>
          </a:p>
          <a:p>
            <a:pPr marL="0" indent="0" algn="l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4000" b="0" i="0" dirty="0">
                <a:effectLst/>
              </a:rPr>
              <a:t>• </a:t>
            </a:r>
            <a:r>
              <a:rPr lang="en-US" sz="4000" b="1" i="0" dirty="0">
                <a:effectLst/>
              </a:rPr>
              <a:t>Compliance Management: </a:t>
            </a:r>
            <a:r>
              <a:rPr lang="en-US" sz="4000" b="0" i="0" dirty="0">
                <a:effectLst/>
              </a:rPr>
              <a:t>Ensure that the company's benefit plans adhere to relevant laws like the Affordable Care Act (ACA) and Employee Retirement Income Security Act (ERISA).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76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106">
        <p159:morph option="byObject"/>
      </p:transition>
    </mc:Choice>
    <mc:Fallback xmlns="">
      <p:transition spd="slow" advTm="3106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8E0198-1D6E-C733-F33C-217301295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F1C680-F28A-E3DE-5B5F-40A2A699E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0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Services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A78B61-19C8-9437-A179-8E8F27E68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136" y="1285875"/>
            <a:ext cx="10175630" cy="767904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en-US" sz="3200" b="0" i="0" u="none" strike="noStrike" baseline="0" dirty="0"/>
              <a:t>Email </a:t>
            </a:r>
            <a:r>
              <a:rPr lang="en-US" sz="3200" i="0" u="sng" strike="noStrike" baseline="0" dirty="0">
                <a:hlinkClick r:id="rId2"/>
              </a:rPr>
              <a:t>clientservices@xperiencebenefits.com</a:t>
            </a:r>
            <a:r>
              <a:rPr lang="en-US" sz="3200" i="0" u="sng" strike="noStrike" baseline="0" dirty="0"/>
              <a:t> </a:t>
            </a:r>
            <a:r>
              <a:rPr lang="en-US" sz="3200" b="0" i="0" u="none" strike="noStrike" baseline="0" dirty="0"/>
              <a:t>for any servicing needs for both the company and employees.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082165-5C00-5AAB-EF25-66A35534D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626824" y="2405149"/>
            <a:ext cx="6932254" cy="389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09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106">
        <p159:morph option="byObject"/>
      </p:transition>
    </mc:Choice>
    <mc:Fallback xmlns="">
      <p:transition spd="slow" advTm="3106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98A98D-6760-44CE-9DB2-27A25E2D3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421" y="2484147"/>
            <a:ext cx="3523924" cy="28939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31FDA1-E167-49C3-9A3B-66F7D1538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2652" y="2484147"/>
            <a:ext cx="3647850" cy="24073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A155A5-AA40-43BD-B692-0A62E46976EE}"/>
              </a:ext>
            </a:extLst>
          </p:cNvPr>
          <p:cNvSpPr txBox="1"/>
          <p:nvPr/>
        </p:nvSpPr>
        <p:spPr>
          <a:xfrm>
            <a:off x="562170" y="1280238"/>
            <a:ext cx="3282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 Benefits Portal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C5E083-0445-410F-A337-DA1A6A19379F}"/>
              </a:ext>
            </a:extLst>
          </p:cNvPr>
          <p:cNvSpPr txBox="1"/>
          <p:nvPr/>
        </p:nvSpPr>
        <p:spPr>
          <a:xfrm>
            <a:off x="4207438" y="1280238"/>
            <a:ext cx="3385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Benefits Guides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26B893-EE9F-4E9E-A340-BB69C58D81A9}"/>
              </a:ext>
            </a:extLst>
          </p:cNvPr>
          <p:cNvSpPr txBox="1"/>
          <p:nvPr/>
        </p:nvSpPr>
        <p:spPr>
          <a:xfrm>
            <a:off x="8273810" y="1274113"/>
            <a:ext cx="3385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Counseling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F2BFD4-6D30-4884-8DE0-DE1DB1247476}"/>
              </a:ext>
            </a:extLst>
          </p:cNvPr>
          <p:cNvSpPr txBox="1"/>
          <p:nvPr/>
        </p:nvSpPr>
        <p:spPr>
          <a:xfrm>
            <a:off x="1767841" y="397290"/>
            <a:ext cx="9162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Employee Benefits Team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6BD36F-F6DC-2A42-46D3-78A51BBDEA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06263">
            <a:off x="4645459" y="2238223"/>
            <a:ext cx="2901079" cy="37551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690A3C-5F60-0EE1-6D6A-D5501BE90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249" y="329263"/>
            <a:ext cx="1765990" cy="84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0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61"/>
    </mc:Choice>
    <mc:Fallback xmlns="">
      <p:transition advTm="326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8C7B69-5D01-BAE0-6DF9-C082AD2A2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DD1699-8813-166B-31B2-24E08A16F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421" y="2484147"/>
            <a:ext cx="3523924" cy="28939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1D04AF-D1BC-4EC9-6E67-C2531FAD1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2652" y="2484147"/>
            <a:ext cx="3647850" cy="24073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8FCE15-113B-9A23-8F20-4360BE9C87F7}"/>
              </a:ext>
            </a:extLst>
          </p:cNvPr>
          <p:cNvSpPr txBox="1"/>
          <p:nvPr/>
        </p:nvSpPr>
        <p:spPr>
          <a:xfrm>
            <a:off x="1222310" y="392080"/>
            <a:ext cx="9582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Available at No Cost!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A25DCD-076B-9542-CC11-7F91CB764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06263">
            <a:off x="4645459" y="2238223"/>
            <a:ext cx="2901079" cy="37551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FDADF2-53A9-1263-B759-5FC554B01F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370" y="464798"/>
            <a:ext cx="127649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8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61"/>
    </mc:Choice>
    <mc:Fallback xmlns="">
      <p:transition advTm="326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survey&#10;&#10;Description automatically generated">
            <a:extLst>
              <a:ext uri="{FF2B5EF4-FFF2-40B4-BE49-F238E27FC236}">
                <a16:creationId xmlns:a16="http://schemas.microsoft.com/office/drawing/2014/main" id="{433728CD-C981-18E3-3DA5-3532CC1E42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42643"/>
            <a:ext cx="11277600" cy="41727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4D56E4-71A2-D2F3-83EB-6F43DAF4F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0499"/>
            <a:ext cx="12192000" cy="4657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5D86D8-225B-F51A-E180-8F2A5A315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1033"/>
            <a:ext cx="12192000" cy="453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5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survey&#10;&#10;Description automatically generated">
            <a:extLst>
              <a:ext uri="{FF2B5EF4-FFF2-40B4-BE49-F238E27FC236}">
                <a16:creationId xmlns:a16="http://schemas.microsoft.com/office/drawing/2014/main" id="{433728CD-C981-18E3-3DA5-3532CC1E42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42643"/>
            <a:ext cx="11277600" cy="41727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4D56E4-71A2-D2F3-83EB-6F43DAF4F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0499"/>
            <a:ext cx="12192000" cy="4657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5D86D8-225B-F51A-E180-8F2A5A315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1033"/>
            <a:ext cx="12192000" cy="4535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E2351A-12DB-7758-BFC5-530CFA065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84155"/>
            <a:ext cx="12192000" cy="4489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1D2711-4106-F4C7-C5EA-CB39B70FB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21667"/>
            <a:ext cx="12192000" cy="461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6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survey&#10;&#10;Description automatically generated">
            <a:extLst>
              <a:ext uri="{FF2B5EF4-FFF2-40B4-BE49-F238E27FC236}">
                <a16:creationId xmlns:a16="http://schemas.microsoft.com/office/drawing/2014/main" id="{433728CD-C981-18E3-3DA5-3532CC1E42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42643"/>
            <a:ext cx="11277600" cy="41727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4D56E4-71A2-D2F3-83EB-6F43DAF4F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0499"/>
            <a:ext cx="12192000" cy="4657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5D86D8-225B-F51A-E180-8F2A5A315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1033"/>
            <a:ext cx="12192000" cy="4535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E2351A-12DB-7758-BFC5-530CFA065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84155"/>
            <a:ext cx="12192000" cy="44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7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B7854-3D31-6C66-16BD-71C50C4A2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 dirty="0">
                <a:latin typeface="+mj-lt"/>
                <a:ea typeface="+mj-ea"/>
                <a:cs typeface="+mj-cs"/>
              </a:rPr>
              <a:t>941 Tax and Wage Report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74331B0-C97C-EF61-0954-7FAE4EF96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255095" cy="3410712"/>
          </a:xfrm>
        </p:spPr>
        <p:txBody>
          <a:bodyPr anchor="t">
            <a:normAutofit/>
          </a:bodyPr>
          <a:lstStyle/>
          <a:p>
            <a:r>
              <a:rPr lang="en-US" dirty="0"/>
              <a:t>This is </a:t>
            </a:r>
            <a:r>
              <a:rPr lang="en-US" b="1" u="sng" dirty="0"/>
              <a:t>always</a:t>
            </a:r>
            <a:r>
              <a:rPr lang="en-US" dirty="0"/>
              <a:t> needed for group health plans.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8649FC-03E2-5646-7637-819956287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646" y="782961"/>
            <a:ext cx="7299418" cy="529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3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AACB6C-C173-4E5F-9DEE-0D696643EE07}"/>
              </a:ext>
            </a:extLst>
          </p:cNvPr>
          <p:cNvSpPr txBox="1"/>
          <p:nvPr/>
        </p:nvSpPr>
        <p:spPr>
          <a:xfrm>
            <a:off x="775470" y="3672370"/>
            <a:ext cx="10640754" cy="11192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22387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Benefits | Payroll | HR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kern="1200" dirty="0">
              <a:solidFill>
                <a:srgbClr val="22387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i="1" kern="1200" dirty="0">
                <a:solidFill>
                  <a:srgbClr val="22387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Your Employee Benefits Department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8931C75-B333-4434-8985-34026CE70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7221" y="362057"/>
            <a:ext cx="3997251" cy="232355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4125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707">
        <p159:morph option="byObject"/>
      </p:transition>
    </mc:Choice>
    <mc:Fallback xmlns="">
      <p:transition spd="slow" advTm="1707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83" y="685901"/>
            <a:ext cx="9175633" cy="514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9" y="22223"/>
            <a:ext cx="108521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04461" y="5943601"/>
            <a:ext cx="56202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https://www.cnbc.com/2019/02/11/this-is-the-real-reason-most-americans-file-for-bankruptcy.html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36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481" y="781050"/>
            <a:ext cx="6777038" cy="500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2" y="152400"/>
            <a:ext cx="77628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64617" y="6019800"/>
            <a:ext cx="7086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https://www.thebalance.com/medical-bankruptcy-statistics-4154729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39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4" y="1540570"/>
            <a:ext cx="3448050" cy="35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4" y="2057401"/>
            <a:ext cx="6696073" cy="3972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6033702"/>
            <a:ext cx="8991600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dirty="0">
                <a:hlinkClick r:id="rId5"/>
              </a:rPr>
              <a:t>https://www.investopedia.com/financial-edge/0310/top-5-reasons-people-go-bankrupt.aspx</a:t>
            </a:r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381000"/>
            <a:ext cx="793115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3925" y="838201"/>
            <a:ext cx="780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Top 5 Reasons Why People Go Bankrupt</a:t>
            </a:r>
          </a:p>
        </p:txBody>
      </p:sp>
    </p:spTree>
    <p:extLst>
      <p:ext uri="{BB962C8B-B14F-4D97-AF65-F5344CB8AC3E}">
        <p14:creationId xmlns:p14="http://schemas.microsoft.com/office/powerpoint/2010/main" val="27548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Medical Bills are the #1 Reason </a:t>
            </a:r>
            <a:br>
              <a:rPr lang="en-US" b="1" dirty="0"/>
            </a:br>
            <a:r>
              <a:rPr lang="en-US" b="1" dirty="0"/>
              <a:t>for Bankruptcy in America Today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81200" y="1976284"/>
            <a:ext cx="8229600" cy="414988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“78% of filers had some form of </a:t>
            </a:r>
          </a:p>
          <a:p>
            <a:pPr marL="0" indent="0" algn="ctr">
              <a:buNone/>
            </a:pPr>
            <a:r>
              <a:rPr lang="en-US" dirty="0"/>
              <a:t>health insurance”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3505201"/>
            <a:ext cx="73342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38500" y="5410201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https://www.investopedia.com/financial-edge/0310/top-5-reasons-people-go-bankrupt.aspx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91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1435244"/>
            <a:ext cx="9677400" cy="544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85314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7" y="-6555"/>
            <a:ext cx="11779045" cy="68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30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5" b="2"/>
          <a:stretch>
            <a:fillRect/>
          </a:stretch>
        </p:blipFill>
        <p:spPr>
          <a:xfrm>
            <a:off x="2233524" y="13006"/>
            <a:ext cx="7724186" cy="683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8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5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" r="-1" b="-1"/>
          <a:stretch>
            <a:fillRect/>
          </a:stretch>
        </p:blipFill>
        <p:spPr>
          <a:xfrm>
            <a:off x="-146957" y="261257"/>
            <a:ext cx="12190710" cy="63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5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65" y="0"/>
            <a:ext cx="11729869" cy="685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400" y="314159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Insurance Only</a:t>
            </a:r>
          </a:p>
        </p:txBody>
      </p:sp>
      <p:sp>
        <p:nvSpPr>
          <p:cNvPr id="7" name="Down Arrow 6"/>
          <p:cNvSpPr/>
          <p:nvPr/>
        </p:nvSpPr>
        <p:spPr>
          <a:xfrm>
            <a:off x="4212771" y="2230015"/>
            <a:ext cx="533400" cy="26499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984171" y="4982616"/>
            <a:ext cx="990600" cy="457201"/>
          </a:xfrm>
          <a:prstGeom prst="ellipse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3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group of people working on a project&#10;&#10;Description automatically generated">
            <a:extLst>
              <a:ext uri="{FF2B5EF4-FFF2-40B4-BE49-F238E27FC236}">
                <a16:creationId xmlns:a16="http://schemas.microsoft.com/office/drawing/2014/main" id="{D01E888C-0272-F8E9-221C-1C27DF97D1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418" y="643467"/>
            <a:ext cx="5613163" cy="557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3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299"/>
    </mc:Choice>
    <mc:Fallback xmlns="">
      <p:transition advTm="5299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11" y="0"/>
            <a:ext cx="11697478" cy="684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27041" y="211938"/>
            <a:ext cx="4673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Xperience Strategy</a:t>
            </a:r>
          </a:p>
        </p:txBody>
      </p:sp>
      <p:sp>
        <p:nvSpPr>
          <p:cNvPr id="6" name="Down Arrow 5"/>
          <p:cNvSpPr/>
          <p:nvPr/>
        </p:nvSpPr>
        <p:spPr>
          <a:xfrm>
            <a:off x="6284556" y="2174033"/>
            <a:ext cx="533400" cy="21397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102609" y="4898558"/>
            <a:ext cx="914400" cy="59413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69207" y="4834284"/>
            <a:ext cx="2286000" cy="72267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0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800" y="0"/>
            <a:ext cx="4526200" cy="692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1"/>
            <a:ext cx="4572000" cy="692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2F2BFD4-6D30-4884-8DE0-DE1DB1247476}"/>
              </a:ext>
            </a:extLst>
          </p:cNvPr>
          <p:cNvSpPr txBox="1"/>
          <p:nvPr/>
        </p:nvSpPr>
        <p:spPr>
          <a:xfrm>
            <a:off x="838200" y="586838"/>
            <a:ext cx="103028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690A3C-5F60-0EE1-6D6A-D5501BE90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481537"/>
            <a:ext cx="2245545" cy="1072375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96356B-384B-E931-EFE3-347DE78A5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following information is needed to provide an initial strategy recommendation for a Strategy Meeting: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dirty="0"/>
              <a:t> Employee Census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Carriers Require this to get Quotes for Pricing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Template is Provided Upon Request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dirty="0"/>
              <a:t> Current Benefits Carrier Documents </a:t>
            </a:r>
            <a:r>
              <a:rPr lang="en-US" sz="2000" dirty="0"/>
              <a:t>(if applicable)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dirty="0"/>
              <a:t> Most Recent Invoices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dirty="0"/>
              <a:t> SBCs and Plan Summaries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dirty="0"/>
              <a:t> Most Recent Carrier Renewals</a:t>
            </a:r>
          </a:p>
        </p:txBody>
      </p:sp>
    </p:spTree>
    <p:extLst>
      <p:ext uri="{BB962C8B-B14F-4D97-AF65-F5344CB8AC3E}">
        <p14:creationId xmlns:p14="http://schemas.microsoft.com/office/powerpoint/2010/main" val="1055375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569">
        <p159:morph option="byObject"/>
      </p:transition>
    </mc:Choice>
    <mc:Fallback xmlns="">
      <p:transition spd="slow" advTm="3569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B7854-3D31-6C66-16BD-71C50C4A2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 dirty="0">
                <a:latin typeface="+mj-lt"/>
                <a:ea typeface="+mj-ea"/>
                <a:cs typeface="+mj-cs"/>
              </a:rPr>
              <a:t>941 Tax and Wage Report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74331B0-C97C-EF61-0954-7FAE4EF96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255095" cy="3410712"/>
          </a:xfrm>
        </p:spPr>
        <p:txBody>
          <a:bodyPr anchor="t">
            <a:normAutofit/>
          </a:bodyPr>
          <a:lstStyle/>
          <a:p>
            <a:r>
              <a:rPr lang="en-US" dirty="0"/>
              <a:t>This is </a:t>
            </a:r>
            <a:r>
              <a:rPr lang="en-US" b="1" u="sng" dirty="0"/>
              <a:t>always</a:t>
            </a:r>
            <a:r>
              <a:rPr lang="en-US" dirty="0"/>
              <a:t> needed for group health plans.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8649FC-03E2-5646-7637-819956287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646" y="782961"/>
            <a:ext cx="7299418" cy="529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5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FEB638-372F-BD29-6B92-3ED5C06C6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3242" y="4277711"/>
            <a:ext cx="1502978" cy="71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3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714B3D-C99A-6159-1D1E-76B62D9EB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57F5879-A5FA-D1CA-7FE9-061071245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8CB63A-84B4-E67D-BE9D-8B92DEDAB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541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3754">
        <p159:morph option="byObject"/>
      </p:transition>
    </mc:Choice>
    <mc:Fallback>
      <p:transition spd="slow" advTm="3754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survey&#10;&#10;Description automatically generated">
            <a:extLst>
              <a:ext uri="{FF2B5EF4-FFF2-40B4-BE49-F238E27FC236}">
                <a16:creationId xmlns:a16="http://schemas.microsoft.com/office/drawing/2014/main" id="{433728CD-C981-18E3-3DA5-3532CC1E42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42643"/>
            <a:ext cx="11277600" cy="41727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4D56E4-71A2-D2F3-83EB-6F43DAF4F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0499"/>
            <a:ext cx="12192000" cy="465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3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screenshot of a survey&#10;&#10;Description automatically generated">
            <a:extLst>
              <a:ext uri="{FF2B5EF4-FFF2-40B4-BE49-F238E27FC236}">
                <a16:creationId xmlns:a16="http://schemas.microsoft.com/office/drawing/2014/main" id="{433728CD-C981-18E3-3DA5-3532CC1E42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411562"/>
            <a:ext cx="10905066" cy="4034875"/>
          </a:xfrm>
          <a:prstGeom prst="rect">
            <a:avLst/>
          </a:prstGeom>
          <a:ln>
            <a:noFill/>
          </a:ln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0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2D2F25-4773-B01B-9BC8-DF8BC0C73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229BBD53-B610-B500-A28E-056D24C34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834"/>
            <a:ext cx="12192000" cy="249216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D27BE-9D2E-D85C-5BED-E795F9034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761"/>
            <a:ext cx="1219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26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707">
        <p159:morph option="byObject"/>
      </p:transition>
    </mc:Choice>
    <mc:Fallback xmlns="">
      <p:transition spd="slow" advTm="1707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2CAE63-8CF0-8D58-940E-ED996A9BF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collage of a few images of a computer and a phone&#10;&#10;Description automatically generated with medium confidence">
            <a:extLst>
              <a:ext uri="{FF2B5EF4-FFF2-40B4-BE49-F238E27FC236}">
                <a16:creationId xmlns:a16="http://schemas.microsoft.com/office/drawing/2014/main" id="{019ADAD8-2FFC-B85F-1BC8-E83BE8539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1" b="1"/>
          <a:stretch/>
        </p:blipFill>
        <p:spPr>
          <a:xfrm>
            <a:off x="812788" y="457200"/>
            <a:ext cx="1056642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21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707">
        <p159:morph option="byObject"/>
      </p:transition>
    </mc:Choice>
    <mc:Fallback xmlns="">
      <p:transition spd="slow" advTm="1707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286432-D4E9-649D-51F3-ABED599B1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kern="1200" dirty="0">
                <a:solidFill>
                  <a:srgbClr val="2238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Modern Strategies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9AB458-A7F1-D5C9-62F4-12FA59B5BB5A}"/>
              </a:ext>
            </a:extLst>
          </p:cNvPr>
          <p:cNvSpPr>
            <a:spLocks/>
          </p:cNvSpPr>
          <p:nvPr/>
        </p:nvSpPr>
        <p:spPr>
          <a:xfrm>
            <a:off x="1014268" y="1926266"/>
            <a:ext cx="4985068" cy="79632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877824">
              <a:spcAft>
                <a:spcPts val="600"/>
              </a:spcAft>
            </a:pPr>
            <a:r>
              <a:rPr lang="en-US" sz="4224" b="1" kern="1200">
                <a:solidFill>
                  <a:srgbClr val="2238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Tech</a:t>
            </a:r>
            <a:endParaRPr lang="en-US" sz="4400"/>
          </a:p>
        </p:txBody>
      </p:sp>
      <p:pic>
        <p:nvPicPr>
          <p:cNvPr id="18" name="Content Placeholder 17" descr="A person holding a phone and a computer&#10;&#10;Description automatically generated">
            <a:extLst>
              <a:ext uri="{FF2B5EF4-FFF2-40B4-BE49-F238E27FC236}">
                <a16:creationId xmlns:a16="http://schemas.microsoft.com/office/drawing/2014/main" id="{A14EFDC4-E391-6E88-A669-A45CC702B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5565" y="2722588"/>
            <a:ext cx="4142473" cy="356120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5990C21-0905-7629-62AE-EFD8E77B0D11}"/>
              </a:ext>
            </a:extLst>
          </p:cNvPr>
          <p:cNvSpPr>
            <a:spLocks/>
          </p:cNvSpPr>
          <p:nvPr/>
        </p:nvSpPr>
        <p:spPr>
          <a:xfrm>
            <a:off x="6168113" y="1926266"/>
            <a:ext cx="5009619" cy="79632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877824">
              <a:spcAft>
                <a:spcPts val="600"/>
              </a:spcAft>
            </a:pPr>
            <a:r>
              <a:rPr lang="en-US" sz="4224" b="1" kern="1200">
                <a:solidFill>
                  <a:srgbClr val="2238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Touch</a:t>
            </a:r>
            <a:endParaRPr lang="en-US" sz="4400"/>
          </a:p>
        </p:txBody>
      </p:sp>
      <p:pic>
        <p:nvPicPr>
          <p:cNvPr id="25" name="Content Placeholder 24" descr="A person standing in front of a table with people around it&#10;&#10;Description automatically generated">
            <a:extLst>
              <a:ext uri="{FF2B5EF4-FFF2-40B4-BE49-F238E27FC236}">
                <a16:creationId xmlns:a16="http://schemas.microsoft.com/office/drawing/2014/main" id="{C935B324-794D-229A-DABA-B6652B0C7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686" y="2722588"/>
            <a:ext cx="4142473" cy="356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48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932">
        <p159:morph option="byObject"/>
      </p:transition>
    </mc:Choice>
    <mc:Fallback xmlns="">
      <p:transition spd="slow" advTm="2932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close up of a device&#10;&#10;Description automatically generated">
            <a:extLst>
              <a:ext uri="{FF2B5EF4-FFF2-40B4-BE49-F238E27FC236}">
                <a16:creationId xmlns:a16="http://schemas.microsoft.com/office/drawing/2014/main" id="{A9185E8A-3649-4327-B08E-890730CFEE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303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317">
        <p159:morph option="byObject"/>
      </p:transition>
    </mc:Choice>
    <mc:Fallback xmlns="">
      <p:transition spd="slow" advTm="4317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19269</TotalTime>
  <Words>701</Words>
  <Application>Microsoft Office PowerPoint</Application>
  <PresentationFormat>Widescreen</PresentationFormat>
  <Paragraphs>84</Paragraphs>
  <Slides>35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Aharoni</vt:lpstr>
      <vt:lpstr>Arial</vt:lpstr>
      <vt:lpstr>Calibri</vt:lpstr>
      <vt:lpstr>Calibri Light</vt:lpstr>
      <vt:lpstr>Cambria</vt:lpstr>
      <vt:lpstr>Lato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Innovative Modern Strategies</vt:lpstr>
      <vt:lpstr>PowerPoint Presentation</vt:lpstr>
      <vt:lpstr>Employee Navigator</vt:lpstr>
      <vt:lpstr>PowerPoint Presentation</vt:lpstr>
      <vt:lpstr>PowerPoint Presentation</vt:lpstr>
      <vt:lpstr>Client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941 Tax and Wage Report</vt:lpstr>
      <vt:lpstr>PowerPoint Presentation</vt:lpstr>
      <vt:lpstr>PowerPoint Presentation</vt:lpstr>
      <vt:lpstr>PowerPoint Presentation</vt:lpstr>
      <vt:lpstr>Medical Bills are the #1 Reason  for Bankruptcy in America Today</vt:lpstr>
      <vt:lpstr>Education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941 Tax and Wage Report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Minyard</dc:creator>
  <cp:lastModifiedBy>Bryn Reid</cp:lastModifiedBy>
  <cp:revision>153</cp:revision>
  <dcterms:created xsi:type="dcterms:W3CDTF">2020-07-21T13:58:59Z</dcterms:created>
  <dcterms:modified xsi:type="dcterms:W3CDTF">2025-06-25T21:42:41Z</dcterms:modified>
</cp:coreProperties>
</file>