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2"/>
  </p:notesMasterIdLst>
  <p:sldIdLst>
    <p:sldId id="262" r:id="rId5"/>
    <p:sldId id="576" r:id="rId6"/>
    <p:sldId id="577" r:id="rId7"/>
    <p:sldId id="578" r:id="rId8"/>
    <p:sldId id="635" r:id="rId9"/>
    <p:sldId id="581" r:id="rId10"/>
    <p:sldId id="645" r:id="rId11"/>
    <p:sldId id="647" r:id="rId12"/>
    <p:sldId id="668" r:id="rId13"/>
    <p:sldId id="669" r:id="rId14"/>
    <p:sldId id="670" r:id="rId15"/>
    <p:sldId id="665" r:id="rId16"/>
    <p:sldId id="634" r:id="rId17"/>
    <p:sldId id="594" r:id="rId18"/>
    <p:sldId id="596" r:id="rId19"/>
    <p:sldId id="595" r:id="rId20"/>
    <p:sldId id="597" r:id="rId21"/>
    <p:sldId id="652" r:id="rId22"/>
    <p:sldId id="661" r:id="rId23"/>
    <p:sldId id="662" r:id="rId24"/>
    <p:sldId id="663" r:id="rId25"/>
    <p:sldId id="657" r:id="rId26"/>
    <p:sldId id="667" r:id="rId27"/>
    <p:sldId id="664" r:id="rId28"/>
    <p:sldId id="659" r:id="rId29"/>
    <p:sldId id="660" r:id="rId30"/>
    <p:sldId id="630" r:id="rId31"/>
  </p:sldIdLst>
  <p:sldSz cx="12192000" cy="6858000"/>
  <p:notesSz cx="6858000" cy="9144000"/>
  <p:embeddedFontLst>
    <p:embeddedFont>
      <p:font typeface="BestDefense" panose="020B0604020202020204" charset="0"/>
      <p:regular r:id="rId33"/>
      <p:bold r:id="rId34"/>
      <p:italic r:id="rId35"/>
      <p:boldItalic r:id="rId36"/>
    </p:embeddedFont>
    <p:embeddedFont>
      <p:font typeface="BestDefense Black" panose="020B0604020202020204" charset="0"/>
      <p:bold r:id="rId37"/>
      <p:italic r:id="rId38"/>
      <p:boldItalic r:id="rId39"/>
    </p:embeddedFont>
    <p:embeddedFont>
      <p:font typeface="Calibri" panose="020F0502020204030204" pitchFamily="34" charset="0"/>
      <p:regular r:id="rId40"/>
      <p:bold r:id="rId41"/>
      <p:italic r:id="rId42"/>
      <p:boldItalic r:id="rId43"/>
    </p:embeddedFont>
    <p:embeddedFont>
      <p:font typeface="Rubik" panose="020B0604020202020204" charset="-79"/>
      <p:regular r:id="rId44"/>
      <p:bold r:id="rId45"/>
      <p:italic r:id="rId46"/>
      <p:boldItalic r:id="rId47"/>
    </p:embeddedFont>
    <p:embeddedFont>
      <p:font typeface="Swift Justice" panose="020B060402020202020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CBAB56-813B-D840-A352-05850001778F}">
          <p14:sldIdLst>
            <p14:sldId id="262"/>
            <p14:sldId id="576"/>
            <p14:sldId id="577"/>
            <p14:sldId id="578"/>
            <p14:sldId id="635"/>
            <p14:sldId id="581"/>
            <p14:sldId id="645"/>
            <p14:sldId id="647"/>
            <p14:sldId id="668"/>
            <p14:sldId id="669"/>
            <p14:sldId id="670"/>
            <p14:sldId id="665"/>
            <p14:sldId id="634"/>
            <p14:sldId id="594"/>
            <p14:sldId id="596"/>
            <p14:sldId id="595"/>
            <p14:sldId id="597"/>
            <p14:sldId id="652"/>
            <p14:sldId id="661"/>
            <p14:sldId id="662"/>
            <p14:sldId id="663"/>
            <p14:sldId id="657"/>
            <p14:sldId id="667"/>
            <p14:sldId id="664"/>
            <p14:sldId id="659"/>
            <p14:sldId id="660"/>
            <p14:sldId id="630"/>
          </p14:sldIdLst>
        </p14:section>
        <p14:section name="Appendix" id="{89E54A10-0043-EB45-B0EA-8D8A98CBE165}">
          <p14:sldIdLst/>
        </p14:section>
      </p14:sectionLst>
    </p:ext>
    <p:ext uri="{EFAFB233-063F-42B5-8137-9DF3F51BA10A}">
      <p15:sldGuideLst xmlns:p15="http://schemas.microsoft.com/office/powerpoint/2012/main">
        <p15:guide id="1" orient="horz" pos="3384" userDrawn="1">
          <p15:clr>
            <a:srgbClr val="A4A3A4"/>
          </p15:clr>
        </p15:guide>
        <p15:guide id="2" pos="5328" userDrawn="1">
          <p15:clr>
            <a:srgbClr val="A4A3A4"/>
          </p15:clr>
        </p15:guide>
        <p15:guide id="3" pos="2952" userDrawn="1">
          <p15:clr>
            <a:srgbClr val="A4A3A4"/>
          </p15:clr>
        </p15:guide>
        <p15:guide id="4" pos="6432" userDrawn="1">
          <p15:clr>
            <a:srgbClr val="A4A3A4"/>
          </p15:clr>
        </p15:guide>
        <p15:guide id="5"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ie Pettigrew" initials="AP" lastIdx="4" clrIdx="0">
    <p:extLst>
      <p:ext uri="{19B8F6BF-5375-455C-9EA6-DF929625EA0E}">
        <p15:presenceInfo xmlns:p15="http://schemas.microsoft.com/office/powerpoint/2012/main" userId="S::angelapettigrew@legalshieldcorp.com::dcf02fef-f795-475b-8702-1ccf078177a6" providerId="AD"/>
      </p:ext>
    </p:extLst>
  </p:cmAuthor>
  <p:cmAuthor id="2" name="Elyse A. Dillard" initials="EAD" lastIdx="6" clrIdx="1">
    <p:extLst>
      <p:ext uri="{19B8F6BF-5375-455C-9EA6-DF929625EA0E}">
        <p15:presenceInfo xmlns:p15="http://schemas.microsoft.com/office/powerpoint/2012/main" userId="S::ElyseDillard@legalshieldcorp.com::62b10351-57f3-490a-92a5-37e4ab8bbf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432A8-737D-DC64-D6C2-C2D906B86E82}" v="9" dt="2021-04-21T14:23:39.325"/>
    <p1510:client id="{43499014-7ED8-EA67-6396-D33EECCE3C9B}" v="19" dt="2021-04-12T18:20:17.798"/>
    <p1510:client id="{E1DEBEA3-0853-4519-D4B5-D6FC6C5EE5B4}" v="2" dt="2021-04-12T18:38:40.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51" autoAdjust="0"/>
    <p:restoredTop sz="91200" autoAdjust="0"/>
  </p:normalViewPr>
  <p:slideViewPr>
    <p:cSldViewPr snapToGrid="0" snapToObjects="1">
      <p:cViewPr varScale="1">
        <p:scale>
          <a:sx n="86" d="100"/>
          <a:sy n="86" d="100"/>
        </p:scale>
        <p:origin x="293" y="58"/>
      </p:cViewPr>
      <p:guideLst>
        <p:guide orient="horz" pos="3384"/>
        <p:guide pos="5328"/>
        <p:guide pos="2952"/>
        <p:guide pos="6432"/>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C4058-585B-B642-B710-42E1FA648E5C}" type="datetimeFigureOut">
              <a:rPr lang="en-US" smtClean="0"/>
              <a:t>5/10/2021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41167-7CD8-BE4A-BCBE-15F598E19563}" type="slidenum">
              <a:rPr lang="en-US" smtClean="0"/>
              <a:t>‹#›</a:t>
            </a:fld>
            <a:endParaRPr lang="en-US" dirty="0"/>
          </a:p>
        </p:txBody>
      </p:sp>
    </p:spTree>
    <p:extLst>
      <p:ext uri="{BB962C8B-B14F-4D97-AF65-F5344CB8AC3E}">
        <p14:creationId xmlns:p14="http://schemas.microsoft.com/office/powerpoint/2010/main" val="259735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41167-7CD8-BE4A-BCBE-15F598E19563}" type="slidenum">
              <a:rPr lang="en-US" smtClean="0"/>
              <a:t>7</a:t>
            </a:fld>
            <a:endParaRPr lang="en-US" dirty="0"/>
          </a:p>
        </p:txBody>
      </p:sp>
    </p:spTree>
    <p:extLst>
      <p:ext uri="{BB962C8B-B14F-4D97-AF65-F5344CB8AC3E}">
        <p14:creationId xmlns:p14="http://schemas.microsoft.com/office/powerpoint/2010/main" val="47963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41167-7CD8-BE4A-BCBE-15F598E19563}" type="slidenum">
              <a:rPr lang="en-US" smtClean="0"/>
              <a:t>8</a:t>
            </a:fld>
            <a:endParaRPr lang="en-US" dirty="0"/>
          </a:p>
        </p:txBody>
      </p:sp>
    </p:spTree>
    <p:extLst>
      <p:ext uri="{BB962C8B-B14F-4D97-AF65-F5344CB8AC3E}">
        <p14:creationId xmlns:p14="http://schemas.microsoft.com/office/powerpoint/2010/main" val="341958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41167-7CD8-BE4A-BCBE-15F598E19563}" type="slidenum">
              <a:rPr lang="en-US" smtClean="0"/>
              <a:t>9</a:t>
            </a:fld>
            <a:endParaRPr lang="en-US" dirty="0"/>
          </a:p>
        </p:txBody>
      </p:sp>
    </p:spTree>
    <p:extLst>
      <p:ext uri="{BB962C8B-B14F-4D97-AF65-F5344CB8AC3E}">
        <p14:creationId xmlns:p14="http://schemas.microsoft.com/office/powerpoint/2010/main" val="29745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351D8-E9D3-1D49-8935-A89DEB7F6B76}" type="slidenum">
              <a:rPr lang="en-US" smtClean="0"/>
              <a:t>23</a:t>
            </a:fld>
            <a:endParaRPr lang="en-US" dirty="0"/>
          </a:p>
        </p:txBody>
      </p:sp>
    </p:spTree>
    <p:extLst>
      <p:ext uri="{BB962C8B-B14F-4D97-AF65-F5344CB8AC3E}">
        <p14:creationId xmlns:p14="http://schemas.microsoft.com/office/powerpoint/2010/main" val="2594642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41167-7CD8-BE4A-BCBE-15F598E19563}" type="slidenum">
              <a:rPr lang="en-US" smtClean="0"/>
              <a:t>24</a:t>
            </a:fld>
            <a:endParaRPr lang="en-US" dirty="0"/>
          </a:p>
        </p:txBody>
      </p:sp>
    </p:spTree>
    <p:extLst>
      <p:ext uri="{BB962C8B-B14F-4D97-AF65-F5344CB8AC3E}">
        <p14:creationId xmlns:p14="http://schemas.microsoft.com/office/powerpoint/2010/main" val="149795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41167-7CD8-BE4A-BCBE-15F598E19563}" type="slidenum">
              <a:rPr lang="en-US" smtClean="0"/>
              <a:t>25</a:t>
            </a:fld>
            <a:endParaRPr lang="en-US" dirty="0"/>
          </a:p>
        </p:txBody>
      </p:sp>
    </p:spTree>
    <p:extLst>
      <p:ext uri="{BB962C8B-B14F-4D97-AF65-F5344CB8AC3E}">
        <p14:creationId xmlns:p14="http://schemas.microsoft.com/office/powerpoint/2010/main" val="4136950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27</a:t>
            </a:fld>
            <a:endParaRPr lang="en-US" dirty="0"/>
          </a:p>
        </p:txBody>
      </p:sp>
    </p:spTree>
    <p:extLst>
      <p:ext uri="{BB962C8B-B14F-4D97-AF65-F5344CB8AC3E}">
        <p14:creationId xmlns:p14="http://schemas.microsoft.com/office/powerpoint/2010/main" val="44856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354C-DB23-754C-820D-761AE370F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96E166-4D9C-5649-9A41-3D2FB39F18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E0743-419E-E04F-A8CF-7272AD0FD0F5}"/>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5" name="Footer Placeholder 4">
            <a:extLst>
              <a:ext uri="{FF2B5EF4-FFF2-40B4-BE49-F238E27FC236}">
                <a16:creationId xmlns:a16="http://schemas.microsoft.com/office/drawing/2014/main" id="{D3356509-F432-3649-A317-71C45CDC1E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ED9265-F698-2B47-870E-A1E4E2F688B1}"/>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286082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544C-D2B9-2B49-BAAB-C41D54CD4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ADF59A-2C25-9244-89F6-AFF4C0068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9EC1EB-D216-9049-B16B-AF8539328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E47F3-9D6E-6345-B3AC-1CE183191B03}"/>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6" name="Footer Placeholder 5">
            <a:extLst>
              <a:ext uri="{FF2B5EF4-FFF2-40B4-BE49-F238E27FC236}">
                <a16:creationId xmlns:a16="http://schemas.microsoft.com/office/drawing/2014/main" id="{24E8E9AA-ED7D-AC42-90EE-1EB2E5983F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4C1EB1-6822-044E-8891-E5032471357F}"/>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96828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AC0D-D8F6-8849-A770-9B56332C9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5CB775-D030-454B-8BA3-AE556C7D2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5DB09C2-80AF-334B-93AE-0CE91B9662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FC4AC7-BDE4-D749-8B55-69B53E117FF1}"/>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6" name="Footer Placeholder 5">
            <a:extLst>
              <a:ext uri="{FF2B5EF4-FFF2-40B4-BE49-F238E27FC236}">
                <a16:creationId xmlns:a16="http://schemas.microsoft.com/office/drawing/2014/main" id="{1A6951EB-C864-D243-A4A0-CC834F9ED1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3F72E3-53F5-B84E-B8D4-7239A08B4E62}"/>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1153138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950BC-6F05-DF42-9EC0-BA4BCB584F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DB22E-95E5-9A41-8F6B-0F77144476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106F2-93EA-F240-AF4B-A73A9542600F}"/>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5" name="Footer Placeholder 4">
            <a:extLst>
              <a:ext uri="{FF2B5EF4-FFF2-40B4-BE49-F238E27FC236}">
                <a16:creationId xmlns:a16="http://schemas.microsoft.com/office/drawing/2014/main" id="{C184924D-1775-0B49-ADA6-D0A74255A4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C6F447-B3B3-544A-A855-2D0DB091CF5C}"/>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1717774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DC8125-CC14-C84F-99C3-6AC97338B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14F0C-0E98-674C-ADD5-C3B3389F9C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EC6D5-3D5F-8F45-84FB-1A952C6326A6}"/>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5" name="Footer Placeholder 4">
            <a:extLst>
              <a:ext uri="{FF2B5EF4-FFF2-40B4-BE49-F238E27FC236}">
                <a16:creationId xmlns:a16="http://schemas.microsoft.com/office/drawing/2014/main" id="{4C9B617F-8F4C-D84F-903A-365AC6358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5836CE-A085-F249-A455-F793B0E89E25}"/>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2938966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3"/>
          <p:cNvSpPr txBox="1">
            <a:spLocks/>
          </p:cNvSpPr>
          <p:nvPr userDrawn="1"/>
        </p:nvSpPr>
        <p:spPr>
          <a:xfrm>
            <a:off x="127000" y="6365875"/>
            <a:ext cx="795867" cy="365125"/>
          </a:xfrm>
          <a:prstGeom prst="rect">
            <a:avLst/>
          </a:prstGeom>
          <a:noFill/>
        </p:spPr>
        <p:txBody>
          <a:bodyPr vert="horz" lIns="108852" tIns="54425" rIns="108852" bIns="54425" rtlCol="0" anchor="b" anchorCtr="0"/>
          <a:lstStyle>
            <a:defPPr>
              <a:defRPr lang="en-US"/>
            </a:defPPr>
            <a:lvl1pPr marL="0" algn="ctr" defTabSz="1306220" rtl="0" eaLnBrk="1" latinLnBrk="0" hangingPunct="1">
              <a:defRPr sz="1700" kern="1200">
                <a:solidFill>
                  <a:schemeClr val="tx1">
                    <a:tint val="75000"/>
                  </a:schemeClr>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a:lstStyle>
          <a:p>
            <a:pPr algn="l"/>
            <a:fld id="{88C02A3A-A74E-4567-BAFE-5219AB7951A7}" type="slidenum">
              <a:rPr lang="en-US" sz="1200" b="0" i="0" smtClean="0">
                <a:solidFill>
                  <a:schemeClr val="bg1"/>
                </a:solidFill>
                <a:latin typeface="Rubik" panose="02000604000000020004" pitchFamily="2" charset="-79"/>
                <a:cs typeface="Rubik" panose="02000604000000020004" pitchFamily="2" charset="-79"/>
              </a:rPr>
              <a:pPr algn="l"/>
              <a:t>‹#›</a:t>
            </a:fld>
            <a:endParaRPr lang="en-US" sz="1200" b="0" i="0" dirty="0">
              <a:solidFill>
                <a:schemeClr val="bg1"/>
              </a:solidFill>
              <a:latin typeface="Rubik" panose="02000604000000020004" pitchFamily="2" charset="-79"/>
              <a:cs typeface="Rubik" panose="02000604000000020004" pitchFamily="2" charset="-79"/>
            </a:endParaRPr>
          </a:p>
        </p:txBody>
      </p:sp>
    </p:spTree>
    <p:extLst>
      <p:ext uri="{BB962C8B-B14F-4D97-AF65-F5344CB8AC3E}">
        <p14:creationId xmlns:p14="http://schemas.microsoft.com/office/powerpoint/2010/main" val="269456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94B107-E1D0-4A42-9ABF-1F989F12278F}"/>
              </a:ext>
            </a:extLst>
          </p:cNvPr>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val="43437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55DA-1714-6E4D-A4C7-9BA183A679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045FE-1EA0-AA44-A2E4-192AF7D500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6AA8C-A1B6-D54D-B9ED-08647F5A82A1}"/>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5" name="Footer Placeholder 4">
            <a:extLst>
              <a:ext uri="{FF2B5EF4-FFF2-40B4-BE49-F238E27FC236}">
                <a16:creationId xmlns:a16="http://schemas.microsoft.com/office/drawing/2014/main" id="{71C4B2D6-1064-9B4D-9F89-EE21A622D4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6F95E1-5C7A-674B-AEEE-906C30F745F4}"/>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1285826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045FE-1EA0-AA44-A2E4-192AF7D5002C}"/>
              </a:ext>
            </a:extLst>
          </p:cNvPr>
          <p:cNvSpPr>
            <a:spLocks noGrp="1"/>
          </p:cNvSpPr>
          <p:nvPr>
            <p:ph idx="1"/>
          </p:nvPr>
        </p:nvSpPr>
        <p:spPr>
          <a:xfrm>
            <a:off x="838200" y="365124"/>
            <a:ext cx="10515600" cy="6086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220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A1DB-BA2D-A34B-A082-EFFC5E0950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4DE961-D89F-2F44-B7F3-A12B2868B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D1A758-F3C6-F744-BB2D-E3BD5B282582}"/>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5" name="Footer Placeholder 4">
            <a:extLst>
              <a:ext uri="{FF2B5EF4-FFF2-40B4-BE49-F238E27FC236}">
                <a16:creationId xmlns:a16="http://schemas.microsoft.com/office/drawing/2014/main" id="{F722F2CB-FB21-6541-BE09-3C76C8EDDB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FB043B-10A3-9E4A-ACEC-94AF87CA489E}"/>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323945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E9F3F-B75A-0347-840F-F04CB06E1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46F274-2C1A-AE43-A923-EB689F8F6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B5C03-D4DB-4349-9128-7070E01101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09BF9A-7153-3B47-8B80-62A6B19859E6}"/>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6" name="Footer Placeholder 5">
            <a:extLst>
              <a:ext uri="{FF2B5EF4-FFF2-40B4-BE49-F238E27FC236}">
                <a16:creationId xmlns:a16="http://schemas.microsoft.com/office/drawing/2014/main" id="{938C5C2C-B0B2-D54F-83A3-7A9C4959BF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CEDD78-BEF6-1843-8880-820C690976D3}"/>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401053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5D64-E8C8-9B48-AFBD-4E20CB7D9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9A14AC-C393-EB47-B363-40D97956A9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7A982-20D4-764D-9339-BA68A2CD8C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C872FA-A466-BE47-93F1-A68529CA81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8D597-1001-7A44-9E47-451E631492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EE0CAB-5A79-3B4B-8E54-8C035AEE8543}"/>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8" name="Footer Placeholder 7">
            <a:extLst>
              <a:ext uri="{FF2B5EF4-FFF2-40B4-BE49-F238E27FC236}">
                <a16:creationId xmlns:a16="http://schemas.microsoft.com/office/drawing/2014/main" id="{782C43D1-ACDD-9D4B-A810-0E7C8F33518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5F1299-0813-D149-8657-FE20264FFB2B}"/>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1053247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D5E4-6F97-B345-A63E-570D618F27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29FBED-DF64-8644-8BB5-7A7ADF0CDCAB}"/>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4" name="Footer Placeholder 3">
            <a:extLst>
              <a:ext uri="{FF2B5EF4-FFF2-40B4-BE49-F238E27FC236}">
                <a16:creationId xmlns:a16="http://schemas.microsoft.com/office/drawing/2014/main" id="{A5DDDC5D-43BF-A746-8E6D-9F9FD19A08F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58AD72-ADC1-3647-842A-84AD9251E07C}"/>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366847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412C7-231C-F040-A42A-2099118CE0A8}"/>
              </a:ext>
            </a:extLst>
          </p:cNvPr>
          <p:cNvSpPr>
            <a:spLocks noGrp="1"/>
          </p:cNvSpPr>
          <p:nvPr>
            <p:ph type="dt" sz="half" idx="10"/>
          </p:nvPr>
        </p:nvSpPr>
        <p:spPr/>
        <p:txBody>
          <a:bodyPr/>
          <a:lstStyle/>
          <a:p>
            <a:fld id="{02BCA6A0-630E-7948-8554-5D9161C58F51}" type="datetimeFigureOut">
              <a:rPr lang="en-US" smtClean="0"/>
              <a:t>5/10/2021</a:t>
            </a:fld>
            <a:endParaRPr lang="en-US" dirty="0"/>
          </a:p>
        </p:txBody>
      </p:sp>
      <p:sp>
        <p:nvSpPr>
          <p:cNvPr id="3" name="Footer Placeholder 2">
            <a:extLst>
              <a:ext uri="{FF2B5EF4-FFF2-40B4-BE49-F238E27FC236}">
                <a16:creationId xmlns:a16="http://schemas.microsoft.com/office/drawing/2014/main" id="{079CD378-C533-4744-B25E-32F2213D85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2CB65F-BE40-844F-AE4B-CD32E21C9583}"/>
              </a:ext>
            </a:extLst>
          </p:cNvPr>
          <p:cNvSpPr>
            <a:spLocks noGrp="1"/>
          </p:cNvSpPr>
          <p:nvPr>
            <p:ph type="sldNum" sz="quarter" idx="12"/>
          </p:nvPr>
        </p:nvSpPr>
        <p:spPr/>
        <p:txBody>
          <a:bodyPr/>
          <a:lstStyle/>
          <a:p>
            <a:fld id="{D2593B24-0FEB-3D4C-BB27-8B34D40683A6}" type="slidenum">
              <a:rPr lang="en-US" smtClean="0"/>
              <a:t>‹#›</a:t>
            </a:fld>
            <a:endParaRPr lang="en-US" dirty="0"/>
          </a:p>
        </p:txBody>
      </p:sp>
    </p:spTree>
    <p:extLst>
      <p:ext uri="{BB962C8B-B14F-4D97-AF65-F5344CB8AC3E}">
        <p14:creationId xmlns:p14="http://schemas.microsoft.com/office/powerpoint/2010/main" val="240520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C51ED5-0FC3-0541-AEAC-1A37AC485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2697F3-98D3-EE40-91F6-93207A6EC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20B51-C4A9-EF43-9966-1F7F30D0E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ubik" panose="02000604000000020004" pitchFamily="2" charset="-79"/>
                <a:cs typeface="Rubik" panose="02000604000000020004" pitchFamily="2" charset="-79"/>
              </a:defRPr>
            </a:lvl1pPr>
          </a:lstStyle>
          <a:p>
            <a:fld id="{02BCA6A0-630E-7948-8554-5D9161C58F51}" type="datetimeFigureOut">
              <a:rPr lang="en-US" smtClean="0"/>
              <a:pPr/>
              <a:t>5/10/2021</a:t>
            </a:fld>
            <a:endParaRPr lang="en-US" dirty="0"/>
          </a:p>
        </p:txBody>
      </p:sp>
      <p:sp>
        <p:nvSpPr>
          <p:cNvPr id="5" name="Footer Placeholder 4">
            <a:extLst>
              <a:ext uri="{FF2B5EF4-FFF2-40B4-BE49-F238E27FC236}">
                <a16:creationId xmlns:a16="http://schemas.microsoft.com/office/drawing/2014/main" id="{A5FCFB62-6FF1-424D-B14F-D47A78A22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ubik" panose="02000604000000020004" pitchFamily="2" charset="-79"/>
                <a:cs typeface="Rubik" panose="02000604000000020004" pitchFamily="2" charset="-79"/>
              </a:defRPr>
            </a:lvl1pPr>
          </a:lstStyle>
          <a:p>
            <a:endParaRPr lang="en-US" dirty="0"/>
          </a:p>
        </p:txBody>
      </p:sp>
      <p:sp>
        <p:nvSpPr>
          <p:cNvPr id="6" name="Slide Number Placeholder 5">
            <a:extLst>
              <a:ext uri="{FF2B5EF4-FFF2-40B4-BE49-F238E27FC236}">
                <a16:creationId xmlns:a16="http://schemas.microsoft.com/office/drawing/2014/main" id="{2C45D22B-BCEB-714E-9126-1BCBCA4F3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ubik" panose="02000604000000020004" pitchFamily="2" charset="-79"/>
                <a:cs typeface="Rubik" panose="02000604000000020004" pitchFamily="2" charset="-79"/>
              </a:defRPr>
            </a:lvl1pPr>
          </a:lstStyle>
          <a:p>
            <a:fld id="{D2593B24-0FEB-3D4C-BB27-8B34D40683A6}" type="slidenum">
              <a:rPr lang="en-US" smtClean="0"/>
              <a:pPr/>
              <a:t>‹#›</a:t>
            </a:fld>
            <a:endParaRPr lang="en-US" dirty="0"/>
          </a:p>
        </p:txBody>
      </p:sp>
    </p:spTree>
    <p:extLst>
      <p:ext uri="{BB962C8B-B14F-4D97-AF65-F5344CB8AC3E}">
        <p14:creationId xmlns:p14="http://schemas.microsoft.com/office/powerpoint/2010/main" val="226180796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Rubik" panose="02000604000000020004" pitchFamily="2" charset="-79"/>
          <a:ea typeface="+mj-ea"/>
          <a:cs typeface="Rubik" panose="02000604000000020004"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ubik" panose="02000604000000020004" pitchFamily="2" charset="-79"/>
          <a:ea typeface="+mn-ea"/>
          <a:cs typeface="Rubik" panose="02000604000000020004"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ubik" panose="02000604000000020004" pitchFamily="2" charset="-79"/>
          <a:ea typeface="+mn-ea"/>
          <a:cs typeface="Rubik" panose="02000604000000020004"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2000604000000020004" pitchFamily="2" charset="-79"/>
          <a:ea typeface="+mn-ea"/>
          <a:cs typeface="Rubik" panose="02000604000000020004"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2000604000000020004" pitchFamily="2" charset="-79"/>
          <a:ea typeface="+mn-ea"/>
          <a:cs typeface="Rubik"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3.sv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3.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32.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4.xml"/><Relationship Id="rId16"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33.svg"/><Relationship Id="rId9" Type="http://schemas.openxmlformats.org/officeDocument/2006/relationships/image" Target="../media/image47.pn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64.png"/><Relationship Id="rId7" Type="http://schemas.openxmlformats.org/officeDocument/2006/relationships/image" Target="../media/image36.png"/><Relationship Id="rId12"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image" Target="../media/image68.png"/><Relationship Id="rId4" Type="http://schemas.microsoft.com/office/2007/relationships/hdphoto" Target="../media/hdphoto4.wdp"/><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743D2E-EE31-DC44-A70A-019EF162038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A73563EE-2723-D14A-816C-B37A32EBD594}"/>
              </a:ext>
            </a:extLst>
          </p:cNvPr>
          <p:cNvSpPr/>
          <p:nvPr/>
        </p:nvSpPr>
        <p:spPr>
          <a:xfrm>
            <a:off x="0" y="3429000"/>
            <a:ext cx="3048000"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654594F-FDE0-1546-9342-06DC90B08681}"/>
              </a:ext>
            </a:extLst>
          </p:cNvPr>
          <p:cNvSpPr txBox="1"/>
          <p:nvPr/>
        </p:nvSpPr>
        <p:spPr>
          <a:xfrm>
            <a:off x="13" y="2561998"/>
            <a:ext cx="12191976" cy="1899588"/>
          </a:xfrm>
          <a:prstGeom prst="rect">
            <a:avLst/>
          </a:prstGeom>
          <a:noFill/>
          <a:effectLst>
            <a:outerShdw blurRad="165100" dist="38100" dir="2700000" algn="tl" rotWithShape="0">
              <a:prstClr val="black">
                <a:alpha val="81000"/>
              </a:prstClr>
            </a:outerShdw>
          </a:effectLst>
        </p:spPr>
        <p:txBody>
          <a:bodyPr wrap="square" rtlCol="0" anchor="ctr" anchorCtr="0">
            <a:noAutofit/>
          </a:bodyPr>
          <a:lstStyle/>
          <a:p>
            <a:pPr algn="ctr">
              <a:lnSpc>
                <a:spcPct val="87000"/>
              </a:lnSpc>
            </a:pPr>
            <a:r>
              <a:rPr lang="en-US" sz="7200" b="1" spc="100" dirty="0">
                <a:solidFill>
                  <a:schemeClr val="bg1"/>
                </a:solidFill>
                <a:effectLst>
                  <a:outerShdw blurRad="127000" dist="38100" dir="2700000" algn="tl" rotWithShape="0">
                    <a:prstClr val="black">
                      <a:alpha val="50000"/>
                    </a:prstClr>
                  </a:outerShdw>
                </a:effectLst>
                <a:latin typeface="Swift Justice" panose="020A0800090400000002" pitchFamily="18" charset="0"/>
                <a:cs typeface="Rubik" panose="02000604000000020004" pitchFamily="2" charset="-79"/>
              </a:rPr>
              <a:t>Your </a:t>
            </a:r>
            <a:r>
              <a:rPr lang="en-US" sz="7200" b="1" spc="100" dirty="0">
                <a:solidFill>
                  <a:schemeClr val="accent3"/>
                </a:solidFill>
                <a:effectLst>
                  <a:outerShdw blurRad="127000" dist="38100" dir="2700000" algn="tl" rotWithShape="0">
                    <a:prstClr val="black">
                      <a:alpha val="50000"/>
                    </a:prstClr>
                  </a:outerShdw>
                </a:effectLst>
                <a:latin typeface="Swift Justice" panose="020A0800090400000002" pitchFamily="18" charset="0"/>
                <a:cs typeface="Rubik" panose="02000604000000020004" pitchFamily="2" charset="-79"/>
              </a:rPr>
              <a:t>Opportunit</a:t>
            </a:r>
            <a:r>
              <a:rPr lang="en-US" sz="7200" b="1" spc="-300" dirty="0">
                <a:solidFill>
                  <a:schemeClr val="accent3"/>
                </a:solidFill>
                <a:effectLst>
                  <a:outerShdw blurRad="127000" dist="38100" dir="2700000" algn="tl" rotWithShape="0">
                    <a:prstClr val="black">
                      <a:alpha val="50000"/>
                    </a:prstClr>
                  </a:outerShdw>
                </a:effectLst>
                <a:latin typeface="Swift Justice" panose="020A0800090400000002" pitchFamily="18" charset="0"/>
                <a:cs typeface="Rubik" panose="02000604000000020004" pitchFamily="2" charset="-79"/>
              </a:rPr>
              <a:t>y</a:t>
            </a:r>
            <a:r>
              <a:rPr lang="en-US" sz="7200" spc="100" dirty="0">
                <a:solidFill>
                  <a:schemeClr val="accent3"/>
                </a:solidFill>
                <a:effectLst>
                  <a:outerShdw blurRad="127000" dist="38100" dir="2700000" algn="tl" rotWithShape="0">
                    <a:prstClr val="black">
                      <a:alpha val="50000"/>
                    </a:prstClr>
                  </a:outerShdw>
                </a:effectLst>
                <a:latin typeface="Swift Justice" panose="020A0800090400000002" pitchFamily="18" charset="0"/>
                <a:cs typeface="Rubik" panose="02000604000000020004" pitchFamily="2" charset="-79"/>
              </a:rPr>
              <a:t>.</a:t>
            </a:r>
          </a:p>
          <a:p>
            <a:pPr algn="ctr">
              <a:lnSpc>
                <a:spcPct val="87000"/>
              </a:lnSpc>
            </a:pPr>
            <a:r>
              <a:rPr lang="en-US" sz="7200" b="1" spc="100" dirty="0">
                <a:solidFill>
                  <a:schemeClr val="bg1"/>
                </a:solidFill>
                <a:effectLst>
                  <a:outerShdw blurRad="127000" dist="38100" dir="2700000" algn="tl" rotWithShape="0">
                    <a:prstClr val="black">
                      <a:alpha val="50000"/>
                    </a:prstClr>
                  </a:outerShdw>
                </a:effectLst>
                <a:latin typeface="Swift Justice" panose="020A0800090400000002" pitchFamily="18" charset="0"/>
                <a:cs typeface="Rubik" panose="02000604000000020004" pitchFamily="2" charset="-79"/>
              </a:rPr>
              <a:t>Your </a:t>
            </a:r>
            <a:r>
              <a:rPr lang="en-US" sz="7200" b="1" spc="100" dirty="0">
                <a:solidFill>
                  <a:schemeClr val="accent3"/>
                </a:solidFill>
                <a:effectLst>
                  <a:outerShdw blurRad="127000" dist="38100" dir="2700000" algn="tl" rotWithShape="0">
                    <a:prstClr val="black">
                      <a:alpha val="50000"/>
                    </a:prstClr>
                  </a:outerShdw>
                </a:effectLst>
                <a:latin typeface="Swift Justice" panose="020A0800090400000002" pitchFamily="18" charset="0"/>
                <a:cs typeface="Rubik" panose="02000604000000020004" pitchFamily="2" charset="-79"/>
              </a:rPr>
              <a:t>Journe</a:t>
            </a:r>
            <a:r>
              <a:rPr lang="en-US" sz="7200" b="1" spc="-300" dirty="0">
                <a:solidFill>
                  <a:schemeClr val="accent3"/>
                </a:solidFill>
                <a:effectLst>
                  <a:outerShdw blurRad="127000" dist="38100" dir="2700000" algn="tl" rotWithShape="0">
                    <a:prstClr val="black">
                      <a:alpha val="50000"/>
                    </a:prstClr>
                  </a:outerShdw>
                </a:effectLst>
                <a:latin typeface="Swift Justice" panose="020A0800090400000002" pitchFamily="18" charset="0"/>
                <a:cs typeface="Rubik" panose="02000604000000020004" pitchFamily="2" charset="-79"/>
              </a:rPr>
              <a:t>y</a:t>
            </a:r>
            <a:r>
              <a:rPr lang="en-US" sz="7200" spc="100" dirty="0">
                <a:solidFill>
                  <a:schemeClr val="accent3"/>
                </a:solidFill>
                <a:effectLst>
                  <a:outerShdw blurRad="127000" dist="38100" dir="2700000" algn="tl" rotWithShape="0">
                    <a:prstClr val="black">
                      <a:alpha val="50000"/>
                    </a:prstClr>
                  </a:outerShdw>
                </a:effectLst>
                <a:latin typeface="Swift Justice" panose="020A0800090400000002" pitchFamily="18" charset="0"/>
                <a:cs typeface="Rubik" panose="02000604000000020004" pitchFamily="2" charset="-79"/>
              </a:rPr>
              <a:t>.</a:t>
            </a:r>
          </a:p>
        </p:txBody>
      </p:sp>
      <p:sp>
        <p:nvSpPr>
          <p:cNvPr id="23" name="Rectangle 22">
            <a:extLst>
              <a:ext uri="{FF2B5EF4-FFF2-40B4-BE49-F238E27FC236}">
                <a16:creationId xmlns:a16="http://schemas.microsoft.com/office/drawing/2014/main" id="{514B3FCA-1419-B549-9FF5-1777475CA8DE}"/>
              </a:ext>
            </a:extLst>
          </p:cNvPr>
          <p:cNvSpPr/>
          <p:nvPr/>
        </p:nvSpPr>
        <p:spPr>
          <a:xfrm>
            <a:off x="9141686" y="5974079"/>
            <a:ext cx="3048000" cy="898667"/>
          </a:xfrm>
          <a:prstGeom prst="rect">
            <a:avLst/>
          </a:prstGeom>
          <a:gradFill>
            <a:gsLst>
              <a:gs pos="0">
                <a:schemeClr val="tx1">
                  <a:lumMod val="50000"/>
                  <a:alpha val="0"/>
                </a:schemeClr>
              </a:gs>
              <a:gs pos="45000">
                <a:schemeClr val="tx1">
                  <a:lumMod val="5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FF6AF048-DD79-A345-B183-4717921FDDD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372346" y="6118271"/>
            <a:ext cx="2616454" cy="520040"/>
          </a:xfrm>
          <a:prstGeom prst="rect">
            <a:avLst/>
          </a:prstGeom>
          <a:effectLst/>
        </p:spPr>
      </p:pic>
    </p:spTree>
    <p:extLst>
      <p:ext uri="{BB962C8B-B14F-4D97-AF65-F5344CB8AC3E}">
        <p14:creationId xmlns:p14="http://schemas.microsoft.com/office/powerpoint/2010/main" val="1368053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119B149-EB7B-4C41-89AA-5F955F48D63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57455" y="69679"/>
            <a:ext cx="4141216" cy="6908800"/>
          </a:xfrm>
          <a:prstGeom prst="rect">
            <a:avLst/>
          </a:prstGeom>
        </p:spPr>
      </p:pic>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819758" y="1476524"/>
            <a:ext cx="6553200" cy="4670276"/>
          </a:xfrm>
          <a:prstGeom prst="rect">
            <a:avLst/>
          </a:prstGeom>
          <a:noFill/>
        </p:spPr>
        <p:txBody>
          <a:bodyPr vert="horz" lIns="91440" tIns="91440" rIns="91440" bIns="91440"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400"/>
              </a:spcAft>
            </a:pPr>
            <a:r>
              <a:rPr lang="en-US" sz="2400" dirty="0">
                <a:solidFill>
                  <a:schemeClr val="tx2"/>
                </a:solidFill>
                <a:latin typeface="BestDefense" panose="020F0502020204030203" pitchFamily="34" charset="0"/>
                <a:cs typeface="Rubik" panose="02000604000000020004" pitchFamily="2" charset="-79"/>
              </a:rPr>
              <a:t>Traffic ticket submitted to</a:t>
            </a:r>
            <a:br>
              <a:rPr lang="en-US" sz="2400" dirty="0">
                <a:solidFill>
                  <a:schemeClr val="tx2"/>
                </a:solidFill>
                <a:latin typeface="Rubik" panose="02000604000000020004" pitchFamily="2" charset="-79"/>
                <a:cs typeface="Rubik" panose="02000604000000020004" pitchFamily="2" charset="-79"/>
              </a:rPr>
            </a:br>
            <a:r>
              <a:rPr lang="en-US" sz="2400" b="1" dirty="0">
                <a:solidFill>
                  <a:schemeClr val="accent1"/>
                </a:solidFill>
                <a:latin typeface="BestDefense Black" panose="020F0A02020204030203" pitchFamily="34" charset="0"/>
                <a:cs typeface="Rubik" panose="02000604000000020004" pitchFamily="2" charset="-79"/>
              </a:rPr>
              <a:t>YOUR law firm</a:t>
            </a:r>
            <a:endParaRPr lang="en-US" sz="1700" dirty="0">
              <a:solidFill>
                <a:schemeClr val="tx1"/>
              </a:solidFill>
              <a:latin typeface="BestDefense Black" panose="020F0A02020204030203" pitchFamily="34" charset="0"/>
              <a:cs typeface="Rubik" panose="02000604000000020004" pitchFamily="2" charset="-79"/>
            </a:endParaRPr>
          </a:p>
          <a:p>
            <a:pPr>
              <a:spcAft>
                <a:spcPts val="400"/>
              </a:spcAft>
            </a:pPr>
            <a:r>
              <a:rPr lang="en-US" sz="2400" dirty="0">
                <a:solidFill>
                  <a:schemeClr val="tx2"/>
                </a:solidFill>
                <a:latin typeface="BestDefense" panose="020F0502020204030203" pitchFamily="34" charset="0"/>
                <a:cs typeface="Rubik" panose="02000604000000020004" pitchFamily="2" charset="-79"/>
              </a:rPr>
              <a:t>Consultation within </a:t>
            </a:r>
            <a:br>
              <a:rPr lang="en-US" sz="2400" dirty="0">
                <a:solidFill>
                  <a:schemeClr val="tx2"/>
                </a:solidFill>
                <a:latin typeface="Rubik" panose="02000604000000020004" pitchFamily="2" charset="-79"/>
                <a:cs typeface="Rubik" panose="02000604000000020004" pitchFamily="2" charset="-79"/>
              </a:rPr>
            </a:br>
            <a:r>
              <a:rPr lang="en-US" sz="2400" b="1" dirty="0">
                <a:solidFill>
                  <a:schemeClr val="accent1"/>
                </a:solidFill>
                <a:latin typeface="BestDefense Black" panose="020F0A02020204030203" pitchFamily="34" charset="0"/>
                <a:cs typeface="Rubik" panose="02000604000000020004" pitchFamily="2" charset="-79"/>
              </a:rPr>
              <a:t>4 BUSINESS HOURS</a:t>
            </a:r>
          </a:p>
          <a:p>
            <a:pPr>
              <a:spcAft>
                <a:spcPts val="400"/>
              </a:spcAft>
            </a:pPr>
            <a:r>
              <a:rPr lang="en-US" sz="2400" b="1" dirty="0">
                <a:solidFill>
                  <a:schemeClr val="accent1"/>
                </a:solidFill>
                <a:latin typeface="BestDefense Black" panose="020F0A02020204030203" pitchFamily="34" charset="0"/>
                <a:cs typeface="Rubik" panose="02000604000000020004" pitchFamily="2" charset="-79"/>
              </a:rPr>
              <a:t>Emergency Access</a:t>
            </a:r>
            <a:br>
              <a:rPr lang="en-US" sz="2400" dirty="0">
                <a:solidFill>
                  <a:schemeClr val="tx1"/>
                </a:solidFill>
                <a:latin typeface="Rubik" panose="02000604000000020004" pitchFamily="2" charset="-79"/>
                <a:cs typeface="Rubik" panose="02000604000000020004" pitchFamily="2" charset="-79"/>
              </a:rPr>
            </a:br>
            <a:r>
              <a:rPr lang="en-US" sz="2400" dirty="0">
                <a:solidFill>
                  <a:schemeClr val="tx1"/>
                </a:solidFill>
                <a:latin typeface="BestDefense" panose="020F0502020204030203" pitchFamily="34" charset="0"/>
                <a:cs typeface="Rubik" panose="02000604000000020004" pitchFamily="2" charset="-79"/>
              </a:rPr>
              <a:t>24/7 emergency access </a:t>
            </a:r>
            <a:r>
              <a:rPr lang="en-US" sz="2400" dirty="0">
                <a:latin typeface="BestDefense" panose="020F0502020204030203" pitchFamily="34" charset="0"/>
                <a:cs typeface="Rubik" panose="02000604000000020004" pitchFamily="2" charset="-79"/>
              </a:rPr>
              <a:t>for covered legal emergencies </a:t>
            </a:r>
            <a:endParaRPr lang="en-US" sz="2400" dirty="0">
              <a:solidFill>
                <a:schemeClr val="tx1"/>
              </a:solidFill>
              <a:latin typeface="BestDefense" panose="020F0502020204030203" pitchFamily="34" charset="0"/>
              <a:cs typeface="Rubik" panose="02000604000000020004" pitchFamily="2" charset="-79"/>
            </a:endParaRPr>
          </a:p>
        </p:txBody>
      </p:sp>
      <p:sp>
        <p:nvSpPr>
          <p:cNvPr id="6" name="Rectangle 5">
            <a:extLst>
              <a:ext uri="{FF2B5EF4-FFF2-40B4-BE49-F238E27FC236}">
                <a16:creationId xmlns:a16="http://schemas.microsoft.com/office/drawing/2014/main" id="{B0C1D1C5-EEF7-294E-AA26-4E6C2F904AE0}"/>
              </a:ext>
            </a:extLst>
          </p:cNvPr>
          <p:cNvSpPr/>
          <p:nvPr/>
        </p:nvSpPr>
        <p:spPr>
          <a:xfrm>
            <a:off x="819758" y="708811"/>
            <a:ext cx="6395586" cy="707886"/>
          </a:xfrm>
          <a:prstGeom prst="rect">
            <a:avLst/>
          </a:prstGeom>
        </p:spPr>
        <p:txBody>
          <a:bodyPr wrap="square">
            <a:spAutoFit/>
          </a:bodyPr>
          <a:lstStyle/>
          <a:p>
            <a:r>
              <a:rPr lang="en-US" sz="4000" b="1" dirty="0">
                <a:solidFill>
                  <a:schemeClr val="accent2"/>
                </a:solidFill>
                <a:latin typeface="Swift Justice" panose="020A0800090400000002" pitchFamily="18" charset="0"/>
                <a:cs typeface="Rubik" panose="02000604000000020004" pitchFamily="2" charset="-79"/>
              </a:rPr>
              <a:t>Traffic Ticket Assistance</a:t>
            </a:r>
            <a:endParaRPr lang="en-US" sz="4000" dirty="0">
              <a:solidFill>
                <a:schemeClr val="accent2"/>
              </a:solidFill>
              <a:latin typeface="Swift Justice" panose="020A0800090400000002" pitchFamily="18" charset="0"/>
              <a:cs typeface="Rubik" panose="02000604000000020004" pitchFamily="2" charset="-79"/>
            </a:endParaRPr>
          </a:p>
        </p:txBody>
      </p:sp>
      <p:grpSp>
        <p:nvGrpSpPr>
          <p:cNvPr id="9" name="Group 8">
            <a:extLst>
              <a:ext uri="{FF2B5EF4-FFF2-40B4-BE49-F238E27FC236}">
                <a16:creationId xmlns:a16="http://schemas.microsoft.com/office/drawing/2014/main" id="{EC8F60A8-5F97-E343-B687-7151DFA22F63}"/>
              </a:ext>
            </a:extLst>
          </p:cNvPr>
          <p:cNvGrpSpPr/>
          <p:nvPr/>
        </p:nvGrpSpPr>
        <p:grpSpPr>
          <a:xfrm>
            <a:off x="7334250" y="1527300"/>
            <a:ext cx="2767693" cy="1625600"/>
            <a:chOff x="7334250" y="1474383"/>
            <a:chExt cx="2767693" cy="3436532"/>
          </a:xfrm>
        </p:grpSpPr>
        <p:sp>
          <p:nvSpPr>
            <p:cNvPr id="10" name="Right Bracket 9">
              <a:extLst>
                <a:ext uri="{FF2B5EF4-FFF2-40B4-BE49-F238E27FC236}">
                  <a16:creationId xmlns:a16="http://schemas.microsoft.com/office/drawing/2014/main" id="{FE63D931-49C2-744D-8F38-4871012E17C2}"/>
                </a:ext>
              </a:extLst>
            </p:cNvPr>
            <p:cNvSpPr/>
            <p:nvPr/>
          </p:nvSpPr>
          <p:spPr>
            <a:xfrm>
              <a:off x="7334250" y="1474383"/>
              <a:ext cx="123205" cy="3436532"/>
            </a:xfrm>
            <a:prstGeom prst="righ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12" name="Elbow Connector 11">
              <a:extLst>
                <a:ext uri="{FF2B5EF4-FFF2-40B4-BE49-F238E27FC236}">
                  <a16:creationId xmlns:a16="http://schemas.microsoft.com/office/drawing/2014/main" id="{5603B80C-B4F6-644B-A7B7-DD445F44DF1A}"/>
                </a:ext>
              </a:extLst>
            </p:cNvPr>
            <p:cNvCxnSpPr>
              <a:cxnSpLocks/>
            </p:cNvCxnSpPr>
            <p:nvPr/>
          </p:nvCxnSpPr>
          <p:spPr>
            <a:xfrm rot="10800000">
              <a:off x="7457457" y="3228975"/>
              <a:ext cx="2644486" cy="392402"/>
            </a:xfrm>
            <a:prstGeom prst="bentConnector3">
              <a:avLst>
                <a:gd name="adj1" fmla="val 88200"/>
              </a:avLst>
            </a:prstGeom>
            <a:ln w="31750">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EEACC2FF-EA5F-6B4B-9FF1-822A970AF6CB}"/>
              </a:ext>
            </a:extLst>
          </p:cNvPr>
          <p:cNvGrpSpPr/>
          <p:nvPr/>
        </p:nvGrpSpPr>
        <p:grpSpPr>
          <a:xfrm>
            <a:off x="7334250" y="3387599"/>
            <a:ext cx="1071751" cy="1288801"/>
            <a:chOff x="7334250" y="3004545"/>
            <a:chExt cx="1071751" cy="2724536"/>
          </a:xfrm>
        </p:grpSpPr>
        <p:sp>
          <p:nvSpPr>
            <p:cNvPr id="14" name="Right Bracket 13">
              <a:extLst>
                <a:ext uri="{FF2B5EF4-FFF2-40B4-BE49-F238E27FC236}">
                  <a16:creationId xmlns:a16="http://schemas.microsoft.com/office/drawing/2014/main" id="{58E119F0-7BD6-1F45-8229-A3AE7203D2CB}"/>
                </a:ext>
              </a:extLst>
            </p:cNvPr>
            <p:cNvSpPr/>
            <p:nvPr/>
          </p:nvSpPr>
          <p:spPr>
            <a:xfrm>
              <a:off x="7334250" y="3004545"/>
              <a:ext cx="123205" cy="2006784"/>
            </a:xfrm>
            <a:prstGeom prst="righ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15" name="Elbow Connector 14">
              <a:extLst>
                <a:ext uri="{FF2B5EF4-FFF2-40B4-BE49-F238E27FC236}">
                  <a16:creationId xmlns:a16="http://schemas.microsoft.com/office/drawing/2014/main" id="{069E2A18-1493-6B47-BA0E-A462C4338AFE}"/>
                </a:ext>
              </a:extLst>
            </p:cNvPr>
            <p:cNvCxnSpPr>
              <a:cxnSpLocks/>
            </p:cNvCxnSpPr>
            <p:nvPr/>
          </p:nvCxnSpPr>
          <p:spPr>
            <a:xfrm rot="10800000">
              <a:off x="7457456" y="3940630"/>
              <a:ext cx="948545" cy="1788451"/>
            </a:xfrm>
            <a:prstGeom prst="bentConnector3">
              <a:avLst>
                <a:gd name="adj1" fmla="val 65940"/>
              </a:avLst>
            </a:prstGeom>
            <a:ln w="31750">
              <a:headEnd type="oval"/>
              <a:tailEnd type="non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CBD698B3-CED6-48D1-9731-525D1C1321AE}"/>
              </a:ext>
            </a:extLst>
          </p:cNvPr>
          <p:cNvSpPr txBox="1"/>
          <p:nvPr/>
        </p:nvSpPr>
        <p:spPr>
          <a:xfrm>
            <a:off x="593329" y="5926547"/>
            <a:ext cx="7275731" cy="246221"/>
          </a:xfrm>
          <a:prstGeom prst="rect">
            <a:avLst/>
          </a:prstGeom>
          <a:noFill/>
        </p:spPr>
        <p:txBody>
          <a:bodyPr wrap="square" rtlCol="0">
            <a:spAutoFit/>
          </a:bodyPr>
          <a:lstStyle/>
          <a:p>
            <a:r>
              <a:rPr lang="en-US" sz="1000" dirty="0">
                <a:solidFill>
                  <a:schemeClr val="bg2">
                    <a:lumMod val="50000"/>
                  </a:schemeClr>
                </a:solidFill>
                <a:latin typeface="BestDefense" panose="020F0502020204030203" pitchFamily="34" charset="0"/>
                <a:cs typeface="Rubik" panose="02000604000000020004" pitchFamily="2" charset="-79"/>
              </a:rPr>
              <a:t>Available in NY for $50 each defense and in WA for $25 each defense</a:t>
            </a:r>
          </a:p>
        </p:txBody>
      </p:sp>
    </p:spTree>
    <p:extLst>
      <p:ext uri="{BB962C8B-B14F-4D97-AF65-F5344CB8AC3E}">
        <p14:creationId xmlns:p14="http://schemas.microsoft.com/office/powerpoint/2010/main" val="12390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28E155-A0E1-C64F-B8CD-70EECE7A48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57455" y="69679"/>
            <a:ext cx="4141216" cy="6908800"/>
          </a:xfrm>
          <a:prstGeom prst="rect">
            <a:avLst/>
          </a:prstGeom>
        </p:spPr>
      </p:pic>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819758" y="1476524"/>
            <a:ext cx="5860442" cy="4670276"/>
          </a:xfrm>
          <a:prstGeom prst="rect">
            <a:avLst/>
          </a:prstGeom>
          <a:noFill/>
        </p:spPr>
        <p:txBody>
          <a:bodyPr vert="horz" lIns="91440" tIns="91440" rIns="91440" bIns="91440"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400"/>
              </a:spcAft>
            </a:pPr>
            <a:r>
              <a:rPr lang="en-US" sz="2400" dirty="0">
                <a:solidFill>
                  <a:schemeClr val="tx2"/>
                </a:solidFill>
                <a:latin typeface="BestDefense" panose="020F0502020204030203" pitchFamily="34" charset="0"/>
                <a:cs typeface="Rubik" panose="02000604000000020004" pitchFamily="2" charset="-79"/>
              </a:rPr>
              <a:t>With the push of a button, you’ll start the process to have your Will prepared!</a:t>
            </a:r>
          </a:p>
          <a:p>
            <a:pPr>
              <a:spcAft>
                <a:spcPts val="400"/>
              </a:spcAft>
            </a:pPr>
            <a:r>
              <a:rPr lang="en-US" sz="2400" b="1" dirty="0">
                <a:solidFill>
                  <a:schemeClr val="accent1"/>
                </a:solidFill>
                <a:latin typeface="BestDefense Black" panose="020F0A02020204030203" pitchFamily="34" charset="0"/>
                <a:cs typeface="Rubik" panose="02000604000000020004" pitchFamily="2" charset="-79"/>
              </a:rPr>
              <a:t>Lawyers prepare your:</a:t>
            </a:r>
          </a:p>
          <a:p>
            <a:pPr marL="342900" indent="-342900">
              <a:spcAft>
                <a:spcPts val="400"/>
              </a:spcAft>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Will</a:t>
            </a:r>
          </a:p>
          <a:p>
            <a:pPr marL="342900" indent="-342900">
              <a:spcAft>
                <a:spcPts val="400"/>
              </a:spcAft>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Living Will</a:t>
            </a:r>
          </a:p>
          <a:p>
            <a:pPr marL="342900" indent="-342900">
              <a:spcAft>
                <a:spcPts val="400"/>
              </a:spcAft>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Healthcare Power of Attorney</a:t>
            </a:r>
          </a:p>
          <a:p>
            <a:pPr marL="342900" indent="-342900">
              <a:spcAft>
                <a:spcPts val="400"/>
              </a:spcAft>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Financial Power of Attorney</a:t>
            </a:r>
          </a:p>
        </p:txBody>
      </p:sp>
      <p:sp>
        <p:nvSpPr>
          <p:cNvPr id="6" name="Rectangle 5">
            <a:extLst>
              <a:ext uri="{FF2B5EF4-FFF2-40B4-BE49-F238E27FC236}">
                <a16:creationId xmlns:a16="http://schemas.microsoft.com/office/drawing/2014/main" id="{B0C1D1C5-EEF7-294E-AA26-4E6C2F904AE0}"/>
              </a:ext>
            </a:extLst>
          </p:cNvPr>
          <p:cNvSpPr/>
          <p:nvPr/>
        </p:nvSpPr>
        <p:spPr>
          <a:xfrm>
            <a:off x="819758" y="708811"/>
            <a:ext cx="6395586" cy="707886"/>
          </a:xfrm>
          <a:prstGeom prst="rect">
            <a:avLst/>
          </a:prstGeom>
        </p:spPr>
        <p:txBody>
          <a:bodyPr wrap="square">
            <a:spAutoFit/>
          </a:bodyPr>
          <a:lstStyle/>
          <a:p>
            <a:r>
              <a:rPr lang="en-US" sz="4000" b="1" dirty="0">
                <a:solidFill>
                  <a:schemeClr val="accent2"/>
                </a:solidFill>
                <a:latin typeface="Swift Justice" panose="020A0800090400000002" pitchFamily="18" charset="0"/>
                <a:cs typeface="Rubik" panose="02000604000000020004" pitchFamily="2" charset="-79"/>
              </a:rPr>
              <a:t>Will Preparation</a:t>
            </a:r>
            <a:endParaRPr lang="en-US" sz="4000" dirty="0">
              <a:solidFill>
                <a:schemeClr val="accent2"/>
              </a:solidFill>
              <a:latin typeface="Swift Justice" panose="020A0800090400000002" pitchFamily="18" charset="0"/>
              <a:cs typeface="Rubik" panose="02000604000000020004" pitchFamily="2" charset="-79"/>
            </a:endParaRPr>
          </a:p>
        </p:txBody>
      </p:sp>
      <p:grpSp>
        <p:nvGrpSpPr>
          <p:cNvPr id="11" name="Group 10">
            <a:extLst>
              <a:ext uri="{FF2B5EF4-FFF2-40B4-BE49-F238E27FC236}">
                <a16:creationId xmlns:a16="http://schemas.microsoft.com/office/drawing/2014/main" id="{968CB308-E526-4636-8932-381CAB522B07}"/>
              </a:ext>
            </a:extLst>
          </p:cNvPr>
          <p:cNvGrpSpPr/>
          <p:nvPr/>
        </p:nvGrpSpPr>
        <p:grpSpPr>
          <a:xfrm>
            <a:off x="6449962" y="1527300"/>
            <a:ext cx="2824668" cy="957533"/>
            <a:chOff x="7334250" y="1474383"/>
            <a:chExt cx="1940379" cy="2024233"/>
          </a:xfrm>
        </p:grpSpPr>
        <p:sp>
          <p:nvSpPr>
            <p:cNvPr id="12" name="Right Bracket 11">
              <a:extLst>
                <a:ext uri="{FF2B5EF4-FFF2-40B4-BE49-F238E27FC236}">
                  <a16:creationId xmlns:a16="http://schemas.microsoft.com/office/drawing/2014/main" id="{B21E2BD1-6F1F-4A4E-B97E-1B3BDDC387BD}"/>
                </a:ext>
              </a:extLst>
            </p:cNvPr>
            <p:cNvSpPr/>
            <p:nvPr/>
          </p:nvSpPr>
          <p:spPr>
            <a:xfrm>
              <a:off x="7334250" y="1474383"/>
              <a:ext cx="123205" cy="1369590"/>
            </a:xfrm>
            <a:prstGeom prst="righ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13" name="Elbow Connector 15">
              <a:extLst>
                <a:ext uri="{FF2B5EF4-FFF2-40B4-BE49-F238E27FC236}">
                  <a16:creationId xmlns:a16="http://schemas.microsoft.com/office/drawing/2014/main" id="{C237A6D6-F5A0-49BE-A9E5-24CFF0140E48}"/>
                </a:ext>
              </a:extLst>
            </p:cNvPr>
            <p:cNvCxnSpPr>
              <a:cxnSpLocks/>
            </p:cNvCxnSpPr>
            <p:nvPr/>
          </p:nvCxnSpPr>
          <p:spPr>
            <a:xfrm rot="10800000">
              <a:off x="7457455" y="2129026"/>
              <a:ext cx="1817174" cy="1369590"/>
            </a:xfrm>
            <a:prstGeom prst="bentConnector3">
              <a:avLst>
                <a:gd name="adj1" fmla="val 84309"/>
              </a:avLst>
            </a:prstGeom>
            <a:ln w="31750">
              <a:headEnd type="ova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7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50B95-AF48-EA43-803D-6172C31629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7D99D15-7BBB-A149-87FA-EE2ED2F3B4BF}"/>
              </a:ext>
            </a:extLst>
          </p:cNvPr>
          <p:cNvSpPr/>
          <p:nvPr/>
        </p:nvSpPr>
        <p:spPr>
          <a:xfrm>
            <a:off x="0" y="0"/>
            <a:ext cx="12192000" cy="6858000"/>
          </a:xfrm>
          <a:prstGeom prst="rect">
            <a:avLst/>
          </a:prstGeom>
          <a:gradFill flip="none" rotWithShape="1">
            <a:gsLst>
              <a:gs pos="32000">
                <a:schemeClr val="accent1">
                  <a:lumMod val="5000"/>
                  <a:lumOff val="95000"/>
                  <a:alpha val="88000"/>
                </a:schemeClr>
              </a:gs>
              <a:gs pos="68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819758" y="1624441"/>
            <a:ext cx="6011348" cy="4991512"/>
          </a:xfrm>
          <a:prstGeom prst="rect">
            <a:avLst/>
          </a:prstGeom>
          <a:noFill/>
        </p:spPr>
        <p:txBody>
          <a:bodyPr vert="horz" lIns="91440" tIns="91440" rIns="91440" bIns="91440"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7000"/>
              </a:lnSpc>
              <a:spcAft>
                <a:spcPts val="400"/>
              </a:spcAft>
            </a:pPr>
            <a:r>
              <a:rPr lang="en-US" sz="2400" dirty="0">
                <a:solidFill>
                  <a:schemeClr val="tx2"/>
                </a:solidFill>
                <a:latin typeface="BestDefense" panose="020F0502020204030203" pitchFamily="34" charset="0"/>
                <a:cs typeface="Rubik" panose="02000604000000020004" pitchFamily="2" charset="-79"/>
              </a:rPr>
              <a:t>While over 80% of member usage is for services covered in the monthly fee, additional services are covered by our 25% discount from the provider attorney’s standard hourly rate, such as: </a:t>
            </a:r>
          </a:p>
          <a:p>
            <a:pPr marL="285750" indent="-285750">
              <a:lnSpc>
                <a:spcPct val="100000"/>
              </a:lnSpc>
              <a:spcBef>
                <a:spcPts val="1500"/>
              </a:spcBef>
              <a:buClr>
                <a:schemeClr val="accent1"/>
              </a:buClr>
              <a:buFont typeface="Arial" panose="020B0604020202020204" pitchFamily="34" charset="0"/>
              <a:buChar char="•"/>
            </a:pPr>
            <a:r>
              <a:rPr lang="en-US" sz="2400" dirty="0">
                <a:latin typeface="BestDefense" panose="020F0502020204030203" pitchFamily="34" charset="0"/>
                <a:cs typeface="Rubik" panose="02000604000000020004" pitchFamily="2" charset="-79"/>
              </a:rPr>
              <a:t>Pre-existing personal legal matters</a:t>
            </a:r>
          </a:p>
          <a:p>
            <a:pPr marL="285750" indent="-285750">
              <a:lnSpc>
                <a:spcPct val="100000"/>
              </a:lnSpc>
              <a:spcBef>
                <a:spcPts val="1500"/>
              </a:spcBef>
              <a:buClr>
                <a:schemeClr val="accent1"/>
              </a:buClr>
              <a:buFont typeface="Arial" panose="020B0604020202020204" pitchFamily="34" charset="0"/>
              <a:buChar char="•"/>
            </a:pPr>
            <a:r>
              <a:rPr lang="en-US" sz="2400" dirty="0">
                <a:latin typeface="BestDefense" panose="020F0502020204030203" pitchFamily="34" charset="0"/>
                <a:cs typeface="Rubik" panose="02000604000000020004" pitchFamily="2" charset="-79"/>
              </a:rPr>
              <a:t>Bankruptcy</a:t>
            </a:r>
          </a:p>
          <a:p>
            <a:pPr marL="285750" indent="-285750">
              <a:spcBef>
                <a:spcPts val="1500"/>
              </a:spcBef>
              <a:buClr>
                <a:schemeClr val="accent1"/>
              </a:buClr>
              <a:buFont typeface="Arial" panose="020B0604020202020204" pitchFamily="34" charset="0"/>
              <a:buChar char="•"/>
            </a:pPr>
            <a:r>
              <a:rPr lang="en-US" sz="2400" dirty="0">
                <a:latin typeface="BestDefense" panose="020F0502020204030203" pitchFamily="34" charset="0"/>
                <a:cs typeface="Rubik" panose="02000604000000020004" pitchFamily="2" charset="-79"/>
              </a:rPr>
              <a:t>Contested adoption</a:t>
            </a:r>
          </a:p>
          <a:p>
            <a:pPr marL="285750" indent="-285750">
              <a:spcBef>
                <a:spcPts val="1500"/>
              </a:spcBef>
              <a:buClr>
                <a:schemeClr val="accent1"/>
              </a:buClr>
              <a:buFont typeface="Arial" panose="020B0604020202020204" pitchFamily="34" charset="0"/>
              <a:buChar char="•"/>
            </a:pPr>
            <a:r>
              <a:rPr lang="en-US" sz="2400" dirty="0">
                <a:latin typeface="BestDefense" panose="020F0502020204030203" pitchFamily="34" charset="0"/>
                <a:cs typeface="Rubik" panose="02000604000000020004" pitchFamily="2" charset="-79"/>
              </a:rPr>
              <a:t>Contested divorce</a:t>
            </a:r>
          </a:p>
          <a:p>
            <a:pPr marL="285750" indent="-285750">
              <a:spcBef>
                <a:spcPts val="1500"/>
              </a:spcBef>
              <a:buClr>
                <a:schemeClr val="accent1"/>
              </a:buClr>
              <a:buFont typeface="Arial" panose="020B0604020202020204" pitchFamily="34" charset="0"/>
              <a:buChar char="•"/>
            </a:pPr>
            <a:r>
              <a:rPr lang="en-US" sz="2400" dirty="0">
                <a:latin typeface="BestDefense" panose="020F0502020204030203" pitchFamily="34" charset="0"/>
                <a:cs typeface="Rubik" panose="02000604000000020004" pitchFamily="2" charset="-79"/>
              </a:rPr>
              <a:t>DUI</a:t>
            </a:r>
            <a:endParaRPr lang="en-US" sz="2400" dirty="0">
              <a:solidFill>
                <a:schemeClr val="tx2"/>
              </a:solidFill>
              <a:latin typeface="BestDefense" panose="020F0502020204030203" pitchFamily="34" charset="0"/>
              <a:cs typeface="Rubik" panose="02000604000000020004" pitchFamily="2" charset="-79"/>
            </a:endParaRPr>
          </a:p>
          <a:p>
            <a:pPr>
              <a:spcAft>
                <a:spcPts val="400"/>
              </a:spcAft>
            </a:pPr>
            <a:endParaRPr lang="en-US" sz="2400" dirty="0">
              <a:solidFill>
                <a:schemeClr val="tx2"/>
              </a:solidFill>
              <a:latin typeface="BestDefense" panose="020F0502020204030203" pitchFamily="34" charset="0"/>
              <a:cs typeface="Rubik" panose="02000604000000020004" pitchFamily="2" charset="-79"/>
            </a:endParaRPr>
          </a:p>
        </p:txBody>
      </p:sp>
      <p:sp>
        <p:nvSpPr>
          <p:cNvPr id="6" name="Rectangle 5">
            <a:extLst>
              <a:ext uri="{FF2B5EF4-FFF2-40B4-BE49-F238E27FC236}">
                <a16:creationId xmlns:a16="http://schemas.microsoft.com/office/drawing/2014/main" id="{28DE7529-B82B-AF48-8B42-292B9AB90254}"/>
              </a:ext>
            </a:extLst>
          </p:cNvPr>
          <p:cNvSpPr/>
          <p:nvPr/>
        </p:nvSpPr>
        <p:spPr>
          <a:xfrm>
            <a:off x="819758" y="708811"/>
            <a:ext cx="8629042" cy="707886"/>
          </a:xfrm>
          <a:prstGeom prst="rect">
            <a:avLst/>
          </a:prstGeom>
        </p:spPr>
        <p:txBody>
          <a:bodyPr wrap="square">
            <a:spAutoFit/>
          </a:bodyPr>
          <a:lstStyle/>
          <a:p>
            <a:r>
              <a:rPr lang="en-US" sz="4000" b="1" dirty="0">
                <a:solidFill>
                  <a:schemeClr val="accent2"/>
                </a:solidFill>
                <a:latin typeface="Swift Justice" panose="020A0800090400000002" pitchFamily="18" charset="0"/>
                <a:cs typeface="Rubik" panose="02000604000000020004" pitchFamily="2" charset="-79"/>
              </a:rPr>
              <a:t>25</a:t>
            </a:r>
            <a:r>
              <a:rPr lang="en-US" sz="4000" b="1" spc="-150" dirty="0">
                <a:solidFill>
                  <a:schemeClr val="accent2"/>
                </a:solidFill>
                <a:latin typeface="Swift Justice" panose="020A0800090400000002" pitchFamily="18" charset="0"/>
                <a:cs typeface="Rubik" panose="02000604000000020004" pitchFamily="2" charset="-79"/>
              </a:rPr>
              <a:t>% </a:t>
            </a:r>
            <a:r>
              <a:rPr lang="en-US" sz="4000" b="1" dirty="0">
                <a:solidFill>
                  <a:schemeClr val="accent2"/>
                </a:solidFill>
                <a:latin typeface="Swift Justice" panose="020A0800090400000002" pitchFamily="18" charset="0"/>
                <a:cs typeface="Rubik" panose="02000604000000020004" pitchFamily="2" charset="-79"/>
              </a:rPr>
              <a:t>Membe</a:t>
            </a:r>
            <a:r>
              <a:rPr lang="en-US" sz="4000" b="1" spc="-150" dirty="0">
                <a:solidFill>
                  <a:schemeClr val="accent2"/>
                </a:solidFill>
                <a:latin typeface="Swift Justice" panose="020A0800090400000002" pitchFamily="18" charset="0"/>
                <a:cs typeface="Rubik" panose="02000604000000020004" pitchFamily="2" charset="-79"/>
              </a:rPr>
              <a:t>r</a:t>
            </a:r>
            <a:r>
              <a:rPr lang="en-US" sz="4000" spc="-300" dirty="0">
                <a:solidFill>
                  <a:schemeClr val="accent2"/>
                </a:solidFill>
                <a:latin typeface="Swift Justice" panose="020A0800090400000002" pitchFamily="18" charset="0"/>
                <a:cs typeface="Rubik" panose="02000604000000020004" pitchFamily="2" charset="-79"/>
              </a:rPr>
              <a:t>’</a:t>
            </a:r>
            <a:r>
              <a:rPr lang="en-US" sz="4000" b="1" spc="-150" dirty="0">
                <a:solidFill>
                  <a:schemeClr val="accent2"/>
                </a:solidFill>
                <a:latin typeface="Swift Justice" panose="020A0800090400000002" pitchFamily="18" charset="0"/>
                <a:cs typeface="Rubik" panose="02000604000000020004" pitchFamily="2" charset="-79"/>
              </a:rPr>
              <a:t>s </a:t>
            </a:r>
            <a:r>
              <a:rPr lang="en-US" sz="4000" b="1" dirty="0">
                <a:solidFill>
                  <a:schemeClr val="accent2"/>
                </a:solidFill>
                <a:latin typeface="Swift Justice" panose="020A0800090400000002" pitchFamily="18" charset="0"/>
                <a:cs typeface="Rubik" panose="02000604000000020004" pitchFamily="2" charset="-79"/>
              </a:rPr>
              <a:t>Onl</a:t>
            </a:r>
            <a:r>
              <a:rPr lang="en-US" sz="4000" b="1" spc="-150" dirty="0">
                <a:solidFill>
                  <a:schemeClr val="accent2"/>
                </a:solidFill>
                <a:latin typeface="Swift Justice" panose="020A0800090400000002" pitchFamily="18" charset="0"/>
                <a:cs typeface="Rubik" panose="02000604000000020004" pitchFamily="2" charset="-79"/>
              </a:rPr>
              <a:t>y </a:t>
            </a:r>
            <a:r>
              <a:rPr lang="en-US" sz="4000" b="1" dirty="0">
                <a:solidFill>
                  <a:schemeClr val="accent2"/>
                </a:solidFill>
                <a:latin typeface="Swift Justice" panose="020A0800090400000002" pitchFamily="18" charset="0"/>
                <a:cs typeface="Rubik" panose="02000604000000020004" pitchFamily="2" charset="-79"/>
              </a:rPr>
              <a:t>Discount </a:t>
            </a:r>
            <a:endParaRPr lang="en-US" sz="4000" dirty="0">
              <a:solidFill>
                <a:schemeClr val="accent2"/>
              </a:solidFill>
              <a:latin typeface="Swift Justice" panose="020A0800090400000002" pitchFamily="18" charset="0"/>
              <a:cs typeface="Rubik" panose="02000604000000020004" pitchFamily="2" charset="-79"/>
            </a:endParaRPr>
          </a:p>
        </p:txBody>
      </p:sp>
    </p:spTree>
    <p:extLst>
      <p:ext uri="{BB962C8B-B14F-4D97-AF65-F5344CB8AC3E}">
        <p14:creationId xmlns:p14="http://schemas.microsoft.com/office/powerpoint/2010/main" val="6336436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50B95-AF48-EA43-803D-6172C316299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7D99D15-7BBB-A149-87FA-EE2ED2F3B4BF}"/>
              </a:ext>
            </a:extLst>
          </p:cNvPr>
          <p:cNvSpPr/>
          <p:nvPr/>
        </p:nvSpPr>
        <p:spPr>
          <a:xfrm>
            <a:off x="0" y="0"/>
            <a:ext cx="12192000" cy="6858000"/>
          </a:xfrm>
          <a:prstGeom prst="rect">
            <a:avLst/>
          </a:prstGeom>
          <a:gradFill flip="none" rotWithShape="1">
            <a:gsLst>
              <a:gs pos="32000">
                <a:schemeClr val="accent1">
                  <a:lumMod val="5000"/>
                  <a:lumOff val="95000"/>
                  <a:alpha val="88000"/>
                </a:schemeClr>
              </a:gs>
              <a:gs pos="68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819758" y="1476524"/>
            <a:ext cx="4487533" cy="4670276"/>
          </a:xfrm>
          <a:prstGeom prst="rect">
            <a:avLst/>
          </a:prstGeom>
          <a:noFill/>
        </p:spPr>
        <p:txBody>
          <a:bodyPr vert="horz" lIns="91440" tIns="91440" rIns="91440" bIns="91440"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7000"/>
              </a:lnSpc>
              <a:spcAft>
                <a:spcPts val="400"/>
              </a:spcAft>
            </a:pPr>
            <a:r>
              <a:rPr lang="en-US" sz="2400" b="1" dirty="0">
                <a:solidFill>
                  <a:schemeClr val="accent1"/>
                </a:solidFill>
                <a:latin typeface="BestDefense Black" panose="020F0A02020204030203" pitchFamily="34" charset="0"/>
                <a:cs typeface="Rubik" panose="02000604000000020004" pitchFamily="2" charset="-79"/>
              </a:rPr>
              <a:t>WHAT IF YOU </a:t>
            </a:r>
            <a:r>
              <a:rPr lang="en-US" sz="2400" dirty="0">
                <a:solidFill>
                  <a:schemeClr val="tx2"/>
                </a:solidFill>
                <a:latin typeface="BestDefense" panose="020F0502020204030203" pitchFamily="34" charset="0"/>
                <a:cs typeface="Rubik" panose="02000604000000020004" pitchFamily="2" charset="-79"/>
              </a:rPr>
              <a:t>are the victim of an auto accident, or other personal injury?</a:t>
            </a:r>
            <a:br>
              <a:rPr lang="en-US" sz="2400" dirty="0">
                <a:solidFill>
                  <a:schemeClr val="tx2"/>
                </a:solidFill>
                <a:latin typeface="BestDefense" panose="020F0502020204030203" pitchFamily="34" charset="0"/>
                <a:cs typeface="Rubik" panose="02000604000000020004" pitchFamily="2" charset="-79"/>
              </a:rPr>
            </a:br>
            <a:br>
              <a:rPr lang="en-US" sz="2400" dirty="0">
                <a:solidFill>
                  <a:schemeClr val="tx2"/>
                </a:solidFill>
                <a:latin typeface="BestDefense" panose="020F0502020204030203" pitchFamily="34" charset="0"/>
                <a:cs typeface="Rubik" panose="02000604000000020004" pitchFamily="2" charset="-79"/>
              </a:rPr>
            </a:br>
            <a:r>
              <a:rPr lang="en-US" sz="2400" dirty="0">
                <a:solidFill>
                  <a:schemeClr val="tx2"/>
                </a:solidFill>
                <a:latin typeface="BestDefense" panose="020F0502020204030203" pitchFamily="34" charset="0"/>
                <a:cs typeface="Rubik" panose="02000604000000020004" pitchFamily="2" charset="-79"/>
              </a:rPr>
              <a:t>Talk to your provider law firm about representing you on a contingency basis, which means you don’t pay hourly rates.</a:t>
            </a:r>
          </a:p>
        </p:txBody>
      </p:sp>
      <p:sp>
        <p:nvSpPr>
          <p:cNvPr id="6" name="Rectangle 5">
            <a:extLst>
              <a:ext uri="{FF2B5EF4-FFF2-40B4-BE49-F238E27FC236}">
                <a16:creationId xmlns:a16="http://schemas.microsoft.com/office/drawing/2014/main" id="{B0C1D1C5-EEF7-294E-AA26-4E6C2F904AE0}"/>
              </a:ext>
            </a:extLst>
          </p:cNvPr>
          <p:cNvSpPr/>
          <p:nvPr/>
        </p:nvSpPr>
        <p:spPr>
          <a:xfrm>
            <a:off x="819758" y="708811"/>
            <a:ext cx="7092342" cy="707886"/>
          </a:xfrm>
          <a:prstGeom prst="rect">
            <a:avLst/>
          </a:prstGeom>
        </p:spPr>
        <p:txBody>
          <a:bodyPr wrap="square">
            <a:spAutoFit/>
          </a:bodyPr>
          <a:lstStyle/>
          <a:p>
            <a:r>
              <a:rPr lang="en-US" sz="4000" b="1" dirty="0">
                <a:solidFill>
                  <a:schemeClr val="accent2"/>
                </a:solidFill>
                <a:latin typeface="Swift Justice" panose="020A0800090400000002" pitchFamily="18" charset="0"/>
                <a:cs typeface="Rubik" panose="02000604000000020004" pitchFamily="2" charset="-79"/>
              </a:rPr>
              <a:t>Contingency Cases</a:t>
            </a:r>
            <a:endParaRPr lang="en-US" sz="4000" dirty="0">
              <a:solidFill>
                <a:schemeClr val="accent2"/>
              </a:solidFill>
              <a:latin typeface="Swift Justice" panose="020A0800090400000002" pitchFamily="18" charset="0"/>
              <a:cs typeface="Rubik" panose="02000604000000020004" pitchFamily="2" charset="-79"/>
            </a:endParaRPr>
          </a:p>
        </p:txBody>
      </p:sp>
    </p:spTree>
    <p:extLst>
      <p:ext uri="{BB962C8B-B14F-4D97-AF65-F5344CB8AC3E}">
        <p14:creationId xmlns:p14="http://schemas.microsoft.com/office/powerpoint/2010/main" val="253189295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FCEBE-9C72-3C45-B74B-3AC33B79C18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1AC07CA-3F2F-4149-B5A2-6AC2FA31EEB9}"/>
              </a:ext>
            </a:extLst>
          </p:cNvPr>
          <p:cNvSpPr/>
          <p:nvPr/>
        </p:nvSpPr>
        <p:spPr>
          <a:xfrm rot="5400000">
            <a:off x="4645478" y="-744809"/>
            <a:ext cx="6858000" cy="8347621"/>
          </a:xfrm>
          <a:prstGeom prst="rect">
            <a:avLst/>
          </a:prstGeom>
          <a:gradFill flip="none" rotWithShape="1">
            <a:gsLst>
              <a:gs pos="3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754F97D5-2662-2F4D-85DF-CE03293DB7ED}"/>
              </a:ext>
            </a:extLst>
          </p:cNvPr>
          <p:cNvSpPr txBox="1">
            <a:spLocks/>
          </p:cNvSpPr>
          <p:nvPr/>
        </p:nvSpPr>
        <p:spPr>
          <a:xfrm>
            <a:off x="6722845" y="1476524"/>
            <a:ext cx="5164355" cy="5132620"/>
          </a:xfrm>
          <a:prstGeom prst="rect">
            <a:avLst/>
          </a:prstGeom>
          <a:noFill/>
        </p:spPr>
        <p:txBody>
          <a:bodyPr vert="horz" lIns="91440" tIns="91440" rIns="91440" bIns="91440"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Aft>
                <a:spcPts val="400"/>
              </a:spcAft>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The member</a:t>
            </a:r>
          </a:p>
          <a:p>
            <a:pPr marL="342900" indent="-342900">
              <a:spcAft>
                <a:spcPts val="400"/>
              </a:spcAft>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The member’s spouse or domestic partner</a:t>
            </a:r>
          </a:p>
          <a:p>
            <a:pPr marL="342900" indent="-342900">
              <a:spcAft>
                <a:spcPts val="400"/>
              </a:spcAft>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Never-married dependent children under age 26 living at home or full-time student</a:t>
            </a:r>
          </a:p>
          <a:p>
            <a:pPr marL="342900" indent="-342900">
              <a:spcAft>
                <a:spcPts val="400"/>
              </a:spcAft>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Dependent children under age 18 for whom the member is legal guardian </a:t>
            </a:r>
          </a:p>
          <a:p>
            <a:pPr marL="342900" indent="-342900">
              <a:spcAft>
                <a:spcPts val="400"/>
              </a:spcAft>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Physically or mentally disabled children living at home</a:t>
            </a:r>
          </a:p>
        </p:txBody>
      </p:sp>
      <p:sp>
        <p:nvSpPr>
          <p:cNvPr id="5" name="Rectangle 4">
            <a:extLst>
              <a:ext uri="{FF2B5EF4-FFF2-40B4-BE49-F238E27FC236}">
                <a16:creationId xmlns:a16="http://schemas.microsoft.com/office/drawing/2014/main" id="{B060876F-869D-2446-9D6C-D07FB0A8F079}"/>
              </a:ext>
            </a:extLst>
          </p:cNvPr>
          <p:cNvSpPr/>
          <p:nvPr/>
        </p:nvSpPr>
        <p:spPr>
          <a:xfrm>
            <a:off x="6722846" y="708811"/>
            <a:ext cx="5164354" cy="707886"/>
          </a:xfrm>
          <a:prstGeom prst="rect">
            <a:avLst/>
          </a:prstGeom>
        </p:spPr>
        <p:txBody>
          <a:bodyPr wrap="square">
            <a:spAutoFit/>
          </a:bodyPr>
          <a:lstStyle/>
          <a:p>
            <a:r>
              <a:rPr lang="en-US" sz="4000" b="1" dirty="0">
                <a:solidFill>
                  <a:schemeClr val="accent2"/>
                </a:solidFill>
                <a:latin typeface="Swift Justice" panose="020A0800090400000002" pitchFamily="18" charset="0"/>
                <a:cs typeface="Rubik" panose="02000604000000020004" pitchFamily="2" charset="-79"/>
              </a:rPr>
              <a:t>Who’s Covered?</a:t>
            </a:r>
            <a:endParaRPr lang="en-US" sz="4000" dirty="0">
              <a:solidFill>
                <a:schemeClr val="accent2"/>
              </a:solidFill>
              <a:latin typeface="Swift Justice" panose="020A0800090400000002" pitchFamily="18" charset="0"/>
              <a:cs typeface="Rubik" panose="02000604000000020004" pitchFamily="2" charset="-79"/>
            </a:endParaRPr>
          </a:p>
        </p:txBody>
      </p:sp>
    </p:spTree>
    <p:extLst>
      <p:ext uri="{BB962C8B-B14F-4D97-AF65-F5344CB8AC3E}">
        <p14:creationId xmlns:p14="http://schemas.microsoft.com/office/powerpoint/2010/main" val="156166104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45A9E0-BD61-E54F-A98A-CDEE64FD35A8}"/>
              </a:ext>
            </a:extLst>
          </p:cNvPr>
          <p:cNvSpPr txBox="1"/>
          <p:nvPr/>
        </p:nvSpPr>
        <p:spPr>
          <a:xfrm>
            <a:off x="889000" y="1565798"/>
            <a:ext cx="10414000" cy="3726405"/>
          </a:xfrm>
          <a:prstGeom prst="rect">
            <a:avLst/>
          </a:prstGeom>
          <a:noFill/>
        </p:spPr>
        <p:txBody>
          <a:bodyPr wrap="square" rtlCol="0" anchor="ctr" anchorCtr="0">
            <a:noAutofit/>
          </a:bodyPr>
          <a:lstStyle/>
          <a:p>
            <a:pPr algn="ctr">
              <a:lnSpc>
                <a:spcPct val="67000"/>
              </a:lnSpc>
            </a:pPr>
            <a:r>
              <a:rPr lang="en-US" sz="11500" b="1" dirty="0">
                <a:solidFill>
                  <a:schemeClr val="bg1"/>
                </a:solidFill>
                <a:latin typeface="Swift Justice" panose="020A0800090400000002" pitchFamily="18" charset="0"/>
                <a:cs typeface="Rubik" panose="02000604000000020004" pitchFamily="2" charset="-79"/>
              </a:rPr>
              <a:t>Which</a:t>
            </a:r>
            <a:br>
              <a:rPr lang="en-US" sz="11500" b="1" dirty="0">
                <a:solidFill>
                  <a:schemeClr val="bg1"/>
                </a:solidFill>
                <a:latin typeface="Swift Justice" panose="020A0800090400000002" pitchFamily="18" charset="0"/>
                <a:cs typeface="Rubik" panose="02000604000000020004" pitchFamily="2" charset="-79"/>
              </a:rPr>
            </a:br>
            <a:r>
              <a:rPr lang="en-US" sz="11500" b="1" dirty="0">
                <a:solidFill>
                  <a:schemeClr val="bg1"/>
                </a:solidFill>
                <a:latin typeface="Swift Justice" panose="020A0800090400000002" pitchFamily="18" charset="0"/>
                <a:cs typeface="Rubik" panose="02000604000000020004" pitchFamily="2" charset="-79"/>
              </a:rPr>
              <a:t>would YOU choose?</a:t>
            </a:r>
          </a:p>
        </p:txBody>
      </p:sp>
    </p:spTree>
    <p:extLst>
      <p:ext uri="{BB962C8B-B14F-4D97-AF65-F5344CB8AC3E}">
        <p14:creationId xmlns:p14="http://schemas.microsoft.com/office/powerpoint/2010/main" val="1400944369"/>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55B72-B0B7-F14E-AEC3-23AC9B76C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4"/>
          <a:stretch/>
        </p:blipFill>
        <p:spPr>
          <a:xfrm>
            <a:off x="0" y="0"/>
            <a:ext cx="12192002" cy="6858000"/>
          </a:xfrm>
          <a:prstGeom prst="rect">
            <a:avLst/>
          </a:prstGeom>
        </p:spPr>
      </p:pic>
      <p:sp>
        <p:nvSpPr>
          <p:cNvPr id="4" name="Rectangle 3">
            <a:extLst>
              <a:ext uri="{FF2B5EF4-FFF2-40B4-BE49-F238E27FC236}">
                <a16:creationId xmlns:a16="http://schemas.microsoft.com/office/drawing/2014/main" id="{45EF5FBF-8AFC-CB4C-A6A7-53C9083DA61C}"/>
              </a:ext>
            </a:extLst>
          </p:cNvPr>
          <p:cNvSpPr/>
          <p:nvPr/>
        </p:nvSpPr>
        <p:spPr>
          <a:xfrm rot="16200000">
            <a:off x="170729" y="-170726"/>
            <a:ext cx="6858000" cy="7199456"/>
          </a:xfrm>
          <a:prstGeom prst="rect">
            <a:avLst/>
          </a:prstGeom>
          <a:gradFill flip="none" rotWithShape="1">
            <a:gsLst>
              <a:gs pos="3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9CDCF2E-9647-D242-BD29-63A20F57EA43}"/>
              </a:ext>
            </a:extLst>
          </p:cNvPr>
          <p:cNvSpPr/>
          <p:nvPr/>
        </p:nvSpPr>
        <p:spPr>
          <a:xfrm>
            <a:off x="859362" y="708811"/>
            <a:ext cx="4377275" cy="1754326"/>
          </a:xfrm>
          <a:prstGeom prst="rect">
            <a:avLst/>
          </a:prstGeom>
        </p:spPr>
        <p:txBody>
          <a:bodyPr wrap="square">
            <a:spAutoFit/>
          </a:bodyPr>
          <a:lstStyle/>
          <a:p>
            <a:r>
              <a:rPr lang="en-US" sz="3600" b="1" dirty="0">
                <a:solidFill>
                  <a:schemeClr val="accent2"/>
                </a:solidFill>
                <a:latin typeface="BestDefense Black" panose="020F0A02020204030203" pitchFamily="34" charset="0"/>
                <a:cs typeface="Rubik" panose="02000604000000020004" pitchFamily="2" charset="-79"/>
              </a:rPr>
              <a:t>Hire a lawyer charging $250/hour?</a:t>
            </a:r>
            <a:endParaRPr lang="en-US" sz="1200" dirty="0">
              <a:solidFill>
                <a:schemeClr val="accent2"/>
              </a:solidFill>
              <a:latin typeface="BestDefense Black" panose="020F0A02020204030203" pitchFamily="34" charset="0"/>
              <a:cs typeface="Rubik" panose="02000604000000020004" pitchFamily="2" charset="-79"/>
            </a:endParaRPr>
          </a:p>
        </p:txBody>
      </p:sp>
    </p:spTree>
    <p:extLst>
      <p:ext uri="{BB962C8B-B14F-4D97-AF65-F5344CB8AC3E}">
        <p14:creationId xmlns:p14="http://schemas.microsoft.com/office/powerpoint/2010/main" val="374295429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AEA7D2-CC13-F344-8486-E042A475C7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C4603EC9-E30B-4C43-B6BC-1BB4C68E535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9CDCF2E-9647-D242-BD29-63A20F57EA43}"/>
              </a:ext>
            </a:extLst>
          </p:cNvPr>
          <p:cNvSpPr/>
          <p:nvPr/>
        </p:nvSpPr>
        <p:spPr>
          <a:xfrm>
            <a:off x="8218029" y="708811"/>
            <a:ext cx="3021472" cy="5078313"/>
          </a:xfrm>
          <a:prstGeom prst="rect">
            <a:avLst/>
          </a:prstGeom>
        </p:spPr>
        <p:txBody>
          <a:bodyPr wrap="square">
            <a:spAutoFit/>
          </a:bodyPr>
          <a:lstStyle/>
          <a:p>
            <a:r>
              <a:rPr lang="en-US" sz="3600" b="1" dirty="0">
                <a:solidFill>
                  <a:schemeClr val="accent2"/>
                </a:solidFill>
                <a:latin typeface="BestDefense Black" panose="020F0A02020204030203" pitchFamily="34" charset="0"/>
                <a:cs typeface="Rubik" panose="02000604000000020004" pitchFamily="2" charset="-79"/>
              </a:rPr>
              <a:t>Or join</a:t>
            </a:r>
            <a:br>
              <a:rPr lang="en-US" sz="3600" b="1" dirty="0">
                <a:solidFill>
                  <a:schemeClr val="accent2"/>
                </a:solidFill>
                <a:latin typeface="BestDefense Black" panose="020F0A02020204030203" pitchFamily="34" charset="0"/>
                <a:cs typeface="Rubik" panose="02000604000000020004" pitchFamily="2" charset="-79"/>
              </a:rPr>
            </a:br>
            <a:br>
              <a:rPr lang="en-US" sz="3600" b="1" dirty="0">
                <a:solidFill>
                  <a:schemeClr val="accent2"/>
                </a:solidFill>
                <a:latin typeface="BestDefense Black" panose="020F0A02020204030203" pitchFamily="34" charset="0"/>
                <a:cs typeface="Rubik" panose="02000604000000020004" pitchFamily="2" charset="-79"/>
              </a:rPr>
            </a:br>
            <a:br>
              <a:rPr lang="en-US" sz="3600" b="1" dirty="0">
                <a:solidFill>
                  <a:schemeClr val="accent2"/>
                </a:solidFill>
                <a:latin typeface="BestDefense Black" panose="020F0A02020204030203" pitchFamily="34" charset="0"/>
                <a:cs typeface="Rubik" panose="02000604000000020004" pitchFamily="2" charset="-79"/>
              </a:rPr>
            </a:br>
            <a:r>
              <a:rPr lang="en-US" sz="3600" b="1" dirty="0">
                <a:solidFill>
                  <a:schemeClr val="accent2"/>
                </a:solidFill>
                <a:latin typeface="BestDefense Black" panose="020F0A02020204030203" pitchFamily="34" charset="0"/>
                <a:cs typeface="Rubik" panose="02000604000000020004" pitchFamily="2" charset="-79"/>
              </a:rPr>
              <a:t>for $24.95 a month and get access to a national network of law firms?</a:t>
            </a:r>
            <a:endParaRPr lang="en-US" sz="1200" dirty="0">
              <a:solidFill>
                <a:schemeClr val="accent2"/>
              </a:solidFill>
              <a:latin typeface="BestDefense Black" panose="020F0A02020204030203" pitchFamily="34" charset="0"/>
              <a:cs typeface="Rubik" panose="02000604000000020004" pitchFamily="2" charset="-79"/>
            </a:endParaRPr>
          </a:p>
        </p:txBody>
      </p:sp>
      <p:pic>
        <p:nvPicPr>
          <p:cNvPr id="6" name="Graphic 5">
            <a:extLst>
              <a:ext uri="{FF2B5EF4-FFF2-40B4-BE49-F238E27FC236}">
                <a16:creationId xmlns:a16="http://schemas.microsoft.com/office/drawing/2014/main" id="{D0A7BFC4-05F4-AC41-A408-255075A852F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137003" y="1507173"/>
            <a:ext cx="3507129" cy="697068"/>
          </a:xfrm>
          <a:prstGeom prst="rect">
            <a:avLst/>
          </a:prstGeom>
        </p:spPr>
      </p:pic>
    </p:spTree>
    <p:extLst>
      <p:ext uri="{BB962C8B-B14F-4D97-AF65-F5344CB8AC3E}">
        <p14:creationId xmlns:p14="http://schemas.microsoft.com/office/powerpoint/2010/main" val="9287556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B10A1C-19B7-014D-B292-5225053735B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6D2D7C7-CC8B-CE43-9B08-8F55D9364BB9}"/>
              </a:ext>
            </a:extLst>
          </p:cNvPr>
          <p:cNvSpPr txBox="1"/>
          <p:nvPr/>
        </p:nvSpPr>
        <p:spPr>
          <a:xfrm>
            <a:off x="0" y="0"/>
            <a:ext cx="12191999" cy="6858000"/>
          </a:xfrm>
          <a:prstGeom prst="rect">
            <a:avLst/>
          </a:prstGeom>
          <a:gradFill flip="none" rotWithShape="1">
            <a:gsLst>
              <a:gs pos="44000">
                <a:schemeClr val="accent1">
                  <a:lumMod val="5000"/>
                  <a:lumOff val="95000"/>
                  <a:alpha val="92000"/>
                </a:schemeClr>
              </a:gs>
              <a:gs pos="98000">
                <a:schemeClr val="bg1">
                  <a:alpha val="50000"/>
                </a:schemeClr>
              </a:gs>
            </a:gsLst>
            <a:path path="circle">
              <a:fillToRect l="50000" t="50000" r="50000" b="50000"/>
            </a:path>
            <a:tileRect/>
          </a:gradFill>
        </p:spPr>
        <p:txBody>
          <a:bodyPr wrap="square" tIns="914400" rtlCol="0" anchor="ctr" anchorCtr="0">
            <a:noAutofit/>
          </a:bodyPr>
          <a:lstStyle/>
          <a:p>
            <a:pPr algn="ctr">
              <a:spcAft>
                <a:spcPts val="1800"/>
              </a:spcAft>
            </a:pPr>
            <a:r>
              <a:rPr lang="en-US" sz="4000" dirty="0">
                <a:latin typeface="BestDefense" panose="020F0502020204030203" pitchFamily="34" charset="0"/>
                <a:cs typeface="Rubik" panose="02000604000000020004" pitchFamily="2" charset="-79"/>
              </a:rPr>
              <a:t>With all the recent data breaches,</a:t>
            </a:r>
            <a:br>
              <a:rPr lang="en-US" sz="4000" dirty="0">
                <a:latin typeface="BestDefense" panose="020F0502020204030203" pitchFamily="34" charset="0"/>
                <a:cs typeface="Rubik" panose="02000604000000020004" pitchFamily="2" charset="-79"/>
              </a:rPr>
            </a:br>
            <a:r>
              <a:rPr lang="en-US" sz="4000" dirty="0">
                <a:latin typeface="BestDefense" panose="020F0502020204030203" pitchFamily="34" charset="0"/>
                <a:cs typeface="Rubik" panose="02000604000000020004" pitchFamily="2" charset="-79"/>
              </a:rPr>
              <a:t>there is a </a:t>
            </a:r>
            <a:r>
              <a:rPr lang="en-US" sz="3800" spc="100" dirty="0">
                <a:latin typeface="BestDefense" panose="020F0502020204030203" pitchFamily="34" charset="0"/>
                <a:cs typeface="Rubik" panose="02000604000000020004" pitchFamily="2" charset="-79"/>
              </a:rPr>
              <a:t>HUGE</a:t>
            </a:r>
            <a:r>
              <a:rPr lang="en-US" sz="4000" dirty="0">
                <a:latin typeface="BestDefense" panose="020F0502020204030203" pitchFamily="34" charset="0"/>
                <a:cs typeface="Rubik" panose="02000604000000020004" pitchFamily="2" charset="-79"/>
              </a:rPr>
              <a:t> problem that everyone faces:</a:t>
            </a:r>
          </a:p>
          <a:p>
            <a:pPr algn="ctr">
              <a:spcAft>
                <a:spcPts val="1800"/>
              </a:spcAft>
            </a:pPr>
            <a:endParaRPr lang="en-US" sz="5400" b="1" spc="100" dirty="0">
              <a:solidFill>
                <a:schemeClr val="accent5"/>
              </a:solidFill>
              <a:latin typeface="BestDefense" panose="020F0502020204030203" pitchFamily="34" charset="0"/>
              <a:cs typeface="Rubik" panose="02000604000000020004" pitchFamily="2" charset="-79"/>
            </a:endParaRPr>
          </a:p>
          <a:p>
            <a:pPr algn="ctr"/>
            <a:r>
              <a:rPr lang="en-US" sz="3600" dirty="0">
                <a:latin typeface="BestDefense" panose="020F0502020204030203" pitchFamily="34" charset="0"/>
                <a:cs typeface="Rubik" panose="02000604000000020004" pitchFamily="2" charset="-79"/>
              </a:rPr>
              <a:t>Criminals don’t want your money. </a:t>
            </a:r>
            <a:br>
              <a:rPr lang="en-US" sz="3600" dirty="0">
                <a:latin typeface="BestDefense" panose="020F0502020204030203" pitchFamily="34" charset="0"/>
                <a:cs typeface="Rubik" panose="02000604000000020004" pitchFamily="2" charset="-79"/>
              </a:rPr>
            </a:br>
            <a:r>
              <a:rPr lang="en-US" sz="3600" dirty="0">
                <a:latin typeface="BestDefense" panose="020F0502020204030203" pitchFamily="34" charset="0"/>
                <a:cs typeface="Rubik" panose="02000604000000020004" pitchFamily="2" charset="-79"/>
              </a:rPr>
              <a:t>They want your</a:t>
            </a:r>
            <a:r>
              <a:rPr lang="en-US" sz="3600" dirty="0">
                <a:latin typeface="Rubik" panose="02000604000000020004" pitchFamily="2" charset="-79"/>
                <a:cs typeface="Rubik" panose="02000604000000020004" pitchFamily="2" charset="-79"/>
              </a:rPr>
              <a:t> </a:t>
            </a:r>
            <a:r>
              <a:rPr lang="en-US" sz="3600" b="1" spc="100" dirty="0">
                <a:solidFill>
                  <a:schemeClr val="accent5"/>
                </a:solidFill>
                <a:latin typeface="BestDefense Black" panose="020F0A02020204030203" pitchFamily="34" charset="0"/>
                <a:cs typeface="Rubik" panose="02000604000000020004" pitchFamily="2" charset="-79"/>
              </a:rPr>
              <a:t>IDENTIT</a:t>
            </a:r>
            <a:r>
              <a:rPr lang="en-US" sz="3600" b="1" dirty="0">
                <a:solidFill>
                  <a:schemeClr val="accent5"/>
                </a:solidFill>
                <a:latin typeface="BestDefense Black" panose="020F0A02020204030203" pitchFamily="34" charset="0"/>
                <a:cs typeface="Rubik" panose="02000604000000020004" pitchFamily="2" charset="-79"/>
              </a:rPr>
              <a:t>Y</a:t>
            </a:r>
            <a:r>
              <a:rPr lang="en-US" sz="3600" dirty="0">
                <a:solidFill>
                  <a:schemeClr val="accent5"/>
                </a:solidFill>
                <a:latin typeface="BestDefense Black" panose="020F0A02020204030203" pitchFamily="34" charset="0"/>
                <a:cs typeface="Rubik" panose="02000604000000020004" pitchFamily="2" charset="-79"/>
              </a:rPr>
              <a:t>.</a:t>
            </a:r>
          </a:p>
        </p:txBody>
      </p:sp>
      <p:sp>
        <p:nvSpPr>
          <p:cNvPr id="3" name="TextBox 2">
            <a:extLst>
              <a:ext uri="{FF2B5EF4-FFF2-40B4-BE49-F238E27FC236}">
                <a16:creationId xmlns:a16="http://schemas.microsoft.com/office/drawing/2014/main" id="{4CAE03BE-061C-7C4F-A02C-6475C12265E9}"/>
              </a:ext>
            </a:extLst>
          </p:cNvPr>
          <p:cNvSpPr txBox="1"/>
          <p:nvPr/>
        </p:nvSpPr>
        <p:spPr>
          <a:xfrm>
            <a:off x="2276353" y="3452150"/>
            <a:ext cx="7639291" cy="1015663"/>
          </a:xfrm>
          <a:prstGeom prst="rect">
            <a:avLst/>
          </a:prstGeom>
          <a:noFill/>
        </p:spPr>
        <p:txBody>
          <a:bodyPr wrap="square" rtlCol="0">
            <a:spAutoFit/>
          </a:bodyPr>
          <a:lstStyle/>
          <a:p>
            <a:pPr algn="ctr"/>
            <a:r>
              <a:rPr lang="en-US" sz="6000" b="1" spc="100" dirty="0">
                <a:solidFill>
                  <a:schemeClr val="accent5"/>
                </a:solidFill>
                <a:latin typeface="Swift Justice" panose="020A0800090400000002" pitchFamily="18" charset="0"/>
                <a:cs typeface="Rubik" panose="02000604000000020004" pitchFamily="2" charset="-79"/>
              </a:rPr>
              <a:t>Identity Theft</a:t>
            </a:r>
          </a:p>
        </p:txBody>
      </p:sp>
      <p:pic>
        <p:nvPicPr>
          <p:cNvPr id="6" name="Graphic 5">
            <a:extLst>
              <a:ext uri="{FF2B5EF4-FFF2-40B4-BE49-F238E27FC236}">
                <a16:creationId xmlns:a16="http://schemas.microsoft.com/office/drawing/2014/main" id="{45552DC0-DDC1-6F47-99D7-9610E0F6EEB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94351" y="767749"/>
            <a:ext cx="1003300" cy="1219200"/>
          </a:xfrm>
          <a:prstGeom prst="rect">
            <a:avLst/>
          </a:prstGeom>
        </p:spPr>
      </p:pic>
    </p:spTree>
    <p:extLst>
      <p:ext uri="{BB962C8B-B14F-4D97-AF65-F5344CB8AC3E}">
        <p14:creationId xmlns:p14="http://schemas.microsoft.com/office/powerpoint/2010/main" val="206380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B10A1C-19B7-014D-B292-5225053735B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6D2D7C7-CC8B-CE43-9B08-8F55D9364BB9}"/>
              </a:ext>
            </a:extLst>
          </p:cNvPr>
          <p:cNvSpPr txBox="1"/>
          <p:nvPr/>
        </p:nvSpPr>
        <p:spPr>
          <a:xfrm>
            <a:off x="8182" y="1"/>
            <a:ext cx="12192000" cy="6858000"/>
          </a:xfrm>
          <a:prstGeom prst="rect">
            <a:avLst/>
          </a:prstGeom>
          <a:gradFill flip="none" rotWithShape="1">
            <a:gsLst>
              <a:gs pos="44000">
                <a:schemeClr val="accent1">
                  <a:lumMod val="5000"/>
                  <a:lumOff val="95000"/>
                  <a:alpha val="92000"/>
                </a:schemeClr>
              </a:gs>
              <a:gs pos="98000">
                <a:schemeClr val="bg1">
                  <a:alpha val="50000"/>
                </a:schemeClr>
              </a:gs>
            </a:gsLst>
            <a:path path="circle">
              <a:fillToRect l="50000" t="50000" r="50000" b="50000"/>
            </a:path>
            <a:tileRect/>
          </a:gradFill>
        </p:spPr>
        <p:txBody>
          <a:bodyPr wrap="square" lIns="822960" tIns="2834640" rIns="822960" bIns="914400" numCol="2" rtlCol="0" anchor="ctr" anchorCtr="0">
            <a:noAutofit/>
          </a:bodyPr>
          <a:lstStyle/>
          <a:p>
            <a:pPr algn="ctr"/>
            <a:r>
              <a:rPr lang="en-US" sz="2800" dirty="0">
                <a:latin typeface="BestDefense" panose="020F0502020204030203" pitchFamily="34" charset="0"/>
                <a:cs typeface="Rubik" panose="02000604000000020004" pitchFamily="2" charset="-79"/>
              </a:rPr>
              <a:t>Privacy Management</a:t>
            </a:r>
          </a:p>
          <a:p>
            <a:pPr algn="ctr"/>
            <a:endParaRPr lang="en-US" sz="1600" dirty="0">
              <a:latin typeface="BestDefense" panose="020F0502020204030203" pitchFamily="34" charset="0"/>
              <a:cs typeface="Rubik" panose="02000604000000020004" pitchFamily="2" charset="-79"/>
            </a:endParaRPr>
          </a:p>
          <a:p>
            <a:pPr algn="ctr"/>
            <a:r>
              <a:rPr lang="en-US" sz="2800" dirty="0">
                <a:latin typeface="BestDefense" panose="020F0502020204030203" pitchFamily="34" charset="0"/>
                <a:cs typeface="Rubik" panose="02000604000000020004" pitchFamily="2" charset="-79"/>
              </a:rPr>
              <a:t>Reputation Management</a:t>
            </a:r>
          </a:p>
          <a:p>
            <a:pPr algn="ctr"/>
            <a:endParaRPr lang="en-US" sz="1600" dirty="0">
              <a:latin typeface="BestDefense" panose="020F0502020204030203" pitchFamily="34" charset="0"/>
              <a:cs typeface="Rubik" panose="02000604000000020004" pitchFamily="2" charset="-79"/>
            </a:endParaRPr>
          </a:p>
          <a:p>
            <a:pPr algn="ctr"/>
            <a:r>
              <a:rPr lang="en-US" sz="2800" dirty="0">
                <a:latin typeface="BestDefense" panose="020F0502020204030203" pitchFamily="34" charset="0"/>
                <a:cs typeface="Rubik" panose="02000604000000020004" pitchFamily="2" charset="-79"/>
              </a:rPr>
              <a:t>Financial Account Monitoring</a:t>
            </a:r>
          </a:p>
          <a:p>
            <a:pPr algn="ctr"/>
            <a:endParaRPr lang="en-US" sz="1600" dirty="0">
              <a:latin typeface="BestDefense" panose="020F0502020204030203" pitchFamily="34" charset="0"/>
              <a:cs typeface="Rubik" panose="02000604000000020004" pitchFamily="2" charset="-79"/>
            </a:endParaRPr>
          </a:p>
          <a:p>
            <a:pPr algn="ctr"/>
            <a:r>
              <a:rPr lang="en-US" sz="2800" dirty="0">
                <a:latin typeface="BestDefense" panose="020F0502020204030203" pitchFamily="34" charset="0"/>
                <a:cs typeface="Rubik" panose="02000604000000020004" pitchFamily="2" charset="-79"/>
              </a:rPr>
              <a:t>Cyberbullying Consultation</a:t>
            </a:r>
          </a:p>
          <a:p>
            <a:pPr algn="ctr"/>
            <a:endParaRPr lang="en-US" sz="1600" dirty="0">
              <a:latin typeface="BestDefense" panose="020F0502020204030203" pitchFamily="34" charset="0"/>
              <a:cs typeface="Rubik" panose="02000604000000020004" pitchFamily="2" charset="-79"/>
            </a:endParaRPr>
          </a:p>
          <a:p>
            <a:pPr algn="ctr"/>
            <a:r>
              <a:rPr lang="en-US" sz="2800" dirty="0">
                <a:latin typeface="BestDefense" panose="020F0502020204030203" pitchFamily="34" charset="0"/>
                <a:cs typeface="Rubik" panose="02000604000000020004" pitchFamily="2" charset="-79"/>
              </a:rPr>
              <a:t>Monitoring &amp; Alerts</a:t>
            </a:r>
          </a:p>
          <a:p>
            <a:pPr algn="ctr"/>
            <a:r>
              <a:rPr lang="en-US" sz="2800" dirty="0">
                <a:latin typeface="BestDefense" panose="020F0502020204030203" pitchFamily="34" charset="0"/>
                <a:cs typeface="Rubik" panose="02000604000000020004" pitchFamily="2" charset="-79"/>
              </a:rPr>
              <a:t>Consultation on Unlimited Number of Identity-Related Issues</a:t>
            </a:r>
          </a:p>
          <a:p>
            <a:pPr algn="ctr"/>
            <a:r>
              <a:rPr lang="en-US" sz="1600" dirty="0">
                <a:latin typeface="BestDefense" panose="020F0502020204030203" pitchFamily="34" charset="0"/>
                <a:cs typeface="Rubik" panose="02000604000000020004" pitchFamily="2" charset="-79"/>
              </a:rPr>
              <a:t> </a:t>
            </a:r>
          </a:p>
          <a:p>
            <a:pPr algn="ctr"/>
            <a:r>
              <a:rPr lang="en-US" sz="2800" dirty="0">
                <a:latin typeface="BestDefense" panose="020F0502020204030203" pitchFamily="34" charset="0"/>
                <a:cs typeface="Rubik" panose="02000604000000020004" pitchFamily="2" charset="-79"/>
              </a:rPr>
              <a:t>$1M Identity Fraud Protection Plan with 3Bureau*</a:t>
            </a:r>
          </a:p>
          <a:p>
            <a:pPr algn="ctr"/>
            <a:endParaRPr lang="en-US" sz="1600" dirty="0">
              <a:latin typeface="BestDefense" panose="020F0502020204030203" pitchFamily="34" charset="0"/>
              <a:cs typeface="Rubik" panose="02000604000000020004" pitchFamily="2" charset="-79"/>
            </a:endParaRPr>
          </a:p>
          <a:p>
            <a:pPr algn="ctr"/>
            <a:r>
              <a:rPr lang="en-US" sz="2800" dirty="0">
                <a:latin typeface="BestDefense" panose="020F0502020204030203" pitchFamily="34" charset="0"/>
                <a:cs typeface="Rubik" panose="02000604000000020004" pitchFamily="2" charset="-79"/>
              </a:rPr>
              <a:t> Full-Service Restoration</a:t>
            </a:r>
          </a:p>
        </p:txBody>
      </p:sp>
      <p:pic>
        <p:nvPicPr>
          <p:cNvPr id="7" name="Graphic 6">
            <a:extLst>
              <a:ext uri="{FF2B5EF4-FFF2-40B4-BE49-F238E27FC236}">
                <a16:creationId xmlns:a16="http://schemas.microsoft.com/office/drawing/2014/main" id="{549D8750-9EA3-4A84-8594-10CE0515B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2775" y="1064409"/>
            <a:ext cx="4813300" cy="1219200"/>
          </a:xfrm>
          <a:prstGeom prst="rect">
            <a:avLst/>
          </a:prstGeom>
        </p:spPr>
      </p:pic>
      <p:sp>
        <p:nvSpPr>
          <p:cNvPr id="3" name="Rectangle 2">
            <a:extLst>
              <a:ext uri="{FF2B5EF4-FFF2-40B4-BE49-F238E27FC236}">
                <a16:creationId xmlns:a16="http://schemas.microsoft.com/office/drawing/2014/main" id="{CFED9C19-6022-4317-9204-716CB2522986}"/>
              </a:ext>
            </a:extLst>
          </p:cNvPr>
          <p:cNvSpPr/>
          <p:nvPr/>
        </p:nvSpPr>
        <p:spPr>
          <a:xfrm>
            <a:off x="623205" y="6225417"/>
            <a:ext cx="10959195" cy="553998"/>
          </a:xfrm>
          <a:prstGeom prst="rect">
            <a:avLst/>
          </a:prstGeom>
        </p:spPr>
        <p:txBody>
          <a:bodyPr wrap="square">
            <a:spAutoFit/>
          </a:bodyPr>
          <a:lstStyle/>
          <a:p>
            <a:pPr algn="ctr"/>
            <a:r>
              <a:rPr lang="en-US" sz="1000" dirty="0">
                <a:solidFill>
                  <a:srgbClr val="000000"/>
                </a:solidFill>
                <a:effectLst/>
                <a:latin typeface="BestDefense" panose="020F0502020204030203" pitchFamily="34" charset="0"/>
                <a:ea typeface="Calibri" panose="020F0502020204030204" pitchFamily="34" charset="0"/>
                <a:cs typeface="Rubik" panose="02000604000000020004" pitchFamily="2" charset="-79"/>
              </a:rPr>
              <a:t>: *$25K or $1M Identity Fraud Protection Plan depending on the type of identity theft plan: $25K with 1Bureau or $1M with 3Bureau. </a:t>
            </a:r>
            <a:r>
              <a:rPr lang="en-US" sz="1000" dirty="0">
                <a:effectLst/>
                <a:latin typeface="BestDefense" panose="020F0502020204030203" pitchFamily="34" charset="0"/>
                <a:ea typeface="Calibri" panose="020F0502020204030204" pitchFamily="34" charset="0"/>
                <a:cs typeface="Rubik" panose="02000604000000020004" pitchFamily="2" charset="-79"/>
              </a:rPr>
              <a:t>Certain benefits </a:t>
            </a:r>
          </a:p>
          <a:p>
            <a:pPr algn="ctr"/>
            <a:r>
              <a:rPr lang="en-US" sz="1000" dirty="0">
                <a:effectLst/>
                <a:latin typeface="BestDefense" panose="020F0502020204030203" pitchFamily="34" charset="0"/>
                <a:ea typeface="Calibri" panose="020F0502020204030204" pitchFamily="34" charset="0"/>
                <a:cs typeface="Rubik" panose="02000604000000020004" pitchFamily="2" charset="-79"/>
              </a:rPr>
              <a:t>are only available with a 3Bureau identity theft plan. For complete terms, coverage, and conditions, please see an identity theft plan. </a:t>
            </a:r>
          </a:p>
          <a:p>
            <a:pPr algn="ctr"/>
            <a:endParaRPr lang="en-US" sz="1000" dirty="0">
              <a:latin typeface="BestDefense" panose="020F0502020204030203" pitchFamily="34" charset="0"/>
              <a:cs typeface="Rubik" pitchFamily="2" charset="-79"/>
            </a:endParaRPr>
          </a:p>
        </p:txBody>
      </p:sp>
    </p:spTree>
    <p:extLst>
      <p:ext uri="{BB962C8B-B14F-4D97-AF65-F5344CB8AC3E}">
        <p14:creationId xmlns:p14="http://schemas.microsoft.com/office/powerpoint/2010/main" val="14284511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DEDD77F-F4D7-3A41-B819-A2D826DD9006}"/>
              </a:ext>
            </a:extLst>
          </p:cNvPr>
          <p:cNvSpPr txBox="1"/>
          <p:nvPr/>
        </p:nvSpPr>
        <p:spPr>
          <a:xfrm>
            <a:off x="6805783" y="3429000"/>
            <a:ext cx="2237762" cy="1056251"/>
          </a:xfrm>
          <a:prstGeom prst="rect">
            <a:avLst/>
          </a:prstGeom>
          <a:noFill/>
        </p:spPr>
        <p:txBody>
          <a:bodyPr wrap="square" rtlCol="0">
            <a:spAutoFit/>
          </a:bodyPr>
          <a:lstStyle/>
          <a:p>
            <a:pPr algn="ctr">
              <a:lnSpc>
                <a:spcPct val="87000"/>
              </a:lnSpc>
            </a:pPr>
            <a:r>
              <a:rPr lang="en-US" sz="2400" b="1" dirty="0">
                <a:solidFill>
                  <a:schemeClr val="tx2"/>
                </a:solidFill>
                <a:latin typeface="Rubik" panose="02000604000000020004" pitchFamily="2" charset="-79"/>
                <a:cs typeface="Rubik" panose="02000604000000020004" pitchFamily="2" charset="-79"/>
              </a:rPr>
              <a:t>OR</a:t>
            </a:r>
          </a:p>
          <a:p>
            <a:pPr algn="ctr">
              <a:lnSpc>
                <a:spcPct val="87000"/>
              </a:lnSpc>
            </a:pPr>
            <a:r>
              <a:rPr lang="en-US" sz="2400" b="1" dirty="0">
                <a:solidFill>
                  <a:schemeClr val="tx2"/>
                </a:solidFill>
                <a:latin typeface="Rubik" panose="02000604000000020004" pitchFamily="2" charset="-79"/>
                <a:cs typeface="Rubik" panose="02000604000000020004" pitchFamily="2" charset="-79"/>
              </a:rPr>
              <a:t>BUYING</a:t>
            </a:r>
          </a:p>
          <a:p>
            <a:pPr algn="ctr">
              <a:lnSpc>
                <a:spcPct val="87000"/>
              </a:lnSpc>
            </a:pPr>
            <a:r>
              <a:rPr lang="en-US" sz="2400" b="1" dirty="0">
                <a:solidFill>
                  <a:schemeClr val="tx2"/>
                </a:solidFill>
                <a:latin typeface="Rubik" panose="02000604000000020004" pitchFamily="2" charset="-79"/>
                <a:cs typeface="Rubik" panose="02000604000000020004" pitchFamily="2" charset="-79"/>
              </a:rPr>
              <a:t>CDs?</a:t>
            </a:r>
          </a:p>
        </p:txBody>
      </p:sp>
      <p:sp>
        <p:nvSpPr>
          <p:cNvPr id="16" name="TextBox 15">
            <a:extLst>
              <a:ext uri="{FF2B5EF4-FFF2-40B4-BE49-F238E27FC236}">
                <a16:creationId xmlns:a16="http://schemas.microsoft.com/office/drawing/2014/main" id="{1B32137F-8CB8-8040-B798-C81915882DAE}"/>
              </a:ext>
            </a:extLst>
          </p:cNvPr>
          <p:cNvSpPr txBox="1"/>
          <p:nvPr/>
        </p:nvSpPr>
        <p:spPr>
          <a:xfrm>
            <a:off x="3503860" y="3338163"/>
            <a:ext cx="2237762" cy="1377557"/>
          </a:xfrm>
          <a:prstGeom prst="rect">
            <a:avLst/>
          </a:prstGeom>
          <a:noFill/>
        </p:spPr>
        <p:txBody>
          <a:bodyPr wrap="square" rtlCol="0">
            <a:spAutoFit/>
          </a:bodyPr>
          <a:lstStyle/>
          <a:p>
            <a:pPr algn="ctr">
              <a:lnSpc>
                <a:spcPct val="87000"/>
              </a:lnSpc>
            </a:pPr>
            <a:r>
              <a:rPr lang="en-US" sz="2400" b="1" dirty="0">
                <a:solidFill>
                  <a:schemeClr val="tx2"/>
                </a:solidFill>
                <a:latin typeface="Rubik" panose="02000604000000020004" pitchFamily="2" charset="-79"/>
                <a:cs typeface="Rubik" panose="02000604000000020004" pitchFamily="2" charset="-79"/>
              </a:rPr>
              <a:t>REMEMBER</a:t>
            </a:r>
          </a:p>
          <a:p>
            <a:pPr algn="ctr">
              <a:lnSpc>
                <a:spcPct val="87000"/>
              </a:lnSpc>
            </a:pPr>
            <a:r>
              <a:rPr lang="en-US" sz="2400" b="1" dirty="0">
                <a:solidFill>
                  <a:schemeClr val="tx2"/>
                </a:solidFill>
                <a:latin typeface="Rubik" panose="02000604000000020004" pitchFamily="2" charset="-79"/>
                <a:cs typeface="Rubik" panose="02000604000000020004" pitchFamily="2" charset="-79"/>
              </a:rPr>
              <a:t>SHOPPING AT THE MALL?</a:t>
            </a:r>
          </a:p>
        </p:txBody>
      </p:sp>
      <p:sp>
        <p:nvSpPr>
          <p:cNvPr id="2" name="object 2"/>
          <p:cNvSpPr txBox="1">
            <a:spLocks noGrp="1"/>
          </p:cNvSpPr>
          <p:nvPr>
            <p:ph type="title"/>
          </p:nvPr>
        </p:nvSpPr>
        <p:spPr>
          <a:xfrm>
            <a:off x="805316" y="455865"/>
            <a:ext cx="10770600" cy="559903"/>
          </a:xfrm>
          <a:prstGeom prst="rect">
            <a:avLst/>
          </a:prstGeom>
        </p:spPr>
        <p:txBody>
          <a:bodyPr vert="horz" wrap="square" lIns="0" tIns="5848" rIns="0" bIns="0" rtlCol="0" anchor="ctr">
            <a:spAutoFit/>
          </a:bodyPr>
          <a:lstStyle/>
          <a:p>
            <a:pPr marL="6497" algn="ctr">
              <a:lnSpc>
                <a:spcPct val="100000"/>
              </a:lnSpc>
              <a:spcBef>
                <a:spcPts val="46"/>
              </a:spcBef>
            </a:pPr>
            <a:r>
              <a:rPr sz="3600" spc="-13" dirty="0">
                <a:solidFill>
                  <a:schemeClr val="accent2"/>
                </a:solidFill>
                <a:latin typeface="BestDefense  "/>
              </a:rPr>
              <a:t>Disruptive </a:t>
            </a:r>
            <a:r>
              <a:rPr sz="3600" spc="-3" dirty="0">
                <a:solidFill>
                  <a:schemeClr val="accent2"/>
                </a:solidFill>
                <a:latin typeface="BestDefense  "/>
              </a:rPr>
              <a:t>Innovation</a:t>
            </a:r>
            <a:endParaRPr sz="3600" dirty="0">
              <a:solidFill>
                <a:schemeClr val="accent2"/>
              </a:solidFill>
              <a:latin typeface="BestDefense  "/>
            </a:endParaRPr>
          </a:p>
        </p:txBody>
      </p:sp>
      <p:sp>
        <p:nvSpPr>
          <p:cNvPr id="21" name="object 2">
            <a:extLst>
              <a:ext uri="{FF2B5EF4-FFF2-40B4-BE49-F238E27FC236}">
                <a16:creationId xmlns:a16="http://schemas.microsoft.com/office/drawing/2014/main" id="{82C0F5AA-87A6-B146-A851-824748ABF967}"/>
              </a:ext>
            </a:extLst>
          </p:cNvPr>
          <p:cNvSpPr txBox="1">
            <a:spLocks/>
          </p:cNvSpPr>
          <p:nvPr/>
        </p:nvSpPr>
        <p:spPr>
          <a:xfrm>
            <a:off x="805316" y="1051610"/>
            <a:ext cx="10770600" cy="559903"/>
          </a:xfrm>
          <a:prstGeom prst="rect">
            <a:avLst/>
          </a:prstGeom>
        </p:spPr>
        <p:txBody>
          <a:bodyPr vert="horz" wrap="square" lIns="0" tIns="5848"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497" algn="ctr">
              <a:lnSpc>
                <a:spcPct val="100000"/>
              </a:lnSpc>
              <a:spcBef>
                <a:spcPts val="46"/>
              </a:spcBef>
            </a:pPr>
            <a:r>
              <a:rPr lang="en-US" sz="3600" b="1" spc="-23" dirty="0">
                <a:solidFill>
                  <a:schemeClr val="accent2"/>
                </a:solidFill>
                <a:latin typeface="BestDefense Black" panose="020F0A02020204030203" pitchFamily="34" charset="0"/>
                <a:cs typeface="Rubik"/>
              </a:rPr>
              <a:t>Simpler. </a:t>
            </a:r>
            <a:r>
              <a:rPr lang="en-US" sz="3600" b="1" spc="-26" dirty="0">
                <a:solidFill>
                  <a:schemeClr val="accent2"/>
                </a:solidFill>
                <a:latin typeface="BestDefense Black" panose="020F0A02020204030203" pitchFamily="34" charset="0"/>
                <a:cs typeface="Rubik"/>
              </a:rPr>
              <a:t>Easier. </a:t>
            </a:r>
            <a:r>
              <a:rPr lang="en-US" sz="3600" b="1" spc="-13" dirty="0">
                <a:solidFill>
                  <a:schemeClr val="accent2"/>
                </a:solidFill>
                <a:latin typeface="BestDefense Black" panose="020F0A02020204030203" pitchFamily="34" charset="0"/>
                <a:cs typeface="Rubik"/>
              </a:rPr>
              <a:t>More</a:t>
            </a:r>
            <a:r>
              <a:rPr lang="en-US" sz="3600" b="1" spc="-115" dirty="0">
                <a:solidFill>
                  <a:schemeClr val="accent2"/>
                </a:solidFill>
                <a:latin typeface="BestDefense Black" panose="020F0A02020204030203" pitchFamily="34" charset="0"/>
                <a:cs typeface="Rubik"/>
              </a:rPr>
              <a:t> </a:t>
            </a:r>
            <a:r>
              <a:rPr lang="en-US" sz="3600" b="1" spc="-38" dirty="0">
                <a:solidFill>
                  <a:schemeClr val="accent2"/>
                </a:solidFill>
                <a:latin typeface="BestDefense Black" panose="020F0A02020204030203" pitchFamily="34" charset="0"/>
                <a:cs typeface="Rubik"/>
              </a:rPr>
              <a:t>Affordable.</a:t>
            </a:r>
            <a:endParaRPr lang="en-US" sz="3600" b="1" dirty="0">
              <a:solidFill>
                <a:schemeClr val="accent2"/>
              </a:solidFill>
              <a:latin typeface="BestDefense Black" panose="020F0A02020204030203" pitchFamily="34" charset="0"/>
              <a:cs typeface="Rubik"/>
            </a:endParaRPr>
          </a:p>
        </p:txBody>
      </p:sp>
      <p:pic>
        <p:nvPicPr>
          <p:cNvPr id="4" name="Picture 3">
            <a:extLst>
              <a:ext uri="{FF2B5EF4-FFF2-40B4-BE49-F238E27FC236}">
                <a16:creationId xmlns:a16="http://schemas.microsoft.com/office/drawing/2014/main" id="{126DDF38-00A8-AD44-BCE2-2BD084C6E69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41317" y="1799913"/>
            <a:ext cx="2962847" cy="4942926"/>
          </a:xfrm>
          <a:prstGeom prst="rect">
            <a:avLst/>
          </a:prstGeom>
        </p:spPr>
      </p:pic>
      <p:pic>
        <p:nvPicPr>
          <p:cNvPr id="22" name="Picture 21">
            <a:extLst>
              <a:ext uri="{FF2B5EF4-FFF2-40B4-BE49-F238E27FC236}">
                <a16:creationId xmlns:a16="http://schemas.microsoft.com/office/drawing/2014/main" id="{D12BF475-807A-EE4D-9574-E265AB60F13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48782" y="1799913"/>
            <a:ext cx="2962847" cy="4942926"/>
          </a:xfrm>
          <a:prstGeom prst="rect">
            <a:avLst/>
          </a:prstGeom>
        </p:spPr>
      </p:pic>
    </p:spTree>
    <p:extLst>
      <p:ext uri="{BB962C8B-B14F-4D97-AF65-F5344CB8AC3E}">
        <p14:creationId xmlns:p14="http://schemas.microsoft.com/office/powerpoint/2010/main" val="4876151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3BE858-4F58-B944-9B16-1AD8B89D61F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1275" y="-196770"/>
            <a:ext cx="4346658" cy="7251539"/>
          </a:xfrm>
          <a:prstGeom prst="rect">
            <a:avLst/>
          </a:prstGeom>
        </p:spPr>
      </p:pic>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5047933" y="2502127"/>
            <a:ext cx="7144067" cy="2646743"/>
          </a:xfrm>
          <a:prstGeom prst="rect">
            <a:avLst/>
          </a:prstGeom>
          <a:noFill/>
        </p:spPr>
        <p:txBody>
          <a:bodyPr vert="horz" lIns="91440" tIns="91440" rIns="91440" bIns="91440" numCol="2" rtlCol="0" anchor="t">
            <a:no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Credit Score </a:t>
            </a:r>
          </a:p>
          <a:p>
            <a:pPr marL="342900" indent="-342900">
              <a:spcBef>
                <a:spcPts val="600"/>
              </a:spcBef>
              <a:spcAft>
                <a:spcPts val="400"/>
              </a:spcAft>
              <a:buClr>
                <a:schemeClr val="accent5"/>
              </a:buClr>
              <a:buFont typeface="Arial" panose="020B0604020202020204" pitchFamily="34" charset="0"/>
              <a:buChar char="•"/>
            </a:pPr>
            <a:r>
              <a:rPr lang="en-US" sz="2400" dirty="0">
                <a:solidFill>
                  <a:srgbClr val="363636"/>
                </a:solidFill>
                <a:latin typeface="BestDefense" panose="020F0502020204030203" pitchFamily="34" charset="0"/>
              </a:rPr>
              <a:t>1 or 3 Credit Bureau Monitoring</a:t>
            </a:r>
            <a:r>
              <a:rPr lang="en-US" sz="2400" baseline="30000" dirty="0">
                <a:solidFill>
                  <a:schemeClr val="tx2"/>
                </a:solidFill>
                <a:latin typeface="BestDefense" panose="020F0502020204030203" pitchFamily="34" charset="0"/>
                <a:cs typeface="Rubik" panose="02000604000000020004" pitchFamily="2" charset="-79"/>
              </a:rPr>
              <a:t>**</a:t>
            </a:r>
            <a:endParaRPr lang="en-US" sz="2400" dirty="0">
              <a:solidFill>
                <a:srgbClr val="363636"/>
              </a:solidFill>
              <a:latin typeface="BestDefense" panose="020F0502020204030203" pitchFamily="34" charset="0"/>
            </a:endParaRPr>
          </a:p>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SSN</a:t>
            </a:r>
          </a:p>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Passport</a:t>
            </a:r>
          </a:p>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Driver’s License</a:t>
            </a:r>
          </a:p>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Email</a:t>
            </a:r>
            <a:r>
              <a:rPr lang="en-US" sz="2400" baseline="30000" dirty="0">
                <a:solidFill>
                  <a:schemeClr val="tx2"/>
                </a:solidFill>
                <a:latin typeface="BestDefense" panose="020F0502020204030203" pitchFamily="34" charset="0"/>
                <a:cs typeface="Rubik" panose="02000604000000020004" pitchFamily="2" charset="-79"/>
              </a:rPr>
              <a:t>*</a:t>
            </a:r>
            <a:r>
              <a:rPr lang="en-US" sz="2400" dirty="0">
                <a:solidFill>
                  <a:schemeClr val="tx2"/>
                </a:solidFill>
                <a:latin typeface="BestDefense" panose="020F0502020204030203" pitchFamily="34" charset="0"/>
                <a:cs typeface="Rubik" panose="02000604000000020004" pitchFamily="2" charset="-79"/>
              </a:rPr>
              <a:t>, Phone, DOB</a:t>
            </a:r>
          </a:p>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Medical ID</a:t>
            </a:r>
            <a:r>
              <a:rPr lang="en-US" sz="2400" baseline="30000" dirty="0">
                <a:solidFill>
                  <a:schemeClr val="tx2"/>
                </a:solidFill>
                <a:latin typeface="BestDefense" panose="020F0502020204030203" pitchFamily="34" charset="0"/>
                <a:cs typeface="Rubik" panose="02000604000000020004" pitchFamily="2" charset="-79"/>
              </a:rPr>
              <a:t>*</a:t>
            </a:r>
            <a:endParaRPr lang="en-US" sz="2400" dirty="0">
              <a:solidFill>
                <a:schemeClr val="tx1"/>
              </a:solidFill>
              <a:latin typeface="BestDefense" panose="020F0502020204030203" pitchFamily="34" charset="0"/>
              <a:cs typeface="Rubik" panose="02000604000000020004" pitchFamily="2" charset="-79"/>
            </a:endParaRPr>
          </a:p>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Username/Password</a:t>
            </a:r>
            <a:r>
              <a:rPr lang="en-US" sz="2400" baseline="30000" dirty="0">
                <a:solidFill>
                  <a:schemeClr val="tx2"/>
                </a:solidFill>
                <a:latin typeface="BestDefense" panose="020F0502020204030203" pitchFamily="34" charset="0"/>
                <a:cs typeface="Rubik" panose="02000604000000020004" pitchFamily="2" charset="-79"/>
              </a:rPr>
              <a:t>*</a:t>
            </a:r>
            <a:r>
              <a:rPr lang="en-US" sz="2400" dirty="0">
                <a:solidFill>
                  <a:schemeClr val="tx2"/>
                </a:solidFill>
                <a:latin typeface="BestDefense" panose="020F0502020204030203" pitchFamily="34" charset="0"/>
                <a:cs typeface="Rubik" panose="02000604000000020004" pitchFamily="2" charset="-79"/>
              </a:rPr>
              <a:t>  </a:t>
            </a:r>
          </a:p>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Dark Web</a:t>
            </a:r>
          </a:p>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Social Media</a:t>
            </a:r>
          </a:p>
        </p:txBody>
      </p:sp>
      <p:sp>
        <p:nvSpPr>
          <p:cNvPr id="6" name="Rectangle 5">
            <a:extLst>
              <a:ext uri="{FF2B5EF4-FFF2-40B4-BE49-F238E27FC236}">
                <a16:creationId xmlns:a16="http://schemas.microsoft.com/office/drawing/2014/main" id="{B0C1D1C5-EEF7-294E-AA26-4E6C2F904AE0}"/>
              </a:ext>
            </a:extLst>
          </p:cNvPr>
          <p:cNvSpPr/>
          <p:nvPr/>
        </p:nvSpPr>
        <p:spPr>
          <a:xfrm>
            <a:off x="5638800" y="1639275"/>
            <a:ext cx="6395586" cy="646331"/>
          </a:xfrm>
          <a:prstGeom prst="rect">
            <a:avLst/>
          </a:prstGeom>
        </p:spPr>
        <p:txBody>
          <a:bodyPr wrap="square">
            <a:spAutoFit/>
          </a:bodyPr>
          <a:lstStyle/>
          <a:p>
            <a:r>
              <a:rPr lang="en-US" sz="3600" b="1" dirty="0">
                <a:solidFill>
                  <a:schemeClr val="accent6"/>
                </a:solidFill>
                <a:latin typeface="BestDefense Black" panose="020F0A02020204030203" pitchFamily="34" charset="0"/>
                <a:cs typeface="Rubik" panose="02000604000000020004" pitchFamily="2" charset="-79"/>
              </a:rPr>
              <a:t>Monitoring &amp; Alerts</a:t>
            </a:r>
            <a:endParaRPr lang="en-US" sz="1200" dirty="0">
              <a:solidFill>
                <a:schemeClr val="accent6"/>
              </a:solidFill>
              <a:latin typeface="BestDefense Black" panose="020F0A02020204030203" pitchFamily="34" charset="0"/>
              <a:cs typeface="Rubik" panose="02000604000000020004" pitchFamily="2" charset="-79"/>
            </a:endParaRPr>
          </a:p>
        </p:txBody>
      </p:sp>
      <p:pic>
        <p:nvPicPr>
          <p:cNvPr id="13" name="Picture 12">
            <a:extLst>
              <a:ext uri="{FF2B5EF4-FFF2-40B4-BE49-F238E27FC236}">
                <a16:creationId xmlns:a16="http://schemas.microsoft.com/office/drawing/2014/main" id="{531808B2-DA37-964E-9DD7-F7EDB58E6D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1275" y="-196770"/>
            <a:ext cx="4346657" cy="7251539"/>
          </a:xfrm>
          <a:prstGeom prst="rect">
            <a:avLst/>
          </a:prstGeom>
        </p:spPr>
      </p:pic>
      <p:pic>
        <p:nvPicPr>
          <p:cNvPr id="8" name="Graphic 7">
            <a:extLst>
              <a:ext uri="{FF2B5EF4-FFF2-40B4-BE49-F238E27FC236}">
                <a16:creationId xmlns:a16="http://schemas.microsoft.com/office/drawing/2014/main" id="{D0362ED9-382F-BE40-95DF-F46A05CE10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196" y="523908"/>
            <a:ext cx="3548573" cy="898847"/>
          </a:xfrm>
          <a:prstGeom prst="rect">
            <a:avLst/>
          </a:prstGeom>
        </p:spPr>
      </p:pic>
      <p:pic>
        <p:nvPicPr>
          <p:cNvPr id="9" name="Graphic 8">
            <a:extLst>
              <a:ext uri="{FF2B5EF4-FFF2-40B4-BE49-F238E27FC236}">
                <a16:creationId xmlns:a16="http://schemas.microsoft.com/office/drawing/2014/main" id="{0DF98648-B0F0-0D4A-BF0E-B99523EF2DC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638273" y="4559462"/>
            <a:ext cx="1366538" cy="1366538"/>
          </a:xfrm>
          <a:prstGeom prst="rect">
            <a:avLst/>
          </a:prstGeom>
          <a:effectLst>
            <a:outerShdw blurRad="76200" dist="50800" dir="2700000" algn="tl" rotWithShape="0">
              <a:prstClr val="black">
                <a:alpha val="25000"/>
              </a:prstClr>
            </a:outerShdw>
          </a:effectLst>
        </p:spPr>
      </p:pic>
      <p:sp>
        <p:nvSpPr>
          <p:cNvPr id="12" name="Content Placeholder 2">
            <a:extLst>
              <a:ext uri="{FF2B5EF4-FFF2-40B4-BE49-F238E27FC236}">
                <a16:creationId xmlns:a16="http://schemas.microsoft.com/office/drawing/2014/main" id="{2FEE0401-D515-1145-A9F3-D64E559C041F}"/>
              </a:ext>
            </a:extLst>
          </p:cNvPr>
          <p:cNvSpPr txBox="1">
            <a:spLocks/>
          </p:cNvSpPr>
          <p:nvPr/>
        </p:nvSpPr>
        <p:spPr>
          <a:xfrm>
            <a:off x="5257970" y="4999073"/>
            <a:ext cx="6723992" cy="336104"/>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spcBef>
                <a:spcPts val="600"/>
              </a:spcBef>
              <a:spcAft>
                <a:spcPts val="400"/>
              </a:spcAft>
              <a:buClr>
                <a:schemeClr val="accent5"/>
              </a:buClr>
            </a:pPr>
            <a:r>
              <a:rPr lang="en-US" sz="1000" dirty="0">
                <a:solidFill>
                  <a:schemeClr val="bg2">
                    <a:lumMod val="50000"/>
                  </a:schemeClr>
                </a:solidFill>
                <a:latin typeface="BestDefense" panose="020F0502020204030203" pitchFamily="34" charset="0"/>
                <a:cs typeface="Rubik" panose="02000604000000020004" pitchFamily="2" charset="-79"/>
              </a:rPr>
              <a:t>**1B or 3B Credit Bureau Monitoring depending on the plan	 *Up to 10 </a:t>
            </a:r>
          </a:p>
        </p:txBody>
      </p:sp>
      <p:sp>
        <p:nvSpPr>
          <p:cNvPr id="2" name="Rectangle 1">
            <a:extLst>
              <a:ext uri="{FF2B5EF4-FFF2-40B4-BE49-F238E27FC236}">
                <a16:creationId xmlns:a16="http://schemas.microsoft.com/office/drawing/2014/main" id="{A0A777FB-9CA5-41D3-A2D3-C9DF17506D72}"/>
              </a:ext>
            </a:extLst>
          </p:cNvPr>
          <p:cNvSpPr/>
          <p:nvPr/>
        </p:nvSpPr>
        <p:spPr>
          <a:xfrm>
            <a:off x="4686300" y="5373858"/>
            <a:ext cx="7505700" cy="1361911"/>
          </a:xfrm>
          <a:prstGeom prst="rect">
            <a:avLst/>
          </a:prstGeom>
        </p:spPr>
        <p:txBody>
          <a:bodyPr wrap="square">
            <a:spAutoFit/>
          </a:bodyPr>
          <a:lstStyle/>
          <a:p>
            <a:pPr marL="0" marR="0">
              <a:lnSpc>
                <a:spcPts val="1100"/>
              </a:lnSpc>
              <a:spcBef>
                <a:spcPts val="0"/>
              </a:spcBef>
              <a:spcAft>
                <a:spcPts val="0"/>
              </a:spcAft>
            </a:pPr>
            <a:r>
              <a:rPr lang="en-US" sz="1000" dirty="0" err="1">
                <a:solidFill>
                  <a:schemeClr val="bg2">
                    <a:lumMod val="50000"/>
                  </a:schemeClr>
                </a:solidFill>
                <a:effectLst/>
                <a:latin typeface="BestDefense" panose="020F0502020204030203" pitchFamily="34" charset="0"/>
                <a:ea typeface="Calibri" panose="020F0502020204030204" pitchFamily="34" charset="0"/>
                <a:cs typeface="Rubik" panose="02000604000000020004" pitchFamily="2" charset="-79"/>
              </a:rPr>
              <a:t>IDShield</a:t>
            </a:r>
            <a:r>
              <a:rPr lang="en-US" sz="1000" dirty="0">
                <a:solidFill>
                  <a:schemeClr val="bg2">
                    <a:lumMod val="50000"/>
                  </a:schemeClr>
                </a:solidFill>
                <a:effectLst/>
                <a:latin typeface="BestDefense" panose="020F0502020204030203" pitchFamily="34" charset="0"/>
                <a:ea typeface="Calibri" panose="020F0502020204030204" pitchFamily="34" charset="0"/>
                <a:cs typeface="Rubik" panose="02000604000000020004" pitchFamily="2" charset="-79"/>
              </a:rPr>
              <a:t> is a product of Pre-Paid Legal Services, Inc. d/b/a LegalShield (“LegalShield”). LegalShield provides access to identity theft protection and restoration services. </a:t>
            </a:r>
            <a:r>
              <a:rPr lang="en-US" sz="1000" dirty="0" err="1">
                <a:solidFill>
                  <a:schemeClr val="bg2">
                    <a:lumMod val="50000"/>
                  </a:schemeClr>
                </a:solidFill>
                <a:effectLst/>
                <a:latin typeface="BestDefense" panose="020F0502020204030203" pitchFamily="34" charset="0"/>
                <a:ea typeface="Calibri" panose="020F0502020204030204" pitchFamily="34" charset="0"/>
                <a:cs typeface="Rubik" panose="02000604000000020004" pitchFamily="2" charset="-79"/>
              </a:rPr>
              <a:t>IDShield</a:t>
            </a:r>
            <a:r>
              <a:rPr lang="en-US" sz="1000" dirty="0">
                <a:solidFill>
                  <a:schemeClr val="bg2">
                    <a:lumMod val="50000"/>
                  </a:schemeClr>
                </a:solidFill>
                <a:effectLst/>
                <a:latin typeface="BestDefense" panose="020F0502020204030203" pitchFamily="34" charset="0"/>
                <a:ea typeface="Calibri" panose="020F0502020204030204" pitchFamily="34" charset="0"/>
                <a:cs typeface="Rubik" panose="02000604000000020004" pitchFamily="2" charset="-79"/>
              </a:rPr>
              <a:t> plans are available at individual or family rates. </a:t>
            </a:r>
            <a:r>
              <a:rPr lang="en-US" sz="1000" spc="-5" dirty="0">
                <a:solidFill>
                  <a:schemeClr val="bg2">
                    <a:lumMod val="50000"/>
                  </a:schemeClr>
                </a:solidFill>
                <a:effectLst/>
                <a:latin typeface="BestDefense" panose="020F0502020204030203" pitchFamily="34" charset="0"/>
                <a:ea typeface="Calibri" panose="020F0502020204030204" pitchFamily="34" charset="0"/>
                <a:cs typeface="Rubik" panose="02000604000000020004" pitchFamily="2" charset="-79"/>
              </a:rPr>
              <a:t>A family plan covers the named member, named member’s spouse or domestic partner and up to 10 dependent children under the age of 18. </a:t>
            </a:r>
            <a:r>
              <a:rPr lang="en-US" sz="1000" dirty="0">
                <a:solidFill>
                  <a:schemeClr val="bg2">
                    <a:lumMod val="50000"/>
                  </a:schemeClr>
                </a:solidFill>
                <a:effectLst/>
                <a:latin typeface="BestDefense" panose="020F0502020204030203" pitchFamily="34" charset="0"/>
                <a:ea typeface="Calibri" panose="020F0502020204030204" pitchFamily="34" charset="0"/>
                <a:cs typeface="Rubik" panose="02000604000000020004" pitchFamily="2" charset="-79"/>
              </a:rPr>
              <a:t>Certain benefits are only available with a 3Bureau identity theft plan and are not offered with a 1Bureau identity theft plan. For complete terms, coverage, and conditions, please see an identity theft plan. All Licensed Private Investigators are licensed in the state of Oklahoma. An Identity Fraud Protection Plan (“Plan”) is issued through a nationally recognized carrier. LegalShield/</a:t>
            </a:r>
            <a:r>
              <a:rPr lang="en-US" sz="1000" dirty="0" err="1">
                <a:solidFill>
                  <a:schemeClr val="bg2">
                    <a:lumMod val="50000"/>
                  </a:schemeClr>
                </a:solidFill>
                <a:effectLst/>
                <a:latin typeface="BestDefense" panose="020F0502020204030203" pitchFamily="34" charset="0"/>
                <a:ea typeface="Calibri" panose="020F0502020204030204" pitchFamily="34" charset="0"/>
                <a:cs typeface="Rubik" panose="02000604000000020004" pitchFamily="2" charset="-79"/>
              </a:rPr>
              <a:t>IDShield</a:t>
            </a:r>
            <a:r>
              <a:rPr lang="en-US" sz="1000" dirty="0">
                <a:solidFill>
                  <a:schemeClr val="bg2">
                    <a:lumMod val="50000"/>
                  </a:schemeClr>
                </a:solidFill>
                <a:effectLst/>
                <a:latin typeface="BestDefense" panose="020F0502020204030203" pitchFamily="34" charset="0"/>
                <a:ea typeface="Calibri" panose="020F0502020204030204" pitchFamily="34" charset="0"/>
                <a:cs typeface="Rubik" panose="02000604000000020004" pitchFamily="2" charset="-79"/>
              </a:rPr>
              <a:t> is not an insurance carrier. This covers certain identity fraud expenses and legal costs as a result of a covered identity fraud event, with the amount of coverage dependent on the type of identity theft plan. See a Plan for complete terms, coverage, conditions, and limitations related to family members who are eligible under the Plan. </a:t>
            </a:r>
          </a:p>
        </p:txBody>
      </p:sp>
    </p:spTree>
    <p:extLst>
      <p:ext uri="{BB962C8B-B14F-4D97-AF65-F5344CB8AC3E}">
        <p14:creationId xmlns:p14="http://schemas.microsoft.com/office/powerpoint/2010/main" val="229282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3BE858-4F58-B944-9B16-1AD8B89D61F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1275" y="-196770"/>
            <a:ext cx="4346658" cy="7251539"/>
          </a:xfrm>
          <a:prstGeom prst="rect">
            <a:avLst/>
          </a:prstGeom>
        </p:spPr>
      </p:pic>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4853544" y="2502127"/>
            <a:ext cx="7338456" cy="2990409"/>
          </a:xfrm>
          <a:prstGeom prst="rect">
            <a:avLst/>
          </a:prstGeom>
          <a:noFill/>
        </p:spPr>
        <p:txBody>
          <a:bodyPr vert="horz" lIns="91440" tIns="91440" rIns="91440" bIns="91440" numCol="2" rtlCol="0" anchor="t">
            <a:no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80000"/>
              </a:lnSpc>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Credit Cards</a:t>
            </a:r>
            <a:r>
              <a:rPr lang="en-US" sz="2400" baseline="30000" dirty="0">
                <a:solidFill>
                  <a:schemeClr val="tx2"/>
                </a:solidFill>
                <a:latin typeface="BestDefense" panose="020F0502020204030203" pitchFamily="34" charset="0"/>
                <a:cs typeface="Rubik" panose="02000604000000020004" pitchFamily="2" charset="-79"/>
              </a:rPr>
              <a:t>*</a:t>
            </a:r>
          </a:p>
          <a:p>
            <a:pPr marL="342900" indent="-342900">
              <a:lnSpc>
                <a:spcPct val="80000"/>
              </a:lnSpc>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Investment Accounts</a:t>
            </a:r>
            <a:r>
              <a:rPr lang="en-US" sz="2400" baseline="30000" dirty="0">
                <a:solidFill>
                  <a:schemeClr val="tx2"/>
                </a:solidFill>
                <a:latin typeface="BestDefense" panose="020F0502020204030203" pitchFamily="34" charset="0"/>
                <a:cs typeface="Rubik" panose="02000604000000020004" pitchFamily="2" charset="-79"/>
              </a:rPr>
              <a:t>*</a:t>
            </a:r>
          </a:p>
          <a:p>
            <a:pPr marL="342900" indent="-342900">
              <a:lnSpc>
                <a:spcPct val="80000"/>
              </a:lnSpc>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Financial Account Monitoring</a:t>
            </a:r>
          </a:p>
          <a:p>
            <a:pPr marL="644652" lvl="1" indent="-342900">
              <a:lnSpc>
                <a:spcPct val="80000"/>
              </a:lnSpc>
              <a:spcBef>
                <a:spcPts val="600"/>
              </a:spcBef>
              <a:spcAft>
                <a:spcPts val="400"/>
              </a:spcAft>
              <a:buClr>
                <a:schemeClr val="accent5"/>
              </a:buClr>
              <a:buFont typeface="Wingdings" panose="05000000000000000000" pitchFamily="2" charset="2"/>
              <a:buChar char="ü"/>
            </a:pPr>
            <a:r>
              <a:rPr lang="en-US" sz="2000" dirty="0">
                <a:solidFill>
                  <a:schemeClr val="tx2"/>
                </a:solidFill>
                <a:latin typeface="BestDefense" panose="020F0502020204030203" pitchFamily="34" charset="0"/>
                <a:cs typeface="Rubik" panose="02000604000000020004" pitchFamily="2" charset="-79"/>
              </a:rPr>
              <a:t>401K</a:t>
            </a:r>
          </a:p>
          <a:p>
            <a:pPr marL="644652" lvl="1" indent="-342900">
              <a:lnSpc>
                <a:spcPct val="80000"/>
              </a:lnSpc>
              <a:spcBef>
                <a:spcPts val="600"/>
              </a:spcBef>
              <a:spcAft>
                <a:spcPts val="400"/>
              </a:spcAft>
              <a:buClr>
                <a:schemeClr val="accent5"/>
              </a:buClr>
              <a:buFont typeface="Wingdings" panose="05000000000000000000" pitchFamily="2" charset="2"/>
              <a:buChar char="ü"/>
            </a:pPr>
            <a:r>
              <a:rPr lang="en-US" sz="2000" dirty="0">
                <a:solidFill>
                  <a:schemeClr val="tx2"/>
                </a:solidFill>
                <a:latin typeface="BestDefense" panose="020F0502020204030203" pitchFamily="34" charset="0"/>
                <a:cs typeface="Rubik" panose="02000604000000020004" pitchFamily="2" charset="-79"/>
              </a:rPr>
              <a:t>Checking/Savings</a:t>
            </a:r>
          </a:p>
          <a:p>
            <a:pPr marL="644652" lvl="1" indent="-342900">
              <a:lnSpc>
                <a:spcPct val="80000"/>
              </a:lnSpc>
              <a:spcBef>
                <a:spcPts val="600"/>
              </a:spcBef>
              <a:spcAft>
                <a:spcPts val="400"/>
              </a:spcAft>
              <a:buClr>
                <a:schemeClr val="accent5"/>
              </a:buClr>
              <a:buFont typeface="Wingdings" panose="05000000000000000000" pitchFamily="2" charset="2"/>
              <a:buChar char="ü"/>
            </a:pPr>
            <a:r>
              <a:rPr lang="en-US" sz="2000" dirty="0">
                <a:solidFill>
                  <a:schemeClr val="tx2"/>
                </a:solidFill>
                <a:latin typeface="BestDefense" panose="020F0502020204030203" pitchFamily="34" charset="0"/>
                <a:cs typeface="Rubik" panose="02000604000000020004" pitchFamily="2" charset="-79"/>
              </a:rPr>
              <a:t>Loans</a:t>
            </a:r>
          </a:p>
          <a:p>
            <a:pPr lvl="1" indent="0">
              <a:lnSpc>
                <a:spcPct val="80000"/>
              </a:lnSpc>
              <a:spcBef>
                <a:spcPts val="600"/>
              </a:spcBef>
              <a:spcAft>
                <a:spcPts val="400"/>
              </a:spcAft>
              <a:buClr>
                <a:schemeClr val="accent5"/>
              </a:buClr>
              <a:buNone/>
            </a:pPr>
            <a:endParaRPr lang="en-US" sz="2800" dirty="0">
              <a:solidFill>
                <a:schemeClr val="tx2"/>
              </a:solidFill>
              <a:latin typeface="BestDefense" panose="020F0502020204030203" pitchFamily="34" charset="0"/>
              <a:cs typeface="Rubik" panose="02000604000000020004" pitchFamily="2" charset="-79"/>
            </a:endParaRPr>
          </a:p>
          <a:p>
            <a:pPr marL="342900" indent="-342900">
              <a:lnSpc>
                <a:spcPct val="80000"/>
              </a:lnSpc>
              <a:spcBef>
                <a:spcPts val="600"/>
              </a:spcBef>
              <a:spcAft>
                <a:spcPts val="400"/>
              </a:spcAft>
              <a:buClr>
                <a:schemeClr val="accent5"/>
              </a:buClr>
              <a:buFont typeface="Arial" panose="020B0604020202020204" pitchFamily="34" charset="0"/>
              <a:buChar char="•"/>
            </a:pPr>
            <a:endParaRPr lang="en-US" sz="2800" dirty="0">
              <a:solidFill>
                <a:schemeClr val="tx2"/>
              </a:solidFill>
              <a:latin typeface="BestDefense" panose="020F0502020204030203" pitchFamily="34" charset="0"/>
              <a:cs typeface="Rubik" panose="02000604000000020004" pitchFamily="2" charset="-79"/>
            </a:endParaRPr>
          </a:p>
          <a:p>
            <a:pPr marL="342900" indent="-342900">
              <a:lnSpc>
                <a:spcPct val="80000"/>
              </a:lnSpc>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Auto Pawns/Title Pawn</a:t>
            </a:r>
          </a:p>
          <a:p>
            <a:pPr marL="342900" indent="-342900">
              <a:lnSpc>
                <a:spcPct val="80000"/>
              </a:lnSpc>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Buy Here/Pay Here</a:t>
            </a:r>
          </a:p>
          <a:p>
            <a:pPr marL="342900" indent="-342900">
              <a:lnSpc>
                <a:spcPct val="80000"/>
              </a:lnSpc>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Telecom Account Application</a:t>
            </a:r>
          </a:p>
          <a:p>
            <a:pPr marL="342900" indent="-342900">
              <a:lnSpc>
                <a:spcPct val="80000"/>
              </a:lnSpc>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Sub-prime loans</a:t>
            </a:r>
          </a:p>
          <a:p>
            <a:pPr marL="342900" indent="-342900">
              <a:lnSpc>
                <a:spcPct val="80000"/>
              </a:lnSpc>
              <a:spcBef>
                <a:spcPts val="600"/>
              </a:spcBef>
              <a:spcAft>
                <a:spcPts val="400"/>
              </a:spcAft>
              <a:buClr>
                <a:schemeClr val="accent5"/>
              </a:buClr>
              <a:buFont typeface="Arial" panose="020B0604020202020204" pitchFamily="34" charset="0"/>
              <a:buChar char="•"/>
            </a:pPr>
            <a:endParaRPr lang="en-US" sz="2400" dirty="0">
              <a:solidFill>
                <a:schemeClr val="tx2"/>
              </a:solidFill>
              <a:latin typeface="BestDefense" panose="020F0502020204030203" pitchFamily="34" charset="0"/>
              <a:cs typeface="Rubik" panose="02000604000000020004" pitchFamily="2" charset="-79"/>
            </a:endParaRPr>
          </a:p>
          <a:p>
            <a:pPr marL="342900" indent="-342900">
              <a:lnSpc>
                <a:spcPct val="80000"/>
              </a:lnSpc>
              <a:spcBef>
                <a:spcPts val="600"/>
              </a:spcBef>
              <a:spcAft>
                <a:spcPts val="400"/>
              </a:spcAft>
              <a:buClr>
                <a:schemeClr val="accent5"/>
              </a:buClr>
              <a:buFont typeface="Arial" panose="020B0604020202020204" pitchFamily="34" charset="0"/>
              <a:buChar char="•"/>
            </a:pPr>
            <a:endParaRPr lang="en-US" sz="2400" dirty="0">
              <a:solidFill>
                <a:schemeClr val="tx2"/>
              </a:solidFill>
              <a:latin typeface="BestDefense" panose="020F0502020204030203" pitchFamily="34" charset="0"/>
              <a:cs typeface="Rubik" panose="02000604000000020004" pitchFamily="2" charset="-79"/>
            </a:endParaRPr>
          </a:p>
          <a:p>
            <a:pPr marL="342900" indent="-342900">
              <a:lnSpc>
                <a:spcPct val="80000"/>
              </a:lnSpc>
              <a:spcBef>
                <a:spcPts val="600"/>
              </a:spcBef>
              <a:spcAft>
                <a:spcPts val="400"/>
              </a:spcAft>
              <a:buClr>
                <a:schemeClr val="accent5"/>
              </a:buClr>
              <a:buFont typeface="Arial" panose="020B0604020202020204" pitchFamily="34" charset="0"/>
              <a:buChar char="•"/>
            </a:pPr>
            <a:endParaRPr lang="en-US" sz="2400" dirty="0">
              <a:solidFill>
                <a:schemeClr val="tx2"/>
              </a:solidFill>
              <a:latin typeface="Rubik" panose="02000604000000020004" pitchFamily="2" charset="-79"/>
              <a:cs typeface="Rubik" panose="02000604000000020004" pitchFamily="2" charset="-79"/>
            </a:endParaRPr>
          </a:p>
        </p:txBody>
      </p:sp>
      <p:sp>
        <p:nvSpPr>
          <p:cNvPr id="6" name="Rectangle 5">
            <a:extLst>
              <a:ext uri="{FF2B5EF4-FFF2-40B4-BE49-F238E27FC236}">
                <a16:creationId xmlns:a16="http://schemas.microsoft.com/office/drawing/2014/main" id="{B0C1D1C5-EEF7-294E-AA26-4E6C2F904AE0}"/>
              </a:ext>
            </a:extLst>
          </p:cNvPr>
          <p:cNvSpPr/>
          <p:nvPr/>
        </p:nvSpPr>
        <p:spPr>
          <a:xfrm>
            <a:off x="5638800" y="1639275"/>
            <a:ext cx="6395586" cy="646331"/>
          </a:xfrm>
          <a:prstGeom prst="rect">
            <a:avLst/>
          </a:prstGeom>
        </p:spPr>
        <p:txBody>
          <a:bodyPr wrap="square">
            <a:spAutoFit/>
          </a:bodyPr>
          <a:lstStyle/>
          <a:p>
            <a:r>
              <a:rPr lang="en-US" sz="3600" b="1" dirty="0">
                <a:solidFill>
                  <a:schemeClr val="accent6"/>
                </a:solidFill>
                <a:latin typeface="BestDefense Black" panose="020F0A02020204030203" pitchFamily="34" charset="0"/>
                <a:cs typeface="Rubik" panose="02000604000000020004" pitchFamily="2" charset="-79"/>
              </a:rPr>
              <a:t>Monitoring &amp; Alerts</a:t>
            </a:r>
            <a:endParaRPr lang="en-US" sz="1200" dirty="0">
              <a:solidFill>
                <a:schemeClr val="accent6"/>
              </a:solidFill>
              <a:latin typeface="BestDefense Black" panose="020F0A02020204030203" pitchFamily="34" charset="0"/>
              <a:cs typeface="Rubik" panose="02000604000000020004" pitchFamily="2" charset="-79"/>
            </a:endParaRPr>
          </a:p>
        </p:txBody>
      </p:sp>
      <p:pic>
        <p:nvPicPr>
          <p:cNvPr id="13" name="Picture 12">
            <a:extLst>
              <a:ext uri="{FF2B5EF4-FFF2-40B4-BE49-F238E27FC236}">
                <a16:creationId xmlns:a16="http://schemas.microsoft.com/office/drawing/2014/main" id="{531808B2-DA37-964E-9DD7-F7EDB58E6D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1275" y="-196770"/>
            <a:ext cx="4346657" cy="7251539"/>
          </a:xfrm>
          <a:prstGeom prst="rect">
            <a:avLst/>
          </a:prstGeom>
        </p:spPr>
      </p:pic>
      <p:pic>
        <p:nvPicPr>
          <p:cNvPr id="8" name="Graphic 7">
            <a:extLst>
              <a:ext uri="{FF2B5EF4-FFF2-40B4-BE49-F238E27FC236}">
                <a16:creationId xmlns:a16="http://schemas.microsoft.com/office/drawing/2014/main" id="{D0362ED9-382F-BE40-95DF-F46A05CE10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196" y="523908"/>
            <a:ext cx="3548573" cy="898847"/>
          </a:xfrm>
          <a:prstGeom prst="rect">
            <a:avLst/>
          </a:prstGeom>
        </p:spPr>
      </p:pic>
      <p:pic>
        <p:nvPicPr>
          <p:cNvPr id="9" name="Graphic 8">
            <a:extLst>
              <a:ext uri="{FF2B5EF4-FFF2-40B4-BE49-F238E27FC236}">
                <a16:creationId xmlns:a16="http://schemas.microsoft.com/office/drawing/2014/main" id="{0DF98648-B0F0-0D4A-BF0E-B99523EF2DC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638273" y="4559462"/>
            <a:ext cx="1366538" cy="1366538"/>
          </a:xfrm>
          <a:prstGeom prst="rect">
            <a:avLst/>
          </a:prstGeom>
          <a:effectLst>
            <a:outerShdw blurRad="76200" dist="50800" dir="2700000" algn="tl" rotWithShape="0">
              <a:prstClr val="black">
                <a:alpha val="25000"/>
              </a:prstClr>
            </a:outerShdw>
          </a:effectLst>
        </p:spPr>
      </p:pic>
      <p:sp>
        <p:nvSpPr>
          <p:cNvPr id="10" name="Content Placeholder 2">
            <a:extLst>
              <a:ext uri="{FF2B5EF4-FFF2-40B4-BE49-F238E27FC236}">
                <a16:creationId xmlns:a16="http://schemas.microsoft.com/office/drawing/2014/main" id="{CE3A7F66-0C47-0E4A-90A6-4CAFFECDE860}"/>
              </a:ext>
            </a:extLst>
          </p:cNvPr>
          <p:cNvSpPr txBox="1">
            <a:spLocks/>
          </p:cNvSpPr>
          <p:nvPr/>
        </p:nvSpPr>
        <p:spPr>
          <a:xfrm>
            <a:off x="9897954" y="4885738"/>
            <a:ext cx="1592771" cy="434869"/>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spcBef>
                <a:spcPts val="600"/>
              </a:spcBef>
              <a:spcAft>
                <a:spcPts val="400"/>
              </a:spcAft>
              <a:buClr>
                <a:schemeClr val="accent5"/>
              </a:buClr>
            </a:pPr>
            <a:r>
              <a:rPr lang="en-US" sz="1100" dirty="0">
                <a:solidFill>
                  <a:schemeClr val="bg2">
                    <a:lumMod val="50000"/>
                  </a:schemeClr>
                </a:solidFill>
                <a:latin typeface="BestDefense" panose="020F0502020204030203" pitchFamily="34" charset="0"/>
                <a:cs typeface="Rubik" panose="02000604000000020004" pitchFamily="2" charset="-79"/>
              </a:rPr>
              <a:t>*Up to 10 </a:t>
            </a:r>
          </a:p>
        </p:txBody>
      </p:sp>
    </p:spTree>
    <p:extLst>
      <p:ext uri="{BB962C8B-B14F-4D97-AF65-F5344CB8AC3E}">
        <p14:creationId xmlns:p14="http://schemas.microsoft.com/office/powerpoint/2010/main" val="1907876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5952169" y="2338484"/>
            <a:ext cx="6033354" cy="1594419"/>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buClr>
                <a:schemeClr val="accent5"/>
              </a:buClr>
            </a:pPr>
            <a:r>
              <a:rPr lang="en-US" sz="2800" b="1" dirty="0">
                <a:solidFill>
                  <a:schemeClr val="accent5"/>
                </a:solidFill>
                <a:latin typeface="BestDefense Black" panose="020F0A02020204030203" pitchFamily="34" charset="0"/>
                <a:cs typeface="Rubik" panose="02000604000000020004" pitchFamily="2" charset="-79"/>
              </a:rPr>
              <a:t>$1 Million Identity Fraud</a:t>
            </a:r>
          </a:p>
          <a:p>
            <a:pPr>
              <a:spcBef>
                <a:spcPts val="0"/>
              </a:spcBef>
              <a:spcAft>
                <a:spcPts val="1200"/>
              </a:spcAft>
              <a:buClr>
                <a:schemeClr val="accent5"/>
              </a:buClr>
            </a:pPr>
            <a:r>
              <a:rPr lang="en-US" sz="2800" b="1" dirty="0">
                <a:solidFill>
                  <a:schemeClr val="accent5"/>
                </a:solidFill>
                <a:latin typeface="BestDefense Black" panose="020F0A02020204030203" pitchFamily="34" charset="0"/>
                <a:cs typeface="Rubik" panose="02000604000000020004" pitchFamily="2" charset="-79"/>
              </a:rPr>
              <a:t>Protection Plan with 3Bureau*</a:t>
            </a:r>
          </a:p>
        </p:txBody>
      </p:sp>
      <p:sp>
        <p:nvSpPr>
          <p:cNvPr id="11" name="Rectangle 10">
            <a:extLst>
              <a:ext uri="{FF2B5EF4-FFF2-40B4-BE49-F238E27FC236}">
                <a16:creationId xmlns:a16="http://schemas.microsoft.com/office/drawing/2014/main" id="{31061BF3-E95D-D24F-BACF-47F8855C70F5}"/>
              </a:ext>
            </a:extLst>
          </p:cNvPr>
          <p:cNvSpPr/>
          <p:nvPr/>
        </p:nvSpPr>
        <p:spPr>
          <a:xfrm>
            <a:off x="5092103" y="1752476"/>
            <a:ext cx="6732193" cy="574324"/>
          </a:xfrm>
          <a:prstGeom prst="rect">
            <a:avLst/>
          </a:prstGeom>
        </p:spPr>
        <p:txBody>
          <a:bodyPr wrap="square">
            <a:spAutoFit/>
          </a:bodyPr>
          <a:lstStyle/>
          <a:p>
            <a:pPr>
              <a:lnSpc>
                <a:spcPct val="87000"/>
              </a:lnSpc>
            </a:pPr>
            <a:r>
              <a:rPr lang="en-US" sz="3600" b="1" dirty="0">
                <a:solidFill>
                  <a:schemeClr val="accent6"/>
                </a:solidFill>
                <a:latin typeface="BestDefense Black" panose="020F0A02020204030203" pitchFamily="34" charset="0"/>
                <a:cs typeface="Rubik" panose="02000604000000020004" pitchFamily="2" charset="-79"/>
              </a:rPr>
              <a:t>Comprehensive Restoration</a:t>
            </a:r>
            <a:endParaRPr lang="en-US" sz="1200" dirty="0">
              <a:solidFill>
                <a:schemeClr val="accent6"/>
              </a:solidFill>
              <a:latin typeface="BestDefense Black" panose="020F0A02020204030203" pitchFamily="34" charset="0"/>
              <a:cs typeface="Rubik" panose="02000604000000020004" pitchFamily="2" charset="-79"/>
            </a:endParaRPr>
          </a:p>
        </p:txBody>
      </p:sp>
      <p:pic>
        <p:nvPicPr>
          <p:cNvPr id="7" name="Picture 6">
            <a:extLst>
              <a:ext uri="{FF2B5EF4-FFF2-40B4-BE49-F238E27FC236}">
                <a16:creationId xmlns:a16="http://schemas.microsoft.com/office/drawing/2014/main" id="{271C2D4E-AD0F-4043-B195-D4289F0573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1275" y="-196770"/>
            <a:ext cx="4346657" cy="7251539"/>
          </a:xfrm>
          <a:prstGeom prst="rect">
            <a:avLst/>
          </a:prstGeom>
        </p:spPr>
      </p:pic>
      <p:pic>
        <p:nvPicPr>
          <p:cNvPr id="10" name="Picture 9">
            <a:extLst>
              <a:ext uri="{FF2B5EF4-FFF2-40B4-BE49-F238E27FC236}">
                <a16:creationId xmlns:a16="http://schemas.microsoft.com/office/drawing/2014/main" id="{85CE123A-D88E-6E43-BCC8-180F3B08146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1275" y="-196770"/>
            <a:ext cx="4346658" cy="7251539"/>
          </a:xfrm>
          <a:prstGeom prst="rect">
            <a:avLst/>
          </a:prstGeom>
        </p:spPr>
      </p:pic>
      <p:pic>
        <p:nvPicPr>
          <p:cNvPr id="15" name="Graphic 14">
            <a:extLst>
              <a:ext uri="{FF2B5EF4-FFF2-40B4-BE49-F238E27FC236}">
                <a16:creationId xmlns:a16="http://schemas.microsoft.com/office/drawing/2014/main" id="{D61C72A4-3CD4-9746-B765-75369E98E9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0196" y="523908"/>
            <a:ext cx="3548573" cy="898847"/>
          </a:xfrm>
          <a:prstGeom prst="rect">
            <a:avLst/>
          </a:prstGeom>
        </p:spPr>
      </p:pic>
      <p:grpSp>
        <p:nvGrpSpPr>
          <p:cNvPr id="14" name="Group 13">
            <a:extLst>
              <a:ext uri="{FF2B5EF4-FFF2-40B4-BE49-F238E27FC236}">
                <a16:creationId xmlns:a16="http://schemas.microsoft.com/office/drawing/2014/main" id="{F3867239-B821-E04F-B97D-1D210637A25A}"/>
              </a:ext>
            </a:extLst>
          </p:cNvPr>
          <p:cNvGrpSpPr/>
          <p:nvPr/>
        </p:nvGrpSpPr>
        <p:grpSpPr>
          <a:xfrm>
            <a:off x="3692529" y="1457951"/>
            <a:ext cx="2059686" cy="2876269"/>
            <a:chOff x="3694239" y="1459661"/>
            <a:chExt cx="2059686" cy="2876269"/>
          </a:xfrm>
        </p:grpSpPr>
        <p:pic>
          <p:nvPicPr>
            <p:cNvPr id="17" name="Picture 16">
              <a:extLst>
                <a:ext uri="{FF2B5EF4-FFF2-40B4-BE49-F238E27FC236}">
                  <a16:creationId xmlns:a16="http://schemas.microsoft.com/office/drawing/2014/main" id="{960F6206-89AD-7249-A6CD-8BC11CF50B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94239" y="3348616"/>
              <a:ext cx="2059686" cy="987314"/>
            </a:xfrm>
            <a:prstGeom prst="rect">
              <a:avLst/>
            </a:prstGeom>
          </p:spPr>
        </p:pic>
        <p:pic>
          <p:nvPicPr>
            <p:cNvPr id="18" name="Picture 17">
              <a:extLst>
                <a:ext uri="{FF2B5EF4-FFF2-40B4-BE49-F238E27FC236}">
                  <a16:creationId xmlns:a16="http://schemas.microsoft.com/office/drawing/2014/main" id="{053ECD55-9661-4E4A-9CE7-7C714F57AA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94239" y="1459661"/>
              <a:ext cx="2059686" cy="1888955"/>
            </a:xfrm>
            <a:prstGeom prst="rect">
              <a:avLst/>
            </a:prstGeom>
          </p:spPr>
        </p:pic>
      </p:grpSp>
      <p:pic>
        <p:nvPicPr>
          <p:cNvPr id="3" name="Graphic 2">
            <a:extLst>
              <a:ext uri="{FF2B5EF4-FFF2-40B4-BE49-F238E27FC236}">
                <a16:creationId xmlns:a16="http://schemas.microsoft.com/office/drawing/2014/main" id="{AB7061CD-769E-F241-9763-D5FDBC88062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352318" y="3782481"/>
            <a:ext cx="1487363" cy="2231045"/>
          </a:xfrm>
          <a:prstGeom prst="rect">
            <a:avLst/>
          </a:prstGeom>
          <a:effectLst>
            <a:outerShdw blurRad="50800" dist="38100" dir="2700000" algn="tl" rotWithShape="0">
              <a:prstClr val="black">
                <a:alpha val="40000"/>
              </a:prstClr>
            </a:outerShdw>
          </a:effectLst>
        </p:spPr>
      </p:pic>
      <p:sp>
        <p:nvSpPr>
          <p:cNvPr id="13" name="Content Placeholder 2">
            <a:extLst>
              <a:ext uri="{FF2B5EF4-FFF2-40B4-BE49-F238E27FC236}">
                <a16:creationId xmlns:a16="http://schemas.microsoft.com/office/drawing/2014/main" id="{5D877437-4531-0449-8474-26CAD0137884}"/>
              </a:ext>
            </a:extLst>
          </p:cNvPr>
          <p:cNvSpPr txBox="1">
            <a:spLocks/>
          </p:cNvSpPr>
          <p:nvPr/>
        </p:nvSpPr>
        <p:spPr>
          <a:xfrm>
            <a:off x="7056835" y="4334220"/>
            <a:ext cx="4687490" cy="2414248"/>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600"/>
              </a:spcBef>
              <a:buClr>
                <a:schemeClr val="accent5"/>
              </a:buClr>
              <a:buFont typeface="Arial" panose="020B0604020202020204" pitchFamily="34" charset="0"/>
              <a:buChar char="•"/>
            </a:pPr>
            <a:r>
              <a:rPr lang="en-US" sz="2400" dirty="0">
                <a:latin typeface="BestDefense" panose="020F0502020204030203" pitchFamily="34" charset="0"/>
                <a:cs typeface="Rubik" panose="02000604000000020004" pitchFamily="2" charset="-79"/>
              </a:rPr>
              <a:t>Do whatever it takes.</a:t>
            </a:r>
          </a:p>
          <a:p>
            <a:pPr marL="342900" indent="-342900">
              <a:spcBef>
                <a:spcPts val="600"/>
              </a:spcBef>
              <a:buClr>
                <a:schemeClr val="accent5"/>
              </a:buClr>
              <a:buFont typeface="Arial" panose="020B0604020202020204" pitchFamily="34" charset="0"/>
              <a:buChar char="•"/>
            </a:pPr>
            <a:r>
              <a:rPr lang="en-US" sz="2400" dirty="0">
                <a:latin typeface="BestDefense" panose="020F0502020204030203" pitchFamily="34" charset="0"/>
                <a:cs typeface="Rubik" panose="02000604000000020004" pitchFamily="2" charset="-79"/>
              </a:rPr>
              <a:t>Work as long as it takes.</a:t>
            </a:r>
          </a:p>
          <a:p>
            <a:pPr marL="342900" indent="-342900">
              <a:spcBef>
                <a:spcPts val="600"/>
              </a:spcBef>
              <a:buClr>
                <a:schemeClr val="accent5"/>
              </a:buClr>
              <a:buFont typeface="Arial" panose="020B0604020202020204" pitchFamily="34" charset="0"/>
              <a:buChar char="•"/>
            </a:pPr>
            <a:r>
              <a:rPr lang="en-US" sz="2400" dirty="0">
                <a:latin typeface="BestDefense" panose="020F0502020204030203" pitchFamily="34" charset="0"/>
                <a:cs typeface="Rubik" panose="02000604000000020004" pitchFamily="2" charset="-79"/>
              </a:rPr>
              <a:t>Restore identity to its </a:t>
            </a:r>
            <a:br>
              <a:rPr lang="en-US" sz="2400" dirty="0">
                <a:latin typeface="BestDefense" panose="020F0502020204030203" pitchFamily="34" charset="0"/>
                <a:cs typeface="Rubik" panose="02000604000000020004" pitchFamily="2" charset="-79"/>
              </a:rPr>
            </a:br>
            <a:r>
              <a:rPr lang="en-US" sz="2400" dirty="0">
                <a:latin typeface="BestDefense" panose="020F0502020204030203" pitchFamily="34" charset="0"/>
                <a:cs typeface="Rubik" panose="02000604000000020004" pitchFamily="2" charset="-79"/>
              </a:rPr>
              <a:t>pre-theft status.</a:t>
            </a:r>
          </a:p>
        </p:txBody>
      </p:sp>
      <p:sp>
        <p:nvSpPr>
          <p:cNvPr id="16" name="TextBox 15">
            <a:extLst>
              <a:ext uri="{FF2B5EF4-FFF2-40B4-BE49-F238E27FC236}">
                <a16:creationId xmlns:a16="http://schemas.microsoft.com/office/drawing/2014/main" id="{354E3AD4-DD78-4C7B-8BFE-8FC597D6E475}"/>
              </a:ext>
            </a:extLst>
          </p:cNvPr>
          <p:cNvSpPr txBox="1"/>
          <p:nvPr/>
        </p:nvSpPr>
        <p:spPr>
          <a:xfrm>
            <a:off x="4617244" y="6298801"/>
            <a:ext cx="7574756" cy="577594"/>
          </a:xfrm>
          <a:prstGeom prst="rect">
            <a:avLst/>
          </a:prstGeom>
          <a:noFill/>
        </p:spPr>
        <p:txBody>
          <a:bodyPr wrap="square">
            <a:spAutoFit/>
          </a:bodyPr>
          <a:lstStyle/>
          <a:p>
            <a:pPr marL="0" marR="0">
              <a:lnSpc>
                <a:spcPct val="107000"/>
              </a:lnSpc>
              <a:spcBef>
                <a:spcPts val="0"/>
              </a:spcBef>
              <a:spcAft>
                <a:spcPts val="0"/>
              </a:spcAft>
            </a:pPr>
            <a:r>
              <a:rPr lang="en-US" sz="1000" dirty="0">
                <a:solidFill>
                  <a:schemeClr val="bg2">
                    <a:lumMod val="50000"/>
                  </a:schemeClr>
                </a:solidFill>
                <a:effectLst/>
                <a:latin typeface="BestDefense" panose="020F0502020204030203" pitchFamily="34" charset="0"/>
                <a:ea typeface="Calibri" panose="020F0502020204030204" pitchFamily="34" charset="0"/>
                <a:cs typeface="Rubik" panose="02000604000000020004" pitchFamily="2" charset="-79"/>
              </a:rPr>
              <a:t>: *$25K or $1M Identity Fraud Protection Plan depending on the type of identity theft plan. </a:t>
            </a:r>
            <a:r>
              <a:rPr lang="en-US" sz="1000" dirty="0">
                <a:solidFill>
                  <a:schemeClr val="bg2">
                    <a:lumMod val="50000"/>
                  </a:schemeClr>
                </a:solidFill>
                <a:latin typeface="BestDefense" panose="020F0502020204030203" pitchFamily="34" charset="0"/>
                <a:cs typeface="Rubik" panose="02000604000000020004" pitchFamily="2" charset="-79"/>
              </a:rPr>
              <a:t>The $1 Million Identity Fraud Protection Plan is only available with a 3Bureau identity theft plan. $25K is available with a 1Bureau identity theft plan.  </a:t>
            </a:r>
          </a:p>
          <a:p>
            <a:pPr marL="0" marR="0">
              <a:lnSpc>
                <a:spcPct val="107000"/>
              </a:lnSpc>
              <a:spcBef>
                <a:spcPts val="0"/>
              </a:spcBef>
              <a:spcAft>
                <a:spcPts val="0"/>
              </a:spcAft>
            </a:pPr>
            <a:endParaRPr lang="en-US" sz="1000" dirty="0">
              <a:effectLst/>
              <a:latin typeface="BestDefense" panose="020F0502020204030203" pitchFamily="34" charset="0"/>
              <a:ea typeface="Calibri" panose="020F0502020204030204" pitchFamily="34" charset="0"/>
              <a:cs typeface="Rubik" panose="02000604000000020004" pitchFamily="2" charset="-79"/>
            </a:endParaRPr>
          </a:p>
        </p:txBody>
      </p:sp>
      <p:sp>
        <p:nvSpPr>
          <p:cNvPr id="4" name="Content Placeholder 2">
            <a:extLst>
              <a:ext uri="{FF2B5EF4-FFF2-40B4-BE49-F238E27FC236}">
                <a16:creationId xmlns:a16="http://schemas.microsoft.com/office/drawing/2014/main" id="{AE004625-C869-4E4F-961C-6C0A498BED30}"/>
              </a:ext>
            </a:extLst>
          </p:cNvPr>
          <p:cNvSpPr txBox="1">
            <a:spLocks/>
          </p:cNvSpPr>
          <p:nvPr/>
        </p:nvSpPr>
        <p:spPr>
          <a:xfrm>
            <a:off x="7056835" y="3857625"/>
            <a:ext cx="4756567" cy="614653"/>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800"/>
              </a:spcAft>
              <a:buClr>
                <a:schemeClr val="accent5"/>
              </a:buClr>
            </a:pPr>
            <a:r>
              <a:rPr lang="en-US" sz="2000" b="1" dirty="0">
                <a:solidFill>
                  <a:schemeClr val="accent5"/>
                </a:solidFill>
                <a:latin typeface="BestDefense Black" panose="020F0A02020204030203" pitchFamily="34" charset="0"/>
                <a:cs typeface="Rubik" panose="02000604000000020004" pitchFamily="2" charset="-79"/>
              </a:rPr>
              <a:t>Licensed Private Investigators will:</a:t>
            </a:r>
          </a:p>
        </p:txBody>
      </p:sp>
    </p:spTree>
    <p:extLst>
      <p:ext uri="{BB962C8B-B14F-4D97-AF65-F5344CB8AC3E}">
        <p14:creationId xmlns:p14="http://schemas.microsoft.com/office/powerpoint/2010/main" val="2894190874"/>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8018580C-A8F3-4AFD-B6C5-66F2D5649F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943" y="523908"/>
            <a:ext cx="3548573" cy="898847"/>
          </a:xfrm>
          <a:prstGeom prst="rect">
            <a:avLst/>
          </a:prstGeom>
        </p:spPr>
      </p:pic>
      <p:sp>
        <p:nvSpPr>
          <p:cNvPr id="25" name="Rectangle 24">
            <a:extLst>
              <a:ext uri="{FF2B5EF4-FFF2-40B4-BE49-F238E27FC236}">
                <a16:creationId xmlns:a16="http://schemas.microsoft.com/office/drawing/2014/main" id="{261E1EDB-DA1D-40FB-B201-D0D92219C41D}"/>
              </a:ext>
            </a:extLst>
          </p:cNvPr>
          <p:cNvSpPr/>
          <p:nvPr/>
        </p:nvSpPr>
        <p:spPr>
          <a:xfrm>
            <a:off x="4701471" y="594310"/>
            <a:ext cx="6395586" cy="769441"/>
          </a:xfrm>
          <a:prstGeom prst="rect">
            <a:avLst/>
          </a:prstGeom>
        </p:spPr>
        <p:txBody>
          <a:bodyPr wrap="square">
            <a:spAutoFit/>
          </a:bodyPr>
          <a:lstStyle/>
          <a:p>
            <a:r>
              <a:rPr lang="en-US" sz="4400" b="1" dirty="0">
                <a:solidFill>
                  <a:schemeClr val="accent6"/>
                </a:solidFill>
                <a:latin typeface="BestDefense Black" panose="020F0A02020204030203" pitchFamily="34" charset="0"/>
                <a:cs typeface="Rubik" panose="02000604000000020004" pitchFamily="2" charset="-79"/>
              </a:rPr>
              <a:t>Privacy Management</a:t>
            </a:r>
            <a:endParaRPr lang="en-US" sz="1600" dirty="0">
              <a:solidFill>
                <a:schemeClr val="accent6"/>
              </a:solidFill>
              <a:latin typeface="BestDefense Black" panose="020F0A02020204030203" pitchFamily="34" charset="0"/>
              <a:cs typeface="Rubik" panose="02000604000000020004" pitchFamily="2" charset="-79"/>
            </a:endParaRPr>
          </a:p>
        </p:txBody>
      </p:sp>
      <p:pic>
        <p:nvPicPr>
          <p:cNvPr id="31" name="Graphic 30">
            <a:extLst>
              <a:ext uri="{FF2B5EF4-FFF2-40B4-BE49-F238E27FC236}">
                <a16:creationId xmlns:a16="http://schemas.microsoft.com/office/drawing/2014/main" id="{116CFADB-D6D0-46F2-974A-B238C7ACBC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6936" y="1593108"/>
            <a:ext cx="2039769" cy="2039769"/>
          </a:xfrm>
          <a:prstGeom prst="rect">
            <a:avLst/>
          </a:prstGeom>
        </p:spPr>
      </p:pic>
      <p:pic>
        <p:nvPicPr>
          <p:cNvPr id="34" name="Graphic 33">
            <a:extLst>
              <a:ext uri="{FF2B5EF4-FFF2-40B4-BE49-F238E27FC236}">
                <a16:creationId xmlns:a16="http://schemas.microsoft.com/office/drawing/2014/main" id="{2156219E-E532-44C6-8AD1-1583A6F5F5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47731" y="1482900"/>
            <a:ext cx="2039769" cy="2039769"/>
          </a:xfrm>
          <a:prstGeom prst="rect">
            <a:avLst/>
          </a:prstGeom>
        </p:spPr>
      </p:pic>
      <p:pic>
        <p:nvPicPr>
          <p:cNvPr id="36" name="Graphic 35">
            <a:extLst>
              <a:ext uri="{FF2B5EF4-FFF2-40B4-BE49-F238E27FC236}">
                <a16:creationId xmlns:a16="http://schemas.microsoft.com/office/drawing/2014/main" id="{8C8C732B-9770-4A94-9481-D7FB3A38C36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191982" y="1779694"/>
            <a:ext cx="2039769" cy="2039769"/>
          </a:xfrm>
          <a:prstGeom prst="rect">
            <a:avLst/>
          </a:prstGeom>
        </p:spPr>
      </p:pic>
      <p:sp>
        <p:nvSpPr>
          <p:cNvPr id="37" name="Rectangle 36">
            <a:extLst>
              <a:ext uri="{FF2B5EF4-FFF2-40B4-BE49-F238E27FC236}">
                <a16:creationId xmlns:a16="http://schemas.microsoft.com/office/drawing/2014/main" id="{DA8A4670-8BF1-4548-9509-9FED1114B123}"/>
              </a:ext>
            </a:extLst>
          </p:cNvPr>
          <p:cNvSpPr/>
          <p:nvPr/>
        </p:nvSpPr>
        <p:spPr>
          <a:xfrm>
            <a:off x="1046237" y="3522669"/>
            <a:ext cx="2294108" cy="461665"/>
          </a:xfrm>
          <a:prstGeom prst="rect">
            <a:avLst/>
          </a:prstGeom>
        </p:spPr>
        <p:txBody>
          <a:bodyPr wrap="square">
            <a:spAutoFit/>
          </a:bodyPr>
          <a:lstStyle/>
          <a:p>
            <a:pPr algn="ctr"/>
            <a:r>
              <a:rPr lang="en-US" sz="2400" b="1" dirty="0">
                <a:solidFill>
                  <a:schemeClr val="accent6"/>
                </a:solidFill>
                <a:latin typeface="BestDefense Black" panose="020F0A02020204030203" pitchFamily="34" charset="0"/>
                <a:cs typeface="Rubik" panose="02000604000000020004" pitchFamily="2" charset="-79"/>
              </a:rPr>
              <a:t>Monitoring</a:t>
            </a:r>
            <a:endParaRPr lang="en-US" sz="2400" dirty="0">
              <a:latin typeface="BestDefense Black" panose="020F0A02020204030203" pitchFamily="34" charset="0"/>
            </a:endParaRPr>
          </a:p>
        </p:txBody>
      </p:sp>
      <p:sp>
        <p:nvSpPr>
          <p:cNvPr id="41" name="Rectangle 40">
            <a:extLst>
              <a:ext uri="{FF2B5EF4-FFF2-40B4-BE49-F238E27FC236}">
                <a16:creationId xmlns:a16="http://schemas.microsoft.com/office/drawing/2014/main" id="{B3ADAC2B-7B84-4EB8-9C30-9B7E355BC809}"/>
              </a:ext>
            </a:extLst>
          </p:cNvPr>
          <p:cNvSpPr/>
          <p:nvPr/>
        </p:nvSpPr>
        <p:spPr>
          <a:xfrm>
            <a:off x="4976848" y="3520464"/>
            <a:ext cx="2294108" cy="461665"/>
          </a:xfrm>
          <a:prstGeom prst="rect">
            <a:avLst/>
          </a:prstGeom>
        </p:spPr>
        <p:txBody>
          <a:bodyPr wrap="square">
            <a:spAutoFit/>
          </a:bodyPr>
          <a:lstStyle/>
          <a:p>
            <a:pPr algn="ctr"/>
            <a:r>
              <a:rPr lang="en-US" sz="2400" b="1" dirty="0">
                <a:solidFill>
                  <a:schemeClr val="accent6"/>
                </a:solidFill>
                <a:latin typeface="BestDefense Black" panose="020F0A02020204030203" pitchFamily="34" charset="0"/>
                <a:cs typeface="Rubik" panose="02000604000000020004" pitchFamily="2" charset="-79"/>
              </a:rPr>
              <a:t>Consultation</a:t>
            </a:r>
            <a:endParaRPr lang="en-US" sz="2400" dirty="0">
              <a:latin typeface="BestDefense Black" panose="020F0A02020204030203" pitchFamily="34" charset="0"/>
            </a:endParaRPr>
          </a:p>
        </p:txBody>
      </p:sp>
      <p:sp>
        <p:nvSpPr>
          <p:cNvPr id="42" name="Rectangle 41">
            <a:extLst>
              <a:ext uri="{FF2B5EF4-FFF2-40B4-BE49-F238E27FC236}">
                <a16:creationId xmlns:a16="http://schemas.microsoft.com/office/drawing/2014/main" id="{7C1A4895-D4B3-4109-AC16-AE2F9147D079}"/>
              </a:ext>
            </a:extLst>
          </p:cNvPr>
          <p:cNvSpPr/>
          <p:nvPr/>
        </p:nvSpPr>
        <p:spPr>
          <a:xfrm>
            <a:off x="9042314" y="3522669"/>
            <a:ext cx="2294108" cy="461665"/>
          </a:xfrm>
          <a:prstGeom prst="rect">
            <a:avLst/>
          </a:prstGeom>
        </p:spPr>
        <p:txBody>
          <a:bodyPr wrap="square">
            <a:spAutoFit/>
          </a:bodyPr>
          <a:lstStyle/>
          <a:p>
            <a:pPr algn="ctr"/>
            <a:r>
              <a:rPr lang="en-US" sz="2400" b="1" dirty="0">
                <a:solidFill>
                  <a:schemeClr val="accent6"/>
                </a:solidFill>
                <a:latin typeface="BestDefense Black" panose="020F0A02020204030203" pitchFamily="34" charset="0"/>
                <a:cs typeface="Rubik" panose="02000604000000020004" pitchFamily="2" charset="-79"/>
              </a:rPr>
              <a:t>Guidance</a:t>
            </a:r>
            <a:endParaRPr lang="en-US" sz="2400" dirty="0">
              <a:latin typeface="BestDefense Black" panose="020F0A02020204030203" pitchFamily="34" charset="0"/>
            </a:endParaRPr>
          </a:p>
        </p:txBody>
      </p:sp>
      <p:pic>
        <p:nvPicPr>
          <p:cNvPr id="43" name="Picture 42" descr="A close up of a sign&#10;&#10;Description automatically generated">
            <a:extLst>
              <a:ext uri="{FF2B5EF4-FFF2-40B4-BE49-F238E27FC236}">
                <a16:creationId xmlns:a16="http://schemas.microsoft.com/office/drawing/2014/main" id="{9B6FA652-B71C-4AC2-ACB7-7F13082210C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4699218" y="3746199"/>
            <a:ext cx="757712" cy="1071431"/>
          </a:xfrm>
          <a:prstGeom prst="rect">
            <a:avLst/>
          </a:prstGeom>
        </p:spPr>
      </p:pic>
      <p:pic>
        <p:nvPicPr>
          <p:cNvPr id="44" name="Picture 43" descr="A close up of a sign&#10;&#10;Description automatically generated">
            <a:extLst>
              <a:ext uri="{FF2B5EF4-FFF2-40B4-BE49-F238E27FC236}">
                <a16:creationId xmlns:a16="http://schemas.microsoft.com/office/drawing/2014/main" id="{D64D58EC-1B88-4B9B-8EDC-84BA4227563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3756066" y="3746199"/>
            <a:ext cx="757712" cy="1071431"/>
          </a:xfrm>
          <a:prstGeom prst="rect">
            <a:avLst/>
          </a:prstGeom>
        </p:spPr>
      </p:pic>
      <p:pic>
        <p:nvPicPr>
          <p:cNvPr id="45" name="Picture 44" descr="A picture containing clock&#10;&#10;Description automatically generated">
            <a:extLst>
              <a:ext uri="{FF2B5EF4-FFF2-40B4-BE49-F238E27FC236}">
                <a16:creationId xmlns:a16="http://schemas.microsoft.com/office/drawing/2014/main" id="{099E3106-6A6C-4AA1-9C40-263AA2E552B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4230779" y="5196897"/>
            <a:ext cx="779756" cy="1071430"/>
          </a:xfrm>
          <a:prstGeom prst="rect">
            <a:avLst/>
          </a:prstGeom>
        </p:spPr>
      </p:pic>
      <p:pic>
        <p:nvPicPr>
          <p:cNvPr id="46" name="Picture 45" descr="A close up of a sign&#10;&#10;Description automatically generated">
            <a:extLst>
              <a:ext uri="{FF2B5EF4-FFF2-40B4-BE49-F238E27FC236}">
                <a16:creationId xmlns:a16="http://schemas.microsoft.com/office/drawing/2014/main" id="{AD01093C-7431-4184-88DD-1FE73CB1B4A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5088866" y="5196988"/>
            <a:ext cx="771165" cy="1071430"/>
          </a:xfrm>
          <a:prstGeom prst="rect">
            <a:avLst/>
          </a:prstGeom>
        </p:spPr>
      </p:pic>
      <p:pic>
        <p:nvPicPr>
          <p:cNvPr id="47" name="Picture 46" descr="A close up of a sign&#10;&#10;Description automatically generated">
            <a:extLst>
              <a:ext uri="{FF2B5EF4-FFF2-40B4-BE49-F238E27FC236}">
                <a16:creationId xmlns:a16="http://schemas.microsoft.com/office/drawing/2014/main" id="{773B4EF3-9DA6-4B30-8CE7-398FCD89500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3196535" y="5226750"/>
            <a:ext cx="991915" cy="1071430"/>
          </a:xfrm>
          <a:prstGeom prst="rect">
            <a:avLst/>
          </a:prstGeom>
        </p:spPr>
      </p:pic>
      <p:pic>
        <p:nvPicPr>
          <p:cNvPr id="48" name="Picture 47" descr="A close up of a sign&#10;&#10;Description automatically generated">
            <a:extLst>
              <a:ext uri="{FF2B5EF4-FFF2-40B4-BE49-F238E27FC236}">
                <a16:creationId xmlns:a16="http://schemas.microsoft.com/office/drawing/2014/main" id="{76EEDE4B-AE5C-4381-BDC2-38F272C9A5D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3348393" y="6343140"/>
            <a:ext cx="815346" cy="1029720"/>
          </a:xfrm>
          <a:prstGeom prst="rect">
            <a:avLst/>
          </a:prstGeom>
        </p:spPr>
      </p:pic>
      <p:pic>
        <p:nvPicPr>
          <p:cNvPr id="49" name="Picture 48" descr="A close up of a sign&#10;&#10;Description automatically generated">
            <a:extLst>
              <a:ext uri="{FF2B5EF4-FFF2-40B4-BE49-F238E27FC236}">
                <a16:creationId xmlns:a16="http://schemas.microsoft.com/office/drawing/2014/main" id="{A95E3795-94A8-42EE-9933-2C00D39F452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4294054" y="6343140"/>
            <a:ext cx="756023" cy="985263"/>
          </a:xfrm>
          <a:prstGeom prst="rect">
            <a:avLst/>
          </a:prstGeom>
        </p:spPr>
      </p:pic>
      <p:pic>
        <p:nvPicPr>
          <p:cNvPr id="50" name="Picture 49" descr="A close up of a sign&#10;&#10;Description automatically generated">
            <a:extLst>
              <a:ext uri="{FF2B5EF4-FFF2-40B4-BE49-F238E27FC236}">
                <a16:creationId xmlns:a16="http://schemas.microsoft.com/office/drawing/2014/main" id="{5FB0CD13-B1F5-4BA2-BAF5-DB80B0E7FD9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5076309" y="6333675"/>
            <a:ext cx="801798" cy="1090650"/>
          </a:xfrm>
          <a:prstGeom prst="rect">
            <a:avLst/>
          </a:prstGeom>
        </p:spPr>
      </p:pic>
      <p:pic>
        <p:nvPicPr>
          <p:cNvPr id="51" name="Picture 50" descr="A close up of a sign&#10;&#10;Description automatically generated">
            <a:extLst>
              <a:ext uri="{FF2B5EF4-FFF2-40B4-BE49-F238E27FC236}">
                <a16:creationId xmlns:a16="http://schemas.microsoft.com/office/drawing/2014/main" id="{244669F1-80CA-4D85-B5FB-FE8295AF807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130670" y="4281915"/>
            <a:ext cx="756023" cy="985263"/>
          </a:xfrm>
          <a:prstGeom prst="rect">
            <a:avLst/>
          </a:prstGeom>
        </p:spPr>
      </p:pic>
      <p:pic>
        <p:nvPicPr>
          <p:cNvPr id="52" name="Picture 51" descr="A close up of a sign&#10;&#10;Description automatically generated">
            <a:extLst>
              <a:ext uri="{FF2B5EF4-FFF2-40B4-BE49-F238E27FC236}">
                <a16:creationId xmlns:a16="http://schemas.microsoft.com/office/drawing/2014/main" id="{336AA01D-F22E-40D3-BF98-0E6E2B3C2B3C}"/>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873807" y="4245006"/>
            <a:ext cx="801798" cy="1090650"/>
          </a:xfrm>
          <a:prstGeom prst="rect">
            <a:avLst/>
          </a:prstGeom>
        </p:spPr>
      </p:pic>
      <p:pic>
        <p:nvPicPr>
          <p:cNvPr id="53" name="Picture 52" descr="A close up of a sign&#10;&#10;Description automatically generated">
            <a:extLst>
              <a:ext uri="{FF2B5EF4-FFF2-40B4-BE49-F238E27FC236}">
                <a16:creationId xmlns:a16="http://schemas.microsoft.com/office/drawing/2014/main" id="{E403F3AF-CF44-4AC7-A3B9-15E36212E932}"/>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028487" y="4274861"/>
            <a:ext cx="815346" cy="1029720"/>
          </a:xfrm>
          <a:prstGeom prst="rect">
            <a:avLst/>
          </a:prstGeom>
        </p:spPr>
      </p:pic>
      <p:sp>
        <p:nvSpPr>
          <p:cNvPr id="22" name="Rectangle 21">
            <a:extLst>
              <a:ext uri="{FF2B5EF4-FFF2-40B4-BE49-F238E27FC236}">
                <a16:creationId xmlns:a16="http://schemas.microsoft.com/office/drawing/2014/main" id="{855B404F-EED5-455C-81A0-8CF32BB7189D}"/>
              </a:ext>
            </a:extLst>
          </p:cNvPr>
          <p:cNvSpPr/>
          <p:nvPr/>
        </p:nvSpPr>
        <p:spPr>
          <a:xfrm>
            <a:off x="8639432" y="4265613"/>
            <a:ext cx="3075890" cy="646331"/>
          </a:xfrm>
          <a:prstGeom prst="rect">
            <a:avLst/>
          </a:prstGeom>
        </p:spPr>
        <p:txBody>
          <a:bodyPr wrap="square">
            <a:spAutoFit/>
          </a:bodyPr>
          <a:lstStyle/>
          <a:p>
            <a:pPr algn="ctr"/>
            <a:r>
              <a:rPr lang="en-US" dirty="0">
                <a:solidFill>
                  <a:schemeClr val="accent6"/>
                </a:solidFill>
                <a:latin typeface="BestDefense" panose="020F0502020204030203" pitchFamily="34" charset="0"/>
                <a:cs typeface="Rubik" panose="02000604000000020004" pitchFamily="2" charset="-79"/>
              </a:rPr>
              <a:t>Password Privacy</a:t>
            </a:r>
          </a:p>
          <a:p>
            <a:pPr algn="ctr"/>
            <a:r>
              <a:rPr lang="en-US" dirty="0">
                <a:solidFill>
                  <a:schemeClr val="accent6"/>
                </a:solidFill>
                <a:latin typeface="BestDefense" panose="020F0502020204030203" pitchFamily="34" charset="0"/>
                <a:cs typeface="Rubik" panose="02000604000000020004" pitchFamily="2" charset="-79"/>
              </a:rPr>
              <a:t>Browser Privacy</a:t>
            </a:r>
            <a:endParaRPr lang="en-US" dirty="0">
              <a:latin typeface="BestDefense" panose="020F0502020204030203" pitchFamily="34" charset="0"/>
            </a:endParaRPr>
          </a:p>
        </p:txBody>
      </p:sp>
      <p:sp>
        <p:nvSpPr>
          <p:cNvPr id="23" name="Rectangle 22">
            <a:extLst>
              <a:ext uri="{FF2B5EF4-FFF2-40B4-BE49-F238E27FC236}">
                <a16:creationId xmlns:a16="http://schemas.microsoft.com/office/drawing/2014/main" id="{3B69649D-A187-47C8-A78D-ED485779ADC9}"/>
              </a:ext>
            </a:extLst>
          </p:cNvPr>
          <p:cNvSpPr/>
          <p:nvPr/>
        </p:nvSpPr>
        <p:spPr>
          <a:xfrm>
            <a:off x="695469" y="4281914"/>
            <a:ext cx="3075890" cy="923330"/>
          </a:xfrm>
          <a:prstGeom prst="rect">
            <a:avLst/>
          </a:prstGeom>
        </p:spPr>
        <p:txBody>
          <a:bodyPr wrap="square">
            <a:spAutoFit/>
          </a:bodyPr>
          <a:lstStyle/>
          <a:p>
            <a:pPr algn="ctr"/>
            <a:r>
              <a:rPr lang="en-US" dirty="0">
                <a:solidFill>
                  <a:schemeClr val="accent6"/>
                </a:solidFill>
                <a:latin typeface="BestDefense" panose="020F0502020204030203" pitchFamily="34" charset="0"/>
                <a:cs typeface="Rubik" panose="02000604000000020004" pitchFamily="2" charset="-79"/>
              </a:rPr>
              <a:t>Reputation Management*</a:t>
            </a:r>
          </a:p>
          <a:p>
            <a:pPr algn="ctr"/>
            <a:r>
              <a:rPr lang="en-US" dirty="0">
                <a:solidFill>
                  <a:schemeClr val="accent6"/>
                </a:solidFill>
                <a:latin typeface="BestDefense" panose="020F0502020204030203" pitchFamily="34" charset="0"/>
                <a:cs typeface="Rubik" panose="02000604000000020004" pitchFamily="2" charset="-79"/>
              </a:rPr>
              <a:t>Social Media Privacy</a:t>
            </a:r>
          </a:p>
          <a:p>
            <a:pPr algn="ctr"/>
            <a:endParaRPr lang="en-US" dirty="0">
              <a:latin typeface="BestDefense" panose="020F0502020204030203" pitchFamily="34" charset="0"/>
            </a:endParaRPr>
          </a:p>
        </p:txBody>
      </p:sp>
      <p:sp>
        <p:nvSpPr>
          <p:cNvPr id="26" name="Rectangle 25">
            <a:extLst>
              <a:ext uri="{FF2B5EF4-FFF2-40B4-BE49-F238E27FC236}">
                <a16:creationId xmlns:a16="http://schemas.microsoft.com/office/drawing/2014/main" id="{C9705599-11F5-40A2-9C9E-100E7561A4BE}"/>
              </a:ext>
            </a:extLst>
          </p:cNvPr>
          <p:cNvSpPr/>
          <p:nvPr/>
        </p:nvSpPr>
        <p:spPr>
          <a:xfrm>
            <a:off x="4629670" y="4281914"/>
            <a:ext cx="3075890" cy="1754326"/>
          </a:xfrm>
          <a:prstGeom prst="rect">
            <a:avLst/>
          </a:prstGeom>
        </p:spPr>
        <p:txBody>
          <a:bodyPr wrap="square">
            <a:spAutoFit/>
          </a:bodyPr>
          <a:lstStyle/>
          <a:p>
            <a:pPr algn="ctr"/>
            <a:r>
              <a:rPr lang="en-US" dirty="0">
                <a:solidFill>
                  <a:schemeClr val="accent6"/>
                </a:solidFill>
                <a:latin typeface="BestDefense" panose="020F0502020204030203" pitchFamily="34" charset="0"/>
                <a:cs typeface="Rubik" panose="02000604000000020004" pitchFamily="2" charset="-79"/>
              </a:rPr>
              <a:t>Voice Assistance Privacy</a:t>
            </a:r>
          </a:p>
          <a:p>
            <a:pPr algn="ctr"/>
            <a:r>
              <a:rPr lang="en-US" dirty="0">
                <a:solidFill>
                  <a:schemeClr val="accent6"/>
                </a:solidFill>
                <a:latin typeface="BestDefense" panose="020F0502020204030203" pitchFamily="34" charset="0"/>
                <a:cs typeface="Rubik" panose="02000604000000020004" pitchFamily="2" charset="-79"/>
              </a:rPr>
              <a:t>Data Broker Privacy</a:t>
            </a:r>
          </a:p>
          <a:p>
            <a:pPr algn="ctr"/>
            <a:r>
              <a:rPr lang="en-US" dirty="0">
                <a:solidFill>
                  <a:schemeClr val="accent6"/>
                </a:solidFill>
                <a:latin typeface="BestDefense" panose="020F0502020204030203" pitchFamily="34" charset="0"/>
                <a:cs typeface="Rubik" panose="02000604000000020004" pitchFamily="2" charset="-79"/>
              </a:rPr>
              <a:t>Smart TV Privacy</a:t>
            </a:r>
          </a:p>
          <a:p>
            <a:pPr algn="ctr"/>
            <a:r>
              <a:rPr lang="en-US" dirty="0">
                <a:solidFill>
                  <a:schemeClr val="accent6"/>
                </a:solidFill>
                <a:latin typeface="BestDefense" panose="020F0502020204030203" pitchFamily="34" charset="0"/>
                <a:cs typeface="Rubik" panose="02000604000000020004" pitchFamily="2" charset="-79"/>
              </a:rPr>
              <a:t>Social Media Privacy</a:t>
            </a:r>
          </a:p>
          <a:p>
            <a:pPr algn="ctr"/>
            <a:r>
              <a:rPr lang="en-US" dirty="0">
                <a:solidFill>
                  <a:schemeClr val="accent6"/>
                </a:solidFill>
                <a:latin typeface="BestDefense" panose="020F0502020204030203" pitchFamily="34" charset="0"/>
                <a:cs typeface="Rubik" panose="02000604000000020004" pitchFamily="2" charset="-79"/>
              </a:rPr>
              <a:t>Anti-Bullying</a:t>
            </a:r>
          </a:p>
          <a:p>
            <a:pPr algn="ctr"/>
            <a:r>
              <a:rPr lang="en-US" dirty="0">
                <a:solidFill>
                  <a:schemeClr val="accent6"/>
                </a:solidFill>
                <a:latin typeface="BestDefense" panose="020F0502020204030203" pitchFamily="34" charset="0"/>
                <a:cs typeface="Rubik" panose="02000604000000020004" pitchFamily="2" charset="-79"/>
              </a:rPr>
              <a:t>Reputation Management</a:t>
            </a:r>
            <a:endParaRPr lang="en-US" dirty="0">
              <a:latin typeface="BestDefense" panose="020F0502020204030203" pitchFamily="34" charset="0"/>
            </a:endParaRPr>
          </a:p>
        </p:txBody>
      </p:sp>
      <p:sp>
        <p:nvSpPr>
          <p:cNvPr id="27" name="TextBox 26">
            <a:extLst>
              <a:ext uri="{FF2B5EF4-FFF2-40B4-BE49-F238E27FC236}">
                <a16:creationId xmlns:a16="http://schemas.microsoft.com/office/drawing/2014/main" id="{A7E82FCC-28E2-44E2-B299-5086AA74DE21}"/>
              </a:ext>
            </a:extLst>
          </p:cNvPr>
          <p:cNvSpPr txBox="1"/>
          <p:nvPr/>
        </p:nvSpPr>
        <p:spPr>
          <a:xfrm>
            <a:off x="459050" y="6145307"/>
            <a:ext cx="3312309" cy="246221"/>
          </a:xfrm>
          <a:prstGeom prst="rect">
            <a:avLst/>
          </a:prstGeom>
          <a:noFill/>
        </p:spPr>
        <p:txBody>
          <a:bodyPr wrap="square">
            <a:spAutoFit/>
          </a:bodyPr>
          <a:lstStyle/>
          <a:p>
            <a:pPr algn="ctr"/>
            <a:r>
              <a:rPr lang="en-US" sz="1000" dirty="0">
                <a:effectLst/>
                <a:latin typeface="BestDefense" panose="020F0502020204030203" pitchFamily="34" charset="0"/>
                <a:ea typeface="Times New Roman" panose="02020603050405020304" pitchFamily="18" charset="0"/>
                <a:cs typeface="Rubik" panose="02000604000000020004" pitchFamily="2" charset="-79"/>
              </a:rPr>
              <a:t>* Available with 3Bureau Plan only.</a:t>
            </a:r>
            <a:endParaRPr lang="en-US" sz="1000" dirty="0">
              <a:latin typeface="BestDefense" panose="020F0502020204030203" pitchFamily="34" charset="0"/>
              <a:cs typeface="Rubik" panose="02000604000000020004" pitchFamily="2" charset="-79"/>
            </a:endParaRPr>
          </a:p>
        </p:txBody>
      </p:sp>
    </p:spTree>
    <p:extLst>
      <p:ext uri="{BB962C8B-B14F-4D97-AF65-F5344CB8AC3E}">
        <p14:creationId xmlns:p14="http://schemas.microsoft.com/office/powerpoint/2010/main" val="3547712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B7BD1DF-995D-4C45-B748-420674CD3F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3713" y="523908"/>
            <a:ext cx="3548573" cy="898847"/>
          </a:xfrm>
          <a:prstGeom prst="rect">
            <a:avLst/>
          </a:prstGeom>
        </p:spPr>
      </p:pic>
      <p:sp>
        <p:nvSpPr>
          <p:cNvPr id="13" name="Content Placeholder 2">
            <a:extLst>
              <a:ext uri="{FF2B5EF4-FFF2-40B4-BE49-F238E27FC236}">
                <a16:creationId xmlns:a16="http://schemas.microsoft.com/office/drawing/2014/main" id="{D34FF583-09BB-7947-8AA6-56DF7E9CACFE}"/>
              </a:ext>
            </a:extLst>
          </p:cNvPr>
          <p:cNvSpPr txBox="1">
            <a:spLocks/>
          </p:cNvSpPr>
          <p:nvPr/>
        </p:nvSpPr>
        <p:spPr>
          <a:xfrm>
            <a:off x="6096000" y="2026812"/>
            <a:ext cx="6096000" cy="1153939"/>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600"/>
              </a:spcBef>
              <a:spcAft>
                <a:spcPts val="400"/>
              </a:spcAft>
              <a:buClr>
                <a:schemeClr val="accent5"/>
              </a:buClr>
              <a:buFont typeface="Arial" panose="020B0604020202020204" pitchFamily="34" charset="0"/>
              <a:buChar char="•"/>
            </a:pPr>
            <a:r>
              <a:rPr lang="en-US" sz="2400" dirty="0" err="1">
                <a:solidFill>
                  <a:schemeClr val="tx2"/>
                </a:solidFill>
                <a:latin typeface="BestDefense" panose="020F0502020204030203" pitchFamily="34" charset="0"/>
                <a:cs typeface="Rubik" panose="02000604000000020004" pitchFamily="2" charset="-79"/>
              </a:rPr>
              <a:t>IDShield’s</a:t>
            </a:r>
            <a:r>
              <a:rPr lang="en-US" sz="2400" dirty="0">
                <a:solidFill>
                  <a:schemeClr val="tx2"/>
                </a:solidFill>
                <a:latin typeface="BestDefense" panose="020F0502020204030203" pitchFamily="34" charset="0"/>
                <a:cs typeface="Rubik" panose="02000604000000020004" pitchFamily="2" charset="-79"/>
              </a:rPr>
              <a:t> proprietary technology scans for potential reputation-damaging content on social media accounts such as: </a:t>
            </a:r>
          </a:p>
        </p:txBody>
      </p:sp>
      <p:sp>
        <p:nvSpPr>
          <p:cNvPr id="14" name="Rectangle 13">
            <a:extLst>
              <a:ext uri="{FF2B5EF4-FFF2-40B4-BE49-F238E27FC236}">
                <a16:creationId xmlns:a16="http://schemas.microsoft.com/office/drawing/2014/main" id="{620A6C1F-63EA-F14B-A1DD-D8DB3E39B1E0}"/>
              </a:ext>
            </a:extLst>
          </p:cNvPr>
          <p:cNvSpPr/>
          <p:nvPr/>
        </p:nvSpPr>
        <p:spPr>
          <a:xfrm>
            <a:off x="6096000" y="1493951"/>
            <a:ext cx="5938386" cy="461665"/>
          </a:xfrm>
          <a:prstGeom prst="rect">
            <a:avLst/>
          </a:prstGeom>
        </p:spPr>
        <p:txBody>
          <a:bodyPr wrap="square">
            <a:spAutoFit/>
          </a:bodyPr>
          <a:lstStyle/>
          <a:p>
            <a:r>
              <a:rPr lang="en-US" sz="2400" b="1" dirty="0">
                <a:solidFill>
                  <a:schemeClr val="accent6"/>
                </a:solidFill>
                <a:latin typeface="BestDefense Black" panose="020F0A02020204030203" pitchFamily="34" charset="0"/>
                <a:cs typeface="Rubik" panose="02000604000000020004" pitchFamily="2" charset="-79"/>
              </a:rPr>
              <a:t>Privacy &amp; Reputation Management</a:t>
            </a:r>
            <a:r>
              <a:rPr lang="en-US" sz="2400" b="1" baseline="30000" dirty="0">
                <a:solidFill>
                  <a:schemeClr val="accent6"/>
                </a:solidFill>
                <a:latin typeface="BestDefense Black" panose="020F0A02020204030203" pitchFamily="34" charset="0"/>
                <a:cs typeface="Rubik" panose="02000604000000020004" pitchFamily="2" charset="-79"/>
              </a:rPr>
              <a:t>*</a:t>
            </a:r>
            <a:endParaRPr lang="en-US" sz="1000" baseline="30000" dirty="0">
              <a:solidFill>
                <a:schemeClr val="accent6"/>
              </a:solidFill>
              <a:latin typeface="BestDefense Black" panose="020F0A02020204030203" pitchFamily="34" charset="0"/>
              <a:cs typeface="Rubik" panose="02000604000000020004" pitchFamily="2" charset="-79"/>
            </a:endParaRPr>
          </a:p>
        </p:txBody>
      </p:sp>
      <p:sp>
        <p:nvSpPr>
          <p:cNvPr id="15" name="Content Placeholder 2">
            <a:extLst>
              <a:ext uri="{FF2B5EF4-FFF2-40B4-BE49-F238E27FC236}">
                <a16:creationId xmlns:a16="http://schemas.microsoft.com/office/drawing/2014/main" id="{5B973312-CB2A-424B-8038-971F6A7D19E0}"/>
              </a:ext>
            </a:extLst>
          </p:cNvPr>
          <p:cNvSpPr txBox="1">
            <a:spLocks/>
          </p:cNvSpPr>
          <p:nvPr/>
        </p:nvSpPr>
        <p:spPr>
          <a:xfrm>
            <a:off x="6096000" y="3180751"/>
            <a:ext cx="5812942" cy="2901053"/>
          </a:xfrm>
          <a:prstGeom prst="rect">
            <a:avLst/>
          </a:prstGeom>
          <a:noFill/>
        </p:spPr>
        <p:txBody>
          <a:bodyPr vert="horz" lIns="91440" tIns="91440" rIns="91440" bIns="91440" numCol="2"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spcBef>
                <a:spcPts val="600"/>
              </a:spcBef>
              <a:spcAft>
                <a:spcPts val="400"/>
              </a:spcAft>
              <a:buClr>
                <a:schemeClr val="accent5"/>
              </a:buClr>
              <a:buFont typeface="Wingdings" panose="05000000000000000000" pitchFamily="2" charset="2"/>
              <a:buChar char="ü"/>
            </a:pPr>
            <a:r>
              <a:rPr lang="en-US" sz="2400" dirty="0">
                <a:solidFill>
                  <a:schemeClr val="tx2"/>
                </a:solidFill>
                <a:latin typeface="BestDefense" panose="020F0502020204030203" pitchFamily="34" charset="0"/>
                <a:cs typeface="Rubik" panose="02000604000000020004" pitchFamily="2" charset="-79"/>
              </a:rPr>
              <a:t>Facebook</a:t>
            </a:r>
          </a:p>
          <a:p>
            <a:pPr marL="457200" indent="-457200">
              <a:spcBef>
                <a:spcPts val="600"/>
              </a:spcBef>
              <a:spcAft>
                <a:spcPts val="400"/>
              </a:spcAft>
              <a:buClr>
                <a:schemeClr val="accent5"/>
              </a:buClr>
              <a:buFont typeface="Wingdings" panose="05000000000000000000" pitchFamily="2" charset="2"/>
              <a:buChar char="ü"/>
            </a:pPr>
            <a:r>
              <a:rPr lang="en-US" sz="2400" dirty="0">
                <a:solidFill>
                  <a:schemeClr val="tx2"/>
                </a:solidFill>
                <a:latin typeface="BestDefense" panose="020F0502020204030203" pitchFamily="34" charset="0"/>
                <a:cs typeface="Rubik" panose="02000604000000020004" pitchFamily="2" charset="-79"/>
              </a:rPr>
              <a:t>LinkedIn</a:t>
            </a:r>
          </a:p>
          <a:p>
            <a:pPr marL="457200" indent="-457200">
              <a:spcBef>
                <a:spcPts val="600"/>
              </a:spcBef>
              <a:spcAft>
                <a:spcPts val="400"/>
              </a:spcAft>
              <a:buClr>
                <a:schemeClr val="accent5"/>
              </a:buClr>
              <a:buFont typeface="Wingdings" panose="05000000000000000000" pitchFamily="2" charset="2"/>
              <a:buChar char="ü"/>
            </a:pPr>
            <a:r>
              <a:rPr lang="en-US" sz="2400" dirty="0">
                <a:solidFill>
                  <a:schemeClr val="tx2"/>
                </a:solidFill>
                <a:latin typeface="BestDefense" panose="020F0502020204030203" pitchFamily="34" charset="0"/>
                <a:cs typeface="Rubik" panose="02000604000000020004" pitchFamily="2" charset="-79"/>
              </a:rPr>
              <a:t>Twitter</a:t>
            </a:r>
          </a:p>
          <a:p>
            <a:pPr marL="342900" indent="-342900">
              <a:spcBef>
                <a:spcPts val="600"/>
              </a:spcBef>
              <a:spcAft>
                <a:spcPts val="400"/>
              </a:spcAft>
              <a:buClr>
                <a:schemeClr val="accent5"/>
              </a:buClr>
              <a:buFont typeface="Wingdings" panose="05000000000000000000" pitchFamily="2" charset="2"/>
              <a:buChar char="ü"/>
            </a:pPr>
            <a:endParaRPr lang="en-US" sz="2400" dirty="0">
              <a:solidFill>
                <a:schemeClr val="tx2"/>
              </a:solidFill>
              <a:latin typeface="BestDefense" panose="020F0502020204030203" pitchFamily="34" charset="0"/>
              <a:cs typeface="Rubik" panose="02000604000000020004" pitchFamily="2" charset="-79"/>
            </a:endParaRPr>
          </a:p>
          <a:p>
            <a:pPr marL="342900" indent="-342900">
              <a:spcBef>
                <a:spcPts val="600"/>
              </a:spcBef>
              <a:spcAft>
                <a:spcPts val="400"/>
              </a:spcAft>
              <a:buClr>
                <a:schemeClr val="accent5"/>
              </a:buClr>
              <a:buFont typeface="Wingdings" panose="05000000000000000000" pitchFamily="2" charset="2"/>
              <a:buChar char="ü"/>
            </a:pPr>
            <a:endParaRPr lang="en-US" sz="2400" dirty="0">
              <a:solidFill>
                <a:schemeClr val="tx2"/>
              </a:solidFill>
              <a:latin typeface="BestDefense" panose="020F0502020204030203" pitchFamily="34" charset="0"/>
              <a:cs typeface="Rubik" panose="02000604000000020004" pitchFamily="2" charset="-79"/>
            </a:endParaRPr>
          </a:p>
          <a:p>
            <a:pPr marL="342900" indent="-342900">
              <a:spcBef>
                <a:spcPts val="600"/>
              </a:spcBef>
              <a:spcAft>
                <a:spcPts val="400"/>
              </a:spcAft>
              <a:buClr>
                <a:schemeClr val="accent5"/>
              </a:buClr>
              <a:buFont typeface="Wingdings" panose="05000000000000000000" pitchFamily="2" charset="2"/>
              <a:buChar char="ü"/>
            </a:pPr>
            <a:endParaRPr lang="en-US" sz="2400" dirty="0">
              <a:solidFill>
                <a:schemeClr val="tx2"/>
              </a:solidFill>
              <a:latin typeface="BestDefense" panose="020F0502020204030203" pitchFamily="34" charset="0"/>
              <a:cs typeface="Rubik" panose="02000604000000020004" pitchFamily="2" charset="-79"/>
            </a:endParaRPr>
          </a:p>
          <a:p>
            <a:pPr marL="342900" indent="-342900">
              <a:spcBef>
                <a:spcPts val="600"/>
              </a:spcBef>
              <a:spcAft>
                <a:spcPts val="400"/>
              </a:spcAft>
              <a:buClr>
                <a:schemeClr val="accent5"/>
              </a:buClr>
              <a:buFont typeface="Wingdings" panose="05000000000000000000" pitchFamily="2" charset="2"/>
              <a:buChar char="ü"/>
            </a:pPr>
            <a:r>
              <a:rPr lang="en-US" sz="2400" dirty="0">
                <a:solidFill>
                  <a:schemeClr val="tx2"/>
                </a:solidFill>
                <a:latin typeface="BestDefense" panose="020F0502020204030203" pitchFamily="34" charset="0"/>
                <a:cs typeface="Rubik" panose="02000604000000020004" pitchFamily="2" charset="-79"/>
              </a:rPr>
              <a:t>Instagram</a:t>
            </a:r>
          </a:p>
          <a:p>
            <a:pPr marL="342900" indent="-342900">
              <a:spcBef>
                <a:spcPts val="600"/>
              </a:spcBef>
              <a:spcAft>
                <a:spcPts val="400"/>
              </a:spcAft>
              <a:buClr>
                <a:schemeClr val="accent5"/>
              </a:buClr>
              <a:buFont typeface="Wingdings" panose="05000000000000000000" pitchFamily="2" charset="2"/>
              <a:buChar char="ü"/>
            </a:pPr>
            <a:r>
              <a:rPr lang="en-US" sz="2400" dirty="0">
                <a:solidFill>
                  <a:schemeClr val="tx2"/>
                </a:solidFill>
                <a:latin typeface="BestDefense" panose="020F0502020204030203" pitchFamily="34" charset="0"/>
                <a:cs typeface="Rubik" panose="02000604000000020004" pitchFamily="2" charset="-79"/>
              </a:rPr>
              <a:t>And More!</a:t>
            </a:r>
          </a:p>
        </p:txBody>
      </p:sp>
      <p:sp>
        <p:nvSpPr>
          <p:cNvPr id="18" name="Rectangle 17">
            <a:extLst>
              <a:ext uri="{FF2B5EF4-FFF2-40B4-BE49-F238E27FC236}">
                <a16:creationId xmlns:a16="http://schemas.microsoft.com/office/drawing/2014/main" id="{E196BDD1-D692-E44C-93AA-046E0E6FA5F1}"/>
              </a:ext>
            </a:extLst>
          </p:cNvPr>
          <p:cNvSpPr/>
          <p:nvPr/>
        </p:nvSpPr>
        <p:spPr>
          <a:xfrm>
            <a:off x="6096000" y="4631277"/>
            <a:ext cx="5938386" cy="461665"/>
          </a:xfrm>
          <a:prstGeom prst="rect">
            <a:avLst/>
          </a:prstGeom>
        </p:spPr>
        <p:txBody>
          <a:bodyPr wrap="square">
            <a:spAutoFit/>
          </a:bodyPr>
          <a:lstStyle/>
          <a:p>
            <a:r>
              <a:rPr lang="en-US" sz="2400" b="1" dirty="0">
                <a:solidFill>
                  <a:schemeClr val="accent6"/>
                </a:solidFill>
                <a:latin typeface="BestDefense Black" panose="020F0A02020204030203" pitchFamily="34" charset="0"/>
                <a:cs typeface="Rubik" panose="02000604000000020004" pitchFamily="2" charset="-79"/>
              </a:rPr>
              <a:t>Reputation Score</a:t>
            </a:r>
            <a:r>
              <a:rPr lang="en-US" sz="2400" b="1" baseline="30000" dirty="0">
                <a:solidFill>
                  <a:schemeClr val="accent6"/>
                </a:solidFill>
                <a:latin typeface="BestDefense Black" panose="020F0A02020204030203" pitchFamily="34" charset="0"/>
                <a:cs typeface="Rubik" panose="02000604000000020004" pitchFamily="2" charset="-79"/>
              </a:rPr>
              <a:t>*</a:t>
            </a:r>
          </a:p>
        </p:txBody>
      </p:sp>
      <p:sp>
        <p:nvSpPr>
          <p:cNvPr id="20" name="Content Placeholder 2">
            <a:extLst>
              <a:ext uri="{FF2B5EF4-FFF2-40B4-BE49-F238E27FC236}">
                <a16:creationId xmlns:a16="http://schemas.microsoft.com/office/drawing/2014/main" id="{DADC88DF-E129-DA44-8836-E8932A0BF461}"/>
              </a:ext>
            </a:extLst>
          </p:cNvPr>
          <p:cNvSpPr txBox="1">
            <a:spLocks/>
          </p:cNvSpPr>
          <p:nvPr/>
        </p:nvSpPr>
        <p:spPr>
          <a:xfrm>
            <a:off x="6095999" y="5281227"/>
            <a:ext cx="6095999" cy="1153939"/>
          </a:xfrm>
          <a:prstGeom prst="rect">
            <a:avLst/>
          </a:prstGeom>
          <a:noFill/>
        </p:spPr>
        <p:txBody>
          <a:bodyPr vert="horz" lIns="91440" tIns="91440" rIns="91440" bIns="91440" numCol="1"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600"/>
              </a:spcBef>
              <a:spcAft>
                <a:spcPts val="400"/>
              </a:spcAft>
              <a:buClr>
                <a:schemeClr val="accent5"/>
              </a:buClr>
              <a:buFont typeface="Arial" panose="020B0604020202020204" pitchFamily="34" charset="0"/>
              <a:buChar char="•"/>
            </a:pPr>
            <a:r>
              <a:rPr lang="en-US" sz="2400" dirty="0">
                <a:solidFill>
                  <a:schemeClr val="tx2"/>
                </a:solidFill>
                <a:latin typeface="BestDefense" panose="020F0502020204030203" pitchFamily="34" charset="0"/>
                <a:cs typeface="Rubik" panose="02000604000000020004" pitchFamily="2" charset="-79"/>
              </a:rPr>
              <a:t>Ranks a user’s online risk by calculating a score based on content and images found on their social media accounts.</a:t>
            </a:r>
          </a:p>
        </p:txBody>
      </p:sp>
      <p:pic>
        <p:nvPicPr>
          <p:cNvPr id="3" name="Picture 2" descr="A screenshot of a cell phone&#10;&#10;Description automatically generated">
            <a:extLst>
              <a:ext uri="{FF2B5EF4-FFF2-40B4-BE49-F238E27FC236}">
                <a16:creationId xmlns:a16="http://schemas.microsoft.com/office/drawing/2014/main" id="{D9AD8537-2DCE-9842-873C-2D18E821CC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128" y="1879235"/>
            <a:ext cx="5355741" cy="3053813"/>
          </a:xfrm>
          <a:prstGeom prst="rect">
            <a:avLst/>
          </a:prstGeom>
        </p:spPr>
      </p:pic>
      <p:sp>
        <p:nvSpPr>
          <p:cNvPr id="4" name="TextBox 3">
            <a:extLst>
              <a:ext uri="{FF2B5EF4-FFF2-40B4-BE49-F238E27FC236}">
                <a16:creationId xmlns:a16="http://schemas.microsoft.com/office/drawing/2014/main" id="{0A0EAF7B-9C98-144C-A9DC-5F4DF444EC9F}"/>
              </a:ext>
            </a:extLst>
          </p:cNvPr>
          <p:cNvSpPr txBox="1"/>
          <p:nvPr/>
        </p:nvSpPr>
        <p:spPr>
          <a:xfrm>
            <a:off x="621019" y="5626206"/>
            <a:ext cx="5191922" cy="707886"/>
          </a:xfrm>
          <a:prstGeom prst="rect">
            <a:avLst/>
          </a:prstGeom>
          <a:noFill/>
        </p:spPr>
        <p:txBody>
          <a:bodyPr wrap="square" rtlCol="0">
            <a:spAutoFit/>
          </a:bodyPr>
          <a:lstStyle/>
          <a:p>
            <a:r>
              <a:rPr lang="en-US" sz="1000" dirty="0">
                <a:latin typeface="BestDefense" panose="020F0502020204030203" pitchFamily="34" charset="0"/>
                <a:cs typeface="Rubik" pitchFamily="2" charset="-79"/>
              </a:rPr>
              <a:t>* P</a:t>
            </a:r>
            <a:r>
              <a:rPr lang="en-US" sz="1000" dirty="0">
                <a:effectLst/>
                <a:latin typeface="BestDefense" panose="020F0502020204030203" pitchFamily="34" charset="0"/>
                <a:ea typeface="Times New Roman" panose="02020603050405020304" pitchFamily="18" charset="0"/>
                <a:cs typeface="Rubik" panose="02000604000000020004" pitchFamily="2" charset="-79"/>
              </a:rPr>
              <a:t>rivacy &amp; Reputation Management and Reputation Score are available with 3Bureau Plan only. </a:t>
            </a:r>
            <a:r>
              <a:rPr lang="en-US" sz="1000" dirty="0" err="1">
                <a:latin typeface="BestDefense" panose="020F0502020204030203" pitchFamily="34" charset="0"/>
                <a:cs typeface="Rubik" pitchFamily="2" charset="-79"/>
              </a:rPr>
              <a:t>IDShield</a:t>
            </a:r>
            <a:r>
              <a:rPr lang="en-US" sz="1000" dirty="0">
                <a:latin typeface="BestDefense" panose="020F0502020204030203" pitchFamily="34" charset="0"/>
                <a:cs typeface="Rubik" pitchFamily="2" charset="-79"/>
              </a:rPr>
              <a:t> can provide consultation as to content found on social media but any decision or action related to any such content is up to the member. There is no guarantee that a member will be able to have such an item removed.</a:t>
            </a:r>
          </a:p>
        </p:txBody>
      </p:sp>
    </p:spTree>
    <p:extLst>
      <p:ext uri="{BB962C8B-B14F-4D97-AF65-F5344CB8AC3E}">
        <p14:creationId xmlns:p14="http://schemas.microsoft.com/office/powerpoint/2010/main" val="241137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FCEBE-9C72-3C45-B74B-3AC33B79C1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254"/>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51AC07CA-3F2F-4149-B5A2-6AC2FA31EEB9}"/>
              </a:ext>
            </a:extLst>
          </p:cNvPr>
          <p:cNvSpPr/>
          <p:nvPr/>
        </p:nvSpPr>
        <p:spPr>
          <a:xfrm rot="5400000">
            <a:off x="4673820" y="-496334"/>
            <a:ext cx="6801317" cy="8347621"/>
          </a:xfrm>
          <a:prstGeom prst="rect">
            <a:avLst/>
          </a:prstGeom>
          <a:gradFill flip="none" rotWithShape="1">
            <a:gsLst>
              <a:gs pos="3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060876F-869D-2446-9D6C-D07FB0A8F079}"/>
              </a:ext>
            </a:extLst>
          </p:cNvPr>
          <p:cNvSpPr/>
          <p:nvPr/>
        </p:nvSpPr>
        <p:spPr>
          <a:xfrm>
            <a:off x="6905726" y="708811"/>
            <a:ext cx="5164354" cy="707886"/>
          </a:xfrm>
          <a:prstGeom prst="rect">
            <a:avLst/>
          </a:prstGeom>
        </p:spPr>
        <p:txBody>
          <a:bodyPr wrap="square">
            <a:spAutoFit/>
          </a:bodyPr>
          <a:lstStyle/>
          <a:p>
            <a:r>
              <a:rPr lang="en-US" sz="4000" b="1" dirty="0">
                <a:solidFill>
                  <a:schemeClr val="accent6"/>
                </a:solidFill>
                <a:latin typeface="Swift Justice" panose="020A0800090400000002" pitchFamily="18" charset="0"/>
                <a:cs typeface="Rubik" panose="02000604000000020004" pitchFamily="2" charset="-79"/>
              </a:rPr>
              <a:t>Who’s Covered?</a:t>
            </a:r>
            <a:endParaRPr lang="en-US" sz="4000" dirty="0">
              <a:solidFill>
                <a:schemeClr val="accent6"/>
              </a:solidFill>
              <a:latin typeface="Swift Justice" panose="020A0800090400000002" pitchFamily="18" charset="0"/>
              <a:cs typeface="Rubik" panose="02000604000000020004" pitchFamily="2" charset="-79"/>
            </a:endParaRPr>
          </a:p>
        </p:txBody>
      </p:sp>
      <p:sp>
        <p:nvSpPr>
          <p:cNvPr id="3" name="Rectangle 2">
            <a:extLst>
              <a:ext uri="{FF2B5EF4-FFF2-40B4-BE49-F238E27FC236}">
                <a16:creationId xmlns:a16="http://schemas.microsoft.com/office/drawing/2014/main" id="{675C1FDD-4D14-6346-BCB9-5504C5B949BF}"/>
              </a:ext>
            </a:extLst>
          </p:cNvPr>
          <p:cNvSpPr/>
          <p:nvPr/>
        </p:nvSpPr>
        <p:spPr>
          <a:xfrm>
            <a:off x="0" y="3962400"/>
            <a:ext cx="12248289" cy="2895600"/>
          </a:xfrm>
          <a:prstGeom prst="rect">
            <a:avLst/>
          </a:prstGeom>
          <a:gradFill flip="none" rotWithShape="1">
            <a:gsLst>
              <a:gs pos="0">
                <a:schemeClr val="accent2">
                  <a:lumMod val="0"/>
                  <a:lumOff val="100000"/>
                  <a:alpha val="0"/>
                </a:schemeClr>
              </a:gs>
              <a:gs pos="100000">
                <a:schemeClr val="tx1">
                  <a:alpha val="62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754F97D5-2662-2F4D-85DF-CE03293DB7ED}"/>
              </a:ext>
            </a:extLst>
          </p:cNvPr>
          <p:cNvSpPr txBox="1">
            <a:spLocks/>
          </p:cNvSpPr>
          <p:nvPr/>
        </p:nvSpPr>
        <p:spPr>
          <a:xfrm>
            <a:off x="7975600" y="1848690"/>
            <a:ext cx="3688080" cy="4127941"/>
          </a:xfrm>
          <a:prstGeom prst="rect">
            <a:avLst/>
          </a:prstGeom>
          <a:noFill/>
        </p:spPr>
        <p:txBody>
          <a:bodyPr vert="horz" lIns="91440" tIns="91440" rIns="91440" bIns="91440" rtlCol="0" anchor="t">
            <a:norm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400"/>
              </a:spcAft>
              <a:buClr>
                <a:srgbClr val="002060"/>
              </a:buClr>
            </a:pPr>
            <a:r>
              <a:rPr lang="en-US" sz="2400" b="1" dirty="0">
                <a:solidFill>
                  <a:schemeClr val="accent5"/>
                </a:solidFill>
                <a:effectLst>
                  <a:outerShdw blurRad="50800" dist="50800" dir="5400000" algn="ctr" rotWithShape="0">
                    <a:srgbClr val="000000">
                      <a:alpha val="0"/>
                    </a:srgbClr>
                  </a:outerShdw>
                </a:effectLst>
                <a:latin typeface="BestDefense Black" panose="020F0A02020204030203" pitchFamily="34" charset="0"/>
                <a:cs typeface="Rubik" panose="02000604000000020004" pitchFamily="2" charset="-79"/>
              </a:rPr>
              <a:t>Individual plan</a:t>
            </a:r>
          </a:p>
          <a:p>
            <a:pPr marL="644652" lvl="1" indent="-342900">
              <a:spcAft>
                <a:spcPts val="400"/>
              </a:spcAft>
              <a:buClr>
                <a:srgbClr val="002060"/>
              </a:buClr>
              <a:buFont typeface="Arial" panose="020B0604020202020204" pitchFamily="34" charset="0"/>
              <a:buChar char="•"/>
            </a:pPr>
            <a:r>
              <a:rPr lang="en-US" sz="2000" dirty="0">
                <a:solidFill>
                  <a:schemeClr val="tx1"/>
                </a:solidFill>
                <a:effectLst>
                  <a:outerShdw blurRad="50800" dist="50800" dir="5400000" algn="ctr" rotWithShape="0">
                    <a:srgbClr val="000000">
                      <a:alpha val="0"/>
                    </a:srgbClr>
                  </a:outerShdw>
                </a:effectLst>
                <a:latin typeface="BestDefense" panose="020F0502020204030203" pitchFamily="34" charset="0"/>
                <a:cs typeface="Rubik" panose="02000604000000020004" pitchFamily="2" charset="-79"/>
              </a:rPr>
              <a:t>The member</a:t>
            </a:r>
            <a:endParaRPr lang="en-US" sz="2400" dirty="0">
              <a:solidFill>
                <a:schemeClr val="tx1"/>
              </a:solidFill>
              <a:effectLst>
                <a:outerShdw blurRad="50800" dist="50800" dir="5400000" algn="ctr" rotWithShape="0">
                  <a:srgbClr val="000000">
                    <a:alpha val="0"/>
                  </a:srgbClr>
                </a:outerShdw>
              </a:effectLst>
              <a:latin typeface="BestDefense" panose="020F0502020204030203" pitchFamily="34" charset="0"/>
              <a:cs typeface="Rubik" panose="02000604000000020004" pitchFamily="2" charset="-79"/>
            </a:endParaRPr>
          </a:p>
          <a:p>
            <a:pPr>
              <a:spcAft>
                <a:spcPts val="400"/>
              </a:spcAft>
              <a:buClr>
                <a:srgbClr val="002060"/>
              </a:buClr>
            </a:pPr>
            <a:r>
              <a:rPr lang="en-US" sz="2400" b="1" dirty="0">
                <a:solidFill>
                  <a:schemeClr val="accent5"/>
                </a:solidFill>
                <a:effectLst>
                  <a:outerShdw blurRad="50800" dist="50800" dir="5400000" algn="ctr" rotWithShape="0">
                    <a:srgbClr val="000000">
                      <a:alpha val="0"/>
                    </a:srgbClr>
                  </a:outerShdw>
                </a:effectLst>
                <a:latin typeface="BestDefense Black" panose="020F0A02020204030203" pitchFamily="34" charset="0"/>
                <a:cs typeface="Rubik" panose="02000604000000020004" pitchFamily="2" charset="-79"/>
              </a:rPr>
              <a:t>Family plan</a:t>
            </a:r>
          </a:p>
          <a:p>
            <a:pPr marL="644652" lvl="1" indent="-342900">
              <a:spcAft>
                <a:spcPts val="400"/>
              </a:spcAft>
              <a:buClr>
                <a:srgbClr val="002060"/>
              </a:buClr>
              <a:buFont typeface="Arial" panose="020B0604020202020204" pitchFamily="34" charset="0"/>
              <a:buChar char="•"/>
            </a:pPr>
            <a:r>
              <a:rPr lang="en-US" sz="2000" dirty="0">
                <a:solidFill>
                  <a:schemeClr val="tx2"/>
                </a:solidFill>
                <a:effectLst>
                  <a:outerShdw blurRad="50800" dist="50800" dir="5400000" algn="ctr" rotWithShape="0">
                    <a:srgbClr val="000000">
                      <a:alpha val="0"/>
                    </a:srgbClr>
                  </a:outerShdw>
                </a:effectLst>
                <a:latin typeface="BestDefense" panose="020F0502020204030203" pitchFamily="34" charset="0"/>
                <a:cs typeface="Rubik" panose="02000604000000020004" pitchFamily="2" charset="-79"/>
              </a:rPr>
              <a:t>The member</a:t>
            </a:r>
          </a:p>
          <a:p>
            <a:pPr marL="644652" lvl="1" indent="-342900">
              <a:spcAft>
                <a:spcPts val="400"/>
              </a:spcAft>
              <a:buClr>
                <a:srgbClr val="002060"/>
              </a:buClr>
              <a:buFont typeface="Arial" panose="020B0604020202020204" pitchFamily="34" charset="0"/>
              <a:buChar char="•"/>
            </a:pPr>
            <a:r>
              <a:rPr lang="en-US" sz="2000" dirty="0">
                <a:solidFill>
                  <a:schemeClr val="tx2"/>
                </a:solidFill>
                <a:effectLst>
                  <a:outerShdw blurRad="50800" dist="50800" dir="5400000" algn="ctr" rotWithShape="0">
                    <a:srgbClr val="000000">
                      <a:alpha val="0"/>
                    </a:srgbClr>
                  </a:outerShdw>
                </a:effectLst>
                <a:latin typeface="BestDefense" panose="020F0502020204030203" pitchFamily="34" charset="0"/>
                <a:cs typeface="Rubik" panose="02000604000000020004" pitchFamily="2" charset="-79"/>
              </a:rPr>
              <a:t>The member’s spouse or domestic partner</a:t>
            </a:r>
          </a:p>
          <a:p>
            <a:pPr marL="644652" lvl="1" indent="-342900">
              <a:spcAft>
                <a:spcPts val="400"/>
              </a:spcAft>
              <a:buClr>
                <a:srgbClr val="002060"/>
              </a:buClr>
              <a:buFont typeface="Arial" panose="020B0604020202020204" pitchFamily="34" charset="0"/>
              <a:buChar char="•"/>
            </a:pPr>
            <a:r>
              <a:rPr lang="en-US" sz="2000" dirty="0">
                <a:solidFill>
                  <a:schemeClr val="tx2"/>
                </a:solidFill>
                <a:effectLst>
                  <a:outerShdw blurRad="50800" dist="50800" dir="5400000" algn="ctr" rotWithShape="0">
                    <a:srgbClr val="000000">
                      <a:alpha val="0"/>
                    </a:srgbClr>
                  </a:outerShdw>
                </a:effectLst>
                <a:latin typeface="BestDefense" panose="020F0502020204030203" pitchFamily="34" charset="0"/>
                <a:cs typeface="Rubik" panose="02000604000000020004" pitchFamily="2" charset="-79"/>
              </a:rPr>
              <a:t>Up to 10 dependent children under the age of 18</a:t>
            </a:r>
          </a:p>
        </p:txBody>
      </p:sp>
    </p:spTree>
    <p:extLst>
      <p:ext uri="{BB962C8B-B14F-4D97-AF65-F5344CB8AC3E}">
        <p14:creationId xmlns:p14="http://schemas.microsoft.com/office/powerpoint/2010/main" val="588090892"/>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C85DC8-6901-B24F-BCAC-33696FF0ECD8}"/>
              </a:ext>
            </a:extLst>
          </p:cNvPr>
          <p:cNvSpPr/>
          <p:nvPr/>
        </p:nvSpPr>
        <p:spPr>
          <a:xfrm>
            <a:off x="463127" y="2014232"/>
            <a:ext cx="5164354" cy="2124135"/>
          </a:xfrm>
          <a:prstGeom prst="rect">
            <a:avLst/>
          </a:prstGeom>
        </p:spPr>
        <p:txBody>
          <a:bodyPr wrap="square" anchor="ctr" anchorCtr="0">
            <a:noAutofit/>
          </a:bodyPr>
          <a:lstStyle/>
          <a:p>
            <a:pPr lvl="0" algn="ctr">
              <a:lnSpc>
                <a:spcPct val="87000"/>
              </a:lnSpc>
            </a:pPr>
            <a:r>
              <a:rPr lang="en-US" sz="4400" b="1" dirty="0">
                <a:solidFill>
                  <a:srgbClr val="472C59"/>
                </a:solidFill>
                <a:latin typeface="BestDefense Black" panose="020F0A02020204030203" pitchFamily="34" charset="0"/>
                <a:cs typeface="Rubik" panose="02000604000000020004" pitchFamily="2" charset="-79"/>
              </a:rPr>
              <a:t>3B Family </a:t>
            </a:r>
            <a:r>
              <a:rPr lang="en-US" sz="4400" dirty="0">
                <a:solidFill>
                  <a:srgbClr val="472C59"/>
                </a:solidFill>
                <a:latin typeface="BestDefense" panose="020F0502020204030203" pitchFamily="34" charset="0"/>
                <a:cs typeface="Rubik" panose="02000604000000020004" pitchFamily="2" charset="-79"/>
              </a:rPr>
              <a:t>Plan</a:t>
            </a:r>
          </a:p>
          <a:p>
            <a:pPr lvl="0" algn="ctr">
              <a:lnSpc>
                <a:spcPct val="87000"/>
              </a:lnSpc>
            </a:pPr>
            <a:r>
              <a:rPr lang="en-US" sz="4400" b="1" dirty="0">
                <a:solidFill>
                  <a:srgbClr val="472C59"/>
                </a:solidFill>
                <a:latin typeface="BestDefense Black" panose="020F0A02020204030203" pitchFamily="34" charset="0"/>
                <a:cs typeface="Rubik" panose="02000604000000020004" pitchFamily="2" charset="-79"/>
              </a:rPr>
              <a:t>$54</a:t>
            </a:r>
            <a:r>
              <a:rPr lang="en-US" sz="4400" spc="-300" dirty="0">
                <a:solidFill>
                  <a:srgbClr val="472C59"/>
                </a:solidFill>
                <a:latin typeface="BestDefense Black" panose="020F0A02020204030203" pitchFamily="34" charset="0"/>
                <a:cs typeface="Rubik" panose="02000604000000020004" pitchFamily="2" charset="-79"/>
              </a:rPr>
              <a:t>.</a:t>
            </a:r>
            <a:r>
              <a:rPr lang="en-US" sz="4400" b="1" dirty="0">
                <a:solidFill>
                  <a:srgbClr val="472C59"/>
                </a:solidFill>
                <a:latin typeface="BestDefense Black" panose="020F0A02020204030203" pitchFamily="34" charset="0"/>
                <a:cs typeface="Rubik" panose="02000604000000020004" pitchFamily="2" charset="-79"/>
              </a:rPr>
              <a:t>90</a:t>
            </a:r>
            <a:r>
              <a:rPr lang="en-US" sz="4400" dirty="0">
                <a:solidFill>
                  <a:srgbClr val="472C59"/>
                </a:solidFill>
                <a:latin typeface="BestDefense" panose="020F0502020204030203" pitchFamily="34" charset="0"/>
                <a:cs typeface="Rubik" panose="02000604000000020004" pitchFamily="2" charset="-79"/>
              </a:rPr>
              <a:t>/month</a:t>
            </a:r>
          </a:p>
          <a:p>
            <a:pPr lvl="0" algn="ctr">
              <a:lnSpc>
                <a:spcPct val="87000"/>
              </a:lnSpc>
              <a:spcBef>
                <a:spcPts val="1200"/>
              </a:spcBef>
            </a:pPr>
            <a:r>
              <a:rPr lang="en-US" sz="1200" dirty="0">
                <a:solidFill>
                  <a:srgbClr val="363636"/>
                </a:solidFill>
                <a:latin typeface="BestDefense" panose="020F0502020204030203" pitchFamily="34" charset="0"/>
                <a:cs typeface="Rubik" panose="02000604000000020004" pitchFamily="2" charset="-79"/>
              </a:rPr>
              <a:t>($24.95 LegalShield + $29.95 IDShield Family)</a:t>
            </a:r>
          </a:p>
        </p:txBody>
      </p:sp>
      <p:sp>
        <p:nvSpPr>
          <p:cNvPr id="17" name="Rectangle 16">
            <a:extLst>
              <a:ext uri="{FF2B5EF4-FFF2-40B4-BE49-F238E27FC236}">
                <a16:creationId xmlns:a16="http://schemas.microsoft.com/office/drawing/2014/main" id="{E1EBA9E2-7B0F-4B4E-9D23-FFD59F490E81}"/>
              </a:ext>
            </a:extLst>
          </p:cNvPr>
          <p:cNvSpPr/>
          <p:nvPr/>
        </p:nvSpPr>
        <p:spPr>
          <a:xfrm>
            <a:off x="463127" y="4138367"/>
            <a:ext cx="5164354" cy="2124135"/>
          </a:xfrm>
          <a:prstGeom prst="rect">
            <a:avLst/>
          </a:prstGeom>
        </p:spPr>
        <p:txBody>
          <a:bodyPr wrap="square" anchor="ctr" anchorCtr="0">
            <a:noAutofit/>
          </a:bodyPr>
          <a:lstStyle/>
          <a:p>
            <a:pPr algn="ctr">
              <a:lnSpc>
                <a:spcPct val="87000"/>
              </a:lnSpc>
            </a:pPr>
            <a:r>
              <a:rPr lang="en-US" sz="4400" b="1" dirty="0">
                <a:solidFill>
                  <a:schemeClr val="accent2"/>
                </a:solidFill>
                <a:latin typeface="BestDefense Black" panose="020F0A02020204030203" pitchFamily="34" charset="0"/>
                <a:cs typeface="Rubik" panose="02000604000000020004" pitchFamily="2" charset="-79"/>
              </a:rPr>
              <a:t>3B Individual </a:t>
            </a:r>
            <a:r>
              <a:rPr lang="en-US" sz="4400" dirty="0">
                <a:solidFill>
                  <a:srgbClr val="472C59"/>
                </a:solidFill>
                <a:latin typeface="BestDefense" panose="020F0502020204030203" pitchFamily="34" charset="0"/>
                <a:cs typeface="Rubik" panose="02000604000000020004" pitchFamily="2" charset="-79"/>
              </a:rPr>
              <a:t>Plan</a:t>
            </a:r>
            <a:endParaRPr lang="en-US" sz="4400" b="1" dirty="0">
              <a:solidFill>
                <a:schemeClr val="accent2"/>
              </a:solidFill>
              <a:latin typeface="BestDefense" panose="020F0502020204030203" pitchFamily="34" charset="0"/>
              <a:cs typeface="Rubik" panose="02000604000000020004" pitchFamily="2" charset="-79"/>
            </a:endParaRPr>
          </a:p>
          <a:p>
            <a:pPr algn="ctr">
              <a:lnSpc>
                <a:spcPct val="87000"/>
              </a:lnSpc>
            </a:pPr>
            <a:r>
              <a:rPr lang="en-US" sz="4400" b="1" dirty="0">
                <a:solidFill>
                  <a:schemeClr val="accent2"/>
                </a:solidFill>
                <a:latin typeface="BestDefense Black" panose="020F0A02020204030203" pitchFamily="34" charset="0"/>
                <a:cs typeface="Rubik" panose="02000604000000020004" pitchFamily="2" charset="-79"/>
              </a:rPr>
              <a:t>$40</a:t>
            </a:r>
            <a:r>
              <a:rPr lang="en-US" sz="4400" spc="-300" dirty="0">
                <a:solidFill>
                  <a:schemeClr val="accent2"/>
                </a:solidFill>
                <a:latin typeface="BestDefense Black" panose="020F0A02020204030203" pitchFamily="34" charset="0"/>
                <a:cs typeface="Rubik" panose="02000604000000020004" pitchFamily="2" charset="-79"/>
              </a:rPr>
              <a:t>.</a:t>
            </a:r>
            <a:r>
              <a:rPr lang="en-US" sz="4400" b="1" dirty="0">
                <a:solidFill>
                  <a:schemeClr val="accent2"/>
                </a:solidFill>
                <a:latin typeface="BestDefense Black" panose="020F0A02020204030203" pitchFamily="34" charset="0"/>
                <a:cs typeface="Rubik" panose="02000604000000020004" pitchFamily="2" charset="-79"/>
              </a:rPr>
              <a:t>90</a:t>
            </a:r>
            <a:r>
              <a:rPr lang="en-US" sz="4400" dirty="0">
                <a:solidFill>
                  <a:schemeClr val="accent2"/>
                </a:solidFill>
                <a:latin typeface="BestDefense" panose="020F0502020204030203" pitchFamily="34" charset="0"/>
                <a:cs typeface="Rubik" panose="02000604000000020004" pitchFamily="2" charset="-79"/>
              </a:rPr>
              <a:t>/month</a:t>
            </a:r>
          </a:p>
          <a:p>
            <a:pPr algn="ctr">
              <a:lnSpc>
                <a:spcPct val="87000"/>
              </a:lnSpc>
              <a:spcBef>
                <a:spcPts val="1200"/>
              </a:spcBef>
            </a:pPr>
            <a:r>
              <a:rPr lang="en-US" sz="1200" dirty="0">
                <a:solidFill>
                  <a:schemeClr val="tx2"/>
                </a:solidFill>
                <a:latin typeface="BestDefense" panose="020F0502020204030203" pitchFamily="34" charset="0"/>
                <a:cs typeface="Rubik" panose="02000604000000020004" pitchFamily="2" charset="-79"/>
              </a:rPr>
              <a:t>($24.95 LegalShield + $15.95 IDShield Individual)</a:t>
            </a:r>
          </a:p>
        </p:txBody>
      </p:sp>
      <p:sp>
        <p:nvSpPr>
          <p:cNvPr id="20" name="Rectangle 19">
            <a:extLst>
              <a:ext uri="{FF2B5EF4-FFF2-40B4-BE49-F238E27FC236}">
                <a16:creationId xmlns:a16="http://schemas.microsoft.com/office/drawing/2014/main" id="{1622F8E1-656C-8345-BE12-2FAADC3893B4}"/>
              </a:ext>
            </a:extLst>
          </p:cNvPr>
          <p:cNvSpPr/>
          <p:nvPr/>
        </p:nvSpPr>
        <p:spPr>
          <a:xfrm>
            <a:off x="-5392" y="0"/>
            <a:ext cx="12197392" cy="130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D6637050-756A-ED45-9C4D-C20F50BFBDE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33054" y="244626"/>
            <a:ext cx="5106912" cy="914140"/>
          </a:xfrm>
          <a:prstGeom prst="rect">
            <a:avLst/>
          </a:prstGeom>
        </p:spPr>
      </p:pic>
      <p:grpSp>
        <p:nvGrpSpPr>
          <p:cNvPr id="24" name="Group 23">
            <a:extLst>
              <a:ext uri="{FF2B5EF4-FFF2-40B4-BE49-F238E27FC236}">
                <a16:creationId xmlns:a16="http://schemas.microsoft.com/office/drawing/2014/main" id="{DB474F62-D68D-3143-AAFD-9C78F9598173}"/>
              </a:ext>
            </a:extLst>
          </p:cNvPr>
          <p:cNvGrpSpPr/>
          <p:nvPr/>
        </p:nvGrpSpPr>
        <p:grpSpPr>
          <a:xfrm>
            <a:off x="6096000" y="1306286"/>
            <a:ext cx="6096000" cy="5551714"/>
            <a:chOff x="6096000" y="1306286"/>
            <a:chExt cx="6096000" cy="5551714"/>
          </a:xfrm>
        </p:grpSpPr>
        <p:sp>
          <p:nvSpPr>
            <p:cNvPr id="23" name="Rectangle 22">
              <a:extLst>
                <a:ext uri="{FF2B5EF4-FFF2-40B4-BE49-F238E27FC236}">
                  <a16:creationId xmlns:a16="http://schemas.microsoft.com/office/drawing/2014/main" id="{EB9A2A65-C413-2E49-8DC6-BACE17DB713A}"/>
                </a:ext>
              </a:extLst>
            </p:cNvPr>
            <p:cNvSpPr/>
            <p:nvPr/>
          </p:nvSpPr>
          <p:spPr>
            <a:xfrm>
              <a:off x="6096000" y="1306286"/>
              <a:ext cx="6096000" cy="555171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E7223E-6C06-FA4C-98F5-FB4038284312}"/>
                </a:ext>
              </a:extLst>
            </p:cNvPr>
            <p:cNvSpPr/>
            <p:nvPr/>
          </p:nvSpPr>
          <p:spPr>
            <a:xfrm>
              <a:off x="6096000" y="1306286"/>
              <a:ext cx="6096000" cy="10833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1ECEE74E-DDBB-7044-9D90-77B71D4A05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1604" y="1571639"/>
              <a:ext cx="4762500" cy="571500"/>
            </a:xfrm>
            <a:prstGeom prst="rect">
              <a:avLst/>
            </a:prstGeom>
          </p:spPr>
        </p:pic>
        <p:pic>
          <p:nvPicPr>
            <p:cNvPr id="19" name="Picture 18">
              <a:extLst>
                <a:ext uri="{FF2B5EF4-FFF2-40B4-BE49-F238E27FC236}">
                  <a16:creationId xmlns:a16="http://schemas.microsoft.com/office/drawing/2014/main" id="{A3D81953-6BD6-734E-A825-926A8283DE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2389638"/>
              <a:ext cx="6096000" cy="4077014"/>
            </a:xfrm>
            <a:prstGeom prst="rect">
              <a:avLst/>
            </a:prstGeom>
          </p:spPr>
        </p:pic>
      </p:grpSp>
    </p:spTree>
    <p:extLst>
      <p:ext uri="{BB962C8B-B14F-4D97-AF65-F5344CB8AC3E}">
        <p14:creationId xmlns:p14="http://schemas.microsoft.com/office/powerpoint/2010/main" val="6163173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252F1D4-5EF8-024F-B6B5-CD6105F831C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artisticBlur radius="12"/>
                    </a14:imgEffect>
                  </a14:imgLayer>
                </a14:imgProps>
              </a:ext>
              <a:ext uri="{28A0092B-C50C-407E-A947-70E740481C1C}">
                <a14:useLocalDpi xmlns:a14="http://schemas.microsoft.com/office/drawing/2010/main"/>
              </a:ext>
            </a:extLst>
          </a:blip>
          <a:srcRect/>
          <a:stretch/>
        </p:blipFill>
        <p:spPr>
          <a:xfrm>
            <a:off x="-1" y="-2122"/>
            <a:ext cx="12192002" cy="6862244"/>
          </a:xfrm>
          <a:prstGeom prst="rect">
            <a:avLst/>
          </a:prstGeom>
        </p:spPr>
      </p:pic>
      <p:sp>
        <p:nvSpPr>
          <p:cNvPr id="15" name="TextBox 14">
            <a:extLst>
              <a:ext uri="{FF2B5EF4-FFF2-40B4-BE49-F238E27FC236}">
                <a16:creationId xmlns:a16="http://schemas.microsoft.com/office/drawing/2014/main" id="{6889D8C5-D6F5-0D48-B571-4465BF04D396}"/>
              </a:ext>
            </a:extLst>
          </p:cNvPr>
          <p:cNvSpPr txBox="1"/>
          <p:nvPr/>
        </p:nvSpPr>
        <p:spPr>
          <a:xfrm>
            <a:off x="-5392" y="-2122"/>
            <a:ext cx="12197392" cy="6858000"/>
          </a:xfrm>
          <a:prstGeom prst="rect">
            <a:avLst/>
          </a:prstGeom>
          <a:gradFill flip="none" rotWithShape="1">
            <a:gsLst>
              <a:gs pos="44000">
                <a:schemeClr val="accent1">
                  <a:lumMod val="5000"/>
                  <a:lumOff val="95000"/>
                  <a:alpha val="92000"/>
                </a:schemeClr>
              </a:gs>
              <a:gs pos="98000">
                <a:schemeClr val="bg1">
                  <a:alpha val="40000"/>
                </a:schemeClr>
              </a:gs>
            </a:gsLst>
            <a:path path="circle">
              <a:fillToRect l="50000" t="50000" r="50000" b="50000"/>
            </a:path>
            <a:tileRect/>
          </a:gradFill>
        </p:spPr>
        <p:txBody>
          <a:bodyPr wrap="square" lIns="822960" tIns="2834640" rIns="822960" bIns="914400" numCol="1" rtlCol="0" anchor="ctr" anchorCtr="0">
            <a:noAutofit/>
          </a:bodyPr>
          <a:lstStyle/>
          <a:p>
            <a:pPr algn="ctr">
              <a:spcAft>
                <a:spcPts val="1800"/>
              </a:spcAft>
            </a:pPr>
            <a:endParaRPr lang="en-US" sz="4000" dirty="0">
              <a:latin typeface="Rubik" panose="02000604000000020004" pitchFamily="2" charset="-79"/>
              <a:cs typeface="Rubik" panose="02000604000000020004" pitchFamily="2" charset="-79"/>
            </a:endParaRPr>
          </a:p>
        </p:txBody>
      </p:sp>
      <p:pic>
        <p:nvPicPr>
          <p:cNvPr id="13" name="Picture 12">
            <a:extLst>
              <a:ext uri="{FF2B5EF4-FFF2-40B4-BE49-F238E27FC236}">
                <a16:creationId xmlns:a16="http://schemas.microsoft.com/office/drawing/2014/main" id="{C2753B12-D796-714C-A407-8CDA1AEAA06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82101" y="954860"/>
            <a:ext cx="2699567" cy="4503694"/>
          </a:xfrm>
          <a:prstGeom prst="rect">
            <a:avLst/>
          </a:prstGeom>
        </p:spPr>
      </p:pic>
      <p:sp>
        <p:nvSpPr>
          <p:cNvPr id="7" name="Content Placeholder 6"/>
          <p:cNvSpPr>
            <a:spLocks noGrp="1"/>
          </p:cNvSpPr>
          <p:nvPr>
            <p:ph idx="4294967295"/>
          </p:nvPr>
        </p:nvSpPr>
        <p:spPr>
          <a:xfrm>
            <a:off x="6327972" y="3113863"/>
            <a:ext cx="5470864" cy="3119834"/>
          </a:xfrm>
        </p:spPr>
        <p:txBody>
          <a:bodyPr>
            <a:normAutofit/>
          </a:bodyPr>
          <a:lstStyle/>
          <a:p>
            <a:pPr marL="457200" indent="-457200">
              <a:lnSpc>
                <a:spcPct val="87000"/>
              </a:lnSpc>
              <a:spcBef>
                <a:spcPts val="0"/>
              </a:spcBef>
              <a:spcAft>
                <a:spcPts val="1800"/>
              </a:spcAft>
              <a:buClr>
                <a:schemeClr val="accent2"/>
              </a:buClr>
              <a:buFont typeface="+mj-lt"/>
              <a:buAutoNum type="arabicPeriod" startAt="2"/>
            </a:pPr>
            <a:r>
              <a:rPr lang="en-US" sz="2400" b="1" dirty="0">
                <a:solidFill>
                  <a:schemeClr val="accent2"/>
                </a:solidFill>
                <a:latin typeface="BestDefense Black" panose="020F0A02020204030203" pitchFamily="34" charset="0"/>
              </a:rPr>
              <a:t>Become an associate</a:t>
            </a:r>
            <a:br>
              <a:rPr lang="en-US" sz="2400" dirty="0">
                <a:solidFill>
                  <a:schemeClr val="bg1"/>
                </a:solidFill>
                <a:latin typeface="Rubik" panose="02000604000000020004" pitchFamily="2" charset="-79"/>
                <a:cs typeface="Rubik" panose="02000604000000020004" pitchFamily="2" charset="-79"/>
              </a:rPr>
            </a:br>
            <a:r>
              <a:rPr lang="en-US" sz="1867" dirty="0">
                <a:solidFill>
                  <a:schemeClr val="tx2"/>
                </a:solidFill>
                <a:latin typeface="Rubik" panose="02000604000000020004" pitchFamily="2" charset="-79"/>
                <a:cs typeface="Rubik" panose="02000604000000020004" pitchFamily="2" charset="-79"/>
              </a:rPr>
              <a:t>Set up your website.</a:t>
            </a:r>
            <a:endParaRPr lang="en-US" sz="2400" dirty="0">
              <a:solidFill>
                <a:schemeClr val="tx2"/>
              </a:solidFill>
              <a:latin typeface="Rubik" panose="02000604000000020004" pitchFamily="2" charset="-79"/>
              <a:cs typeface="Rubik" panose="02000604000000020004" pitchFamily="2" charset="-79"/>
            </a:endParaRPr>
          </a:p>
          <a:p>
            <a:pPr marL="457200" indent="-457200">
              <a:lnSpc>
                <a:spcPct val="87000"/>
              </a:lnSpc>
              <a:spcBef>
                <a:spcPts val="0"/>
              </a:spcBef>
              <a:spcAft>
                <a:spcPts val="1800"/>
              </a:spcAft>
              <a:buClr>
                <a:schemeClr val="accent2"/>
              </a:buClr>
              <a:buFont typeface="+mj-lt"/>
              <a:buAutoNum type="arabicPeriod" startAt="2"/>
            </a:pPr>
            <a:r>
              <a:rPr lang="en-US" sz="2400" b="1" dirty="0">
                <a:solidFill>
                  <a:schemeClr val="accent2"/>
                </a:solidFill>
                <a:latin typeface="BestDefense Black" panose="020F0A02020204030203" pitchFamily="34" charset="0"/>
              </a:rPr>
              <a:t>Get trained</a:t>
            </a:r>
            <a:br>
              <a:rPr lang="en-US" sz="2400" dirty="0">
                <a:solidFill>
                  <a:schemeClr val="bg1"/>
                </a:solidFill>
                <a:latin typeface="Rubik" panose="02000604000000020004" pitchFamily="2" charset="-79"/>
                <a:cs typeface="Rubik" panose="02000604000000020004" pitchFamily="2" charset="-79"/>
              </a:rPr>
            </a:br>
            <a:r>
              <a:rPr lang="en-US" sz="1867" dirty="0">
                <a:solidFill>
                  <a:schemeClr val="tx2"/>
                </a:solidFill>
                <a:latin typeface="BestDefense" panose="020F0502020204030203" pitchFamily="34" charset="0"/>
              </a:rPr>
              <a:t>Fast Start Training Class.</a:t>
            </a:r>
            <a:endParaRPr lang="en-US" sz="2400" dirty="0">
              <a:solidFill>
                <a:schemeClr val="tx2"/>
              </a:solidFill>
              <a:latin typeface="BestDefense" panose="020F0502020204030203" pitchFamily="34" charset="0"/>
            </a:endParaRPr>
          </a:p>
          <a:p>
            <a:pPr marL="457200" indent="-457200">
              <a:lnSpc>
                <a:spcPct val="87000"/>
              </a:lnSpc>
              <a:spcBef>
                <a:spcPts val="0"/>
              </a:spcBef>
              <a:spcAft>
                <a:spcPts val="1800"/>
              </a:spcAft>
              <a:buClr>
                <a:schemeClr val="accent2"/>
              </a:buClr>
              <a:buFont typeface="+mj-lt"/>
              <a:buAutoNum type="arabicPeriod" startAt="2"/>
            </a:pPr>
            <a:r>
              <a:rPr lang="en-US" sz="2400" b="1" dirty="0">
                <a:solidFill>
                  <a:schemeClr val="accent2"/>
                </a:solidFill>
                <a:latin typeface="BestDefense Black" panose="020F0A02020204030203" pitchFamily="34" charset="0"/>
              </a:rPr>
              <a:t>Get paid and promoted</a:t>
            </a:r>
            <a:br>
              <a:rPr lang="en-US" sz="2400" dirty="0">
                <a:solidFill>
                  <a:schemeClr val="bg1"/>
                </a:solidFill>
                <a:latin typeface="Rubik" panose="02000604000000020004" pitchFamily="2" charset="-79"/>
                <a:cs typeface="Rubik" panose="02000604000000020004" pitchFamily="2" charset="-79"/>
              </a:rPr>
            </a:br>
            <a:r>
              <a:rPr lang="en-US" sz="1867" dirty="0">
                <a:solidFill>
                  <a:schemeClr val="tx2"/>
                </a:solidFill>
                <a:latin typeface="BestDefense" panose="020F0502020204030203" pitchFamily="34" charset="0"/>
              </a:rPr>
              <a:t>Earn Fast Start Bonuses PLUS commissions in your first 45 days!</a:t>
            </a:r>
            <a:endParaRPr lang="en-US" sz="2400" dirty="0">
              <a:solidFill>
                <a:schemeClr val="tx2"/>
              </a:solidFill>
              <a:latin typeface="BestDefense" panose="020F0502020204030203" pitchFamily="34" charset="0"/>
            </a:endParaRPr>
          </a:p>
        </p:txBody>
      </p:sp>
      <p:sp>
        <p:nvSpPr>
          <p:cNvPr id="2" name="Rectangle 1">
            <a:extLst>
              <a:ext uri="{FF2B5EF4-FFF2-40B4-BE49-F238E27FC236}">
                <a16:creationId xmlns:a16="http://schemas.microsoft.com/office/drawing/2014/main" id="{5F57E2B0-2D4E-4B46-A21E-C3E570473735}"/>
              </a:ext>
            </a:extLst>
          </p:cNvPr>
          <p:cNvSpPr/>
          <p:nvPr/>
        </p:nvSpPr>
        <p:spPr>
          <a:xfrm>
            <a:off x="6284481" y="624304"/>
            <a:ext cx="4767593" cy="923330"/>
          </a:xfrm>
          <a:prstGeom prst="rect">
            <a:avLst/>
          </a:prstGeom>
        </p:spPr>
        <p:txBody>
          <a:bodyPr wrap="square">
            <a:spAutoFit/>
          </a:bodyPr>
          <a:lstStyle/>
          <a:p>
            <a:r>
              <a:rPr lang="en-US" sz="5400" b="1" dirty="0">
                <a:solidFill>
                  <a:schemeClr val="accent2"/>
                </a:solidFill>
                <a:latin typeface="Swift Justice" panose="020A0800090400000002" pitchFamily="18" charset="0"/>
                <a:cs typeface="Arial Black"/>
              </a:rPr>
              <a:t>Action Steps</a:t>
            </a:r>
          </a:p>
        </p:txBody>
      </p:sp>
      <p:pic>
        <p:nvPicPr>
          <p:cNvPr id="8" name="Picture 7">
            <a:extLst>
              <a:ext uri="{FF2B5EF4-FFF2-40B4-BE49-F238E27FC236}">
                <a16:creationId xmlns:a16="http://schemas.microsoft.com/office/drawing/2014/main" id="{246D1802-0DB4-534A-BA6F-D9D8B21AA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675" y="1090533"/>
            <a:ext cx="2239454" cy="4230748"/>
          </a:xfrm>
          <a:prstGeom prst="rect">
            <a:avLst/>
          </a:prstGeom>
        </p:spPr>
      </p:pic>
      <p:sp>
        <p:nvSpPr>
          <p:cNvPr id="16" name="Content Placeholder 6">
            <a:extLst>
              <a:ext uri="{FF2B5EF4-FFF2-40B4-BE49-F238E27FC236}">
                <a16:creationId xmlns:a16="http://schemas.microsoft.com/office/drawing/2014/main" id="{A642E2A2-332D-5F4C-8666-9E3B3D11676F}"/>
              </a:ext>
            </a:extLst>
          </p:cNvPr>
          <p:cNvSpPr txBox="1">
            <a:spLocks/>
          </p:cNvSpPr>
          <p:nvPr/>
        </p:nvSpPr>
        <p:spPr>
          <a:xfrm>
            <a:off x="6327972" y="1818859"/>
            <a:ext cx="5470864" cy="1245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87000"/>
              </a:lnSpc>
              <a:spcBef>
                <a:spcPts val="0"/>
              </a:spcBef>
              <a:spcAft>
                <a:spcPts val="1800"/>
              </a:spcAft>
              <a:buClr>
                <a:schemeClr val="accent2"/>
              </a:buClr>
              <a:buFont typeface="+mj-lt"/>
              <a:buAutoNum type="arabicPeriod"/>
            </a:pPr>
            <a:r>
              <a:rPr lang="en-US" sz="2400" b="1" dirty="0">
                <a:solidFill>
                  <a:schemeClr val="accent2"/>
                </a:solidFill>
                <a:latin typeface="BestDefense Black" panose="020F0A02020204030203" pitchFamily="34" charset="0"/>
                <a:cs typeface="Rubik" panose="02000604000000020004" pitchFamily="2" charset="-79"/>
              </a:rPr>
              <a:t>Enroll as a member</a:t>
            </a:r>
            <a:br>
              <a:rPr lang="en-US" sz="2400" dirty="0">
                <a:solidFill>
                  <a:schemeClr val="bg1"/>
                </a:solidFill>
                <a:latin typeface="Rubik" panose="02000604000000020004" pitchFamily="2" charset="-79"/>
                <a:cs typeface="Rubik" panose="02000604000000020004" pitchFamily="2" charset="-79"/>
              </a:rPr>
            </a:br>
            <a:r>
              <a:rPr lang="en-US" sz="1900" dirty="0">
                <a:solidFill>
                  <a:schemeClr val="tx2"/>
                </a:solidFill>
                <a:latin typeface="BestDefense" panose="020F0502020204030203" pitchFamily="34" charset="0"/>
                <a:cs typeface="Rubik" panose="02000604000000020004" pitchFamily="2" charset="-79"/>
              </a:rPr>
              <a:t>Get the direct sign-up link from the person who invited you. Sign up and download the apps.</a:t>
            </a:r>
          </a:p>
        </p:txBody>
      </p:sp>
      <p:pic>
        <p:nvPicPr>
          <p:cNvPr id="14" name="Picture 13">
            <a:extLst>
              <a:ext uri="{FF2B5EF4-FFF2-40B4-BE49-F238E27FC236}">
                <a16:creationId xmlns:a16="http://schemas.microsoft.com/office/drawing/2014/main" id="{4E5CDCD6-B51E-394E-BB40-5014517C8DE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691125" y="5726293"/>
            <a:ext cx="673890" cy="673890"/>
          </a:xfrm>
          <a:prstGeom prst="rect">
            <a:avLst/>
          </a:prstGeom>
          <a:effectLst/>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86549" y="5726293"/>
            <a:ext cx="673890" cy="673890"/>
          </a:xfrm>
          <a:prstGeom prst="rect">
            <a:avLst/>
          </a:prstGeom>
          <a:effectLst/>
        </p:spPr>
      </p:pic>
      <p:pic>
        <p:nvPicPr>
          <p:cNvPr id="4" name="Picture 3">
            <a:extLst>
              <a:ext uri="{FF2B5EF4-FFF2-40B4-BE49-F238E27FC236}">
                <a16:creationId xmlns:a16="http://schemas.microsoft.com/office/drawing/2014/main" id="{75793366-C08B-3049-8F07-99B6E31701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95701" y="5875331"/>
            <a:ext cx="1443986" cy="427636"/>
          </a:xfrm>
          <a:prstGeom prst="rect">
            <a:avLst/>
          </a:prstGeom>
        </p:spPr>
      </p:pic>
      <p:pic>
        <p:nvPicPr>
          <p:cNvPr id="11" name="Picture 10">
            <a:extLst>
              <a:ext uri="{FF2B5EF4-FFF2-40B4-BE49-F238E27FC236}">
                <a16:creationId xmlns:a16="http://schemas.microsoft.com/office/drawing/2014/main" id="{9FB99895-A6C0-4C46-BDF9-DA11868A3C4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986851" y="5875932"/>
            <a:ext cx="1435638" cy="427636"/>
          </a:xfrm>
          <a:prstGeom prst="rect">
            <a:avLst/>
          </a:prstGeom>
        </p:spPr>
      </p:pic>
      <p:pic>
        <p:nvPicPr>
          <p:cNvPr id="9" name="Picture 8">
            <a:extLst>
              <a:ext uri="{FF2B5EF4-FFF2-40B4-BE49-F238E27FC236}">
                <a16:creationId xmlns:a16="http://schemas.microsoft.com/office/drawing/2014/main" id="{54A28A44-F245-CD44-95A2-B00BFCB746AC}"/>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684402" y="730090"/>
            <a:ext cx="2996229" cy="4998616"/>
          </a:xfrm>
          <a:prstGeom prst="rect">
            <a:avLst/>
          </a:prstGeom>
        </p:spPr>
      </p:pic>
    </p:spTree>
    <p:extLst>
      <p:ext uri="{BB962C8B-B14F-4D97-AF65-F5344CB8AC3E}">
        <p14:creationId xmlns:p14="http://schemas.microsoft.com/office/powerpoint/2010/main" val="16417372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5316" y="455865"/>
            <a:ext cx="10770600" cy="559903"/>
          </a:xfrm>
          <a:prstGeom prst="rect">
            <a:avLst/>
          </a:prstGeom>
        </p:spPr>
        <p:txBody>
          <a:bodyPr vert="horz" wrap="square" lIns="0" tIns="5848" rIns="0" bIns="0" rtlCol="0" anchor="ctr">
            <a:spAutoFit/>
          </a:bodyPr>
          <a:lstStyle/>
          <a:p>
            <a:pPr marL="6497" algn="ctr">
              <a:lnSpc>
                <a:spcPct val="100000"/>
              </a:lnSpc>
              <a:spcBef>
                <a:spcPts val="46"/>
              </a:spcBef>
            </a:pPr>
            <a:r>
              <a:rPr lang="en-US" sz="3600" spc="-13" dirty="0">
                <a:solidFill>
                  <a:schemeClr val="accent2"/>
                </a:solidFill>
                <a:latin typeface="BestDefense  "/>
              </a:rPr>
              <a:t>Disruptive </a:t>
            </a:r>
            <a:r>
              <a:rPr lang="en-US" sz="3600" spc="-3" dirty="0">
                <a:solidFill>
                  <a:schemeClr val="accent2"/>
                </a:solidFill>
                <a:latin typeface="BestDefense  "/>
              </a:rPr>
              <a:t>Innovation</a:t>
            </a:r>
            <a:endParaRPr sz="3600" dirty="0">
              <a:solidFill>
                <a:schemeClr val="accent2"/>
              </a:solidFill>
              <a:latin typeface="Rubik" panose="02000604000000020004" pitchFamily="2" charset="-79"/>
              <a:cs typeface="Rubik" panose="02000604000000020004" pitchFamily="2" charset="-79"/>
            </a:endParaRPr>
          </a:p>
        </p:txBody>
      </p:sp>
      <p:sp>
        <p:nvSpPr>
          <p:cNvPr id="21" name="object 2">
            <a:extLst>
              <a:ext uri="{FF2B5EF4-FFF2-40B4-BE49-F238E27FC236}">
                <a16:creationId xmlns:a16="http://schemas.microsoft.com/office/drawing/2014/main" id="{82C0F5AA-87A6-B146-A851-824748ABF967}"/>
              </a:ext>
            </a:extLst>
          </p:cNvPr>
          <p:cNvSpPr txBox="1">
            <a:spLocks/>
          </p:cNvSpPr>
          <p:nvPr/>
        </p:nvSpPr>
        <p:spPr>
          <a:xfrm>
            <a:off x="805316" y="1051610"/>
            <a:ext cx="10770600" cy="559903"/>
          </a:xfrm>
          <a:prstGeom prst="rect">
            <a:avLst/>
          </a:prstGeom>
        </p:spPr>
        <p:txBody>
          <a:bodyPr vert="horz" wrap="square" lIns="0" tIns="5848"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497" algn="ctr">
              <a:lnSpc>
                <a:spcPct val="100000"/>
              </a:lnSpc>
              <a:spcBef>
                <a:spcPts val="46"/>
              </a:spcBef>
            </a:pPr>
            <a:r>
              <a:rPr lang="en-US" sz="3600" b="1" spc="-23" dirty="0">
                <a:solidFill>
                  <a:schemeClr val="accent2"/>
                </a:solidFill>
                <a:latin typeface="BestDefense Black" panose="020F0A02020204030203" pitchFamily="34" charset="0"/>
                <a:cs typeface="Rubik"/>
              </a:rPr>
              <a:t>Simpler. </a:t>
            </a:r>
            <a:r>
              <a:rPr lang="en-US" sz="3600" b="1" spc="-26" dirty="0">
                <a:solidFill>
                  <a:schemeClr val="accent2"/>
                </a:solidFill>
                <a:latin typeface="BestDefense Black" panose="020F0A02020204030203" pitchFamily="34" charset="0"/>
                <a:cs typeface="Rubik"/>
              </a:rPr>
              <a:t>Easier. </a:t>
            </a:r>
            <a:r>
              <a:rPr lang="en-US" sz="3600" b="1" spc="-13" dirty="0">
                <a:solidFill>
                  <a:schemeClr val="accent2"/>
                </a:solidFill>
                <a:latin typeface="BestDefense Black" panose="020F0A02020204030203" pitchFamily="34" charset="0"/>
                <a:cs typeface="Rubik"/>
              </a:rPr>
              <a:t>More</a:t>
            </a:r>
            <a:r>
              <a:rPr lang="en-US" sz="3600" b="1" spc="-115" dirty="0">
                <a:solidFill>
                  <a:schemeClr val="accent2"/>
                </a:solidFill>
                <a:latin typeface="BestDefense Black" panose="020F0A02020204030203" pitchFamily="34" charset="0"/>
                <a:cs typeface="Rubik"/>
              </a:rPr>
              <a:t> </a:t>
            </a:r>
            <a:r>
              <a:rPr lang="en-US" sz="3600" b="1" spc="-38" dirty="0">
                <a:solidFill>
                  <a:schemeClr val="accent2"/>
                </a:solidFill>
                <a:latin typeface="BestDefense Black" panose="020F0A02020204030203" pitchFamily="34" charset="0"/>
                <a:cs typeface="Rubik"/>
              </a:rPr>
              <a:t>Affordable.</a:t>
            </a:r>
            <a:endParaRPr lang="en-US" sz="3600" b="1" dirty="0">
              <a:solidFill>
                <a:schemeClr val="accent2"/>
              </a:solidFill>
              <a:latin typeface="BestDefense Black" panose="020F0A02020204030203" pitchFamily="34" charset="0"/>
              <a:cs typeface="Rubik"/>
            </a:endParaRPr>
          </a:p>
        </p:txBody>
      </p:sp>
      <p:pic>
        <p:nvPicPr>
          <p:cNvPr id="4" name="Picture 3">
            <a:extLst>
              <a:ext uri="{FF2B5EF4-FFF2-40B4-BE49-F238E27FC236}">
                <a16:creationId xmlns:a16="http://schemas.microsoft.com/office/drawing/2014/main" id="{126DDF38-00A8-AD44-BCE2-2BD084C6E6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1360" y="1866644"/>
            <a:ext cx="2605760" cy="4347195"/>
          </a:xfrm>
          <a:prstGeom prst="rect">
            <a:avLst/>
          </a:prstGeom>
        </p:spPr>
      </p:pic>
      <p:pic>
        <p:nvPicPr>
          <p:cNvPr id="22" name="Picture 21">
            <a:extLst>
              <a:ext uri="{FF2B5EF4-FFF2-40B4-BE49-F238E27FC236}">
                <a16:creationId xmlns:a16="http://schemas.microsoft.com/office/drawing/2014/main" id="{D12BF475-807A-EE4D-9574-E265AB60F13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89542" y="1866644"/>
            <a:ext cx="2605759" cy="4347195"/>
          </a:xfrm>
          <a:prstGeom prst="rect">
            <a:avLst/>
          </a:prstGeom>
        </p:spPr>
      </p:pic>
      <p:pic>
        <p:nvPicPr>
          <p:cNvPr id="23" name="Picture 22">
            <a:extLst>
              <a:ext uri="{FF2B5EF4-FFF2-40B4-BE49-F238E27FC236}">
                <a16:creationId xmlns:a16="http://schemas.microsoft.com/office/drawing/2014/main" id="{6E4D6599-3781-D447-9467-A459CBD8AF5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64142" y="1866644"/>
            <a:ext cx="2605759" cy="4347194"/>
          </a:xfrm>
          <a:prstGeom prst="rect">
            <a:avLst/>
          </a:prstGeom>
        </p:spPr>
      </p:pic>
      <p:pic>
        <p:nvPicPr>
          <p:cNvPr id="24" name="Picture 23">
            <a:extLst>
              <a:ext uri="{FF2B5EF4-FFF2-40B4-BE49-F238E27FC236}">
                <a16:creationId xmlns:a16="http://schemas.microsoft.com/office/drawing/2014/main" id="{71282179-84AA-0A4C-AC5E-EECC5746611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192000" y="1329622"/>
            <a:ext cx="3249552" cy="5421238"/>
          </a:xfrm>
          <a:prstGeom prst="rect">
            <a:avLst/>
          </a:prstGeom>
        </p:spPr>
      </p:pic>
      <p:sp>
        <p:nvSpPr>
          <p:cNvPr id="3" name="TextBox 2">
            <a:extLst>
              <a:ext uri="{FF2B5EF4-FFF2-40B4-BE49-F238E27FC236}">
                <a16:creationId xmlns:a16="http://schemas.microsoft.com/office/drawing/2014/main" id="{75AF1230-BC33-114D-A508-F65D09B1FBD4}"/>
              </a:ext>
            </a:extLst>
          </p:cNvPr>
          <p:cNvSpPr txBox="1"/>
          <p:nvPr/>
        </p:nvSpPr>
        <p:spPr>
          <a:xfrm>
            <a:off x="486411" y="2242521"/>
            <a:ext cx="11219178" cy="2372957"/>
          </a:xfrm>
          <a:prstGeom prst="rect">
            <a:avLst/>
          </a:prstGeom>
          <a:noFill/>
        </p:spPr>
        <p:txBody>
          <a:bodyPr wrap="square" rtlCol="0">
            <a:spAutoFit/>
          </a:bodyPr>
          <a:lstStyle/>
          <a:p>
            <a:pPr algn="ctr"/>
            <a:r>
              <a:rPr lang="en-US" sz="4800" dirty="0">
                <a:solidFill>
                  <a:schemeClr val="tx2"/>
                </a:solidFill>
                <a:latin typeface="BestDefense  "/>
                <a:cs typeface="Rubik" panose="02000604000000020004" pitchFamily="2" charset="-79"/>
              </a:rPr>
              <a:t>What about getting</a:t>
            </a:r>
          </a:p>
          <a:p>
            <a:pPr algn="ctr"/>
            <a:r>
              <a:rPr lang="en-US" sz="4800" dirty="0">
                <a:solidFill>
                  <a:schemeClr val="tx2"/>
                </a:solidFill>
                <a:latin typeface="BestDefense  "/>
                <a:cs typeface="Rubik" panose="02000604000000020004" pitchFamily="2" charset="-79"/>
              </a:rPr>
              <a:t>access to the</a:t>
            </a:r>
            <a:endParaRPr lang="en-US" sz="6000" b="1" spc="100" dirty="0">
              <a:solidFill>
                <a:schemeClr val="accent1"/>
              </a:solidFill>
              <a:latin typeface="BestDefense  "/>
              <a:cs typeface="Rubik" panose="02000604000000020004" pitchFamily="2" charset="-79"/>
            </a:endParaRPr>
          </a:p>
          <a:p>
            <a:pPr algn="ctr">
              <a:lnSpc>
                <a:spcPct val="87000"/>
              </a:lnSpc>
            </a:pPr>
            <a:r>
              <a:rPr lang="en-US" sz="6000" b="1" spc="100" dirty="0">
                <a:solidFill>
                  <a:schemeClr val="accent1"/>
                </a:solidFill>
                <a:latin typeface="BestDefense Black" panose="020F0A02020204030203" pitchFamily="34" charset="0"/>
                <a:cs typeface="Rubik" panose="02000604000000020004" pitchFamily="2" charset="-79"/>
              </a:rPr>
              <a:t>JUSTICE SYSTEM?</a:t>
            </a:r>
          </a:p>
        </p:txBody>
      </p:sp>
      <p:pic>
        <p:nvPicPr>
          <p:cNvPr id="12" name="Graphic 11">
            <a:extLst>
              <a:ext uri="{FF2B5EF4-FFF2-40B4-BE49-F238E27FC236}">
                <a16:creationId xmlns:a16="http://schemas.microsoft.com/office/drawing/2014/main" id="{B28C82E8-0942-014D-8BD1-B3A4DD53740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53635" y="559056"/>
            <a:ext cx="3395252" cy="674832"/>
          </a:xfrm>
          <a:prstGeom prst="rect">
            <a:avLst/>
          </a:prstGeom>
        </p:spPr>
      </p:pic>
    </p:spTree>
    <p:extLst>
      <p:ext uri="{BB962C8B-B14F-4D97-AF65-F5344CB8AC3E}">
        <p14:creationId xmlns:p14="http://schemas.microsoft.com/office/powerpoint/2010/main" val="3116969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a:extLst>
              <a:ext uri="{FF2B5EF4-FFF2-40B4-BE49-F238E27FC236}">
                <a16:creationId xmlns:a16="http://schemas.microsoft.com/office/drawing/2014/main" id="{82C0F5AA-87A6-B146-A851-824748ABF967}"/>
              </a:ext>
            </a:extLst>
          </p:cNvPr>
          <p:cNvSpPr txBox="1">
            <a:spLocks/>
          </p:cNvSpPr>
          <p:nvPr/>
        </p:nvSpPr>
        <p:spPr>
          <a:xfrm>
            <a:off x="2627576" y="693519"/>
            <a:ext cx="10770600" cy="559903"/>
          </a:xfrm>
          <a:prstGeom prst="rect">
            <a:avLst/>
          </a:prstGeom>
        </p:spPr>
        <p:txBody>
          <a:bodyPr vert="horz" wrap="square" lIns="0" tIns="5848"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497" algn="ctr">
              <a:lnSpc>
                <a:spcPct val="100000"/>
              </a:lnSpc>
              <a:spcBef>
                <a:spcPts val="46"/>
              </a:spcBef>
            </a:pPr>
            <a:r>
              <a:rPr lang="en-US" sz="3600" b="1" spc="-23" dirty="0">
                <a:solidFill>
                  <a:schemeClr val="accent2"/>
                </a:solidFill>
                <a:latin typeface="BestDefense Black" panose="020F0A02020204030203" pitchFamily="34" charset="0"/>
                <a:cs typeface="Rubik"/>
              </a:rPr>
              <a:t>Simpler. </a:t>
            </a:r>
            <a:r>
              <a:rPr lang="en-US" sz="3600" b="1" spc="-26" dirty="0">
                <a:solidFill>
                  <a:schemeClr val="accent2"/>
                </a:solidFill>
                <a:latin typeface="BestDefense Black" panose="020F0A02020204030203" pitchFamily="34" charset="0"/>
                <a:cs typeface="Rubik"/>
              </a:rPr>
              <a:t>Easier. </a:t>
            </a:r>
            <a:r>
              <a:rPr lang="en-US" sz="3600" b="1" spc="-13" dirty="0">
                <a:solidFill>
                  <a:schemeClr val="accent2"/>
                </a:solidFill>
                <a:latin typeface="BestDefense Black" panose="020F0A02020204030203" pitchFamily="34" charset="0"/>
                <a:cs typeface="Rubik"/>
              </a:rPr>
              <a:t>More</a:t>
            </a:r>
            <a:r>
              <a:rPr lang="en-US" sz="3600" b="1" spc="-115" dirty="0">
                <a:solidFill>
                  <a:schemeClr val="accent2"/>
                </a:solidFill>
                <a:latin typeface="BestDefense Black" panose="020F0A02020204030203" pitchFamily="34" charset="0"/>
                <a:cs typeface="Rubik"/>
              </a:rPr>
              <a:t> </a:t>
            </a:r>
            <a:r>
              <a:rPr lang="en-US" sz="3600" b="1" spc="-38" dirty="0">
                <a:solidFill>
                  <a:schemeClr val="accent2"/>
                </a:solidFill>
                <a:latin typeface="BestDefense Black" panose="020F0A02020204030203" pitchFamily="34" charset="0"/>
                <a:cs typeface="Rubik"/>
              </a:rPr>
              <a:t>Affordable.</a:t>
            </a:r>
            <a:endParaRPr lang="en-US" sz="3600" b="1" dirty="0">
              <a:solidFill>
                <a:schemeClr val="accent2"/>
              </a:solidFill>
              <a:latin typeface="BestDefense Black" panose="020F0A02020204030203" pitchFamily="34" charset="0"/>
              <a:cs typeface="Rubik"/>
            </a:endParaRPr>
          </a:p>
        </p:txBody>
      </p:sp>
      <p:pic>
        <p:nvPicPr>
          <p:cNvPr id="4" name="Picture 3">
            <a:extLst>
              <a:ext uri="{FF2B5EF4-FFF2-40B4-BE49-F238E27FC236}">
                <a16:creationId xmlns:a16="http://schemas.microsoft.com/office/drawing/2014/main" id="{126DDF38-00A8-AD44-BCE2-2BD084C6E6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1360" y="1866644"/>
            <a:ext cx="2605760" cy="4347195"/>
          </a:xfrm>
          <a:prstGeom prst="rect">
            <a:avLst/>
          </a:prstGeom>
        </p:spPr>
      </p:pic>
      <p:pic>
        <p:nvPicPr>
          <p:cNvPr id="22" name="Picture 21">
            <a:extLst>
              <a:ext uri="{FF2B5EF4-FFF2-40B4-BE49-F238E27FC236}">
                <a16:creationId xmlns:a16="http://schemas.microsoft.com/office/drawing/2014/main" id="{D12BF475-807A-EE4D-9574-E265AB60F13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89542" y="1866644"/>
            <a:ext cx="2605759" cy="4347195"/>
          </a:xfrm>
          <a:prstGeom prst="rect">
            <a:avLst/>
          </a:prstGeom>
        </p:spPr>
      </p:pic>
      <p:pic>
        <p:nvPicPr>
          <p:cNvPr id="23" name="Picture 22">
            <a:extLst>
              <a:ext uri="{FF2B5EF4-FFF2-40B4-BE49-F238E27FC236}">
                <a16:creationId xmlns:a16="http://schemas.microsoft.com/office/drawing/2014/main" id="{6E4D6599-3781-D447-9467-A459CBD8AF5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64142" y="1866644"/>
            <a:ext cx="2605759" cy="4347194"/>
          </a:xfrm>
          <a:prstGeom prst="rect">
            <a:avLst/>
          </a:prstGeom>
        </p:spPr>
      </p:pic>
      <p:pic>
        <p:nvPicPr>
          <p:cNvPr id="24" name="Picture 23">
            <a:extLst>
              <a:ext uri="{FF2B5EF4-FFF2-40B4-BE49-F238E27FC236}">
                <a16:creationId xmlns:a16="http://schemas.microsoft.com/office/drawing/2014/main" id="{71282179-84AA-0A4C-AC5E-EECC5746611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71224" y="1329624"/>
            <a:ext cx="3249552" cy="5421234"/>
          </a:xfrm>
          <a:prstGeom prst="rect">
            <a:avLst/>
          </a:prstGeom>
        </p:spPr>
      </p:pic>
      <p:pic>
        <p:nvPicPr>
          <p:cNvPr id="12" name="Graphic 11">
            <a:extLst>
              <a:ext uri="{FF2B5EF4-FFF2-40B4-BE49-F238E27FC236}">
                <a16:creationId xmlns:a16="http://schemas.microsoft.com/office/drawing/2014/main" id="{B28C82E8-0942-014D-8BD1-B3A4DD53740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90271" y="636054"/>
            <a:ext cx="3395252" cy="674832"/>
          </a:xfrm>
          <a:prstGeom prst="rect">
            <a:avLst/>
          </a:prstGeom>
        </p:spPr>
      </p:pic>
      <p:sp>
        <p:nvSpPr>
          <p:cNvPr id="13" name="TextBox 12">
            <a:extLst>
              <a:ext uri="{FF2B5EF4-FFF2-40B4-BE49-F238E27FC236}">
                <a16:creationId xmlns:a16="http://schemas.microsoft.com/office/drawing/2014/main" id="{680448F5-9D5E-D44B-BA7B-035E8E7350DA}"/>
              </a:ext>
            </a:extLst>
          </p:cNvPr>
          <p:cNvSpPr txBox="1"/>
          <p:nvPr/>
        </p:nvSpPr>
        <p:spPr>
          <a:xfrm>
            <a:off x="-11622871" y="2705725"/>
            <a:ext cx="9118600" cy="2323393"/>
          </a:xfrm>
          <a:prstGeom prst="rect">
            <a:avLst/>
          </a:prstGeom>
          <a:noFill/>
        </p:spPr>
        <p:txBody>
          <a:bodyPr wrap="square" rtlCol="0">
            <a:spAutoFit/>
          </a:bodyPr>
          <a:lstStyle/>
          <a:p>
            <a:pPr algn="ctr"/>
            <a:r>
              <a:rPr lang="en-US" sz="4400" dirty="0">
                <a:solidFill>
                  <a:schemeClr val="tx2"/>
                </a:solidFill>
                <a:latin typeface="BestDefense" panose="020F0502020204030203" pitchFamily="34" charset="0"/>
                <a:cs typeface="Rubik" panose="02000604000000020004" pitchFamily="2" charset="-79"/>
              </a:rPr>
              <a:t>What about access to</a:t>
            </a:r>
          </a:p>
          <a:p>
            <a:pPr algn="ctr"/>
            <a:r>
              <a:rPr lang="en-US" sz="5400" b="1" spc="100" dirty="0">
                <a:solidFill>
                  <a:schemeClr val="accent1"/>
                </a:solidFill>
                <a:latin typeface="BestDefense Black" panose="020F0A02020204030203" pitchFamily="34" charset="0"/>
                <a:cs typeface="Rubik" panose="02000604000000020004" pitchFamily="2" charset="-79"/>
              </a:rPr>
              <a:t>LEGAL</a:t>
            </a:r>
          </a:p>
          <a:p>
            <a:pPr algn="ctr">
              <a:lnSpc>
                <a:spcPct val="87000"/>
              </a:lnSpc>
            </a:pPr>
            <a:r>
              <a:rPr lang="en-US" sz="5400" b="1" spc="100" dirty="0">
                <a:solidFill>
                  <a:schemeClr val="accent1"/>
                </a:solidFill>
                <a:latin typeface="BestDefense Black" panose="020F0A02020204030203" pitchFamily="34" charset="0"/>
                <a:cs typeface="Rubik" panose="02000604000000020004" pitchFamily="2" charset="-79"/>
              </a:rPr>
              <a:t>REPRESENTATION?</a:t>
            </a:r>
          </a:p>
        </p:txBody>
      </p:sp>
    </p:spTree>
    <p:extLst>
      <p:ext uri="{BB962C8B-B14F-4D97-AF65-F5344CB8AC3E}">
        <p14:creationId xmlns:p14="http://schemas.microsoft.com/office/powerpoint/2010/main" val="3636474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D4C844-FAF4-8B4E-8E69-2B0ECF0699E0}"/>
              </a:ext>
            </a:extLst>
          </p:cNvPr>
          <p:cNvGrpSpPr/>
          <p:nvPr/>
        </p:nvGrpSpPr>
        <p:grpSpPr>
          <a:xfrm>
            <a:off x="1" y="381000"/>
            <a:ext cx="12191999" cy="6477000"/>
            <a:chOff x="0" y="381000"/>
            <a:chExt cx="12191999" cy="6477000"/>
          </a:xfrm>
        </p:grpSpPr>
        <p:sp>
          <p:nvSpPr>
            <p:cNvPr id="7" name="TextBox 6">
              <a:extLst>
                <a:ext uri="{FF2B5EF4-FFF2-40B4-BE49-F238E27FC236}">
                  <a16:creationId xmlns:a16="http://schemas.microsoft.com/office/drawing/2014/main" id="{749FB90F-2B25-B649-85CF-E145BE7C4597}"/>
                </a:ext>
              </a:extLst>
            </p:cNvPr>
            <p:cNvSpPr txBox="1"/>
            <p:nvPr/>
          </p:nvSpPr>
          <p:spPr>
            <a:xfrm>
              <a:off x="0" y="381000"/>
              <a:ext cx="12191999" cy="6477000"/>
            </a:xfrm>
            <a:prstGeom prst="rect">
              <a:avLst/>
            </a:prstGeom>
            <a:noFill/>
          </p:spPr>
          <p:txBody>
            <a:bodyPr wrap="square" tIns="914400" rtlCol="0" anchor="ctr" anchorCtr="0">
              <a:noAutofit/>
            </a:bodyPr>
            <a:lstStyle/>
            <a:p>
              <a:pPr algn="ctr">
                <a:spcAft>
                  <a:spcPts val="1800"/>
                </a:spcAft>
              </a:pPr>
              <a:r>
                <a:rPr lang="en-US" sz="4000" b="1" dirty="0">
                  <a:latin typeface="Swift Justice" panose="020A0800090400000002" pitchFamily="18" charset="0"/>
                  <a:cs typeface="Rubik" panose="02000604000000020004" pitchFamily="2" charset="-79"/>
                </a:rPr>
                <a:t>Our Vision</a:t>
              </a:r>
            </a:p>
            <a:p>
              <a:pPr algn="ctr"/>
              <a:r>
                <a:rPr lang="en-US" sz="3600" dirty="0">
                  <a:latin typeface="BestDefense" panose="020F0502020204030203" pitchFamily="34" charset="0"/>
                  <a:cs typeface="Rubik" panose="02000604000000020004" pitchFamily="2" charset="-79"/>
                </a:rPr>
                <a:t>To build a </a:t>
              </a:r>
              <a:r>
                <a:rPr lang="en-US" sz="3600" b="1" dirty="0">
                  <a:solidFill>
                    <a:schemeClr val="accent1"/>
                  </a:solidFill>
                  <a:latin typeface="BestDefense Black" panose="020F0A02020204030203" pitchFamily="34" charset="0"/>
                  <a:cs typeface="Rubik" panose="02000604000000020004" pitchFamily="2" charset="-79"/>
                </a:rPr>
                <a:t>BETTER WORLD </a:t>
              </a:r>
              <a:r>
                <a:rPr lang="en-US" sz="3600" dirty="0">
                  <a:latin typeface="BestDefense" panose="020F0502020204030203" pitchFamily="34" charset="0"/>
                  <a:cs typeface="Rubik" panose="02000604000000020004" pitchFamily="2" charset="-79"/>
                </a:rPr>
                <a:t>where access to</a:t>
              </a:r>
              <a:br>
                <a:rPr lang="en-US" sz="3600" dirty="0">
                  <a:latin typeface="BestDefense" panose="020F0502020204030203" pitchFamily="34" charset="0"/>
                  <a:cs typeface="Rubik" panose="02000604000000020004" pitchFamily="2" charset="-79"/>
                </a:rPr>
              </a:br>
              <a:r>
                <a:rPr lang="en-US" sz="3600" b="1" dirty="0">
                  <a:solidFill>
                    <a:schemeClr val="accent1"/>
                  </a:solidFill>
                  <a:latin typeface="BestDefense Black" panose="020F0A02020204030203" pitchFamily="34" charset="0"/>
                  <a:cs typeface="Rubik" panose="02000604000000020004" pitchFamily="2" charset="-79"/>
                </a:rPr>
                <a:t>JUSTICE &amp; SECURITY </a:t>
              </a:r>
              <a:r>
                <a:rPr lang="en-US" sz="3600" dirty="0">
                  <a:latin typeface="BestDefense" panose="020F0502020204030203" pitchFamily="34" charset="0"/>
                  <a:cs typeface="Rubik" panose="02000604000000020004" pitchFamily="2" charset="-79"/>
                </a:rPr>
                <a:t>is equal for every human </a:t>
              </a:r>
              <a:r>
                <a:rPr lang="en-US" sz="3600" b="0" i="0" dirty="0">
                  <a:solidFill>
                    <a:srgbClr val="172B4D"/>
                  </a:solidFill>
                  <a:effectLst/>
                  <a:latin typeface="BestDefense" panose="020F0502020204030203" pitchFamily="34" charset="0"/>
                </a:rPr>
                <a:t>— </a:t>
              </a:r>
              <a:r>
                <a:rPr lang="en-US" sz="3600" dirty="0">
                  <a:latin typeface="BestDefense" panose="020F0502020204030203" pitchFamily="34" charset="0"/>
                  <a:cs typeface="Rubik" panose="02000604000000020004" pitchFamily="2" charset="-79"/>
                </a:rPr>
                <a:t>regardless of gender, race, orientation, education,    </a:t>
              </a:r>
            </a:p>
            <a:p>
              <a:pPr algn="ctr"/>
              <a:r>
                <a:rPr lang="en-US" sz="3600" dirty="0">
                  <a:latin typeface="BestDefense" panose="020F0502020204030203" pitchFamily="34" charset="0"/>
                  <a:cs typeface="Rubik" panose="02000604000000020004" pitchFamily="2" charset="-79"/>
                </a:rPr>
                <a:t>social status or personal wealth.</a:t>
              </a:r>
            </a:p>
          </p:txBody>
        </p:sp>
        <p:pic>
          <p:nvPicPr>
            <p:cNvPr id="8" name="Graphic 7">
              <a:extLst>
                <a:ext uri="{FF2B5EF4-FFF2-40B4-BE49-F238E27FC236}">
                  <a16:creationId xmlns:a16="http://schemas.microsoft.com/office/drawing/2014/main" id="{DD6377BE-E0E2-6C47-B23E-7EFCCF0CE0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4350" y="1161288"/>
              <a:ext cx="1003300" cy="1219200"/>
            </a:xfrm>
            <a:prstGeom prst="rect">
              <a:avLst/>
            </a:prstGeom>
          </p:spPr>
        </p:pic>
      </p:grpSp>
    </p:spTree>
    <p:extLst>
      <p:ext uri="{BB962C8B-B14F-4D97-AF65-F5344CB8AC3E}">
        <p14:creationId xmlns:p14="http://schemas.microsoft.com/office/powerpoint/2010/main" val="20043105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396A64-5B21-7749-B6C8-D4BC2F611EA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60AF2F2-52B0-BB42-9E50-9876C94563F0}"/>
              </a:ext>
            </a:extLst>
          </p:cNvPr>
          <p:cNvSpPr txBox="1"/>
          <p:nvPr/>
        </p:nvSpPr>
        <p:spPr>
          <a:xfrm>
            <a:off x="0" y="0"/>
            <a:ext cx="12191999" cy="6858000"/>
          </a:xfrm>
          <a:prstGeom prst="rect">
            <a:avLst/>
          </a:prstGeom>
          <a:gradFill flip="none" rotWithShape="1">
            <a:gsLst>
              <a:gs pos="30000">
                <a:schemeClr val="accent1">
                  <a:lumMod val="5000"/>
                  <a:lumOff val="95000"/>
                  <a:alpha val="88000"/>
                </a:schemeClr>
              </a:gs>
              <a:gs pos="98000">
                <a:schemeClr val="bg1">
                  <a:alpha val="60000"/>
                </a:schemeClr>
              </a:gs>
            </a:gsLst>
            <a:path path="circle">
              <a:fillToRect l="50000" t="50000" r="50000" b="50000"/>
            </a:path>
            <a:tileRect/>
          </a:gradFill>
        </p:spPr>
        <p:txBody>
          <a:bodyPr wrap="square" lIns="914400" tIns="914400" rIns="914400" bIns="822960" rtlCol="0" anchor="ctr" anchorCtr="0">
            <a:noAutofit/>
          </a:bodyPr>
          <a:lstStyle/>
          <a:p>
            <a:pPr algn="ctr">
              <a:lnSpc>
                <a:spcPct val="87000"/>
              </a:lnSpc>
              <a:spcAft>
                <a:spcPts val="1800"/>
              </a:spcAft>
            </a:pPr>
            <a:r>
              <a:rPr lang="en-US" sz="3600" dirty="0">
                <a:latin typeface="BestDefense" panose="020F0502020204030203" pitchFamily="34" charset="0"/>
                <a:cs typeface="Rubik" panose="02000604000000020004" pitchFamily="2" charset="-79"/>
              </a:rPr>
              <a:t>Established in </a:t>
            </a:r>
            <a:r>
              <a:rPr lang="en-US" sz="3600" b="1" dirty="0">
                <a:solidFill>
                  <a:schemeClr val="accent1"/>
                </a:solidFill>
                <a:latin typeface="BestDefense Black" panose="020F0A02020204030203" pitchFamily="34" charset="0"/>
                <a:cs typeface="Rubik" panose="02000604000000020004" pitchFamily="2" charset="-79"/>
              </a:rPr>
              <a:t>1972</a:t>
            </a:r>
          </a:p>
          <a:p>
            <a:pPr algn="ctr">
              <a:lnSpc>
                <a:spcPct val="87000"/>
              </a:lnSpc>
              <a:spcAft>
                <a:spcPts val="1800"/>
              </a:spcAft>
            </a:pPr>
            <a:r>
              <a:rPr lang="en-US" sz="3600" b="1" dirty="0">
                <a:solidFill>
                  <a:schemeClr val="accent1"/>
                </a:solidFill>
                <a:latin typeface="BestDefense Black" panose="020F0A02020204030203" pitchFamily="34" charset="0"/>
                <a:cs typeface="Rubik" panose="02000604000000020004" pitchFamily="2" charset="-79"/>
              </a:rPr>
              <a:t>Protecting approximately 4.4 million lives</a:t>
            </a:r>
            <a:br>
              <a:rPr lang="en-US" sz="3600" dirty="0">
                <a:latin typeface="BestDefense Black" panose="020F0A02020204030203" pitchFamily="34" charset="0"/>
                <a:cs typeface="Rubik" panose="02000604000000020004" pitchFamily="2" charset="-79"/>
              </a:rPr>
            </a:br>
            <a:r>
              <a:rPr lang="en-US" sz="3600" dirty="0">
                <a:latin typeface="BestDefense" panose="020F0502020204030203" pitchFamily="34" charset="0"/>
                <a:cs typeface="Rubik" panose="02000604000000020004" pitchFamily="2" charset="-79"/>
              </a:rPr>
              <a:t>in the U.S. and Canada</a:t>
            </a:r>
          </a:p>
          <a:p>
            <a:pPr algn="ctr">
              <a:lnSpc>
                <a:spcPct val="87000"/>
              </a:lnSpc>
              <a:spcAft>
                <a:spcPts val="1800"/>
              </a:spcAft>
            </a:pPr>
            <a:r>
              <a:rPr lang="en-US" sz="3600" dirty="0">
                <a:latin typeface="BestDefense" panose="020F0502020204030203" pitchFamily="34" charset="0"/>
                <a:cs typeface="Rubik" panose="02000604000000020004" pitchFamily="2" charset="-79"/>
              </a:rPr>
              <a:t>With a dedicated network of quality law firms</a:t>
            </a:r>
            <a:br>
              <a:rPr lang="en-US" sz="3600" dirty="0">
                <a:latin typeface="BestDefense" panose="020F0502020204030203" pitchFamily="34" charset="0"/>
                <a:cs typeface="Rubik" panose="02000604000000020004" pitchFamily="2" charset="-79"/>
              </a:rPr>
            </a:br>
            <a:r>
              <a:rPr lang="en-US" sz="3600" b="1" dirty="0">
                <a:solidFill>
                  <a:schemeClr val="accent1"/>
                </a:solidFill>
                <a:latin typeface="BestDefense Black" panose="020F0A02020204030203" pitchFamily="34" charset="0"/>
                <a:cs typeface="Rubik" panose="02000604000000020004" pitchFamily="2" charset="-79"/>
              </a:rPr>
              <a:t>in all 50 states and all</a:t>
            </a:r>
            <a:br>
              <a:rPr lang="en-US" sz="3600" b="1" dirty="0">
                <a:solidFill>
                  <a:schemeClr val="accent1"/>
                </a:solidFill>
                <a:latin typeface="BestDefense Black" panose="020F0A02020204030203" pitchFamily="34" charset="0"/>
                <a:cs typeface="Rubik" panose="02000604000000020004" pitchFamily="2" charset="-79"/>
              </a:rPr>
            </a:br>
            <a:r>
              <a:rPr lang="en-US" sz="3600" b="1" dirty="0">
                <a:solidFill>
                  <a:schemeClr val="accent1"/>
                </a:solidFill>
                <a:latin typeface="BestDefense Black" panose="020F0A02020204030203" pitchFamily="34" charset="0"/>
                <a:cs typeface="Rubik" panose="02000604000000020004" pitchFamily="2" charset="-79"/>
              </a:rPr>
              <a:t>Canadia</a:t>
            </a:r>
            <a:r>
              <a:rPr lang="en-US" sz="3600" b="1" spc="-100" dirty="0">
                <a:solidFill>
                  <a:schemeClr val="accent1"/>
                </a:solidFill>
                <a:latin typeface="BestDefense Black" panose="020F0A02020204030203" pitchFamily="34" charset="0"/>
                <a:cs typeface="Rubik" panose="02000604000000020004" pitchFamily="2" charset="-79"/>
              </a:rPr>
              <a:t>n </a:t>
            </a:r>
            <a:r>
              <a:rPr lang="en-US" sz="3600" b="1" dirty="0">
                <a:solidFill>
                  <a:schemeClr val="accent1"/>
                </a:solidFill>
                <a:latin typeface="BestDefense Black" panose="020F0A02020204030203" pitchFamily="34" charset="0"/>
                <a:cs typeface="Rubik" panose="02000604000000020004" pitchFamily="2" charset="-79"/>
              </a:rPr>
              <a:t>provinces and territories</a:t>
            </a:r>
          </a:p>
        </p:txBody>
      </p:sp>
      <p:sp>
        <p:nvSpPr>
          <p:cNvPr id="4" name="Rectangle 3">
            <a:extLst>
              <a:ext uri="{FF2B5EF4-FFF2-40B4-BE49-F238E27FC236}">
                <a16:creationId xmlns:a16="http://schemas.microsoft.com/office/drawing/2014/main" id="{09F3EB7C-CF6E-D94B-B24C-91D7461A4DA1}"/>
              </a:ext>
            </a:extLst>
          </p:cNvPr>
          <p:cNvSpPr/>
          <p:nvPr/>
        </p:nvSpPr>
        <p:spPr>
          <a:xfrm>
            <a:off x="0" y="5442857"/>
            <a:ext cx="12191999" cy="141514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F046A879-2784-C946-83F2-F2C8DFCBB214}"/>
              </a:ext>
            </a:extLst>
          </p:cNvPr>
          <p:cNvGrpSpPr/>
          <p:nvPr/>
        </p:nvGrpSpPr>
        <p:grpSpPr>
          <a:xfrm>
            <a:off x="1973366" y="5641902"/>
            <a:ext cx="6464338" cy="1111984"/>
            <a:chOff x="2225552" y="5405338"/>
            <a:chExt cx="6464338" cy="1111984"/>
          </a:xfrm>
        </p:grpSpPr>
        <p:pic>
          <p:nvPicPr>
            <p:cNvPr id="11" name="Picture 10">
              <a:extLst>
                <a:ext uri="{FF2B5EF4-FFF2-40B4-BE49-F238E27FC236}">
                  <a16:creationId xmlns:a16="http://schemas.microsoft.com/office/drawing/2014/main" id="{7DB63CC2-B482-3E42-9680-E3D40A6070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1588" y="5706649"/>
              <a:ext cx="1358302" cy="509360"/>
            </a:xfrm>
            <a:prstGeom prst="rect">
              <a:avLst/>
            </a:prstGeom>
          </p:spPr>
        </p:pic>
        <p:pic>
          <p:nvPicPr>
            <p:cNvPr id="12" name="Picture 11">
              <a:extLst>
                <a:ext uri="{FF2B5EF4-FFF2-40B4-BE49-F238E27FC236}">
                  <a16:creationId xmlns:a16="http://schemas.microsoft.com/office/drawing/2014/main" id="{85D49B0F-E9A6-D741-A0D6-D5590C6567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0898" y="5817307"/>
              <a:ext cx="1700960" cy="266372"/>
            </a:xfrm>
            <a:prstGeom prst="rect">
              <a:avLst/>
            </a:prstGeom>
          </p:spPr>
        </p:pic>
        <p:pic>
          <p:nvPicPr>
            <p:cNvPr id="13" name="Picture 12">
              <a:extLst>
                <a:ext uri="{FF2B5EF4-FFF2-40B4-BE49-F238E27FC236}">
                  <a16:creationId xmlns:a16="http://schemas.microsoft.com/office/drawing/2014/main" id="{50B3E267-EA97-3B44-9F49-99E92F3419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7334" y="5405338"/>
              <a:ext cx="1170510" cy="1111984"/>
            </a:xfrm>
            <a:prstGeom prst="rect">
              <a:avLst/>
            </a:prstGeom>
          </p:spPr>
        </p:pic>
        <p:pic>
          <p:nvPicPr>
            <p:cNvPr id="14" name="Picture 13">
              <a:extLst>
                <a:ext uri="{FF2B5EF4-FFF2-40B4-BE49-F238E27FC236}">
                  <a16:creationId xmlns:a16="http://schemas.microsoft.com/office/drawing/2014/main" id="{9483DC3A-593A-8E47-99EB-15BE6713A530}"/>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5552" y="5727140"/>
              <a:ext cx="1138728" cy="425032"/>
            </a:xfrm>
            <a:prstGeom prst="rect">
              <a:avLst/>
            </a:prstGeom>
          </p:spPr>
        </p:pic>
      </p:grpSp>
      <p:pic>
        <p:nvPicPr>
          <p:cNvPr id="16" name="Graphic 15">
            <a:extLst>
              <a:ext uri="{FF2B5EF4-FFF2-40B4-BE49-F238E27FC236}">
                <a16:creationId xmlns:a16="http://schemas.microsoft.com/office/drawing/2014/main" id="{48BF5549-1343-0440-B702-821044BCE8D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911395" y="342724"/>
            <a:ext cx="6369210" cy="1265929"/>
          </a:xfrm>
          <a:prstGeom prst="rect">
            <a:avLst/>
          </a:prstGeom>
        </p:spPr>
      </p:pic>
      <p:pic>
        <p:nvPicPr>
          <p:cNvPr id="15" name="Picture 14">
            <a:extLst>
              <a:ext uri="{FF2B5EF4-FFF2-40B4-BE49-F238E27FC236}">
                <a16:creationId xmlns:a16="http://schemas.microsoft.com/office/drawing/2014/main" id="{0B884275-14AA-F845-AD37-1D4264D5211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865350" y="5862417"/>
            <a:ext cx="1790308" cy="669043"/>
          </a:xfrm>
          <a:prstGeom prst="rect">
            <a:avLst/>
          </a:prstGeom>
        </p:spPr>
      </p:pic>
    </p:spTree>
    <p:extLst>
      <p:ext uri="{BB962C8B-B14F-4D97-AF65-F5344CB8AC3E}">
        <p14:creationId xmlns:p14="http://schemas.microsoft.com/office/powerpoint/2010/main" val="398615729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67BA8-FB4E-A34B-9D83-1DA97AC269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33134FDB-E8E7-D141-B876-6B565AF4EA85}"/>
              </a:ext>
            </a:extLst>
          </p:cNvPr>
          <p:cNvPicPr>
            <a:picLocks noChangeAspect="1"/>
          </p:cNvPicPr>
          <p:nvPr/>
        </p:nvPicPr>
        <p:blipFill>
          <a:blip r:embed="rId4" cstate="screen">
            <a:alphaModFix amt="50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21625" y="6106804"/>
            <a:ext cx="423809" cy="515009"/>
          </a:xfrm>
          <a:prstGeom prst="rect">
            <a:avLst/>
          </a:prstGeom>
        </p:spPr>
      </p:pic>
      <p:sp>
        <p:nvSpPr>
          <p:cNvPr id="2" name="TextBox 1">
            <a:extLst>
              <a:ext uri="{FF2B5EF4-FFF2-40B4-BE49-F238E27FC236}">
                <a16:creationId xmlns:a16="http://schemas.microsoft.com/office/drawing/2014/main" id="{BDD7F906-60D8-C84F-B2A0-7FC1419AA759}"/>
              </a:ext>
            </a:extLst>
          </p:cNvPr>
          <p:cNvSpPr txBox="1"/>
          <p:nvPr/>
        </p:nvSpPr>
        <p:spPr>
          <a:xfrm>
            <a:off x="406531" y="1019785"/>
            <a:ext cx="2358338" cy="1384995"/>
          </a:xfrm>
          <a:prstGeom prst="rect">
            <a:avLst/>
          </a:prstGeom>
          <a:noFill/>
          <a:effectLst>
            <a:outerShdw blurRad="50800" dist="38100" dir="2700000" algn="tl" rotWithShape="0">
              <a:prstClr val="black">
                <a:alpha val="40000"/>
              </a:prstClr>
            </a:outerShdw>
          </a:effectLst>
        </p:spPr>
        <p:txBody>
          <a:bodyPr wrap="none" rtlCol="0" anchor="ctr" anchorCtr="0">
            <a:noAutofit/>
          </a:bodyPr>
          <a:lstStyle/>
          <a:p>
            <a:pPr algn="ctr"/>
            <a:r>
              <a:rPr lang="en-US" sz="2800" b="1" dirty="0">
                <a:solidFill>
                  <a:schemeClr val="bg1"/>
                </a:solidFill>
                <a:latin typeface="BestDefense Black" panose="020F0A02020204030203" pitchFamily="34" charset="0"/>
                <a:cs typeface="Rubik" panose="02000604000000020004" pitchFamily="2" charset="-79"/>
              </a:rPr>
              <a:t>Signed a </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contract or </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document?</a:t>
            </a:r>
          </a:p>
        </p:txBody>
      </p:sp>
      <p:sp>
        <p:nvSpPr>
          <p:cNvPr id="30" name="TextBox 29">
            <a:extLst>
              <a:ext uri="{FF2B5EF4-FFF2-40B4-BE49-F238E27FC236}">
                <a16:creationId xmlns:a16="http://schemas.microsoft.com/office/drawing/2014/main" id="{699C086B-712C-5246-A5BE-237D3AC28DCA}"/>
              </a:ext>
            </a:extLst>
          </p:cNvPr>
          <p:cNvSpPr txBox="1"/>
          <p:nvPr/>
        </p:nvSpPr>
        <p:spPr>
          <a:xfrm>
            <a:off x="3047997" y="1019784"/>
            <a:ext cx="3009901" cy="1384995"/>
          </a:xfrm>
          <a:prstGeom prst="rect">
            <a:avLst/>
          </a:prstGeom>
          <a:noFill/>
          <a:effectLst>
            <a:outerShdw blurRad="50800" dist="38100" dir="2700000" algn="tl" rotWithShape="0">
              <a:prstClr val="black">
                <a:alpha val="40000"/>
              </a:prstClr>
            </a:outerShdw>
          </a:effectLst>
        </p:spPr>
        <p:txBody>
          <a:bodyPr wrap="none" rtlCol="0" anchor="ctr" anchorCtr="0">
            <a:noAutofit/>
          </a:bodyPr>
          <a:lstStyle/>
          <a:p>
            <a:pPr algn="ctr"/>
            <a:r>
              <a:rPr lang="en-US" sz="2800" b="1" dirty="0">
                <a:solidFill>
                  <a:schemeClr val="bg1"/>
                </a:solidFill>
                <a:latin typeface="BestDefense Black" panose="020F0A02020204030203" pitchFamily="34" charset="0"/>
                <a:cs typeface="Rubik" panose="02000604000000020004" pitchFamily="2" charset="-79"/>
              </a:rPr>
              <a:t>Had a</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landlord/</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tenant</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issue?</a:t>
            </a:r>
          </a:p>
        </p:txBody>
      </p:sp>
      <p:sp>
        <p:nvSpPr>
          <p:cNvPr id="31" name="TextBox 30">
            <a:extLst>
              <a:ext uri="{FF2B5EF4-FFF2-40B4-BE49-F238E27FC236}">
                <a16:creationId xmlns:a16="http://schemas.microsoft.com/office/drawing/2014/main" id="{91C54990-0D09-154A-8739-A10900FCA2D3}"/>
              </a:ext>
            </a:extLst>
          </p:cNvPr>
          <p:cNvSpPr txBox="1"/>
          <p:nvPr/>
        </p:nvSpPr>
        <p:spPr>
          <a:xfrm>
            <a:off x="6057011" y="1019784"/>
            <a:ext cx="3084945" cy="1384995"/>
          </a:xfrm>
          <a:prstGeom prst="rect">
            <a:avLst/>
          </a:prstGeom>
          <a:noFill/>
          <a:effectLst>
            <a:outerShdw blurRad="50800" dist="38100" dir="2700000" algn="tl" rotWithShape="0">
              <a:prstClr val="black">
                <a:alpha val="40000"/>
              </a:prstClr>
            </a:outerShdw>
          </a:effectLst>
        </p:spPr>
        <p:txBody>
          <a:bodyPr wrap="none" rtlCol="0" anchor="ctr" anchorCtr="0">
            <a:noAutofit/>
          </a:bodyPr>
          <a:lstStyle/>
          <a:p>
            <a:pPr algn="ctr"/>
            <a:r>
              <a:rPr lang="en-US" sz="2800" b="1" dirty="0">
                <a:solidFill>
                  <a:schemeClr val="bg1"/>
                </a:solidFill>
                <a:latin typeface="BestDefense Black" panose="020F0A02020204030203" pitchFamily="34" charset="0"/>
                <a:cs typeface="Rubik" panose="02000604000000020004" pitchFamily="2" charset="-79"/>
              </a:rPr>
              <a:t>Been</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overcharged</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or treated</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unfairly?</a:t>
            </a:r>
          </a:p>
        </p:txBody>
      </p:sp>
      <p:sp>
        <p:nvSpPr>
          <p:cNvPr id="32" name="TextBox 31">
            <a:extLst>
              <a:ext uri="{FF2B5EF4-FFF2-40B4-BE49-F238E27FC236}">
                <a16:creationId xmlns:a16="http://schemas.microsoft.com/office/drawing/2014/main" id="{21857A51-C673-AB4C-BC55-534EF0500B01}"/>
              </a:ext>
            </a:extLst>
          </p:cNvPr>
          <p:cNvSpPr txBox="1"/>
          <p:nvPr/>
        </p:nvSpPr>
        <p:spPr>
          <a:xfrm>
            <a:off x="9151087" y="1019784"/>
            <a:ext cx="3040914" cy="1384995"/>
          </a:xfrm>
          <a:prstGeom prst="rect">
            <a:avLst/>
          </a:prstGeom>
          <a:noFill/>
          <a:effectLst>
            <a:outerShdw blurRad="50800" dist="38100" dir="2700000" algn="tl" rotWithShape="0">
              <a:prstClr val="black">
                <a:alpha val="40000"/>
              </a:prstClr>
            </a:outerShdw>
          </a:effectLst>
        </p:spPr>
        <p:txBody>
          <a:bodyPr wrap="none" rtlCol="0" anchor="ctr" anchorCtr="0">
            <a:noAutofit/>
          </a:bodyPr>
          <a:lstStyle/>
          <a:p>
            <a:pPr algn="ctr"/>
            <a:r>
              <a:rPr lang="en-US" sz="2800" b="1" dirty="0">
                <a:solidFill>
                  <a:schemeClr val="bg1"/>
                </a:solidFill>
                <a:latin typeface="BestDefense Black" panose="020F0A02020204030203" pitchFamily="34" charset="0"/>
                <a:cs typeface="Rubik" panose="02000604000000020004" pitchFamily="2" charset="-79"/>
              </a:rPr>
              <a:t>Received</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a traffic</a:t>
            </a:r>
          </a:p>
          <a:p>
            <a:pPr algn="ctr"/>
            <a:r>
              <a:rPr lang="en-US" sz="2800" b="1" dirty="0">
                <a:solidFill>
                  <a:schemeClr val="bg1"/>
                </a:solidFill>
                <a:latin typeface="BestDefense Black" panose="020F0A02020204030203" pitchFamily="34" charset="0"/>
                <a:cs typeface="Rubik" panose="02000604000000020004" pitchFamily="2" charset="-79"/>
              </a:rPr>
              <a:t>ticket?</a:t>
            </a:r>
          </a:p>
        </p:txBody>
      </p:sp>
      <p:sp>
        <p:nvSpPr>
          <p:cNvPr id="33" name="TextBox 32">
            <a:extLst>
              <a:ext uri="{FF2B5EF4-FFF2-40B4-BE49-F238E27FC236}">
                <a16:creationId xmlns:a16="http://schemas.microsoft.com/office/drawing/2014/main" id="{52CE284F-DD8C-5546-A88C-2781FE873E6D}"/>
              </a:ext>
            </a:extLst>
          </p:cNvPr>
          <p:cNvSpPr txBox="1"/>
          <p:nvPr/>
        </p:nvSpPr>
        <p:spPr>
          <a:xfrm>
            <a:off x="9151087" y="4340188"/>
            <a:ext cx="3040914" cy="1384995"/>
          </a:xfrm>
          <a:prstGeom prst="rect">
            <a:avLst/>
          </a:prstGeom>
          <a:noFill/>
          <a:effectLst>
            <a:outerShdw blurRad="50800" dist="38100" dir="2700000" algn="tl" rotWithShape="0">
              <a:prstClr val="black">
                <a:alpha val="40000"/>
              </a:prstClr>
            </a:outerShdw>
          </a:effectLst>
        </p:spPr>
        <p:txBody>
          <a:bodyPr wrap="none" rtlCol="0" anchor="ctr" anchorCtr="0">
            <a:noAutofit/>
          </a:bodyPr>
          <a:lstStyle/>
          <a:p>
            <a:pPr algn="ctr"/>
            <a:r>
              <a:rPr lang="en-US" sz="2800" b="1" dirty="0">
                <a:solidFill>
                  <a:schemeClr val="bg1"/>
                </a:solidFill>
                <a:latin typeface="BestDefense Black" panose="020F0A02020204030203" pitchFamily="34" charset="0"/>
                <a:cs typeface="Rubik" panose="02000604000000020004" pitchFamily="2" charset="-79"/>
              </a:rPr>
              <a:t>Needed your</a:t>
            </a:r>
          </a:p>
          <a:p>
            <a:pPr algn="ctr"/>
            <a:r>
              <a:rPr lang="en-US" sz="2800" b="1" dirty="0">
                <a:solidFill>
                  <a:schemeClr val="bg1"/>
                </a:solidFill>
                <a:latin typeface="BestDefense Black" panose="020F0A02020204030203" pitchFamily="34" charset="0"/>
                <a:cs typeface="Rubik" panose="02000604000000020004" pitchFamily="2" charset="-79"/>
              </a:rPr>
              <a:t>Will prepared</a:t>
            </a:r>
          </a:p>
          <a:p>
            <a:pPr algn="ctr"/>
            <a:r>
              <a:rPr lang="en-US" sz="2800" b="1" dirty="0">
                <a:solidFill>
                  <a:schemeClr val="bg1"/>
                </a:solidFill>
                <a:latin typeface="BestDefense Black" panose="020F0A02020204030203" pitchFamily="34" charset="0"/>
                <a:cs typeface="Rubik" panose="02000604000000020004" pitchFamily="2" charset="-79"/>
              </a:rPr>
              <a:t>or updated?</a:t>
            </a:r>
          </a:p>
        </p:txBody>
      </p:sp>
      <p:sp>
        <p:nvSpPr>
          <p:cNvPr id="34" name="TextBox 33">
            <a:extLst>
              <a:ext uri="{FF2B5EF4-FFF2-40B4-BE49-F238E27FC236}">
                <a16:creationId xmlns:a16="http://schemas.microsoft.com/office/drawing/2014/main" id="{53599495-7A6E-AA40-8938-FFE2B0D28EE8}"/>
              </a:ext>
            </a:extLst>
          </p:cNvPr>
          <p:cNvSpPr txBox="1"/>
          <p:nvPr/>
        </p:nvSpPr>
        <p:spPr>
          <a:xfrm>
            <a:off x="6064986" y="4340188"/>
            <a:ext cx="3086099" cy="1384995"/>
          </a:xfrm>
          <a:prstGeom prst="rect">
            <a:avLst/>
          </a:prstGeom>
          <a:noFill/>
          <a:effectLst>
            <a:outerShdw blurRad="50800" dist="38100" dir="2700000" algn="tl" rotWithShape="0">
              <a:prstClr val="black">
                <a:alpha val="40000"/>
              </a:prstClr>
            </a:outerShdw>
          </a:effectLst>
        </p:spPr>
        <p:txBody>
          <a:bodyPr wrap="none" rtlCol="0" anchor="ctr" anchorCtr="0">
            <a:noAutofit/>
          </a:bodyPr>
          <a:lstStyle/>
          <a:p>
            <a:pPr algn="ctr"/>
            <a:r>
              <a:rPr lang="en-US" sz="2800" b="1" dirty="0">
                <a:solidFill>
                  <a:schemeClr val="bg1"/>
                </a:solidFill>
                <a:latin typeface="BestDefense Black" panose="020F0A02020204030203" pitchFamily="34" charset="0"/>
                <a:cs typeface="Rubik" panose="02000604000000020004" pitchFamily="2" charset="-79"/>
              </a:rPr>
              <a:t>Had a</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real estate</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transaction?</a:t>
            </a:r>
          </a:p>
        </p:txBody>
      </p:sp>
      <p:sp>
        <p:nvSpPr>
          <p:cNvPr id="35" name="TextBox 34">
            <a:extLst>
              <a:ext uri="{FF2B5EF4-FFF2-40B4-BE49-F238E27FC236}">
                <a16:creationId xmlns:a16="http://schemas.microsoft.com/office/drawing/2014/main" id="{8BCFCEFB-D7BD-5743-B150-ECE6A7DD42E0}"/>
              </a:ext>
            </a:extLst>
          </p:cNvPr>
          <p:cNvSpPr txBox="1"/>
          <p:nvPr/>
        </p:nvSpPr>
        <p:spPr>
          <a:xfrm>
            <a:off x="3045961" y="4340188"/>
            <a:ext cx="3004854" cy="1384995"/>
          </a:xfrm>
          <a:prstGeom prst="rect">
            <a:avLst/>
          </a:prstGeom>
          <a:noFill/>
          <a:effectLst>
            <a:outerShdw blurRad="50800" dist="38100" dir="2700000" algn="tl" rotWithShape="0">
              <a:prstClr val="black">
                <a:alpha val="40000"/>
              </a:prstClr>
            </a:outerShdw>
          </a:effectLst>
        </p:spPr>
        <p:txBody>
          <a:bodyPr wrap="none" rtlCol="0" anchor="ctr" anchorCtr="0">
            <a:noAutofit/>
          </a:bodyPr>
          <a:lstStyle/>
          <a:p>
            <a:pPr algn="ctr"/>
            <a:r>
              <a:rPr lang="en-US" sz="2800" b="1" dirty="0">
                <a:solidFill>
                  <a:schemeClr val="bg1"/>
                </a:solidFill>
                <a:latin typeface="BestDefense Black" panose="020F0A02020204030203" pitchFamily="34" charset="0"/>
                <a:cs typeface="Rubik" panose="02000604000000020004" pitchFamily="2" charset="-79"/>
              </a:rPr>
              <a:t>Been a</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victim of</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identity theft</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or a</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data breach?</a:t>
            </a:r>
          </a:p>
        </p:txBody>
      </p:sp>
      <p:sp>
        <p:nvSpPr>
          <p:cNvPr id="36" name="TextBox 35">
            <a:extLst>
              <a:ext uri="{FF2B5EF4-FFF2-40B4-BE49-F238E27FC236}">
                <a16:creationId xmlns:a16="http://schemas.microsoft.com/office/drawing/2014/main" id="{ED5FE64D-7F88-6C4D-9C80-726F8CA207FA}"/>
              </a:ext>
            </a:extLst>
          </p:cNvPr>
          <p:cNvSpPr txBox="1"/>
          <p:nvPr/>
        </p:nvSpPr>
        <p:spPr>
          <a:xfrm>
            <a:off x="5049" y="4340188"/>
            <a:ext cx="3048000" cy="1384995"/>
          </a:xfrm>
          <a:prstGeom prst="rect">
            <a:avLst/>
          </a:prstGeom>
          <a:noFill/>
          <a:effectLst>
            <a:outerShdw blurRad="50800" dist="38100" dir="2700000" algn="tl" rotWithShape="0">
              <a:prstClr val="black">
                <a:alpha val="40000"/>
              </a:prstClr>
            </a:outerShdw>
          </a:effectLst>
        </p:spPr>
        <p:txBody>
          <a:bodyPr wrap="none" rtlCol="0" anchor="ctr" anchorCtr="0">
            <a:noAutofit/>
          </a:bodyPr>
          <a:lstStyle/>
          <a:p>
            <a:pPr algn="ctr"/>
            <a:r>
              <a:rPr lang="en-US" sz="2800" b="1" dirty="0">
                <a:solidFill>
                  <a:schemeClr val="bg1"/>
                </a:solidFill>
                <a:latin typeface="BestDefense Black" panose="020F0A02020204030203" pitchFamily="34" charset="0"/>
                <a:cs typeface="Rubik" panose="02000604000000020004" pitchFamily="2" charset="-79"/>
              </a:rPr>
              <a:t>Been</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concerned</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about your</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child’s</a:t>
            </a:r>
            <a:br>
              <a:rPr lang="en-US" sz="2800" b="1" dirty="0">
                <a:solidFill>
                  <a:schemeClr val="bg1"/>
                </a:solidFill>
                <a:latin typeface="BestDefense Black" panose="020F0A02020204030203" pitchFamily="34" charset="0"/>
                <a:cs typeface="Rubik" panose="02000604000000020004" pitchFamily="2" charset="-79"/>
              </a:rPr>
            </a:br>
            <a:r>
              <a:rPr lang="en-US" sz="2800" b="1" dirty="0">
                <a:solidFill>
                  <a:schemeClr val="bg1"/>
                </a:solidFill>
                <a:latin typeface="BestDefense Black" panose="020F0A02020204030203" pitchFamily="34" charset="0"/>
                <a:cs typeface="Rubik" panose="02000604000000020004" pitchFamily="2" charset="-79"/>
              </a:rPr>
              <a:t>identity?</a:t>
            </a:r>
          </a:p>
        </p:txBody>
      </p:sp>
    </p:spTree>
    <p:extLst>
      <p:ext uri="{BB962C8B-B14F-4D97-AF65-F5344CB8AC3E}">
        <p14:creationId xmlns:p14="http://schemas.microsoft.com/office/powerpoint/2010/main" val="106268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212B72-EDA4-A54D-86F5-B724A2906F5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57455" y="69679"/>
            <a:ext cx="4141216" cy="6908800"/>
          </a:xfrm>
          <a:prstGeom prst="rect">
            <a:avLst/>
          </a:prstGeom>
        </p:spPr>
      </p:pic>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848303" y="1451124"/>
            <a:ext cx="6553200" cy="4670276"/>
          </a:xfrm>
          <a:prstGeom prst="rect">
            <a:avLst/>
          </a:prstGeom>
          <a:noFill/>
        </p:spPr>
        <p:txBody>
          <a:bodyPr vert="horz" lIns="91440" tIns="91440" rIns="91440" bIns="91440" rtlCol="0" anchor="t">
            <a:no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400"/>
              </a:spcAft>
            </a:pPr>
            <a:r>
              <a:rPr lang="en-US" sz="2400" b="1" dirty="0">
                <a:solidFill>
                  <a:schemeClr val="accent1"/>
                </a:solidFill>
                <a:latin typeface="BestDefense Black" panose="020F0A02020204030203" pitchFamily="34" charset="0"/>
                <a:cs typeface="Rubik" panose="02000604000000020004" pitchFamily="2" charset="-79"/>
              </a:rPr>
              <a:t>Personal Legal Advice</a:t>
            </a:r>
            <a:br>
              <a:rPr lang="en-US" sz="2400" dirty="0">
                <a:latin typeface="Rubik" panose="02000604000000020004" pitchFamily="2" charset="-79"/>
                <a:cs typeface="Rubik" panose="02000604000000020004" pitchFamily="2" charset="-79"/>
              </a:rPr>
            </a:br>
            <a:r>
              <a:rPr lang="en-US" sz="1800" dirty="0">
                <a:solidFill>
                  <a:schemeClr val="tx1"/>
                </a:solidFill>
                <a:latin typeface="BestDefense" panose="020F0502020204030203" pitchFamily="34" charset="0"/>
                <a:cs typeface="Rubik" panose="02000604000000020004" pitchFamily="2" charset="-79"/>
              </a:rPr>
              <a:t>Unlimited number of issues</a:t>
            </a:r>
          </a:p>
          <a:p>
            <a:pPr>
              <a:spcBef>
                <a:spcPts val="600"/>
              </a:spcBef>
              <a:spcAft>
                <a:spcPts val="400"/>
              </a:spcAft>
            </a:pPr>
            <a:r>
              <a:rPr lang="en-US" sz="2400" b="1" dirty="0">
                <a:solidFill>
                  <a:schemeClr val="accent1"/>
                </a:solidFill>
                <a:latin typeface="BestDefense Black" panose="020F0A02020204030203" pitchFamily="34" charset="0"/>
                <a:cs typeface="Rubik" panose="02000604000000020004" pitchFamily="2" charset="-79"/>
              </a:rPr>
              <a:t>Letters/Calls Made On Your Behalf</a:t>
            </a:r>
          </a:p>
          <a:p>
            <a:pPr>
              <a:spcBef>
                <a:spcPts val="600"/>
              </a:spcBef>
              <a:spcAft>
                <a:spcPts val="400"/>
              </a:spcAft>
            </a:pPr>
            <a:r>
              <a:rPr lang="en-US" sz="2400" b="1" dirty="0">
                <a:solidFill>
                  <a:schemeClr val="accent1"/>
                </a:solidFill>
                <a:latin typeface="BestDefense Black" panose="020F0A02020204030203" pitchFamily="34" charset="0"/>
                <a:cs typeface="Rubik" panose="02000604000000020004" pitchFamily="2" charset="-79"/>
              </a:rPr>
              <a:t>Contracts/Documents Reviewed</a:t>
            </a:r>
            <a:br>
              <a:rPr lang="en-US" sz="2400" dirty="0">
                <a:latin typeface="Rubik" panose="02000604000000020004" pitchFamily="2" charset="-79"/>
                <a:cs typeface="Rubik" panose="02000604000000020004" pitchFamily="2" charset="-79"/>
              </a:rPr>
            </a:br>
            <a:r>
              <a:rPr lang="en-US" sz="1800" dirty="0">
                <a:solidFill>
                  <a:schemeClr val="tx1"/>
                </a:solidFill>
                <a:latin typeface="BestDefense" panose="020F0502020204030203" pitchFamily="34" charset="0"/>
                <a:cs typeface="Rubik" panose="02000604000000020004" pitchFamily="2" charset="-79"/>
              </a:rPr>
              <a:t>Up to 15 pages each for </a:t>
            </a:r>
            <a:r>
              <a:rPr lang="en-US" sz="1800" dirty="0">
                <a:latin typeface="BestDefense" panose="020F0502020204030203" pitchFamily="34" charset="0"/>
                <a:cs typeface="Rubik" panose="02000604000000020004" pitchFamily="2" charset="-79"/>
              </a:rPr>
              <a:t>personal legal matters</a:t>
            </a:r>
            <a:r>
              <a:rPr lang="en-US" sz="2400" dirty="0">
                <a:latin typeface="BestDefense" panose="020F0502020204030203" pitchFamily="34" charset="0"/>
                <a:cs typeface="Rubik" panose="02000604000000020004" pitchFamily="2" charset="-79"/>
              </a:rPr>
              <a:t> </a:t>
            </a:r>
            <a:endParaRPr lang="en-US" sz="2400" dirty="0">
              <a:solidFill>
                <a:schemeClr val="tx1"/>
              </a:solidFill>
              <a:latin typeface="BestDefense" panose="020F0502020204030203" pitchFamily="34" charset="0"/>
              <a:cs typeface="Rubik" panose="02000604000000020004" pitchFamily="2" charset="-79"/>
            </a:endParaRPr>
          </a:p>
          <a:p>
            <a:pPr>
              <a:spcBef>
                <a:spcPts val="600"/>
              </a:spcBef>
              <a:spcAft>
                <a:spcPts val="400"/>
              </a:spcAft>
            </a:pPr>
            <a:r>
              <a:rPr lang="en-US" sz="2400" b="1" dirty="0">
                <a:solidFill>
                  <a:schemeClr val="accent1"/>
                </a:solidFill>
                <a:latin typeface="BestDefense Black" panose="020F0A02020204030203" pitchFamily="34" charset="0"/>
                <a:cs typeface="Rubik" panose="02000604000000020004" pitchFamily="2" charset="-79"/>
              </a:rPr>
              <a:t>IRS Audit Assistance</a:t>
            </a:r>
          </a:p>
        </p:txBody>
      </p:sp>
      <p:sp>
        <p:nvSpPr>
          <p:cNvPr id="6" name="Rectangle 5">
            <a:extLst>
              <a:ext uri="{FF2B5EF4-FFF2-40B4-BE49-F238E27FC236}">
                <a16:creationId xmlns:a16="http://schemas.microsoft.com/office/drawing/2014/main" id="{B0C1D1C5-EEF7-294E-AA26-4E6C2F904AE0}"/>
              </a:ext>
            </a:extLst>
          </p:cNvPr>
          <p:cNvSpPr/>
          <p:nvPr/>
        </p:nvSpPr>
        <p:spPr>
          <a:xfrm>
            <a:off x="819758" y="708811"/>
            <a:ext cx="6395586" cy="707886"/>
          </a:xfrm>
          <a:prstGeom prst="rect">
            <a:avLst/>
          </a:prstGeom>
        </p:spPr>
        <p:txBody>
          <a:bodyPr wrap="square">
            <a:spAutoFit/>
          </a:bodyPr>
          <a:lstStyle/>
          <a:p>
            <a:r>
              <a:rPr lang="en-US" sz="4000" b="1" dirty="0">
                <a:solidFill>
                  <a:schemeClr val="accent2"/>
                </a:solidFill>
                <a:latin typeface="Swift Justice" panose="020A0800090400000002" pitchFamily="18" charset="0"/>
                <a:cs typeface="Rubik" panose="02000604000000020004" pitchFamily="2" charset="-79"/>
              </a:rPr>
              <a:t>Tap. Call. Equal Access.</a:t>
            </a:r>
            <a:endParaRPr lang="en-US" sz="4000" dirty="0">
              <a:solidFill>
                <a:schemeClr val="accent2"/>
              </a:solidFill>
              <a:latin typeface="Swift Justice" panose="020A0800090400000002" pitchFamily="18" charset="0"/>
              <a:cs typeface="Rubik" panose="02000604000000020004" pitchFamily="2" charset="-79"/>
            </a:endParaRPr>
          </a:p>
        </p:txBody>
      </p:sp>
      <p:sp>
        <p:nvSpPr>
          <p:cNvPr id="14" name="TextBox 13">
            <a:extLst>
              <a:ext uri="{FF2B5EF4-FFF2-40B4-BE49-F238E27FC236}">
                <a16:creationId xmlns:a16="http://schemas.microsoft.com/office/drawing/2014/main" id="{B7F21CC0-7685-4828-A592-B104E8FE879C}"/>
              </a:ext>
            </a:extLst>
          </p:cNvPr>
          <p:cNvSpPr txBox="1"/>
          <p:nvPr/>
        </p:nvSpPr>
        <p:spPr>
          <a:xfrm>
            <a:off x="593329" y="5926547"/>
            <a:ext cx="7275731" cy="246221"/>
          </a:xfrm>
          <a:prstGeom prst="rect">
            <a:avLst/>
          </a:prstGeom>
          <a:noFill/>
        </p:spPr>
        <p:txBody>
          <a:bodyPr wrap="square" rtlCol="0">
            <a:spAutoFit/>
          </a:bodyPr>
          <a:lstStyle/>
          <a:p>
            <a:r>
              <a:rPr lang="en-US" sz="1000" dirty="0">
                <a:solidFill>
                  <a:schemeClr val="bg2">
                    <a:lumMod val="50000"/>
                  </a:schemeClr>
                </a:solidFill>
                <a:latin typeface="BestDefense" panose="020F0502020204030203" pitchFamily="34" charset="0"/>
                <a:cs typeface="Rubik" panose="02000604000000020004" pitchFamily="2" charset="-79"/>
              </a:rPr>
              <a:t>IRS Audit Assistance is available in NY for $50 an hour and in WA for $200 an hour.</a:t>
            </a:r>
          </a:p>
        </p:txBody>
      </p:sp>
    </p:spTree>
    <p:extLst>
      <p:ext uri="{BB962C8B-B14F-4D97-AF65-F5344CB8AC3E}">
        <p14:creationId xmlns:p14="http://schemas.microsoft.com/office/powerpoint/2010/main" val="27594115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B1CAC35-13F5-A143-9286-2DD89CF6AF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57455" y="69679"/>
            <a:ext cx="4141216" cy="6908800"/>
          </a:xfrm>
          <a:prstGeom prst="rect">
            <a:avLst/>
          </a:prstGeom>
        </p:spPr>
      </p:pic>
      <p:sp>
        <p:nvSpPr>
          <p:cNvPr id="5" name="Content Placeholder 2">
            <a:extLst>
              <a:ext uri="{FF2B5EF4-FFF2-40B4-BE49-F238E27FC236}">
                <a16:creationId xmlns:a16="http://schemas.microsoft.com/office/drawing/2014/main" id="{B3E8B838-C6DE-F343-9DAF-65E830E96224}"/>
              </a:ext>
            </a:extLst>
          </p:cNvPr>
          <p:cNvSpPr txBox="1">
            <a:spLocks/>
          </p:cNvSpPr>
          <p:nvPr/>
        </p:nvSpPr>
        <p:spPr>
          <a:xfrm>
            <a:off x="848303" y="1854782"/>
            <a:ext cx="5912716" cy="4266617"/>
          </a:xfrm>
          <a:prstGeom prst="rect">
            <a:avLst/>
          </a:prstGeom>
          <a:noFill/>
        </p:spPr>
        <p:txBody>
          <a:bodyPr vert="horz" lIns="91440" tIns="91440" rIns="91440" bIns="91440" rtlCol="0" anchor="t">
            <a:noAutofit/>
          </a:bodyPr>
          <a:lst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400"/>
              </a:spcAft>
            </a:pPr>
            <a:r>
              <a:rPr lang="en-US" sz="2400" b="1" dirty="0">
                <a:solidFill>
                  <a:schemeClr val="accent1"/>
                </a:solidFill>
                <a:latin typeface="BestDefense Black" panose="020F0A02020204030203" pitchFamily="34" charset="0"/>
                <a:cs typeface="Rubik" panose="02000604000000020004" pitchFamily="2" charset="-79"/>
              </a:rPr>
              <a:t>Civil Trial Defense</a:t>
            </a:r>
            <a:br>
              <a:rPr lang="en-US" sz="2400" dirty="0">
                <a:latin typeface="Rubik" panose="02000604000000020004" pitchFamily="2" charset="-79"/>
                <a:cs typeface="Rubik" panose="02000604000000020004" pitchFamily="2" charset="-79"/>
              </a:rPr>
            </a:br>
            <a:r>
              <a:rPr lang="en-US" sz="1800" dirty="0">
                <a:solidFill>
                  <a:schemeClr val="tx1"/>
                </a:solidFill>
                <a:latin typeface="BestDefense" panose="020F0502020204030203" pitchFamily="34" charset="0"/>
                <a:cs typeface="Rubik" panose="02000604000000020004" pitchFamily="2" charset="-79"/>
              </a:rPr>
              <a:t>For covered situations (Pre-trial/Trial)</a:t>
            </a:r>
          </a:p>
          <a:p>
            <a:pPr>
              <a:spcBef>
                <a:spcPts val="600"/>
              </a:spcBef>
              <a:spcAft>
                <a:spcPts val="400"/>
              </a:spcAft>
            </a:pPr>
            <a:r>
              <a:rPr lang="en-US" sz="2400" b="1" dirty="0">
                <a:solidFill>
                  <a:schemeClr val="accent1"/>
                </a:solidFill>
                <a:latin typeface="BestDefense Black" panose="020F0A02020204030203" pitchFamily="34" charset="0"/>
                <a:cs typeface="Rubik" panose="02000604000000020004" pitchFamily="2" charset="-79"/>
              </a:rPr>
              <a:t>Family/Domestic Services </a:t>
            </a:r>
            <a:r>
              <a:rPr lang="en-US" sz="1200" dirty="0">
                <a:latin typeface="BestDefense" panose="020F0502020204030203" pitchFamily="34" charset="0"/>
                <a:cs typeface="Rubik" panose="02000604000000020004" pitchFamily="2" charset="-79"/>
              </a:rPr>
              <a:t>(90-day waiting period)</a:t>
            </a:r>
            <a:br>
              <a:rPr lang="en-US" sz="2400" dirty="0">
                <a:latin typeface="BestDefense" panose="020F0502020204030203" pitchFamily="34" charset="0"/>
                <a:cs typeface="Rubik" panose="02000604000000020004" pitchFamily="2" charset="-79"/>
              </a:rPr>
            </a:br>
            <a:r>
              <a:rPr lang="en-US" sz="1800" dirty="0">
                <a:solidFill>
                  <a:schemeClr val="tx1"/>
                </a:solidFill>
                <a:latin typeface="BestDefense" panose="020F0502020204030203" pitchFamily="34" charset="0"/>
                <a:cs typeface="Rubik" panose="02000604000000020004" pitchFamily="2" charset="-79"/>
              </a:rPr>
              <a:t>Uncontested: divorce, adoption, separation, name change</a:t>
            </a:r>
          </a:p>
          <a:p>
            <a:pPr>
              <a:spcBef>
                <a:spcPts val="600"/>
              </a:spcBef>
              <a:spcAft>
                <a:spcPts val="400"/>
              </a:spcAft>
            </a:pPr>
            <a:endParaRPr lang="en-US" sz="1800" dirty="0">
              <a:solidFill>
                <a:schemeClr val="tx1"/>
              </a:solidFill>
              <a:latin typeface="BestDefense" panose="020F0502020204030203" pitchFamily="34" charset="0"/>
              <a:cs typeface="Rubik" panose="02000604000000020004" pitchFamily="2" charset="-79"/>
            </a:endParaRPr>
          </a:p>
          <a:p>
            <a:pPr>
              <a:spcBef>
                <a:spcPts val="600"/>
              </a:spcBef>
              <a:spcAft>
                <a:spcPts val="400"/>
              </a:spcAft>
            </a:pPr>
            <a:r>
              <a:rPr lang="en-US" sz="2400" b="1" dirty="0">
                <a:solidFill>
                  <a:schemeClr val="accent1"/>
                </a:solidFill>
                <a:latin typeface="BestDefense Black" panose="020F0A02020204030203" pitchFamily="34" charset="0"/>
                <a:cs typeface="Rubik" panose="02000604000000020004" pitchFamily="2" charset="-79"/>
              </a:rPr>
              <a:t>Document Upload</a:t>
            </a:r>
            <a:br>
              <a:rPr lang="en-US" sz="2400" b="1" dirty="0">
                <a:solidFill>
                  <a:schemeClr val="accent1"/>
                </a:solidFill>
                <a:latin typeface="Rubik" panose="02000604000000020004" pitchFamily="2" charset="-79"/>
                <a:cs typeface="Rubik" panose="02000604000000020004" pitchFamily="2" charset="-79"/>
              </a:rPr>
            </a:br>
            <a:r>
              <a:rPr lang="en-US" sz="1800" dirty="0">
                <a:solidFill>
                  <a:schemeClr val="tx1"/>
                </a:solidFill>
                <a:latin typeface="BestDefense" panose="020F0502020204030203" pitchFamily="34" charset="0"/>
                <a:cs typeface="Rubik" panose="02000604000000020004" pitchFamily="2" charset="-79"/>
              </a:rPr>
              <a:t>Simple steps to send docs to your lawyer</a:t>
            </a:r>
            <a:endParaRPr lang="en-US" sz="1800" b="1" dirty="0">
              <a:solidFill>
                <a:schemeClr val="accent1"/>
              </a:solidFill>
              <a:latin typeface="BestDefense" panose="020F0502020204030203" pitchFamily="34" charset="0"/>
              <a:cs typeface="Rubik" panose="02000604000000020004" pitchFamily="2" charset="-79"/>
            </a:endParaRPr>
          </a:p>
        </p:txBody>
      </p:sp>
      <p:sp>
        <p:nvSpPr>
          <p:cNvPr id="6" name="Rectangle 5">
            <a:extLst>
              <a:ext uri="{FF2B5EF4-FFF2-40B4-BE49-F238E27FC236}">
                <a16:creationId xmlns:a16="http://schemas.microsoft.com/office/drawing/2014/main" id="{B0C1D1C5-EEF7-294E-AA26-4E6C2F904AE0}"/>
              </a:ext>
            </a:extLst>
          </p:cNvPr>
          <p:cNvSpPr/>
          <p:nvPr/>
        </p:nvSpPr>
        <p:spPr>
          <a:xfrm>
            <a:off x="819758" y="708811"/>
            <a:ext cx="6395586" cy="707886"/>
          </a:xfrm>
          <a:prstGeom prst="rect">
            <a:avLst/>
          </a:prstGeom>
        </p:spPr>
        <p:txBody>
          <a:bodyPr wrap="square">
            <a:spAutoFit/>
          </a:bodyPr>
          <a:lstStyle/>
          <a:p>
            <a:r>
              <a:rPr lang="en-US" sz="4000" b="1" dirty="0">
                <a:solidFill>
                  <a:schemeClr val="accent2"/>
                </a:solidFill>
                <a:latin typeface="Swift Justice" panose="020A0800090400000002" pitchFamily="18" charset="0"/>
                <a:cs typeface="Rubik" panose="02000604000000020004" pitchFamily="2" charset="-79"/>
              </a:rPr>
              <a:t>Tap. Call. Equal Access.</a:t>
            </a:r>
            <a:endParaRPr lang="en-US" sz="4000" dirty="0">
              <a:solidFill>
                <a:schemeClr val="accent2"/>
              </a:solidFill>
              <a:latin typeface="Swift Justice" panose="020A0800090400000002" pitchFamily="18" charset="0"/>
              <a:cs typeface="Rubik" panose="02000604000000020004" pitchFamily="2" charset="-79"/>
            </a:endParaRPr>
          </a:p>
        </p:txBody>
      </p:sp>
      <p:sp>
        <p:nvSpPr>
          <p:cNvPr id="2" name="TextBox 1">
            <a:extLst>
              <a:ext uri="{FF2B5EF4-FFF2-40B4-BE49-F238E27FC236}">
                <a16:creationId xmlns:a16="http://schemas.microsoft.com/office/drawing/2014/main" id="{AAE66BC3-044B-C845-AF9F-52866A0AE485}"/>
              </a:ext>
            </a:extLst>
          </p:cNvPr>
          <p:cNvSpPr txBox="1"/>
          <p:nvPr/>
        </p:nvSpPr>
        <p:spPr>
          <a:xfrm>
            <a:off x="593329" y="5003217"/>
            <a:ext cx="7274321" cy="1785104"/>
          </a:xfrm>
          <a:prstGeom prst="rect">
            <a:avLst/>
          </a:prstGeom>
          <a:noFill/>
        </p:spPr>
        <p:txBody>
          <a:bodyPr wrap="square" rtlCol="0">
            <a:spAutoFit/>
          </a:bodyPr>
          <a:lstStyle/>
          <a:p>
            <a:r>
              <a:rPr lang="en-US" sz="1000" dirty="0">
                <a:solidFill>
                  <a:schemeClr val="bg2">
                    <a:lumMod val="50000"/>
                  </a:schemeClr>
                </a:solidFill>
                <a:latin typeface="BestDefense" panose="020F0502020204030203" pitchFamily="34" charset="0"/>
                <a:cs typeface="Rubik" panose="02000604000000020004" pitchFamily="2" charset="-79"/>
              </a:rPr>
              <a:t>This is a general overview of the legal plan coverage available from LegalShield for illustration purposes only. See a legal plan contract for specific state of residence for complete terms, coverage, amounts and conditions. Trial defense is not available in all states. LegalShield provides access to legal services offered by a network of provider law firms to LegalShield members through membership-based participation. Neither LegalShield nor its officers, employees or sales associates directly or indirectly provide legal services, representation, or advice. </a:t>
            </a:r>
          </a:p>
          <a:p>
            <a:endParaRPr lang="en-US" sz="1000" dirty="0">
              <a:solidFill>
                <a:schemeClr val="bg2">
                  <a:lumMod val="50000"/>
                </a:schemeClr>
              </a:solidFill>
              <a:latin typeface="BestDefense" panose="020F0502020204030203" pitchFamily="34" charset="0"/>
              <a:cs typeface="Rubik" panose="02000604000000020004" pitchFamily="2" charset="-79"/>
            </a:endParaRPr>
          </a:p>
          <a:p>
            <a:r>
              <a:rPr lang="en-US" sz="1000" dirty="0">
                <a:solidFill>
                  <a:schemeClr val="bg2">
                    <a:lumMod val="50000"/>
                  </a:schemeClr>
                </a:solidFill>
                <a:latin typeface="BestDefense" panose="020F0502020204030203" pitchFamily="34" charset="0"/>
                <a:cs typeface="Rubik" panose="02000604000000020004" pitchFamily="2" charset="-79"/>
              </a:rPr>
              <a:t> Civil Trial Defense is available in NY for $50 an hour and in WA for $200 an hour. </a:t>
            </a:r>
          </a:p>
          <a:p>
            <a:endParaRPr lang="en-US" sz="1000" dirty="0">
              <a:solidFill>
                <a:schemeClr val="bg2">
                  <a:lumMod val="50000"/>
                </a:schemeClr>
              </a:solidFill>
              <a:latin typeface="BestDefense" panose="020F0502020204030203" pitchFamily="34" charset="0"/>
              <a:cs typeface="Rubik" panose="02000604000000020004" pitchFamily="2" charset="-79"/>
            </a:endParaRPr>
          </a:p>
          <a:p>
            <a:r>
              <a:rPr lang="en-US" sz="1000" dirty="0">
                <a:solidFill>
                  <a:schemeClr val="bg2">
                    <a:lumMod val="50000"/>
                  </a:schemeClr>
                </a:solidFill>
                <a:latin typeface="BestDefense" panose="020F0502020204030203" pitchFamily="34" charset="0"/>
                <a:cs typeface="Rubik" panose="02000604000000020004" pitchFamily="2" charset="-79"/>
              </a:rPr>
              <a:t>Uncontested divorce, adoption, separation and name change are available in NY for $50 an hour.</a:t>
            </a:r>
          </a:p>
          <a:p>
            <a:endParaRPr lang="en-US" sz="1000" dirty="0">
              <a:solidFill>
                <a:schemeClr val="bg2">
                  <a:lumMod val="50000"/>
                </a:schemeClr>
              </a:solidFill>
              <a:latin typeface="BestDefense" panose="020F0502020204030203" pitchFamily="34" charset="0"/>
              <a:cs typeface="Rubik" panose="02000604000000020004" pitchFamily="2" charset="-79"/>
            </a:endParaRPr>
          </a:p>
          <a:p>
            <a:endParaRPr lang="en-US" sz="1000" dirty="0">
              <a:solidFill>
                <a:schemeClr val="bg2">
                  <a:lumMod val="50000"/>
                </a:schemeClr>
              </a:solidFill>
              <a:latin typeface="BestDefense" panose="020F0502020204030203" pitchFamily="34" charset="0"/>
              <a:cs typeface="Rubik" panose="02000604000000020004" pitchFamily="2" charset="-79"/>
            </a:endParaRPr>
          </a:p>
        </p:txBody>
      </p:sp>
      <p:grpSp>
        <p:nvGrpSpPr>
          <p:cNvPr id="14" name="Group 13">
            <a:extLst>
              <a:ext uri="{FF2B5EF4-FFF2-40B4-BE49-F238E27FC236}">
                <a16:creationId xmlns:a16="http://schemas.microsoft.com/office/drawing/2014/main" id="{D1714C97-DE02-3B40-8BE0-37209CA77715}"/>
              </a:ext>
            </a:extLst>
          </p:cNvPr>
          <p:cNvGrpSpPr/>
          <p:nvPr/>
        </p:nvGrpSpPr>
        <p:grpSpPr>
          <a:xfrm>
            <a:off x="7218058" y="1914141"/>
            <a:ext cx="1133473" cy="1394179"/>
            <a:chOff x="7334250" y="1574799"/>
            <a:chExt cx="1133473" cy="3537789"/>
          </a:xfrm>
        </p:grpSpPr>
        <p:sp>
          <p:nvSpPr>
            <p:cNvPr id="3" name="Right Bracket 2">
              <a:extLst>
                <a:ext uri="{FF2B5EF4-FFF2-40B4-BE49-F238E27FC236}">
                  <a16:creationId xmlns:a16="http://schemas.microsoft.com/office/drawing/2014/main" id="{DB55C35D-CBC4-5B4D-8663-E1F697D151FD}"/>
                </a:ext>
              </a:extLst>
            </p:cNvPr>
            <p:cNvSpPr/>
            <p:nvPr/>
          </p:nvSpPr>
          <p:spPr>
            <a:xfrm>
              <a:off x="7334250" y="1574799"/>
              <a:ext cx="123205" cy="3537789"/>
            </a:xfrm>
            <a:prstGeom prst="righ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11" name="Elbow Connector 10">
              <a:extLst>
                <a:ext uri="{FF2B5EF4-FFF2-40B4-BE49-F238E27FC236}">
                  <a16:creationId xmlns:a16="http://schemas.microsoft.com/office/drawing/2014/main" id="{03BC17AE-BA60-264D-B311-4D75A84C812E}"/>
                </a:ext>
              </a:extLst>
            </p:cNvPr>
            <p:cNvCxnSpPr>
              <a:cxnSpLocks/>
            </p:cNvCxnSpPr>
            <p:nvPr/>
          </p:nvCxnSpPr>
          <p:spPr>
            <a:xfrm rot="10800000" flipV="1">
              <a:off x="7457455" y="3038893"/>
              <a:ext cx="1010268" cy="609599"/>
            </a:xfrm>
            <a:prstGeom prst="bentConnector3">
              <a:avLst>
                <a:gd name="adj1" fmla="val 59428"/>
              </a:avLst>
            </a:prstGeom>
            <a:ln w="31750">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FDFE3BF-11B1-4488-9ED2-31FFF3E32EE1}"/>
              </a:ext>
            </a:extLst>
          </p:cNvPr>
          <p:cNvGrpSpPr/>
          <p:nvPr/>
        </p:nvGrpSpPr>
        <p:grpSpPr>
          <a:xfrm>
            <a:off x="7215343" y="3340070"/>
            <a:ext cx="2919257" cy="889030"/>
            <a:chOff x="7215343" y="3340070"/>
            <a:chExt cx="2919257" cy="889030"/>
          </a:xfrm>
        </p:grpSpPr>
        <p:sp>
          <p:nvSpPr>
            <p:cNvPr id="19" name="Right Bracket 18">
              <a:extLst>
                <a:ext uri="{FF2B5EF4-FFF2-40B4-BE49-F238E27FC236}">
                  <a16:creationId xmlns:a16="http://schemas.microsoft.com/office/drawing/2014/main" id="{EDE6C856-2A00-7540-ADAE-E49D9E6514C3}"/>
                </a:ext>
              </a:extLst>
            </p:cNvPr>
            <p:cNvSpPr/>
            <p:nvPr/>
          </p:nvSpPr>
          <p:spPr>
            <a:xfrm>
              <a:off x="7215343" y="3762160"/>
              <a:ext cx="125919" cy="466940"/>
            </a:xfrm>
            <a:prstGeom prst="righ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cxnSp>
          <p:nvCxnSpPr>
            <p:cNvPr id="20" name="Elbow Connector 19">
              <a:extLst>
                <a:ext uri="{FF2B5EF4-FFF2-40B4-BE49-F238E27FC236}">
                  <a16:creationId xmlns:a16="http://schemas.microsoft.com/office/drawing/2014/main" id="{6E1630F0-A75B-5845-ADDC-8E73E89CD95F}"/>
                </a:ext>
              </a:extLst>
            </p:cNvPr>
            <p:cNvCxnSpPr>
              <a:cxnSpLocks/>
            </p:cNvCxnSpPr>
            <p:nvPr/>
          </p:nvCxnSpPr>
          <p:spPr>
            <a:xfrm rot="10800000" flipV="1">
              <a:off x="7362044" y="3340070"/>
              <a:ext cx="2772556" cy="638938"/>
            </a:xfrm>
            <a:prstGeom prst="bentConnector3">
              <a:avLst>
                <a:gd name="adj1" fmla="val 50000"/>
              </a:avLst>
            </a:prstGeom>
            <a:ln w="31750">
              <a:headEnd type="ova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6703972"/>
      </p:ext>
    </p:extLst>
  </p:cSld>
  <p:clrMapOvr>
    <a:masterClrMapping/>
  </p:clrMapOvr>
  <p:transition>
    <p:fade/>
  </p:transition>
</p:sld>
</file>

<file path=ppt/theme/theme1.xml><?xml version="1.0" encoding="utf-8"?>
<a:theme xmlns:a="http://schemas.openxmlformats.org/drawingml/2006/main" name="Office Theme">
  <a:themeElements>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04A3DACC07347AF4E9500D0EEB949" ma:contentTypeVersion="14" ma:contentTypeDescription="Create a new document." ma:contentTypeScope="" ma:versionID="e6010d81810406e03760cff209adfe7b">
  <xsd:schema xmlns:xsd="http://www.w3.org/2001/XMLSchema" xmlns:xs="http://www.w3.org/2001/XMLSchema" xmlns:p="http://schemas.microsoft.com/office/2006/metadata/properties" xmlns:ns3="f00776a5-4e06-4bc5-9928-72febc7e83ca" xmlns:ns4="977f44b0-8fa6-4cdc-b1f7-ca3474e00b4c" targetNamespace="http://schemas.microsoft.com/office/2006/metadata/properties" ma:root="true" ma:fieldsID="a97bf04a0802fc09df5f71633d819e4e" ns3:_="" ns4:_="">
    <xsd:import namespace="f00776a5-4e06-4bc5-9928-72febc7e83ca"/>
    <xsd:import namespace="977f44b0-8fa6-4cdc-b1f7-ca3474e00b4c"/>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EventHashCode" minOccurs="0"/>
                <xsd:element ref="ns4:MediaServiceGenerationTime" minOccurs="0"/>
                <xsd:element ref="ns4:MediaServiceDateTaken" minOccurs="0"/>
                <xsd:element ref="ns4:MediaServiceAutoKeyPoints" minOccurs="0"/>
                <xsd:element ref="ns4:MediaServiceKeyPoints"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0776a5-4e06-4bc5-9928-72febc7e83c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77f44b0-8fa6-4cdc-b1f7-ca3474e00b4c"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AutoTags" ma:index="20" nillable="true" ma:displayName="Tags" ma:internalName="MediaServiceAutoTag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C4B725-3A60-42CE-A721-CEC67840D3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0776a5-4e06-4bc5-9928-72febc7e83ca"/>
    <ds:schemaRef ds:uri="977f44b0-8fa6-4cdc-b1f7-ca3474e00b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82D410-8C9C-44E6-BD40-C6BB5BD26A58}">
  <ds:schemaRefs>
    <ds:schemaRef ds:uri="http://purl.org/dc/elements/1.1/"/>
    <ds:schemaRef ds:uri="977f44b0-8fa6-4cdc-b1f7-ca3474e00b4c"/>
    <ds:schemaRef ds:uri="http://purl.org/dc/terms/"/>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f00776a5-4e06-4bc5-9928-72febc7e83ca"/>
    <ds:schemaRef ds:uri="http://www.w3.org/XML/1998/namespace"/>
    <ds:schemaRef ds:uri="http://purl.org/dc/dcmitype/"/>
  </ds:schemaRefs>
</ds:datastoreItem>
</file>

<file path=customXml/itemProps3.xml><?xml version="1.0" encoding="utf-8"?>
<ds:datastoreItem xmlns:ds="http://schemas.openxmlformats.org/officeDocument/2006/customXml" ds:itemID="{D09CBF68-E0CD-4E4D-B521-6A6993B305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5247</TotalTime>
  <Words>1461</Words>
  <Application>Microsoft Office PowerPoint</Application>
  <PresentationFormat>Widescreen</PresentationFormat>
  <Paragraphs>195</Paragraphs>
  <Slides>27</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BestDefense</vt:lpstr>
      <vt:lpstr>Calibri</vt:lpstr>
      <vt:lpstr>BestDefense  </vt:lpstr>
      <vt:lpstr>BestDefense Black</vt:lpstr>
      <vt:lpstr>Arial</vt:lpstr>
      <vt:lpstr>Wingdings</vt:lpstr>
      <vt:lpstr>Swift Justice</vt:lpstr>
      <vt:lpstr>Rubik</vt:lpstr>
      <vt:lpstr>Office Theme</vt:lpstr>
      <vt:lpstr>PowerPoint Presentation</vt:lpstr>
      <vt:lpstr>Disruptive Innovation</vt:lpstr>
      <vt:lpstr>Disruptive 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South</dc:creator>
  <cp:lastModifiedBy>bryn.reid@xperiencebenefits.com</cp:lastModifiedBy>
  <cp:revision>306</cp:revision>
  <dcterms:created xsi:type="dcterms:W3CDTF">2019-08-05T15:44:02Z</dcterms:created>
  <dcterms:modified xsi:type="dcterms:W3CDTF">2021-05-10T23:24:08Z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0x0101004A804A3DACC07347AF4E9500D0EEB949</vt:lpwstr>
  </property>
</Properties>
</file>