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obo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11" Type="http://schemas.openxmlformats.org/officeDocument/2006/relationships/slide" Target="slides/slide6.xml"/><Relationship Id="rId22" Type="http://schemas.openxmlformats.org/officeDocument/2006/relationships/font" Target="fonts/Roboto-boldItalic.fntdata"/><Relationship Id="rId10" Type="http://schemas.openxmlformats.org/officeDocument/2006/relationships/slide" Target="slides/slide5.xml"/><Relationship Id="rId21" Type="http://schemas.openxmlformats.org/officeDocument/2006/relationships/font" Target="fonts/Robo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bdb1876ddd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bdb1876dd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5038b90c4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5038b90c4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bdb1876ddd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bdb1876ddd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bdb1876ddd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bdb1876ddd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bdb1876dd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bdb1876dd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be5d6661f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be5d6661f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bdb1876ddd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bdb1876ddd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bdb1876ddd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bdb1876ddd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bdb1876dd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bdb1876dd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bdb1876ddd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bdb1876ddd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bdb1876dd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bdb1876dd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bdb1876ddd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bdb1876ddd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youtu.be/siKV9kalIBg" TargetMode="External"/><Relationship Id="rId4" Type="http://schemas.openxmlformats.org/officeDocument/2006/relationships/hyperlink" Target="https://youtu.be/siKV9kalIB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calendly.com/cynthia-benzoha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img1.wsimg.com/blobby/go/8dad9b6f-bf99-4ee8-a72a-7120d9fe016b/downloads/Appointment%20Setting%20Call%20Script.pdf?ver=170854502265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19" r="19" t="0"/>
          <a:stretch/>
        </p:blipFill>
        <p:spPr>
          <a:xfrm>
            <a:off x="2925700" y="265625"/>
            <a:ext cx="3292600" cy="1573001"/>
          </a:xfrm>
          <a:prstGeom prst="rect">
            <a:avLst/>
          </a:prstGeom>
          <a:noFill/>
          <a:ln>
            <a:noFill/>
          </a:ln>
        </p:spPr>
      </p:pic>
      <p:sp>
        <p:nvSpPr>
          <p:cNvPr id="55" name="Google Shape;55;p13"/>
          <p:cNvSpPr txBox="1"/>
          <p:nvPr>
            <p:ph type="ctrTitle"/>
          </p:nvPr>
        </p:nvSpPr>
        <p:spPr>
          <a:xfrm>
            <a:off x="235425" y="1838625"/>
            <a:ext cx="8809200" cy="2853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t>Setting A</a:t>
            </a:r>
            <a:r>
              <a:rPr b="1" lang="en"/>
              <a:t>ppointments</a:t>
            </a:r>
            <a:endParaRPr b="1"/>
          </a:p>
          <a:p>
            <a:pPr indent="0" lvl="0" marL="0" rtl="0" algn="ctr">
              <a:spcBef>
                <a:spcPts val="0"/>
              </a:spcBef>
              <a:spcAft>
                <a:spcPts val="0"/>
              </a:spcAft>
              <a:buNone/>
            </a:pPr>
            <a:r>
              <a:rPr b="1" lang="en"/>
              <a:t>and </a:t>
            </a:r>
            <a:endParaRPr b="1"/>
          </a:p>
          <a:p>
            <a:pPr indent="0" lvl="0" marL="0" rtl="0" algn="ctr">
              <a:spcBef>
                <a:spcPts val="0"/>
              </a:spcBef>
              <a:spcAft>
                <a:spcPts val="0"/>
              </a:spcAft>
              <a:buNone/>
            </a:pPr>
            <a:r>
              <a:rPr b="1" lang="en"/>
              <a:t>Overcoming Objections </a:t>
            </a:r>
            <a:r>
              <a:rPr b="1" lang="en"/>
              <a:t> </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ctrTitle"/>
          </p:nvPr>
        </p:nvSpPr>
        <p:spPr>
          <a:xfrm>
            <a:off x="152633" y="519150"/>
            <a:ext cx="8520600" cy="20526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15" name="Google Shape;115;p22"/>
          <p:cNvSpPr txBox="1"/>
          <p:nvPr>
            <p:ph idx="1" type="subTitle"/>
          </p:nvPr>
        </p:nvSpPr>
        <p:spPr>
          <a:xfrm>
            <a:off x="226875" y="131500"/>
            <a:ext cx="8520600" cy="2232900"/>
          </a:xfrm>
          <a:prstGeom prst="rect">
            <a:avLst/>
          </a:prstGeom>
        </p:spPr>
        <p:txBody>
          <a:bodyPr anchorCtr="0" anchor="t" bIns="91425" lIns="91425" spcFirstLastPara="1" rIns="91425" wrap="square" tIns="91425">
            <a:normAutofit/>
          </a:bodyPr>
          <a:lstStyle/>
          <a:p>
            <a:pPr indent="0" lvl="0" marL="0" rtl="0" algn="ctr">
              <a:lnSpc>
                <a:spcPct val="80000"/>
              </a:lnSpc>
              <a:spcBef>
                <a:spcPts val="0"/>
              </a:spcBef>
              <a:spcAft>
                <a:spcPts val="0"/>
              </a:spcAft>
              <a:buSzPts val="935"/>
              <a:buNone/>
            </a:pPr>
            <a:r>
              <a:rPr lang="en" sz="2180">
                <a:solidFill>
                  <a:schemeClr val="dk1"/>
                </a:solidFill>
              </a:rPr>
              <a:t>The interesting thing about objections, is that the customer is not necessarily saying “no.” They are actually asking for more information because you have not completely satisfied their logical or emotional needs. Most of the time, objections fall within one or more of the following categories below. </a:t>
            </a:r>
            <a:endParaRPr sz="2180">
              <a:solidFill>
                <a:schemeClr val="dk1"/>
              </a:solidFill>
            </a:endParaRPr>
          </a:p>
          <a:p>
            <a:pPr indent="0" lvl="0" marL="0" rtl="0" algn="ctr">
              <a:lnSpc>
                <a:spcPct val="80000"/>
              </a:lnSpc>
              <a:spcBef>
                <a:spcPts val="0"/>
              </a:spcBef>
              <a:spcAft>
                <a:spcPts val="0"/>
              </a:spcAft>
              <a:buSzPts val="935"/>
              <a:buNone/>
            </a:pPr>
            <a:r>
              <a:t/>
            </a:r>
            <a:endParaRPr sz="2180">
              <a:solidFill>
                <a:schemeClr val="dk1"/>
              </a:solidFill>
            </a:endParaRPr>
          </a:p>
          <a:p>
            <a:pPr indent="0" lvl="0" marL="0" rtl="0" algn="ctr">
              <a:lnSpc>
                <a:spcPct val="80000"/>
              </a:lnSpc>
              <a:spcBef>
                <a:spcPts val="0"/>
              </a:spcBef>
              <a:spcAft>
                <a:spcPts val="0"/>
              </a:spcAft>
              <a:buSzPts val="935"/>
              <a:buNone/>
            </a:pPr>
            <a:r>
              <a:rPr lang="en" sz="1800">
                <a:solidFill>
                  <a:srgbClr val="0B5394"/>
                </a:solidFill>
              </a:rPr>
              <a:t>Remember: The objections could fall within multiple categories</a:t>
            </a:r>
            <a:endParaRPr sz="1800">
              <a:solidFill>
                <a:srgbClr val="0B5394"/>
              </a:solidFill>
            </a:endParaRPr>
          </a:p>
        </p:txBody>
      </p:sp>
      <p:sp>
        <p:nvSpPr>
          <p:cNvPr id="116" name="Google Shape;116;p22"/>
          <p:cNvSpPr/>
          <p:nvPr/>
        </p:nvSpPr>
        <p:spPr>
          <a:xfrm>
            <a:off x="1370175" y="2165969"/>
            <a:ext cx="1642200" cy="915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B5394"/>
                </a:solidFill>
              </a:rPr>
              <a:t>Money </a:t>
            </a:r>
            <a:endParaRPr b="1">
              <a:solidFill>
                <a:srgbClr val="0B5394"/>
              </a:solidFill>
            </a:endParaRPr>
          </a:p>
        </p:txBody>
      </p:sp>
      <p:sp>
        <p:nvSpPr>
          <p:cNvPr id="117" name="Google Shape;117;p22"/>
          <p:cNvSpPr/>
          <p:nvPr/>
        </p:nvSpPr>
        <p:spPr>
          <a:xfrm>
            <a:off x="2182949" y="3604915"/>
            <a:ext cx="1706100" cy="9807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B5394"/>
                </a:solidFill>
              </a:rPr>
              <a:t>Urgency</a:t>
            </a:r>
            <a:endParaRPr b="1">
              <a:solidFill>
                <a:srgbClr val="0B5394"/>
              </a:solidFill>
            </a:endParaRPr>
          </a:p>
        </p:txBody>
      </p:sp>
      <p:sp>
        <p:nvSpPr>
          <p:cNvPr id="118" name="Google Shape;118;p22"/>
          <p:cNvSpPr/>
          <p:nvPr/>
        </p:nvSpPr>
        <p:spPr>
          <a:xfrm>
            <a:off x="5495888" y="3604915"/>
            <a:ext cx="1706100" cy="915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B5394"/>
                </a:solidFill>
              </a:rPr>
              <a:t>Trust </a:t>
            </a:r>
            <a:endParaRPr b="1">
              <a:solidFill>
                <a:srgbClr val="0B5394"/>
              </a:solidFill>
            </a:endParaRPr>
          </a:p>
        </p:txBody>
      </p:sp>
      <p:sp>
        <p:nvSpPr>
          <p:cNvPr id="119" name="Google Shape;119;p22"/>
          <p:cNvSpPr/>
          <p:nvPr/>
        </p:nvSpPr>
        <p:spPr>
          <a:xfrm>
            <a:off x="6727509" y="2133382"/>
            <a:ext cx="1642200" cy="9807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B5394"/>
                </a:solidFill>
              </a:rPr>
              <a:t>Need</a:t>
            </a:r>
            <a:endParaRPr b="1">
              <a:solidFill>
                <a:srgbClr val="0B5394"/>
              </a:solidFill>
            </a:endParaRPr>
          </a:p>
        </p:txBody>
      </p:sp>
      <p:sp>
        <p:nvSpPr>
          <p:cNvPr id="120" name="Google Shape;120;p22"/>
          <p:cNvSpPr/>
          <p:nvPr/>
        </p:nvSpPr>
        <p:spPr>
          <a:xfrm>
            <a:off x="4048849" y="2093450"/>
            <a:ext cx="1642200" cy="1060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B5394"/>
                </a:solidFill>
              </a:rPr>
              <a:t>Time </a:t>
            </a:r>
            <a:endParaRPr b="1">
              <a:solidFill>
                <a:srgbClr val="0B5394"/>
              </a:solidFill>
            </a:endParaRPr>
          </a:p>
        </p:txBody>
      </p:sp>
      <p:sp>
        <p:nvSpPr>
          <p:cNvPr id="121" name="Google Shape;121;p22"/>
          <p:cNvSpPr txBox="1"/>
          <p:nvPr/>
        </p:nvSpPr>
        <p:spPr>
          <a:xfrm>
            <a:off x="214225" y="3694825"/>
            <a:ext cx="1803000" cy="1102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2800"/>
              </a:spcBef>
              <a:spcAft>
                <a:spcPts val="0"/>
              </a:spcAft>
              <a:buClr>
                <a:schemeClr val="dk1"/>
              </a:buClr>
              <a:buSzPts val="1100"/>
              <a:buFont typeface="Arial"/>
              <a:buNone/>
            </a:pPr>
            <a:r>
              <a:rPr lang="en" sz="1800">
                <a:solidFill>
                  <a:srgbClr val="FFFFFF"/>
                </a:solidFill>
                <a:uFill>
                  <a:noFill/>
                </a:uFill>
                <a:latin typeface="Roboto"/>
                <a:ea typeface="Roboto"/>
                <a:cs typeface="Roboto"/>
                <a:sym typeface="Roboto"/>
                <a:hlinkClick r:id="rId3">
                  <a:extLst>
                    <a:ext uri="{A12FA001-AC4F-418D-AE19-62706E023703}">
                      <ahyp:hlinkClr val="tx"/>
                    </a:ext>
                  </a:extLst>
                </a:hlinkClick>
              </a:rPr>
              <a:t>https://youtu.be/siKV9kalIBg</a:t>
            </a:r>
            <a:endParaRPr sz="1800">
              <a:solidFill>
                <a:srgbClr val="FFFFFF"/>
              </a:solidFill>
              <a:uFill>
                <a:noFill/>
              </a:uFill>
              <a:latin typeface="Roboto"/>
              <a:ea typeface="Roboto"/>
              <a:cs typeface="Roboto"/>
              <a:sym typeface="Roboto"/>
              <a:hlinkClick r:id="rId4">
                <a:extLst>
                  <a:ext uri="{A12FA001-AC4F-418D-AE19-62706E023703}">
                    <ahyp:hlinkClr val="tx"/>
                  </a:ext>
                </a:extLst>
              </a:hlinkClick>
            </a:endParaRPr>
          </a:p>
          <a:p>
            <a:pPr indent="0" lvl="0" marL="0" rtl="0" algn="l">
              <a:spcBef>
                <a:spcPts val="0"/>
              </a:spcBef>
              <a:spcAft>
                <a:spcPts val="0"/>
              </a:spcAft>
              <a:buNone/>
            </a:pPr>
            <a:r>
              <a:t/>
            </a:r>
            <a:endParaRPr sz="1800">
              <a:solidFill>
                <a:schemeClr val="dk2"/>
              </a:solidFill>
              <a:latin typeface="Roboto"/>
              <a:ea typeface="Roboto"/>
              <a:cs typeface="Roboto"/>
              <a:sym typeface="Roboto"/>
            </a:endParaRPr>
          </a:p>
        </p:txBody>
      </p:sp>
      <p:sp>
        <p:nvSpPr>
          <p:cNvPr id="122" name="Google Shape;122;p22"/>
          <p:cNvSpPr txBox="1"/>
          <p:nvPr/>
        </p:nvSpPr>
        <p:spPr>
          <a:xfrm>
            <a:off x="193025" y="3694825"/>
            <a:ext cx="1813500" cy="106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0B5394"/>
                </a:solidFill>
              </a:rPr>
              <a:t>Video </a:t>
            </a:r>
            <a:endParaRPr b="1" sz="1800">
              <a:solidFill>
                <a:srgbClr val="0B5394"/>
              </a:solidFill>
            </a:endParaRPr>
          </a:p>
          <a:p>
            <a:pPr indent="0" lvl="0" marL="0" rtl="0" algn="l">
              <a:spcBef>
                <a:spcPts val="0"/>
              </a:spcBef>
              <a:spcAft>
                <a:spcPts val="0"/>
              </a:spcAft>
              <a:buNone/>
            </a:pPr>
            <a:r>
              <a:rPr b="1" lang="en" sz="1800">
                <a:solidFill>
                  <a:srgbClr val="0B5394"/>
                </a:solidFill>
              </a:rPr>
              <a:t>Link here:</a:t>
            </a:r>
            <a:endParaRPr b="1" sz="1800">
              <a:solidFill>
                <a:srgbClr val="0B5394"/>
              </a:solidFill>
            </a:endParaRPr>
          </a:p>
        </p:txBody>
      </p:sp>
      <p:sp>
        <p:nvSpPr>
          <p:cNvPr id="123" name="Google Shape;123;p22"/>
          <p:cNvSpPr txBox="1"/>
          <p:nvPr/>
        </p:nvSpPr>
        <p:spPr>
          <a:xfrm>
            <a:off x="6933975" y="4469000"/>
            <a:ext cx="1813500" cy="62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7" name="Shape 127"/>
        <p:cNvGrpSpPr/>
        <p:nvPr/>
      </p:nvGrpSpPr>
      <p:grpSpPr>
        <a:xfrm>
          <a:off x="0" y="0"/>
          <a:ext cx="0" cy="0"/>
          <a:chOff x="0" y="0"/>
          <a:chExt cx="0" cy="0"/>
        </a:xfrm>
      </p:grpSpPr>
      <p:sp>
        <p:nvSpPr>
          <p:cNvPr id="128" name="Google Shape;128;p23"/>
          <p:cNvSpPr txBox="1"/>
          <p:nvPr>
            <p:ph type="title"/>
          </p:nvPr>
        </p:nvSpPr>
        <p:spPr>
          <a:xfrm>
            <a:off x="311700" y="445025"/>
            <a:ext cx="8520600" cy="15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4711">
                <a:solidFill>
                  <a:srgbClr val="0B5394"/>
                </a:solidFill>
              </a:rPr>
              <a:t>The 3 A’s </a:t>
            </a:r>
            <a:endParaRPr b="1" sz="4711">
              <a:solidFill>
                <a:srgbClr val="0B5394"/>
              </a:solidFill>
            </a:endParaRPr>
          </a:p>
        </p:txBody>
      </p:sp>
      <p:sp>
        <p:nvSpPr>
          <p:cNvPr id="129" name="Google Shape;129;p23"/>
          <p:cNvSpPr txBox="1"/>
          <p:nvPr>
            <p:ph idx="1" type="body"/>
          </p:nvPr>
        </p:nvSpPr>
        <p:spPr>
          <a:xfrm>
            <a:off x="311700" y="1435950"/>
            <a:ext cx="8520600" cy="3132900"/>
          </a:xfrm>
          <a:prstGeom prst="rect">
            <a:avLst/>
          </a:prstGeom>
        </p:spPr>
        <p:txBody>
          <a:bodyPr anchorCtr="0" anchor="t" bIns="91425" lIns="91425" spcFirstLastPara="1" rIns="91425" wrap="square" tIns="91425">
            <a:normAutofit/>
          </a:bodyPr>
          <a:lstStyle/>
          <a:p>
            <a:pPr indent="-400050" lvl="0" marL="914400" rtl="0" algn="l">
              <a:spcBef>
                <a:spcPts val="0"/>
              </a:spcBef>
              <a:spcAft>
                <a:spcPts val="0"/>
              </a:spcAft>
              <a:buSzPts val="2700"/>
              <a:buAutoNum type="arabicPeriod"/>
            </a:pPr>
            <a:r>
              <a:rPr b="1" lang="en" sz="2700"/>
              <a:t>Agree </a:t>
            </a:r>
            <a:endParaRPr b="1" sz="2700"/>
          </a:p>
          <a:p>
            <a:pPr indent="-400050" lvl="0" marL="914400" rtl="0" algn="l">
              <a:spcBef>
                <a:spcPts val="0"/>
              </a:spcBef>
              <a:spcAft>
                <a:spcPts val="0"/>
              </a:spcAft>
              <a:buSzPts val="2700"/>
              <a:buAutoNum type="arabicPeriod"/>
            </a:pPr>
            <a:r>
              <a:rPr b="1" lang="en" sz="2700"/>
              <a:t>Answer</a:t>
            </a:r>
            <a:endParaRPr b="1" sz="2700"/>
          </a:p>
          <a:p>
            <a:pPr indent="-400050" lvl="0" marL="914400" rtl="0" algn="l">
              <a:spcBef>
                <a:spcPts val="0"/>
              </a:spcBef>
              <a:spcAft>
                <a:spcPts val="0"/>
              </a:spcAft>
              <a:buSzPts val="2700"/>
              <a:buAutoNum type="arabicPeriod"/>
            </a:pPr>
            <a:r>
              <a:rPr b="1" lang="en" sz="2700"/>
              <a:t>Ask   </a:t>
            </a:r>
            <a:endParaRPr b="1" sz="2700"/>
          </a:p>
        </p:txBody>
      </p:sp>
      <p:sp>
        <p:nvSpPr>
          <p:cNvPr id="130" name="Google Shape;130;p23"/>
          <p:cNvSpPr txBox="1"/>
          <p:nvPr/>
        </p:nvSpPr>
        <p:spPr>
          <a:xfrm>
            <a:off x="76350" y="3185800"/>
            <a:ext cx="9067800" cy="173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
        <p:nvSpPr>
          <p:cNvPr id="131" name="Google Shape;131;p23"/>
          <p:cNvSpPr txBox="1"/>
          <p:nvPr/>
        </p:nvSpPr>
        <p:spPr>
          <a:xfrm>
            <a:off x="171800" y="2931275"/>
            <a:ext cx="8791800" cy="184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rgbClr val="0B5394"/>
                </a:solidFill>
              </a:rPr>
              <a:t>Example:</a:t>
            </a:r>
            <a:endParaRPr b="1" sz="1800">
              <a:solidFill>
                <a:srgbClr val="0B5394"/>
              </a:solidFill>
            </a:endParaRPr>
          </a:p>
          <a:p>
            <a:pPr indent="0" lvl="0" marL="0" rtl="0" algn="l">
              <a:spcBef>
                <a:spcPts val="0"/>
              </a:spcBef>
              <a:spcAft>
                <a:spcPts val="0"/>
              </a:spcAft>
              <a:buNone/>
            </a:pPr>
            <a:r>
              <a:rPr b="1" lang="en" sz="1800">
                <a:solidFill>
                  <a:srgbClr val="0B5394"/>
                </a:solidFill>
              </a:rPr>
              <a:t> Client:</a:t>
            </a:r>
            <a:r>
              <a:rPr lang="en" sz="1800">
                <a:solidFill>
                  <a:schemeClr val="dk2"/>
                </a:solidFill>
              </a:rPr>
              <a:t> “we are all set” </a:t>
            </a:r>
            <a:endParaRPr sz="1800">
              <a:solidFill>
                <a:schemeClr val="dk2"/>
              </a:solidFill>
            </a:endParaRPr>
          </a:p>
          <a:p>
            <a:pPr indent="0" lvl="0" marL="0" rtl="0" algn="l">
              <a:spcBef>
                <a:spcPts val="0"/>
              </a:spcBef>
              <a:spcAft>
                <a:spcPts val="0"/>
              </a:spcAft>
              <a:buNone/>
            </a:pPr>
            <a:r>
              <a:rPr b="1" lang="en" sz="1800">
                <a:solidFill>
                  <a:srgbClr val="0B5394"/>
                </a:solidFill>
              </a:rPr>
              <a:t>Agree: </a:t>
            </a:r>
            <a:r>
              <a:rPr lang="en" sz="1800">
                <a:solidFill>
                  <a:schemeClr val="dk2"/>
                </a:solidFill>
              </a:rPr>
              <a:t>“I can totally understand”</a:t>
            </a:r>
            <a:endParaRPr sz="1800">
              <a:solidFill>
                <a:schemeClr val="dk2"/>
              </a:solidFill>
            </a:endParaRPr>
          </a:p>
          <a:p>
            <a:pPr indent="0" lvl="0" marL="0" rtl="0" algn="l">
              <a:spcBef>
                <a:spcPts val="0"/>
              </a:spcBef>
              <a:spcAft>
                <a:spcPts val="0"/>
              </a:spcAft>
              <a:buNone/>
            </a:pPr>
            <a:r>
              <a:rPr b="1" lang="en" sz="1800">
                <a:solidFill>
                  <a:srgbClr val="0B5394"/>
                </a:solidFill>
              </a:rPr>
              <a:t>Answer:</a:t>
            </a:r>
            <a:r>
              <a:rPr lang="en" sz="1800">
                <a:solidFill>
                  <a:schemeClr val="dk2"/>
                </a:solidFill>
              </a:rPr>
              <a:t>“Most of my clients felt the same. We are not looking to change anything that works for your company</a:t>
            </a:r>
            <a:r>
              <a:rPr lang="en" sz="1800">
                <a:solidFill>
                  <a:schemeClr val="dk2"/>
                </a:solidFill>
              </a:rPr>
              <a:t>”</a:t>
            </a:r>
            <a:endParaRPr sz="1800">
              <a:solidFill>
                <a:schemeClr val="dk2"/>
              </a:solidFill>
            </a:endParaRPr>
          </a:p>
          <a:p>
            <a:pPr indent="0" lvl="0" marL="0" rtl="0" algn="l">
              <a:spcBef>
                <a:spcPts val="0"/>
              </a:spcBef>
              <a:spcAft>
                <a:spcPts val="0"/>
              </a:spcAft>
              <a:buNone/>
            </a:pPr>
            <a:r>
              <a:rPr lang="en" sz="1800">
                <a:solidFill>
                  <a:schemeClr val="dk2"/>
                </a:solidFill>
              </a:rPr>
              <a:t> </a:t>
            </a:r>
            <a:r>
              <a:rPr b="1" lang="en" sz="1800">
                <a:solidFill>
                  <a:srgbClr val="0B5394"/>
                </a:solidFill>
              </a:rPr>
              <a:t>Ask: </a:t>
            </a:r>
            <a:r>
              <a:rPr lang="en" sz="1800">
                <a:solidFill>
                  <a:schemeClr val="dk2"/>
                </a:solidFill>
              </a:rPr>
              <a:t>“</a:t>
            </a:r>
            <a:r>
              <a:rPr lang="en" sz="1800">
                <a:solidFill>
                  <a:schemeClr val="dk2"/>
                </a:solidFill>
              </a:rPr>
              <a:t>What do you you currently like most about your </a:t>
            </a:r>
            <a:r>
              <a:rPr lang="en" sz="1800">
                <a:solidFill>
                  <a:schemeClr val="dk2"/>
                </a:solidFill>
              </a:rPr>
              <a:t>benefits package?”</a:t>
            </a:r>
            <a:endParaRPr sz="1800">
              <a:solidFill>
                <a:schemeClr val="dk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4"/>
          <p:cNvSpPr/>
          <p:nvPr/>
        </p:nvSpPr>
        <p:spPr>
          <a:xfrm>
            <a:off x="1200500" y="301175"/>
            <a:ext cx="6002400" cy="199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0B5394"/>
                </a:solidFill>
              </a:rPr>
              <a:t>Congratulations! y</a:t>
            </a:r>
            <a:r>
              <a:rPr b="1" lang="en" sz="2400">
                <a:solidFill>
                  <a:srgbClr val="0B5394"/>
                </a:solidFill>
              </a:rPr>
              <a:t>ou got the </a:t>
            </a:r>
            <a:r>
              <a:rPr b="1" lang="en" sz="2400">
                <a:solidFill>
                  <a:srgbClr val="0B5394"/>
                </a:solidFill>
              </a:rPr>
              <a:t>appointment</a:t>
            </a:r>
            <a:r>
              <a:rPr b="1" lang="en" sz="2400">
                <a:solidFill>
                  <a:srgbClr val="0B5394"/>
                </a:solidFill>
              </a:rPr>
              <a:t> !!!</a:t>
            </a:r>
            <a:endParaRPr b="1" sz="2400">
              <a:solidFill>
                <a:srgbClr val="0B5394"/>
              </a:solidFill>
            </a:endParaRPr>
          </a:p>
          <a:p>
            <a:pPr indent="0" lvl="0" marL="0" rtl="0" algn="ctr">
              <a:spcBef>
                <a:spcPts val="0"/>
              </a:spcBef>
              <a:spcAft>
                <a:spcPts val="0"/>
              </a:spcAft>
              <a:buNone/>
            </a:pPr>
            <a:r>
              <a:t/>
            </a:r>
            <a:endParaRPr b="1" sz="2400">
              <a:solidFill>
                <a:srgbClr val="0B5394"/>
              </a:solidFill>
            </a:endParaRPr>
          </a:p>
          <a:p>
            <a:pPr indent="0" lvl="0" marL="0" rtl="0" algn="ctr">
              <a:spcBef>
                <a:spcPts val="0"/>
              </a:spcBef>
              <a:spcAft>
                <a:spcPts val="0"/>
              </a:spcAft>
              <a:buNone/>
            </a:pPr>
            <a:r>
              <a:rPr b="1" lang="en" sz="2400">
                <a:solidFill>
                  <a:srgbClr val="0B5394"/>
                </a:solidFill>
              </a:rPr>
              <a:t>What’s next ?</a:t>
            </a:r>
            <a:endParaRPr b="1" sz="2400">
              <a:solidFill>
                <a:srgbClr val="0B5394"/>
              </a:solidFill>
            </a:endParaRPr>
          </a:p>
        </p:txBody>
      </p:sp>
      <p:sp>
        <p:nvSpPr>
          <p:cNvPr id="137" name="Google Shape;137;p24"/>
          <p:cNvSpPr/>
          <p:nvPr/>
        </p:nvSpPr>
        <p:spPr>
          <a:xfrm>
            <a:off x="3300325" y="2427475"/>
            <a:ext cx="1887600" cy="1447800"/>
          </a:xfrm>
          <a:prstGeom prst="downArrow">
            <a:avLst>
              <a:gd fmla="val 50000" name="adj1"/>
              <a:gd fmla="val 49327"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8" name="Google Shape;138;p24"/>
          <p:cNvSpPr/>
          <p:nvPr/>
        </p:nvSpPr>
        <p:spPr>
          <a:xfrm>
            <a:off x="1200500" y="4013000"/>
            <a:ext cx="6002400" cy="615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solidFill>
                  <a:srgbClr val="0B5394"/>
                </a:solidFill>
              </a:rPr>
              <a:t>Schedule</a:t>
            </a:r>
            <a:r>
              <a:rPr b="1" lang="en" sz="1600">
                <a:solidFill>
                  <a:srgbClr val="0B5394"/>
                </a:solidFill>
              </a:rPr>
              <a:t> it on the Calendly link </a:t>
            </a:r>
            <a:endParaRPr b="1" sz="1600">
              <a:solidFill>
                <a:srgbClr val="0B5394"/>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5"/>
          <p:cNvSpPr txBox="1"/>
          <p:nvPr>
            <p:ph type="title"/>
          </p:nvPr>
        </p:nvSpPr>
        <p:spPr>
          <a:xfrm>
            <a:off x="311700" y="2753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rgbClr val="0B5394"/>
                </a:solidFill>
              </a:rPr>
              <a:t>How to Schedule using the </a:t>
            </a:r>
            <a:r>
              <a:rPr b="1" lang="en">
                <a:solidFill>
                  <a:srgbClr val="0B5394"/>
                </a:solidFill>
              </a:rPr>
              <a:t>Calendly link</a:t>
            </a:r>
            <a:r>
              <a:rPr lang="en"/>
              <a:t> </a:t>
            </a:r>
            <a:endParaRPr/>
          </a:p>
        </p:txBody>
      </p:sp>
      <p:sp>
        <p:nvSpPr>
          <p:cNvPr id="144" name="Google Shape;144;p25"/>
          <p:cNvSpPr txBox="1"/>
          <p:nvPr>
            <p:ph idx="1" type="body"/>
          </p:nvPr>
        </p:nvSpPr>
        <p:spPr>
          <a:xfrm>
            <a:off x="311700" y="848025"/>
            <a:ext cx="8520600" cy="3720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B5394"/>
              </a:buClr>
              <a:buSzPts val="1800"/>
              <a:buChar char="●"/>
            </a:pPr>
            <a:r>
              <a:rPr lang="en" u="sng">
                <a:solidFill>
                  <a:srgbClr val="0B5394"/>
                </a:solidFill>
                <a:highlight>
                  <a:srgbClr val="FAFAFA"/>
                </a:highlight>
                <a:hlinkClick r:id="rId3">
                  <a:extLst>
                    <a:ext uri="{A12FA001-AC4F-418D-AE19-62706E023703}">
                      <ahyp:hlinkClr val="tx"/>
                    </a:ext>
                  </a:extLst>
                </a:hlinkClick>
              </a:rPr>
              <a:t>https://calendly.com/cynthia-benzohar</a:t>
            </a:r>
            <a:endParaRPr>
              <a:solidFill>
                <a:srgbClr val="0B5394"/>
              </a:solidFill>
            </a:endParaRPr>
          </a:p>
          <a:p>
            <a:pPr indent="-342900" lvl="0" marL="457200" rtl="0" algn="l">
              <a:spcBef>
                <a:spcPts val="0"/>
              </a:spcBef>
              <a:spcAft>
                <a:spcPts val="0"/>
              </a:spcAft>
              <a:buClr>
                <a:schemeClr val="dk1"/>
              </a:buClr>
              <a:buSzPts val="1800"/>
              <a:buChar char="●"/>
            </a:pPr>
            <a:r>
              <a:rPr lang="en">
                <a:solidFill>
                  <a:schemeClr val="dk1"/>
                </a:solidFill>
              </a:rPr>
              <a:t>Title of Calendar Invite</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"Company Name - Employee Benefits"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Select a date &amp; time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Name = Company name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Email = </a:t>
            </a:r>
            <a:r>
              <a:rPr lang="en">
                <a:solidFill>
                  <a:schemeClr val="dk1"/>
                </a:solidFill>
              </a:rPr>
              <a:t>Client’s</a:t>
            </a:r>
            <a:r>
              <a:rPr lang="en">
                <a:solidFill>
                  <a:schemeClr val="dk1"/>
                </a:solidFill>
              </a:rPr>
              <a:t> email address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Add </a:t>
            </a:r>
            <a:r>
              <a:rPr lang="en">
                <a:solidFill>
                  <a:schemeClr val="dk1"/>
                </a:solidFill>
              </a:rPr>
              <a:t>guests </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The agent’s email address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Bryn’s email address</a:t>
            </a:r>
            <a:endParaRPr>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4294967295" type="ctrTitle"/>
          </p:nvPr>
        </p:nvSpPr>
        <p:spPr>
          <a:xfrm>
            <a:off x="311700" y="744575"/>
            <a:ext cx="8520600" cy="3968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4533" u="sng">
                <a:solidFill>
                  <a:srgbClr val="0B5394"/>
                </a:solidFill>
              </a:rPr>
              <a:t>Every call or drop is a sale!!</a:t>
            </a:r>
            <a:endParaRPr b="1" sz="4533" u="sng">
              <a:solidFill>
                <a:srgbClr val="0B5394"/>
              </a:solidFill>
            </a:endParaRPr>
          </a:p>
          <a:p>
            <a:pPr indent="0" lvl="0" marL="0" rtl="0" algn="l">
              <a:spcBef>
                <a:spcPts val="0"/>
              </a:spcBef>
              <a:spcAft>
                <a:spcPts val="0"/>
              </a:spcAft>
              <a:buNone/>
            </a:pPr>
            <a:r>
              <a:rPr lang="en" sz="4533"/>
              <a:t>Either </a:t>
            </a:r>
            <a:r>
              <a:rPr lang="en" sz="4533"/>
              <a:t>you</a:t>
            </a:r>
            <a:r>
              <a:rPr lang="en" sz="4533"/>
              <a:t> sold </a:t>
            </a:r>
            <a:r>
              <a:rPr lang="en" sz="4533"/>
              <a:t>the</a:t>
            </a:r>
            <a:r>
              <a:rPr lang="en" sz="4533"/>
              <a:t> prospect with the idea to meet you, or they sold you with the </a:t>
            </a:r>
            <a:r>
              <a:rPr lang="en" sz="4533"/>
              <a:t>reason</a:t>
            </a:r>
            <a:r>
              <a:rPr lang="en" sz="4533"/>
              <a:t> they can’t meet you! </a:t>
            </a:r>
            <a:endParaRPr sz="4533"/>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nvSpPr>
        <p:spPr>
          <a:xfrm>
            <a:off x="553600" y="481475"/>
            <a:ext cx="1251300" cy="45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pic>
        <p:nvPicPr>
          <p:cNvPr id="66" name="Google Shape;66;p15"/>
          <p:cNvPicPr preferRelativeResize="0"/>
          <p:nvPr/>
        </p:nvPicPr>
        <p:blipFill>
          <a:blip r:embed="rId3">
            <a:alphaModFix/>
          </a:blip>
          <a:stretch>
            <a:fillRect/>
          </a:stretch>
        </p:blipFill>
        <p:spPr>
          <a:xfrm>
            <a:off x="152400" y="76625"/>
            <a:ext cx="8736850" cy="4914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nvSpPr>
        <p:spPr>
          <a:xfrm>
            <a:off x="44550" y="57275"/>
            <a:ext cx="9268800" cy="5737500"/>
          </a:xfrm>
          <a:prstGeom prst="rect">
            <a:avLst/>
          </a:prstGeom>
          <a:noFill/>
          <a:ln>
            <a:noFill/>
          </a:ln>
        </p:spPr>
        <p:txBody>
          <a:bodyPr anchorCtr="0" anchor="t" bIns="91425" lIns="91425" spcFirstLastPara="1" rIns="91425" wrap="square" tIns="91425">
            <a:noAutofit/>
          </a:bodyPr>
          <a:lstStyle/>
          <a:p>
            <a:pPr indent="0" lvl="0" marL="1828800" rtl="0" algn="l">
              <a:spcBef>
                <a:spcPts val="0"/>
              </a:spcBef>
              <a:spcAft>
                <a:spcPts val="0"/>
              </a:spcAft>
              <a:buNone/>
            </a:pPr>
            <a:r>
              <a:t/>
            </a:r>
            <a:endParaRPr sz="3000">
              <a:solidFill>
                <a:schemeClr val="dk1"/>
              </a:solidFill>
            </a:endParaRPr>
          </a:p>
          <a:p>
            <a:pPr indent="457200" lvl="0" marL="914400" rtl="0" algn="l">
              <a:spcBef>
                <a:spcPts val="0"/>
              </a:spcBef>
              <a:spcAft>
                <a:spcPts val="0"/>
              </a:spcAft>
              <a:buNone/>
            </a:pPr>
            <a:r>
              <a:rPr b="1" lang="en" sz="3000">
                <a:solidFill>
                  <a:srgbClr val="0B5394"/>
                </a:solidFill>
              </a:rPr>
              <a:t>Steps to setting an appointment: </a:t>
            </a:r>
            <a:endParaRPr b="1" sz="3000">
              <a:solidFill>
                <a:srgbClr val="0B5394"/>
              </a:solidFill>
            </a:endParaRPr>
          </a:p>
          <a:p>
            <a:pPr indent="0" lvl="0" marL="0" rtl="0" algn="l">
              <a:spcBef>
                <a:spcPts val="0"/>
              </a:spcBef>
              <a:spcAft>
                <a:spcPts val="0"/>
              </a:spcAft>
              <a:buNone/>
            </a:pPr>
            <a:r>
              <a:t/>
            </a:r>
            <a:endParaRPr sz="3000">
              <a:solidFill>
                <a:schemeClr val="dk1"/>
              </a:solidFill>
            </a:endParaRPr>
          </a:p>
          <a:p>
            <a:pPr indent="-419100" lvl="0" marL="914400" rtl="0" algn="l">
              <a:spcBef>
                <a:spcPts val="0"/>
              </a:spcBef>
              <a:spcAft>
                <a:spcPts val="0"/>
              </a:spcAft>
              <a:buClr>
                <a:schemeClr val="dk1"/>
              </a:buClr>
              <a:buSzPts val="3000"/>
              <a:buAutoNum type="arabicPeriod"/>
            </a:pPr>
            <a:r>
              <a:rPr lang="en" sz="3000">
                <a:solidFill>
                  <a:schemeClr val="dk1"/>
                </a:solidFill>
              </a:rPr>
              <a:t>Qualifying the lead.</a:t>
            </a:r>
            <a:endParaRPr sz="3000">
              <a:solidFill>
                <a:schemeClr val="dk1"/>
              </a:solidFill>
            </a:endParaRPr>
          </a:p>
          <a:p>
            <a:pPr indent="0" lvl="0" marL="914400" rtl="0" algn="l">
              <a:spcBef>
                <a:spcPts val="0"/>
              </a:spcBef>
              <a:spcAft>
                <a:spcPts val="0"/>
              </a:spcAft>
              <a:buNone/>
            </a:pPr>
            <a:r>
              <a:t/>
            </a:r>
            <a:endParaRPr sz="3000">
              <a:solidFill>
                <a:schemeClr val="dk1"/>
              </a:solidFill>
            </a:endParaRPr>
          </a:p>
          <a:p>
            <a:pPr indent="-419100" lvl="0" marL="914400" rtl="0" algn="l">
              <a:spcBef>
                <a:spcPts val="0"/>
              </a:spcBef>
              <a:spcAft>
                <a:spcPts val="0"/>
              </a:spcAft>
              <a:buClr>
                <a:schemeClr val="dk1"/>
              </a:buClr>
              <a:buSzPts val="3000"/>
              <a:buAutoNum type="arabicPeriod"/>
            </a:pPr>
            <a:r>
              <a:rPr lang="en" sz="3000">
                <a:solidFill>
                  <a:schemeClr val="dk1"/>
                </a:solidFill>
              </a:rPr>
              <a:t>Calling or dropping </a:t>
            </a:r>
            <a:r>
              <a:rPr lang="en" sz="3000">
                <a:solidFill>
                  <a:schemeClr val="dk1"/>
                </a:solidFill>
              </a:rPr>
              <a:t>intentionally</a:t>
            </a:r>
            <a:r>
              <a:rPr lang="en" sz="3000">
                <a:solidFill>
                  <a:schemeClr val="dk1"/>
                </a:solidFill>
              </a:rPr>
              <a:t> with the </a:t>
            </a:r>
            <a:r>
              <a:rPr lang="en" sz="3000">
                <a:solidFill>
                  <a:schemeClr val="dk1"/>
                </a:solidFill>
              </a:rPr>
              <a:t>decision</a:t>
            </a:r>
            <a:r>
              <a:rPr lang="en" sz="3000">
                <a:solidFill>
                  <a:schemeClr val="dk1"/>
                </a:solidFill>
              </a:rPr>
              <a:t> makers information.</a:t>
            </a:r>
            <a:endParaRPr sz="3000">
              <a:solidFill>
                <a:schemeClr val="dk1"/>
              </a:solidFill>
            </a:endParaRPr>
          </a:p>
          <a:p>
            <a:pPr indent="0" lvl="0" marL="914400" rtl="0" algn="l">
              <a:spcBef>
                <a:spcPts val="0"/>
              </a:spcBef>
              <a:spcAft>
                <a:spcPts val="0"/>
              </a:spcAft>
              <a:buNone/>
            </a:pPr>
            <a:r>
              <a:t/>
            </a:r>
            <a:endParaRPr sz="3000">
              <a:solidFill>
                <a:schemeClr val="dk1"/>
              </a:solidFill>
            </a:endParaRPr>
          </a:p>
          <a:p>
            <a:pPr indent="-419100" lvl="0" marL="914400" rtl="0" algn="l">
              <a:spcBef>
                <a:spcPts val="0"/>
              </a:spcBef>
              <a:spcAft>
                <a:spcPts val="0"/>
              </a:spcAft>
              <a:buClr>
                <a:schemeClr val="dk1"/>
              </a:buClr>
              <a:buSzPts val="3000"/>
              <a:buAutoNum type="arabicPeriod"/>
            </a:pPr>
            <a:r>
              <a:rPr lang="en" sz="3000">
                <a:solidFill>
                  <a:schemeClr val="dk1"/>
                </a:solidFill>
              </a:rPr>
              <a:t>Scheduling an appointment.</a:t>
            </a:r>
            <a:endParaRPr sz="3000">
              <a:solidFill>
                <a:schemeClr val="dk1"/>
              </a:solidFill>
            </a:endParaRPr>
          </a:p>
        </p:txBody>
      </p:sp>
      <p:sp>
        <p:nvSpPr>
          <p:cNvPr id="72" name="Google Shape;72;p16"/>
          <p:cNvSpPr txBox="1"/>
          <p:nvPr/>
        </p:nvSpPr>
        <p:spPr>
          <a:xfrm>
            <a:off x="1285350" y="269375"/>
            <a:ext cx="6108600" cy="33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idx="4294967295" type="title"/>
          </p:nvPr>
        </p:nvSpPr>
        <p:spPr>
          <a:xfrm>
            <a:off x="311700" y="205750"/>
            <a:ext cx="8520600" cy="469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457200" lvl="0" marL="1828800" rtl="0" algn="l">
              <a:spcBef>
                <a:spcPts val="0"/>
              </a:spcBef>
              <a:spcAft>
                <a:spcPts val="0"/>
              </a:spcAft>
              <a:buNone/>
            </a:pPr>
            <a:r>
              <a:rPr b="1" lang="en" sz="3000">
                <a:solidFill>
                  <a:srgbClr val="0B5394"/>
                </a:solidFill>
              </a:rPr>
              <a:t>Q</a:t>
            </a:r>
            <a:r>
              <a:rPr b="1" lang="en" sz="3000">
                <a:solidFill>
                  <a:srgbClr val="0B5394"/>
                </a:solidFill>
              </a:rPr>
              <a:t>ualifying</a:t>
            </a:r>
            <a:r>
              <a:rPr b="1" lang="en" sz="3000">
                <a:solidFill>
                  <a:srgbClr val="0B5394"/>
                </a:solidFill>
              </a:rPr>
              <a:t> the lead</a:t>
            </a:r>
            <a:r>
              <a:rPr b="1" lang="en">
                <a:solidFill>
                  <a:srgbClr val="0B5394"/>
                </a:solidFill>
              </a:rPr>
              <a:t> </a:t>
            </a:r>
            <a:r>
              <a:rPr b="1" lang="en"/>
              <a:t> </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457200" lvl="0" marL="457200" rtl="0" algn="l">
              <a:spcBef>
                <a:spcPts val="0"/>
              </a:spcBef>
              <a:spcAft>
                <a:spcPts val="0"/>
              </a:spcAft>
              <a:buNone/>
            </a:pPr>
            <a:r>
              <a:rPr lang="en" sz="3000"/>
              <a:t>What information are we looking for ?</a:t>
            </a:r>
            <a:endParaRPr sz="3000"/>
          </a:p>
          <a:p>
            <a:pPr indent="0" lvl="0" marL="0" rtl="0" algn="l">
              <a:spcBef>
                <a:spcPts val="0"/>
              </a:spcBef>
              <a:spcAft>
                <a:spcPts val="0"/>
              </a:spcAft>
              <a:buNone/>
            </a:pPr>
            <a:r>
              <a:rPr lang="en" sz="3000"/>
              <a:t> 		Why do we </a:t>
            </a:r>
            <a:r>
              <a:rPr lang="en" sz="3000"/>
              <a:t>want to</a:t>
            </a:r>
            <a:r>
              <a:rPr lang="en" sz="3000"/>
              <a:t> qualify the lead?</a:t>
            </a:r>
            <a:endParaRPr sz="3000"/>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1200"/>
              </a:spcAft>
              <a:buClr>
                <a:schemeClr val="dk1"/>
              </a:buClr>
              <a:buSzPts val="275"/>
              <a:buFont typeface="Arial"/>
              <a:buNone/>
            </a:pPr>
            <a:r>
              <a:rPr b="1" lang="en" sz="2750">
                <a:solidFill>
                  <a:srgbClr val="0B5394"/>
                </a:solidFill>
              </a:rPr>
              <a:t>How to Schedule a Meeting:</a:t>
            </a:r>
            <a:endParaRPr b="1" sz="4200">
              <a:solidFill>
                <a:srgbClr val="0B5394"/>
              </a:solidFill>
            </a:endParaRPr>
          </a:p>
        </p:txBody>
      </p:sp>
      <p:sp>
        <p:nvSpPr>
          <p:cNvPr id="83" name="Google Shape;83;p18"/>
          <p:cNvSpPr txBox="1"/>
          <p:nvPr>
            <p:ph idx="1" type="body"/>
          </p:nvPr>
        </p:nvSpPr>
        <p:spPr>
          <a:xfrm>
            <a:off x="258675" y="1425325"/>
            <a:ext cx="8520600" cy="34998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275"/>
              <a:buFont typeface="Arial"/>
              <a:buNone/>
            </a:pPr>
            <a:r>
              <a:rPr b="1" lang="en" sz="2850"/>
              <a:t>Qualify the Lead:</a:t>
            </a:r>
            <a:endParaRPr b="1" sz="2850"/>
          </a:p>
          <a:p>
            <a:pPr indent="-371475" lvl="0" marL="457200" rtl="0" algn="l">
              <a:lnSpc>
                <a:spcPct val="95000"/>
              </a:lnSpc>
              <a:spcBef>
                <a:spcPts val="1200"/>
              </a:spcBef>
              <a:spcAft>
                <a:spcPts val="0"/>
              </a:spcAft>
              <a:buSzPts val="2250"/>
              <a:buChar char="●"/>
            </a:pPr>
            <a:r>
              <a:rPr lang="en" sz="2250"/>
              <a:t>Verify address</a:t>
            </a:r>
            <a:endParaRPr sz="2250"/>
          </a:p>
          <a:p>
            <a:pPr indent="-371475" lvl="0" marL="457200" rtl="0" algn="l">
              <a:lnSpc>
                <a:spcPct val="95000"/>
              </a:lnSpc>
              <a:spcBef>
                <a:spcPts val="0"/>
              </a:spcBef>
              <a:spcAft>
                <a:spcPts val="0"/>
              </a:spcAft>
              <a:buSzPts val="2250"/>
              <a:buChar char="●"/>
            </a:pPr>
            <a:r>
              <a:rPr lang="en" sz="2250"/>
              <a:t># of employees</a:t>
            </a:r>
            <a:endParaRPr sz="2250"/>
          </a:p>
          <a:p>
            <a:pPr indent="-371475" lvl="0" marL="457200" rtl="0" algn="l">
              <a:lnSpc>
                <a:spcPct val="95000"/>
              </a:lnSpc>
              <a:spcBef>
                <a:spcPts val="0"/>
              </a:spcBef>
              <a:spcAft>
                <a:spcPts val="0"/>
              </a:spcAft>
              <a:buSzPts val="2250"/>
              <a:buChar char="●"/>
            </a:pPr>
            <a:r>
              <a:rPr lang="en" sz="2250"/>
              <a:t>Who is in charge of benefits?</a:t>
            </a:r>
            <a:endParaRPr sz="2250"/>
          </a:p>
          <a:p>
            <a:pPr indent="-371475" lvl="0" marL="457200" rtl="0" algn="l">
              <a:lnSpc>
                <a:spcPct val="95000"/>
              </a:lnSpc>
              <a:spcBef>
                <a:spcPts val="0"/>
              </a:spcBef>
              <a:spcAft>
                <a:spcPts val="0"/>
              </a:spcAft>
              <a:buSzPts val="2250"/>
              <a:buChar char="●"/>
            </a:pPr>
            <a:r>
              <a:rPr lang="en" sz="2250"/>
              <a:t>Do they offer benefits?</a:t>
            </a:r>
            <a:endParaRPr sz="2250"/>
          </a:p>
          <a:p>
            <a:pPr indent="-371475" lvl="0" marL="457200" rtl="0" algn="l">
              <a:lnSpc>
                <a:spcPct val="95000"/>
              </a:lnSpc>
              <a:spcBef>
                <a:spcPts val="0"/>
              </a:spcBef>
              <a:spcAft>
                <a:spcPts val="0"/>
              </a:spcAft>
              <a:buSzPts val="2250"/>
              <a:buChar char="●"/>
            </a:pPr>
            <a:r>
              <a:rPr lang="en" sz="2250"/>
              <a:t>What do they like most about the benefits?</a:t>
            </a:r>
            <a:endParaRPr sz="2250"/>
          </a:p>
          <a:p>
            <a:pPr indent="-371475" lvl="0" marL="457200" rtl="0" algn="l">
              <a:lnSpc>
                <a:spcPct val="95000"/>
              </a:lnSpc>
              <a:spcBef>
                <a:spcPts val="0"/>
              </a:spcBef>
              <a:spcAft>
                <a:spcPts val="0"/>
              </a:spcAft>
              <a:buSzPts val="2250"/>
              <a:buChar char="●"/>
            </a:pPr>
            <a:r>
              <a:rPr lang="en" sz="2250"/>
              <a:t>Are they having any challenges with benefits?</a:t>
            </a:r>
            <a:endParaRPr sz="2250"/>
          </a:p>
          <a:p>
            <a:pPr indent="0" lvl="0" marL="457200" rtl="0" algn="l">
              <a:lnSpc>
                <a:spcPct val="95000"/>
              </a:lnSpc>
              <a:spcBef>
                <a:spcPts val="1200"/>
              </a:spcBef>
              <a:spcAft>
                <a:spcPts val="1200"/>
              </a:spcAft>
              <a:buNone/>
            </a:pPr>
            <a:r>
              <a:t/>
            </a:r>
            <a:endParaRPr sz="225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nvSpPr>
        <p:spPr>
          <a:xfrm>
            <a:off x="585400" y="354200"/>
            <a:ext cx="8357100" cy="4867800"/>
          </a:xfrm>
          <a:prstGeom prst="rect">
            <a:avLst/>
          </a:prstGeom>
          <a:noFill/>
          <a:ln>
            <a:noFill/>
          </a:ln>
        </p:spPr>
        <p:txBody>
          <a:bodyPr anchorCtr="0" anchor="t" bIns="91425" lIns="91425" spcFirstLastPara="1" rIns="91425" wrap="square" tIns="91425">
            <a:noAutofit/>
          </a:bodyPr>
          <a:lstStyle/>
          <a:p>
            <a:pPr indent="457200" lvl="0" marL="914400" rtl="0" algn="l">
              <a:spcBef>
                <a:spcPts val="0"/>
              </a:spcBef>
              <a:spcAft>
                <a:spcPts val="0"/>
              </a:spcAft>
              <a:buNone/>
            </a:pPr>
            <a:r>
              <a:rPr b="1" lang="en" sz="2400">
                <a:solidFill>
                  <a:srgbClr val="0B5394"/>
                </a:solidFill>
              </a:rPr>
              <a:t>Appointment Setting Call Script:</a:t>
            </a:r>
            <a:r>
              <a:rPr lang="en" sz="1800">
                <a:solidFill>
                  <a:schemeClr val="dk2"/>
                </a:solidFill>
              </a:rPr>
              <a:t> </a:t>
            </a:r>
            <a:endParaRPr sz="1800">
              <a:solidFill>
                <a:schemeClr val="dk2"/>
              </a:solidFill>
            </a:endParaRPr>
          </a:p>
          <a:p>
            <a:pPr indent="0" lvl="0" marL="91440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rPr lang="en" sz="1800">
                <a:solidFill>
                  <a:schemeClr val="dk2"/>
                </a:solidFill>
              </a:rPr>
              <a:t>Hi my name is ___ and I’m a benefits consultant with Xperience Benefits. We help local businesses enhance their employee benefits by improving their service and education. Best part is, our services are available at no cost. Have you heard our name thrown around before? (wait for answer, they will likely say no) “We are the premier Employee Benefits Company in (state where you live). I have a couple quick questions…” </a:t>
            </a:r>
            <a:endParaRPr sz="1800">
              <a:solidFill>
                <a:schemeClr val="dk2"/>
              </a:solidFill>
            </a:endParaRPr>
          </a:p>
          <a:p>
            <a:pPr indent="0" lvl="0" marL="0" rtl="0" algn="l">
              <a:spcBef>
                <a:spcPts val="0"/>
              </a:spcBef>
              <a:spcAft>
                <a:spcPts val="0"/>
              </a:spcAft>
              <a:buNone/>
            </a:pPr>
            <a:r>
              <a:rPr lang="en" sz="1800" u="sng">
                <a:solidFill>
                  <a:srgbClr val="0B5394"/>
                </a:solidFill>
                <a:hlinkClick r:id="rId3">
                  <a:extLst>
                    <a:ext uri="{A12FA001-AC4F-418D-AE19-62706E023703}">
                      <ahyp:hlinkClr val="tx"/>
                    </a:ext>
                  </a:extLst>
                </a:hlinkClick>
              </a:rPr>
              <a:t>Appointment Setting Call Script.pdf (wsimg.com)</a:t>
            </a:r>
            <a:endParaRPr sz="1800">
              <a:solidFill>
                <a:srgbClr val="0B539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type="title"/>
          </p:nvPr>
        </p:nvSpPr>
        <p:spPr>
          <a:xfrm>
            <a:off x="311700" y="4662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990"/>
              <a:buFont typeface="Arial"/>
              <a:buNone/>
            </a:pPr>
            <a:r>
              <a:rPr b="1" lang="en" sz="2720">
                <a:solidFill>
                  <a:srgbClr val="0B5394"/>
                </a:solidFill>
              </a:rPr>
              <a:t>Schedule the Appointment</a:t>
            </a:r>
            <a:endParaRPr b="1" sz="3620">
              <a:solidFill>
                <a:srgbClr val="0B5394"/>
              </a:solidFill>
            </a:endParaRPr>
          </a:p>
        </p:txBody>
      </p:sp>
      <p:sp>
        <p:nvSpPr>
          <p:cNvPr id="94" name="Google Shape;94;p20"/>
          <p:cNvSpPr txBox="1"/>
          <p:nvPr>
            <p:ph idx="1" type="body"/>
          </p:nvPr>
        </p:nvSpPr>
        <p:spPr>
          <a:xfrm>
            <a:off x="311700" y="1163075"/>
            <a:ext cx="8520600" cy="4069500"/>
          </a:xfrm>
          <a:prstGeom prst="rect">
            <a:avLst/>
          </a:prstGeom>
        </p:spPr>
        <p:txBody>
          <a:bodyPr anchorCtr="0" anchor="t" bIns="91425" lIns="91425" spcFirstLastPara="1" rIns="91425" wrap="square" tIns="91425">
            <a:normAutofit fontScale="40000"/>
          </a:bodyPr>
          <a:lstStyle/>
          <a:p>
            <a:pPr indent="0" lvl="0" marL="0" rtl="0" algn="l">
              <a:spcBef>
                <a:spcPts val="0"/>
              </a:spcBef>
              <a:spcAft>
                <a:spcPts val="0"/>
              </a:spcAft>
              <a:buClr>
                <a:schemeClr val="dk1"/>
              </a:buClr>
              <a:buSzPct val="50000"/>
              <a:buFont typeface="Arial"/>
              <a:buNone/>
            </a:pPr>
            <a:r>
              <a:t/>
            </a:r>
            <a:endParaRPr sz="2200"/>
          </a:p>
          <a:p>
            <a:pPr indent="0" lvl="0" marL="0" rtl="0" algn="l">
              <a:spcBef>
                <a:spcPts val="1200"/>
              </a:spcBef>
              <a:spcAft>
                <a:spcPts val="0"/>
              </a:spcAft>
              <a:buClr>
                <a:schemeClr val="dk1"/>
              </a:buClr>
              <a:buSzPts val="440"/>
              <a:buFont typeface="Arial"/>
              <a:buNone/>
            </a:pPr>
            <a:r>
              <a:rPr b="1" lang="en" sz="5307"/>
              <a:t>Start with </a:t>
            </a:r>
            <a:r>
              <a:rPr b="1" lang="en" sz="5307">
                <a:solidFill>
                  <a:srgbClr val="0B5394"/>
                </a:solidFill>
              </a:rPr>
              <a:t>Why</a:t>
            </a:r>
            <a:r>
              <a:rPr b="1" lang="en" sz="5307"/>
              <a:t>  - Your mission statement </a:t>
            </a:r>
            <a:endParaRPr b="1" sz="5307"/>
          </a:p>
          <a:p>
            <a:pPr indent="0" lvl="0" marL="0" rtl="0" algn="l">
              <a:spcBef>
                <a:spcPts val="1200"/>
              </a:spcBef>
              <a:spcAft>
                <a:spcPts val="0"/>
              </a:spcAft>
              <a:buClr>
                <a:schemeClr val="dk1"/>
              </a:buClr>
              <a:buSzPts val="440"/>
              <a:buFont typeface="Arial"/>
              <a:buNone/>
            </a:pPr>
            <a:r>
              <a:rPr b="1" lang="en" sz="5307"/>
              <a:t>Then</a:t>
            </a:r>
            <a:r>
              <a:rPr b="1" lang="en" sz="5307">
                <a:solidFill>
                  <a:srgbClr val="0B5394"/>
                </a:solidFill>
              </a:rPr>
              <a:t> Who</a:t>
            </a:r>
            <a:r>
              <a:rPr b="1" lang="en" sz="5307"/>
              <a:t> - </a:t>
            </a:r>
            <a:r>
              <a:rPr b="1" lang="en" sz="5307"/>
              <a:t>Who is in </a:t>
            </a:r>
            <a:r>
              <a:rPr b="1" lang="en" sz="5307"/>
              <a:t>charge of </a:t>
            </a:r>
            <a:r>
              <a:rPr b="1" lang="en" sz="5307"/>
              <a:t>benefits? </a:t>
            </a:r>
            <a:endParaRPr b="1" sz="5307"/>
          </a:p>
          <a:p>
            <a:pPr indent="0" lvl="0" marL="0" rtl="0" algn="l">
              <a:spcBef>
                <a:spcPts val="1200"/>
              </a:spcBef>
              <a:spcAft>
                <a:spcPts val="0"/>
              </a:spcAft>
              <a:buClr>
                <a:schemeClr val="dk1"/>
              </a:buClr>
              <a:buSzPts val="440"/>
              <a:buFont typeface="Arial"/>
              <a:buNone/>
            </a:pPr>
            <a:r>
              <a:rPr b="1" lang="en" sz="5307">
                <a:solidFill>
                  <a:srgbClr val="0B5394"/>
                </a:solidFill>
              </a:rPr>
              <a:t>How?</a:t>
            </a:r>
            <a:r>
              <a:rPr b="1" lang="en" sz="5307"/>
              <a:t> – this will be covered in the meeting</a:t>
            </a:r>
            <a:endParaRPr b="1" sz="5307"/>
          </a:p>
          <a:p>
            <a:pPr indent="0" lvl="0" marL="0" rtl="0" algn="l">
              <a:spcBef>
                <a:spcPts val="1200"/>
              </a:spcBef>
              <a:spcAft>
                <a:spcPts val="0"/>
              </a:spcAft>
              <a:buClr>
                <a:schemeClr val="dk1"/>
              </a:buClr>
              <a:buSzPts val="440"/>
              <a:buFont typeface="Arial"/>
              <a:buNone/>
            </a:pPr>
            <a:r>
              <a:rPr b="1" lang="en" sz="5307">
                <a:solidFill>
                  <a:srgbClr val="0B5394"/>
                </a:solidFill>
              </a:rPr>
              <a:t>What? </a:t>
            </a:r>
            <a:r>
              <a:rPr b="1" lang="en" sz="5307"/>
              <a:t>– we can’t make recommendations until we do a proper</a:t>
            </a:r>
            <a:endParaRPr b="1" sz="5307"/>
          </a:p>
          <a:p>
            <a:pPr indent="0" lvl="0" marL="0" rtl="0" algn="l">
              <a:spcBef>
                <a:spcPts val="1200"/>
              </a:spcBef>
              <a:spcAft>
                <a:spcPts val="0"/>
              </a:spcAft>
              <a:buClr>
                <a:schemeClr val="dk1"/>
              </a:buClr>
              <a:buSzPts val="440"/>
              <a:buFont typeface="Arial"/>
              <a:buNone/>
            </a:pPr>
            <a:r>
              <a:rPr b="1" lang="en" sz="5307"/>
              <a:t>discovery</a:t>
            </a:r>
            <a:endParaRPr b="1" sz="5307"/>
          </a:p>
          <a:p>
            <a:pPr indent="0" lvl="0" marL="0" rtl="0" algn="l">
              <a:spcBef>
                <a:spcPts val="1200"/>
              </a:spcBef>
              <a:spcAft>
                <a:spcPts val="0"/>
              </a:spcAft>
              <a:buClr>
                <a:schemeClr val="dk1"/>
              </a:buClr>
              <a:buSzPts val="440"/>
              <a:buFont typeface="Arial"/>
              <a:buNone/>
            </a:pPr>
            <a:r>
              <a:rPr b="1" lang="en" sz="5307"/>
              <a:t>Schedule location first, then schedule the date and time</a:t>
            </a:r>
            <a:endParaRPr b="1" sz="5307"/>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p:nvPr/>
        </p:nvSpPr>
        <p:spPr>
          <a:xfrm>
            <a:off x="2875200" y="1807050"/>
            <a:ext cx="3393600" cy="13998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800">
                <a:solidFill>
                  <a:srgbClr val="0B5394"/>
                </a:solidFill>
              </a:rPr>
              <a:t>Objections</a:t>
            </a:r>
            <a:endParaRPr b="1" sz="1800">
              <a:solidFill>
                <a:srgbClr val="0B5394"/>
              </a:solidFill>
            </a:endParaRPr>
          </a:p>
        </p:txBody>
      </p:sp>
      <p:sp>
        <p:nvSpPr>
          <p:cNvPr id="100" name="Google Shape;100;p21"/>
          <p:cNvSpPr txBox="1"/>
          <p:nvPr/>
        </p:nvSpPr>
        <p:spPr>
          <a:xfrm>
            <a:off x="3628000" y="241125"/>
            <a:ext cx="1548600" cy="73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Not interested</a:t>
            </a:r>
            <a:endParaRPr sz="1800">
              <a:solidFill>
                <a:schemeClr val="dk2"/>
              </a:solidFill>
            </a:endParaRPr>
          </a:p>
        </p:txBody>
      </p:sp>
      <p:cxnSp>
        <p:nvCxnSpPr>
          <p:cNvPr id="101" name="Google Shape;101;p21"/>
          <p:cNvCxnSpPr>
            <a:stCxn id="99" idx="0"/>
            <a:endCxn id="100" idx="2"/>
          </p:cNvCxnSpPr>
          <p:nvPr/>
        </p:nvCxnSpPr>
        <p:spPr>
          <a:xfrm rot="10800000">
            <a:off x="4402200" y="972750"/>
            <a:ext cx="169800" cy="834300"/>
          </a:xfrm>
          <a:prstGeom prst="straightConnector1">
            <a:avLst/>
          </a:prstGeom>
          <a:noFill/>
          <a:ln cap="flat" cmpd="sng" w="9525">
            <a:solidFill>
              <a:schemeClr val="dk2"/>
            </a:solidFill>
            <a:prstDash val="solid"/>
            <a:round/>
            <a:headEnd len="med" w="med" type="none"/>
            <a:tailEnd len="med" w="med" type="triangle"/>
          </a:ln>
        </p:spPr>
      </p:cxnSp>
      <p:sp>
        <p:nvSpPr>
          <p:cNvPr id="102" name="Google Shape;102;p21"/>
          <p:cNvSpPr txBox="1"/>
          <p:nvPr/>
        </p:nvSpPr>
        <p:spPr>
          <a:xfrm>
            <a:off x="801950" y="1998000"/>
            <a:ext cx="19089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rPr>
              <a:t>Tried it before</a:t>
            </a:r>
            <a:endParaRPr sz="1800">
              <a:solidFill>
                <a:schemeClr val="dk2"/>
              </a:solidFill>
            </a:endParaRPr>
          </a:p>
        </p:txBody>
      </p:sp>
      <p:sp>
        <p:nvSpPr>
          <p:cNvPr id="103" name="Google Shape;103;p21"/>
          <p:cNvSpPr txBox="1"/>
          <p:nvPr/>
        </p:nvSpPr>
        <p:spPr>
          <a:xfrm>
            <a:off x="1168700" y="3588775"/>
            <a:ext cx="2248200" cy="66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Already have benefits/broker</a:t>
            </a:r>
            <a:endParaRPr sz="1800">
              <a:solidFill>
                <a:schemeClr val="dk2"/>
              </a:solidFill>
            </a:endParaRPr>
          </a:p>
        </p:txBody>
      </p:sp>
      <p:sp>
        <p:nvSpPr>
          <p:cNvPr id="104" name="Google Shape;104;p21"/>
          <p:cNvSpPr txBox="1"/>
          <p:nvPr/>
        </p:nvSpPr>
        <p:spPr>
          <a:xfrm>
            <a:off x="5866775" y="3843075"/>
            <a:ext cx="1739400" cy="75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Can’t afford it</a:t>
            </a:r>
            <a:endParaRPr sz="1800">
              <a:solidFill>
                <a:schemeClr val="dk2"/>
              </a:solidFill>
            </a:endParaRPr>
          </a:p>
        </p:txBody>
      </p:sp>
      <p:sp>
        <p:nvSpPr>
          <p:cNvPr id="105" name="Google Shape;105;p21"/>
          <p:cNvSpPr txBox="1"/>
          <p:nvPr/>
        </p:nvSpPr>
        <p:spPr>
          <a:xfrm>
            <a:off x="6980400" y="1998000"/>
            <a:ext cx="2163600" cy="100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Don’t think employees will be interested</a:t>
            </a:r>
            <a:endParaRPr sz="1800">
              <a:solidFill>
                <a:schemeClr val="dk2"/>
              </a:solidFill>
            </a:endParaRPr>
          </a:p>
        </p:txBody>
      </p:sp>
      <p:cxnSp>
        <p:nvCxnSpPr>
          <p:cNvPr id="106" name="Google Shape;106;p21"/>
          <p:cNvCxnSpPr>
            <a:stCxn id="99" idx="2"/>
          </p:cNvCxnSpPr>
          <p:nvPr/>
        </p:nvCxnSpPr>
        <p:spPr>
          <a:xfrm rot="10800000">
            <a:off x="1911000" y="2379750"/>
            <a:ext cx="964200" cy="127200"/>
          </a:xfrm>
          <a:prstGeom prst="straightConnector1">
            <a:avLst/>
          </a:prstGeom>
          <a:noFill/>
          <a:ln cap="flat" cmpd="sng" w="9525">
            <a:solidFill>
              <a:schemeClr val="dk2"/>
            </a:solidFill>
            <a:prstDash val="solid"/>
            <a:round/>
            <a:headEnd len="med" w="med" type="none"/>
            <a:tailEnd len="med" w="med" type="triangle"/>
          </a:ln>
        </p:spPr>
      </p:cxnSp>
      <p:cxnSp>
        <p:nvCxnSpPr>
          <p:cNvPr id="107" name="Google Shape;107;p21"/>
          <p:cNvCxnSpPr>
            <a:stCxn id="99" idx="6"/>
          </p:cNvCxnSpPr>
          <p:nvPr/>
        </p:nvCxnSpPr>
        <p:spPr>
          <a:xfrm flipH="1" rot="10800000">
            <a:off x="6268800" y="2454150"/>
            <a:ext cx="711600" cy="52800"/>
          </a:xfrm>
          <a:prstGeom prst="straightConnector1">
            <a:avLst/>
          </a:prstGeom>
          <a:noFill/>
          <a:ln cap="flat" cmpd="sng" w="9525">
            <a:solidFill>
              <a:schemeClr val="dk2"/>
            </a:solidFill>
            <a:prstDash val="solid"/>
            <a:round/>
            <a:headEnd len="med" w="med" type="none"/>
            <a:tailEnd len="med" w="med" type="triangle"/>
          </a:ln>
        </p:spPr>
      </p:cxnSp>
      <p:cxnSp>
        <p:nvCxnSpPr>
          <p:cNvPr id="108" name="Google Shape;108;p21"/>
          <p:cNvCxnSpPr>
            <a:stCxn id="99" idx="5"/>
          </p:cNvCxnSpPr>
          <p:nvPr/>
        </p:nvCxnSpPr>
        <p:spPr>
          <a:xfrm>
            <a:off x="5771819" y="3001854"/>
            <a:ext cx="720600" cy="809700"/>
          </a:xfrm>
          <a:prstGeom prst="straightConnector1">
            <a:avLst/>
          </a:prstGeom>
          <a:noFill/>
          <a:ln cap="flat" cmpd="sng" w="9525">
            <a:solidFill>
              <a:schemeClr val="dk2"/>
            </a:solidFill>
            <a:prstDash val="solid"/>
            <a:round/>
            <a:headEnd len="med" w="med" type="none"/>
            <a:tailEnd len="med" w="med" type="triangle"/>
          </a:ln>
        </p:spPr>
      </p:cxnSp>
      <p:cxnSp>
        <p:nvCxnSpPr>
          <p:cNvPr id="109" name="Google Shape;109;p21"/>
          <p:cNvCxnSpPr>
            <a:stCxn id="99" idx="3"/>
          </p:cNvCxnSpPr>
          <p:nvPr/>
        </p:nvCxnSpPr>
        <p:spPr>
          <a:xfrm flipH="1">
            <a:off x="2812381" y="3001854"/>
            <a:ext cx="559800" cy="7353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