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258" r:id="rId3"/>
    <p:sldId id="2369" r:id="rId4"/>
    <p:sldId id="2145707185" r:id="rId5"/>
    <p:sldId id="2145707186" r:id="rId6"/>
    <p:sldId id="2371" r:id="rId7"/>
    <p:sldId id="2370" r:id="rId8"/>
    <p:sldId id="256" r:id="rId9"/>
    <p:sldId id="2364" r:id="rId10"/>
    <p:sldId id="2372" r:id="rId11"/>
    <p:sldId id="2355" r:id="rId12"/>
    <p:sldId id="271" r:id="rId13"/>
    <p:sldId id="2373" r:id="rId14"/>
    <p:sldId id="2374" r:id="rId15"/>
    <p:sldId id="376" r:id="rId16"/>
    <p:sldId id="395" r:id="rId17"/>
    <p:sldId id="2145707187" r:id="rId18"/>
    <p:sldId id="396" r:id="rId19"/>
    <p:sldId id="512" r:id="rId20"/>
    <p:sldId id="2145707188" r:id="rId21"/>
    <p:sldId id="389" r:id="rId22"/>
    <p:sldId id="390" r:id="rId23"/>
    <p:sldId id="444" r:id="rId24"/>
    <p:sldId id="510" r:id="rId25"/>
    <p:sldId id="366" r:id="rId26"/>
    <p:sldId id="517" r:id="rId27"/>
    <p:sldId id="513" r:id="rId28"/>
    <p:sldId id="267" r:id="rId29"/>
    <p:sldId id="259" r:id="rId30"/>
    <p:sldId id="260" r:id="rId31"/>
    <p:sldId id="261" r:id="rId32"/>
    <p:sldId id="262" r:id="rId33"/>
    <p:sldId id="263" r:id="rId34"/>
    <p:sldId id="264" r:id="rId35"/>
    <p:sldId id="272" r:id="rId36"/>
    <p:sldId id="273" r:id="rId37"/>
    <p:sldId id="274" r:id="rId38"/>
    <p:sldId id="275" r:id="rId39"/>
    <p:sldId id="276" r:id="rId40"/>
    <p:sldId id="2145707190" r:id="rId41"/>
    <p:sldId id="28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53676" autoAdjust="0"/>
    <p:restoredTop sz="94671" autoAdjust="0"/>
  </p:normalViewPr>
  <p:slideViewPr>
    <p:cSldViewPr>
      <p:cViewPr varScale="1">
        <p:scale>
          <a:sx n="34" d="100"/>
          <a:sy n="34" d="100"/>
        </p:scale>
        <p:origin x="48" y="10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484-A04C-B71D-0B8EA970B38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484-A04C-B71D-0B8EA970B38E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484-A04C-B71D-0B8EA970B38E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484-A04C-B71D-0B8EA970B38E}"/>
              </c:ext>
            </c:extLst>
          </c:dPt>
          <c:dLbls>
            <c:dLbl>
              <c:idx val="0"/>
              <c:layout>
                <c:manualLayout>
                  <c:x val="-0.192881044559049"/>
                  <c:y val="-0.2592531637418704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484-A04C-B71D-0B8EA970B38E}"/>
                </c:ext>
              </c:extLst>
            </c:dLbl>
            <c:dLbl>
              <c:idx val="1"/>
              <c:layout>
                <c:manualLayout>
                  <c:x val="-8.3127603260730931E-2"/>
                  <c:y val="-2.75614851121371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4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0" dirty="0">
                        <a:solidFill>
                          <a:schemeClr val="tx1"/>
                        </a:solidFill>
                      </a:rPr>
                      <a:t>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14192232271378"/>
                      <c:h val="9.68150465707348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2484-A04C-B71D-0B8EA970B38E}"/>
                </c:ext>
              </c:extLst>
            </c:dLbl>
            <c:dLbl>
              <c:idx val="2"/>
              <c:layout>
                <c:manualLayout>
                  <c:x val="0.18302638219803732"/>
                  <c:y val="-9.8610453510702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4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0" dirty="0"/>
                      <a:t>15%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484-A04C-B71D-0B8EA970B38E}"/>
                </c:ext>
              </c:extLst>
            </c:dLbl>
            <c:dLbl>
              <c:idx val="3"/>
              <c:layout>
                <c:manualLayout>
                  <c:x val="0.22215113894698976"/>
                  <c:y val="0.11938812228463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4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4000" b="1">
                        <a:solidFill>
                          <a:schemeClr val="tx1"/>
                        </a:solidFill>
                      </a:rPr>
                      <a:t>24%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913532381716359"/>
                      <c:h val="0.1635562693413432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2484-A04C-B71D-0B8EA970B3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38100" cap="flat" cmpd="sng" algn="ctr">
                  <a:solidFill>
                    <a:schemeClr val="accent2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Agree</c:v>
                </c:pt>
                <c:pt idx="1">
                  <c:v>Strongly 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</c:v>
                </c:pt>
                <c:pt idx="1">
                  <c:v>0.01</c:v>
                </c:pt>
                <c:pt idx="2">
                  <c:v>0.15</c:v>
                </c:pt>
                <c:pt idx="3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84-A04C-B71D-0B8EA970B3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1:29:15.1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1:29:17.2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24575,'34'2'0,"0"2"0,65 15 0,-2 0 0,4-10 0,181-6 0,-142-5 0,1310 2-1365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1:29:19.5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29 24575,'2044'0'0,"-2001"-2"0,51-9 0,11 0 0,232 7 118,-198 5-1601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1:29:21.1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24575,'0'7'0,"1"0"0,-1 0 0,1 0 0,1 0 0,-1 0 0,1 0 0,1-1 0,-1 1 0,1-1 0,0 1 0,0-1 0,1 0 0,0 0 0,0 0 0,0-1 0,1 1 0,0-1 0,0 0 0,0-1 0,8 6 0,-2-2 0,1-1 0,0-1 0,0 0 0,1 0 0,0-1 0,0-1 0,0 0 0,0-1 0,23 2 0,43 1 0,104-7 0,-67-1 0,492 2 0,-593-1-268,0-1 0,-1 0 0,30-9 0,-41 10-25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1:29:22.2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104 1 24575,'-4'0'0,"-7"0"0,-1 4 0,-3 2 0,-4 5 0,-4 0 0,3 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1:29:49.0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24575,'8'31'0,"0"-7"0,32 122 0,-27-105 0,-2-1 0,-1 2 0,-2-1 0,4 65 0,-11-86 0,2 0 0,0-1 0,1 1 0,12 31 0,-10-34 0,-1 1 0,0 0 0,-2-1 0,0 1 0,1 31 0,-7-27-1365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1:29:50.2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00408-8C2B-4852-BF88-AA05931B664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140D2-8971-48D5-B5FA-AFF08EF16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05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40D2-8971-48D5-B5FA-AFF08EF168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94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2/3 of people who file for bankruptcy</a:t>
            </a:r>
            <a:r>
              <a:rPr lang="en-US" baseline="0" dirty="0"/>
              <a:t> cite medical issues as a key contributor to their financial downfall.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40D2-8971-48D5-B5FA-AFF08EF168F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36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medical bills really devastate</a:t>
            </a:r>
            <a:r>
              <a:rPr lang="en-US" baseline="0" dirty="0"/>
              <a:t> America’s families?  You be the judge…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40D2-8971-48D5-B5FA-AFF08EF168F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33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study done at Harvard University indicates that this</a:t>
            </a:r>
            <a:r>
              <a:rPr lang="en-US" baseline="0" dirty="0"/>
              <a:t> (medical bills) is the biggest cause of bankruptcy…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40D2-8971-48D5-B5FA-AFF08EF168F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44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…and most of them had health insurance.  “78% of filers had some form of health insurance.”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40D2-8971-48D5-B5FA-AFF08EF168F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66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</a:t>
            </a:r>
            <a:r>
              <a:rPr lang="en-US" baseline="0" dirty="0"/>
              <a:t> believe this epidemic to the financial downfall for American’s today has 1 major factor: lack of education.  These programs are complex and confusing and unfortunately, education is greatly lacking in our industry.  Xperience Benefits is on a mission to revolutionize the industry through a greater focus on education!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40D2-8971-48D5-B5FA-AFF08EF168F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31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provide benefits counseling for all employees</a:t>
            </a:r>
            <a:r>
              <a:rPr lang="en-US" baseline="0" dirty="0"/>
              <a:t>.  These sessions are confidential, customized, and complimentary.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40D2-8971-48D5-B5FA-AFF08EF168F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24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Traidtional</a:t>
            </a:r>
            <a:r>
              <a:rPr lang="en-US" dirty="0"/>
              <a:t> broker model</a:t>
            </a:r>
            <a:r>
              <a:rPr lang="en-US" baseline="0" dirty="0"/>
              <a:t> vs. Xperience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40D2-8971-48D5-B5FA-AFF08EF168F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96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case study shows</a:t>
            </a:r>
            <a:r>
              <a:rPr lang="en-US" baseline="0" dirty="0"/>
              <a:t> a side by side comparison of most traditional “health insurance only focus” vs. Xperience Strategy.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40D2-8971-48D5-B5FA-AFF08EF168F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96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Employee</a:t>
            </a:r>
            <a:r>
              <a:rPr lang="en-US" baseline="0" dirty="0"/>
              <a:t> is responsible for out of pocket expenses, not covered by health insurance.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40D2-8971-48D5-B5FA-AFF08EF168F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73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Employe</a:t>
            </a:r>
            <a:r>
              <a:rPr lang="en-US" baseline="0" dirty="0"/>
              <a:t>e actually profits from Xperience Strategy!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40D2-8971-48D5-B5FA-AFF08EF168F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78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0FA49-6B87-4773-9F8C-56777CF19B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965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Employees</a:t>
            </a:r>
            <a:r>
              <a:rPr lang="en-US" baseline="0" dirty="0"/>
              <a:t> get paid cash from Enhanced Supplemental Benefits.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40D2-8971-48D5-B5FA-AFF08EF168F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joining</a:t>
            </a:r>
            <a:r>
              <a:rPr lang="en-US" baseline="0" dirty="0"/>
              <a:t> us!  Let’s schedule your strategy meeting!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40D2-8971-48D5-B5FA-AFF08EF168F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60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0FA49-6B87-4773-9F8C-56777CF19B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6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0FA49-6B87-4773-9F8C-56777CF19B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23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0FA49-6B87-4773-9F8C-56777CF19B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84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0FA49-6B87-4773-9F8C-56777CF19B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43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0FA49-6B87-4773-9F8C-56777CF19B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67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548D4-654A-AF49-A954-BDA355CF93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37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Our enhanced</a:t>
            </a:r>
            <a:r>
              <a:rPr lang="en-US" baseline="0" dirty="0"/>
              <a:t> strategy goes beyond nice messaging and branding. </a:t>
            </a:r>
            <a:r>
              <a:rPr lang="en-US" dirty="0"/>
              <a:t>What</a:t>
            </a:r>
            <a:r>
              <a:rPr lang="en-US" baseline="0" dirty="0"/>
              <a:t> really separates Xperience Benefits from the rest of the industry, is our enhanced focus on education and world class service. We truly deliver on our promise.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40D2-8971-48D5-B5FA-AFF08EF168F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48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1346-625C-4AE9-803A-DB83E894B7F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F51-7D89-4908-92EF-E5C19368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2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1346-625C-4AE9-803A-DB83E894B7F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F51-7D89-4908-92EF-E5C19368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7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1346-625C-4AE9-803A-DB83E894B7F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F51-7D89-4908-92EF-E5C19368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54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bar with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uilding&#10;&#10;Description automatically generated">
            <a:extLst>
              <a:ext uri="{FF2B5EF4-FFF2-40B4-BE49-F238E27FC236}">
                <a16:creationId xmlns:a16="http://schemas.microsoft.com/office/drawing/2014/main" id="{E63789B4-2476-4C40-B532-CB1EFFEADE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6574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EF806A-7F43-4F9E-A77C-B73634468F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36" y="1048315"/>
            <a:ext cx="1927098" cy="309981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34183-0E25-4CE8-96BD-9E4E88E2348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86113" y="3808597"/>
            <a:ext cx="1600200" cy="21671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50">
                <a:solidFill>
                  <a:srgbClr val="082C4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50">
                <a:solidFill>
                  <a:srgbClr val="082C48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50">
                <a:solidFill>
                  <a:srgbClr val="082C48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50">
                <a:solidFill>
                  <a:srgbClr val="082C48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50">
                <a:solidFill>
                  <a:srgbClr val="082C48"/>
                </a:solidFill>
              </a:defRPr>
            </a:lvl5pPr>
          </a:lstStyle>
          <a:p>
            <a:pPr lvl="0"/>
            <a:r>
              <a:rPr lang="en-US" dirty="0"/>
              <a:t>Bulleted list</a:t>
            </a:r>
          </a:p>
          <a:p>
            <a:pPr lvl="0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403BE-FC6C-411B-B353-073F60F20F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AAB76-5E90-4A9C-9FCF-401F619A09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49DFF7-B46C-417F-B142-C9D274F0F5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86113" y="2872942"/>
            <a:ext cx="1600200" cy="2948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 cap="all" baseline="0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A278BA2-CA06-42FA-8264-AD5B33FB551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86113" y="1499616"/>
            <a:ext cx="891540" cy="1188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BA61B44-D41E-499A-AFCE-1338BAA91E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6113" y="3228382"/>
            <a:ext cx="1600200" cy="5385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450"/>
              </a:spcAft>
              <a:buNone/>
              <a:defRPr sz="1050">
                <a:solidFill>
                  <a:srgbClr val="082C48"/>
                </a:solidFill>
              </a:defRPr>
            </a:lvl1pPr>
            <a:lvl2pPr marL="274320" indent="0">
              <a:buNone/>
              <a:defRPr sz="1050"/>
            </a:lvl2pPr>
            <a:lvl3pPr marL="548640" indent="0">
              <a:buNone/>
              <a:defRPr sz="1050"/>
            </a:lvl3pPr>
            <a:lvl4pPr marL="822960" indent="0">
              <a:buNone/>
              <a:defRPr sz="1050"/>
            </a:lvl4pPr>
            <a:lvl5pPr marL="1097280" indent="0">
              <a:buNone/>
              <a:defRPr sz="1050"/>
            </a:lvl5pPr>
          </a:lstStyle>
          <a:p>
            <a:pPr lvl="0"/>
            <a:r>
              <a:rPr lang="en-US" dirty="0"/>
              <a:t>Intro/paragraph copy for the bulleted list: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30C7CFD-2E20-4A5C-BBED-201A9046725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134070" y="3808597"/>
            <a:ext cx="1600200" cy="21671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50">
                <a:solidFill>
                  <a:srgbClr val="082C4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50">
                <a:solidFill>
                  <a:srgbClr val="082C48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50">
                <a:solidFill>
                  <a:srgbClr val="082C48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50">
                <a:solidFill>
                  <a:srgbClr val="082C48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50">
                <a:solidFill>
                  <a:srgbClr val="082C48"/>
                </a:solidFill>
              </a:defRPr>
            </a:lvl5pPr>
          </a:lstStyle>
          <a:p>
            <a:pPr lvl="0"/>
            <a:r>
              <a:rPr lang="en-US" dirty="0"/>
              <a:t>Bulleted list</a:t>
            </a:r>
          </a:p>
          <a:p>
            <a:pPr lvl="0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C0757B4-39CD-4922-AE7A-036A5C4294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4070" y="2872942"/>
            <a:ext cx="1600200" cy="2948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 cap="all" baseline="0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86659317-0619-4899-826E-BE5C4B730AC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34070" y="1499616"/>
            <a:ext cx="891540" cy="1188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2142F6A-5BF3-4AD1-A9A2-C6707D3687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34070" y="3228382"/>
            <a:ext cx="1600200" cy="5385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450"/>
              </a:spcAft>
              <a:buNone/>
              <a:defRPr sz="1050">
                <a:solidFill>
                  <a:srgbClr val="082C48"/>
                </a:solidFill>
              </a:defRPr>
            </a:lvl1pPr>
            <a:lvl2pPr marL="274320" indent="0">
              <a:buNone/>
              <a:defRPr sz="1050"/>
            </a:lvl2pPr>
            <a:lvl3pPr marL="548640" indent="0">
              <a:buNone/>
              <a:defRPr sz="1050"/>
            </a:lvl3pPr>
            <a:lvl4pPr marL="822960" indent="0">
              <a:buNone/>
              <a:defRPr sz="1050"/>
            </a:lvl4pPr>
            <a:lvl5pPr marL="1097280" indent="0">
              <a:buNone/>
              <a:defRPr sz="1050"/>
            </a:lvl5pPr>
          </a:lstStyle>
          <a:p>
            <a:pPr lvl="0"/>
            <a:r>
              <a:rPr lang="en-US" dirty="0"/>
              <a:t>Intro/paragraph copy for the bulleted list: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B8BA67C-35BA-405E-A8FF-F562E832059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082028" y="3808597"/>
            <a:ext cx="1600200" cy="21671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50">
                <a:solidFill>
                  <a:srgbClr val="082C4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50">
                <a:solidFill>
                  <a:srgbClr val="082C48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50">
                <a:solidFill>
                  <a:srgbClr val="082C48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50">
                <a:solidFill>
                  <a:srgbClr val="082C48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50">
                <a:solidFill>
                  <a:srgbClr val="082C48"/>
                </a:solidFill>
              </a:defRPr>
            </a:lvl5pPr>
          </a:lstStyle>
          <a:p>
            <a:pPr lvl="0"/>
            <a:r>
              <a:rPr lang="en-US" dirty="0"/>
              <a:t>Bulleted list</a:t>
            </a:r>
          </a:p>
          <a:p>
            <a:pPr lvl="0"/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E337B8BF-AF8D-4B30-AEF7-133872D2B02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2028" y="2872942"/>
            <a:ext cx="1600200" cy="2948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 cap="all" baseline="0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66D77B1E-357E-41B7-B8BE-74F3F350396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082028" y="1499616"/>
            <a:ext cx="891540" cy="1188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E72D4CCB-F2B1-43C5-8183-2DF7435F9E3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82028" y="3228382"/>
            <a:ext cx="1600200" cy="5385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450"/>
              </a:spcAft>
              <a:buNone/>
              <a:defRPr sz="1050">
                <a:solidFill>
                  <a:srgbClr val="082C48"/>
                </a:solidFill>
              </a:defRPr>
            </a:lvl1pPr>
            <a:lvl2pPr marL="274320" indent="0">
              <a:buNone/>
              <a:defRPr sz="1050"/>
            </a:lvl2pPr>
            <a:lvl3pPr marL="548640" indent="0">
              <a:buNone/>
              <a:defRPr sz="1050"/>
            </a:lvl3pPr>
            <a:lvl4pPr marL="822960" indent="0">
              <a:buNone/>
              <a:defRPr sz="1050"/>
            </a:lvl4pPr>
            <a:lvl5pPr marL="1097280" indent="0">
              <a:buNone/>
              <a:defRPr sz="1050"/>
            </a:lvl5pPr>
          </a:lstStyle>
          <a:p>
            <a:pPr lvl="0"/>
            <a:r>
              <a:rPr lang="en-US" dirty="0"/>
              <a:t>Intro/paragraph copy for the bulleted list: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9A9BA91-0C3E-0F44-9F16-FC27E00622B2}"/>
              </a:ext>
            </a:extLst>
          </p:cNvPr>
          <p:cNvCxnSpPr>
            <a:cxnSpLocks/>
          </p:cNvCxnSpPr>
          <p:nvPr userDrawn="1"/>
        </p:nvCxnSpPr>
        <p:spPr>
          <a:xfrm>
            <a:off x="645795" y="791210"/>
            <a:ext cx="514350" cy="0"/>
          </a:xfrm>
          <a:prstGeom prst="line">
            <a:avLst/>
          </a:prstGeom>
          <a:ln w="38100" cap="rnd">
            <a:solidFill>
              <a:srgbClr val="F156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90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3A1CC5-F417-4254-AE72-EB87EBE64FBE}"/>
              </a:ext>
            </a:extLst>
          </p:cNvPr>
          <p:cNvSpPr/>
          <p:nvPr userDrawn="1"/>
        </p:nvSpPr>
        <p:spPr>
          <a:xfrm>
            <a:off x="6531719" y="0"/>
            <a:ext cx="2612282" cy="6858000"/>
          </a:xfrm>
          <a:prstGeom prst="rect">
            <a:avLst/>
          </a:prstGeom>
          <a:solidFill>
            <a:srgbClr val="092C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1F265A35-50AC-476D-AEFE-BCD2578BE9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56506" y="1990680"/>
            <a:ext cx="3150427" cy="2630087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3F7AF753-1F18-31C7-4F04-E6E72252FF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1"/>
            <a:ext cx="1040701" cy="13822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2979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403BE-FC6C-411B-B353-073F60F20F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AAB76-5E90-4A9C-9FCF-401F619A091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FC77C0-ACD8-4E4F-A30F-52570493F109}"/>
              </a:ext>
            </a:extLst>
          </p:cNvPr>
          <p:cNvCxnSpPr>
            <a:cxnSpLocks/>
          </p:cNvCxnSpPr>
          <p:nvPr userDrawn="1"/>
        </p:nvCxnSpPr>
        <p:spPr>
          <a:xfrm>
            <a:off x="645795" y="791210"/>
            <a:ext cx="514350" cy="0"/>
          </a:xfrm>
          <a:prstGeom prst="line">
            <a:avLst/>
          </a:prstGeom>
          <a:ln w="38100" cap="rnd">
            <a:solidFill>
              <a:srgbClr val="F156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EF9916C-255A-457D-B544-FC29AE43F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5795" y="6206795"/>
            <a:ext cx="4180943" cy="4048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Footnote copy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86D1CC9-2CDB-4BF0-83F7-9876896FBE5A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218036" y="1356814"/>
            <a:ext cx="3326130" cy="44354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65BD8E-6C58-4EF7-ABE8-0DF0723E4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538" y="1064589"/>
            <a:ext cx="4180468" cy="1057795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5BF6F01-1AE2-4C7E-859D-27FEAF267C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377" y="3283134"/>
            <a:ext cx="4181135" cy="26494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Aft>
                <a:spcPts val="450"/>
              </a:spcAft>
              <a:buFontTx/>
              <a:buNone/>
              <a:defRPr sz="1350">
                <a:solidFill>
                  <a:srgbClr val="082C48"/>
                </a:solidFill>
              </a:defRPr>
            </a:lvl1pPr>
            <a:lvl2pPr marL="274320" indent="0">
              <a:buFontTx/>
              <a:buNone/>
              <a:defRPr>
                <a:solidFill>
                  <a:srgbClr val="344A5B"/>
                </a:solidFill>
              </a:defRPr>
            </a:lvl2pPr>
            <a:lvl3pPr marL="548640" indent="0">
              <a:buFontTx/>
              <a:buNone/>
              <a:defRPr>
                <a:solidFill>
                  <a:srgbClr val="344A5B"/>
                </a:solidFill>
              </a:defRPr>
            </a:lvl3pPr>
            <a:lvl4pPr marL="822960" indent="0">
              <a:buFontTx/>
              <a:buNone/>
              <a:defRPr>
                <a:solidFill>
                  <a:srgbClr val="344A5B"/>
                </a:solidFill>
              </a:defRPr>
            </a:lvl4pPr>
            <a:lvl5pPr marL="1097280" indent="0">
              <a:buFontTx/>
              <a:buNone/>
              <a:defRPr>
                <a:solidFill>
                  <a:srgbClr val="344A5B"/>
                </a:solidFill>
              </a:defRPr>
            </a:lvl5pPr>
          </a:lstStyle>
          <a:p>
            <a:pPr lvl="0"/>
            <a:r>
              <a:rPr lang="en-US" dirty="0"/>
              <a:t>Click to add paragraph copy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2B7DD55-3D39-4F53-8C66-22D2D93C5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494" y="2671146"/>
            <a:ext cx="4180468" cy="4048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350" b="1" cap="all" baseline="0">
                <a:solidFill>
                  <a:schemeClr val="tx1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86330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403BE-FC6C-411B-B353-073F60F20F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AAB76-5E90-4A9C-9FCF-401F619A09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EF9916C-255A-457D-B544-FC29AE43F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5795" y="6206795"/>
            <a:ext cx="5486400" cy="4048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Footnote copy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5CC921B-0B76-4196-B5EC-4D5B02D7D2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5794" y="2378649"/>
            <a:ext cx="5486400" cy="33659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Aft>
                <a:spcPts val="450"/>
              </a:spcAft>
              <a:buFontTx/>
              <a:buNone/>
              <a:defRPr sz="1350">
                <a:solidFill>
                  <a:srgbClr val="082C48"/>
                </a:solidFill>
              </a:defRPr>
            </a:lvl1pPr>
            <a:lvl2pPr marL="274320" indent="0">
              <a:buFontTx/>
              <a:buNone/>
              <a:defRPr>
                <a:solidFill>
                  <a:srgbClr val="344A5B"/>
                </a:solidFill>
              </a:defRPr>
            </a:lvl2pPr>
            <a:lvl3pPr marL="548640" indent="0">
              <a:buFontTx/>
              <a:buNone/>
              <a:defRPr>
                <a:solidFill>
                  <a:srgbClr val="344A5B"/>
                </a:solidFill>
              </a:defRPr>
            </a:lvl3pPr>
            <a:lvl4pPr marL="822960" indent="0">
              <a:buFontTx/>
              <a:buNone/>
              <a:defRPr>
                <a:solidFill>
                  <a:srgbClr val="344A5B"/>
                </a:solidFill>
              </a:defRPr>
            </a:lvl4pPr>
            <a:lvl5pPr marL="1097280" indent="0">
              <a:buFontTx/>
              <a:buNone/>
              <a:defRPr>
                <a:solidFill>
                  <a:srgbClr val="344A5B"/>
                </a:solidFill>
              </a:defRPr>
            </a:lvl5pPr>
          </a:lstStyle>
          <a:p>
            <a:pPr lvl="0"/>
            <a:r>
              <a:rPr lang="en-US" dirty="0"/>
              <a:t>Click to add paragraph copy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8B53EE4-F249-4F5B-913B-A9FA2E0BF3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461" y="1793805"/>
            <a:ext cx="5486400" cy="404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50" b="1" cap="all" baseline="0">
                <a:latin typeface="Barlow" panose="00000500000000000000" pitchFamily="2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042CA4-F215-4881-BE37-18451669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53" y="1066286"/>
            <a:ext cx="5485924" cy="709458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9917D6-5E5F-443F-B2E0-198EDECE5FF1}"/>
              </a:ext>
            </a:extLst>
          </p:cNvPr>
          <p:cNvCxnSpPr>
            <a:cxnSpLocks/>
          </p:cNvCxnSpPr>
          <p:nvPr userDrawn="1"/>
        </p:nvCxnSpPr>
        <p:spPr>
          <a:xfrm>
            <a:off x="645795" y="791210"/>
            <a:ext cx="514350" cy="0"/>
          </a:xfrm>
          <a:prstGeom prst="line">
            <a:avLst/>
          </a:prstGeom>
          <a:ln w="38100" cap="rnd">
            <a:solidFill>
              <a:srgbClr val="F156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085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1346-625C-4AE9-803A-DB83E894B7F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F51-7D89-4908-92EF-E5C19368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4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1346-625C-4AE9-803A-DB83E894B7F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F51-7D89-4908-92EF-E5C19368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0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1346-625C-4AE9-803A-DB83E894B7F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F51-7D89-4908-92EF-E5C19368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6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1346-625C-4AE9-803A-DB83E894B7F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F51-7D89-4908-92EF-E5C19368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9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1346-625C-4AE9-803A-DB83E894B7F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F51-7D89-4908-92EF-E5C19368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3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1346-625C-4AE9-803A-DB83E894B7F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F51-7D89-4908-92EF-E5C19368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3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1346-625C-4AE9-803A-DB83E894B7F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F51-7D89-4908-92EF-E5C19368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03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1346-625C-4AE9-803A-DB83E894B7F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F51-7D89-4908-92EF-E5C19368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42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D1346-625C-4AE9-803A-DB83E894B7F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69F51-7D89-4908-92EF-E5C19368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5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44.png"/><Relationship Id="rId3" Type="http://schemas.openxmlformats.org/officeDocument/2006/relationships/image" Target="../media/image26.png"/><Relationship Id="rId7" Type="http://schemas.openxmlformats.org/officeDocument/2006/relationships/image" Target="../media/image41.png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15.xml"/><Relationship Id="rId6" Type="http://schemas.openxmlformats.org/officeDocument/2006/relationships/customXml" Target="../ink/ink2.xml"/><Relationship Id="rId11" Type="http://schemas.openxmlformats.org/officeDocument/2006/relationships/image" Target="../media/image43.png"/><Relationship Id="rId5" Type="http://schemas.openxmlformats.org/officeDocument/2006/relationships/image" Target="../media/image40.png"/><Relationship Id="rId15" Type="http://schemas.openxmlformats.org/officeDocument/2006/relationships/image" Target="../media/image45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42.png"/><Relationship Id="rId14" Type="http://schemas.openxmlformats.org/officeDocument/2006/relationships/customXml" Target="../ink/ink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ABCtech@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cnbc.com/2019/02/11/this-is-the-real-reason-most-americans-file-for-bankruptcy.html" TargetMode="Externa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hebalance.com/medical-bankruptcy-statistics-4154729" TargetMode="External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hyperlink" Target="https://www.investopedia.com/financial-edge/0310/top-5-reasons-people-go-bankrupt.aspx" TargetMode="Externa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vestopedia.com/financial-edge/0310/top-5-reasons-people-go-bankrupt.aspx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2514600"/>
            <a:ext cx="62484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161551"/>
            <a:ext cx="4648199" cy="221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579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picture containing building&#10;&#10;Description automatically generated">
            <a:extLst>
              <a:ext uri="{FF2B5EF4-FFF2-40B4-BE49-F238E27FC236}">
                <a16:creationId xmlns:a16="http://schemas.microsoft.com/office/drawing/2014/main" id="{A6DC949A-6B25-1544-85A8-48C794F545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017" y="857250"/>
            <a:ext cx="2871983" cy="514349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A6DDE-E617-FC46-8787-339EB4950B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7182" y="5727580"/>
            <a:ext cx="5893617" cy="690767"/>
          </a:xfrm>
        </p:spPr>
        <p:txBody>
          <a:bodyPr>
            <a:noAutofit/>
          </a:bodyPr>
          <a:lstStyle/>
          <a:p>
            <a:r>
              <a:rPr lang="en-US" sz="900" dirty="0">
                <a:solidFill>
                  <a:srgbClr val="2E2E2E"/>
                </a:solidFill>
                <a:latin typeface="Barlow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Denise Johnson, “NCCI: ACA Had No Major Impact on Monday Workers’ Comp Claims.” Claims Journal. October 1, 2018</a:t>
            </a:r>
            <a:endParaRPr lang="en-US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9EEFB-5E40-0949-B5E5-DEF60895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794" y="2538305"/>
            <a:ext cx="4618319" cy="459427"/>
          </a:xfrm>
        </p:spPr>
        <p:txBody>
          <a:bodyPr>
            <a:normAutofit/>
          </a:bodyPr>
          <a:lstStyle/>
          <a:p>
            <a:r>
              <a:rPr lang="en-US" sz="1500" dirty="0"/>
              <a:t>The Most Common Days for Reported Workplace Injuries</a:t>
            </a:r>
          </a:p>
          <a:p>
            <a:endParaRPr lang="en-US" sz="15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85124A-C9CE-B141-8C96-D2C4F248DF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461" y="2198367"/>
            <a:ext cx="5486400" cy="303610"/>
          </a:xfrm>
        </p:spPr>
        <p:txBody>
          <a:bodyPr/>
          <a:lstStyle/>
          <a:p>
            <a:r>
              <a:rPr lang="en-US" dirty="0"/>
              <a:t>When worker’s comp claims are reported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22CC385-585C-0942-866D-C3D698195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715" y="952306"/>
            <a:ext cx="5270891" cy="532094"/>
          </a:xfrm>
        </p:spPr>
        <p:txBody>
          <a:bodyPr>
            <a:normAutofit fontScale="90000"/>
          </a:bodyPr>
          <a:lstStyle/>
          <a:p>
            <a:r>
              <a:rPr lang="en-US" dirty="0"/>
              <a:t>Are accidents causing accidents?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EB4717-4347-9A4E-8C2D-BA7ECA9F0085}"/>
              </a:ext>
            </a:extLst>
          </p:cNvPr>
          <p:cNvGrpSpPr/>
          <p:nvPr/>
        </p:nvGrpSpPr>
        <p:grpSpPr>
          <a:xfrm>
            <a:off x="2074805" y="2906416"/>
            <a:ext cx="1906433" cy="1906433"/>
            <a:chOff x="7495268" y="1357448"/>
            <a:chExt cx="4434840" cy="44348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C9B5F7A-40AA-2845-81A4-5E7E12DB5034}"/>
                </a:ext>
              </a:extLst>
            </p:cNvPr>
            <p:cNvSpPr/>
            <p:nvPr/>
          </p:nvSpPr>
          <p:spPr>
            <a:xfrm>
              <a:off x="7805139" y="1668344"/>
              <a:ext cx="3815098" cy="3813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19557F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394A1C9-4594-1343-AA20-C4E901BC0B24}"/>
                </a:ext>
              </a:extLst>
            </p:cNvPr>
            <p:cNvSpPr/>
            <p:nvPr/>
          </p:nvSpPr>
          <p:spPr>
            <a:xfrm>
              <a:off x="7751861" y="1608029"/>
              <a:ext cx="3919271" cy="3922649"/>
            </a:xfrm>
            <a:prstGeom prst="ellipse">
              <a:avLst/>
            </a:prstGeom>
            <a:noFill/>
            <a:ln>
              <a:solidFill>
                <a:srgbClr val="1955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DEF3CB2-7888-B940-A431-FE38D9B43426}"/>
                </a:ext>
              </a:extLst>
            </p:cNvPr>
            <p:cNvSpPr/>
            <p:nvPr/>
          </p:nvSpPr>
          <p:spPr>
            <a:xfrm>
              <a:off x="7495268" y="1357448"/>
              <a:ext cx="4434840" cy="44348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96DBA6BD-24B9-0844-B3D8-0F6FA86A3B0E}"/>
              </a:ext>
            </a:extLst>
          </p:cNvPr>
          <p:cNvSpPr txBox="1">
            <a:spLocks/>
          </p:cNvSpPr>
          <p:nvPr/>
        </p:nvSpPr>
        <p:spPr>
          <a:xfrm>
            <a:off x="2313436" y="4020351"/>
            <a:ext cx="1429169" cy="388083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2pPr>
            <a:lvl3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3pPr>
            <a:lvl4pPr marL="12801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4pPr>
            <a:lvl5pPr marL="16459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accent2"/>
                </a:solidFill>
              </a:rPr>
              <a:t>MONDAY</a:t>
            </a:r>
          </a:p>
        </p:txBody>
      </p:sp>
      <p:sp>
        <p:nvSpPr>
          <p:cNvPr id="14" name="object 54">
            <a:extLst>
              <a:ext uri="{FF2B5EF4-FFF2-40B4-BE49-F238E27FC236}">
                <a16:creationId xmlns:a16="http://schemas.microsoft.com/office/drawing/2014/main" id="{2EA46084-A52E-3D48-9854-CA3B537FDB93}"/>
              </a:ext>
            </a:extLst>
          </p:cNvPr>
          <p:cNvSpPr txBox="1"/>
          <p:nvPr/>
        </p:nvSpPr>
        <p:spPr>
          <a:xfrm>
            <a:off x="1569562" y="4645561"/>
            <a:ext cx="2871806" cy="76174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indent="-2381">
              <a:spcBef>
                <a:spcPts val="217"/>
              </a:spcBef>
            </a:pPr>
            <a:r>
              <a:rPr lang="en-US" sz="4950" b="1" dirty="0">
                <a:ln w="15875">
                  <a:solidFill>
                    <a:schemeClr val="bg1"/>
                  </a:solidFill>
                </a:ln>
                <a:solidFill>
                  <a:srgbClr val="062C48"/>
                </a:solidFill>
                <a:latin typeface="Barlow" pitchFamily="2" charset="77"/>
                <a:cs typeface="Arial"/>
              </a:rPr>
              <a:t>2</a:t>
            </a:r>
            <a:r>
              <a:rPr lang="en-US" sz="4050" b="1" dirty="0">
                <a:ln w="15875">
                  <a:solidFill>
                    <a:schemeClr val="bg1"/>
                  </a:solidFill>
                </a:ln>
                <a:solidFill>
                  <a:srgbClr val="062C48"/>
                </a:solidFill>
                <a:latin typeface="Barlow" pitchFamily="2" charset="77"/>
                <a:cs typeface="Arial"/>
              </a:rPr>
              <a:t>   </a:t>
            </a:r>
            <a:r>
              <a:rPr lang="en-US" sz="3600" b="1" dirty="0">
                <a:ln w="15875">
                  <a:solidFill>
                    <a:schemeClr val="bg1"/>
                  </a:solidFill>
                </a:ln>
                <a:solidFill>
                  <a:srgbClr val="062C48"/>
                </a:solidFill>
                <a:latin typeface="Barlow" pitchFamily="2" charset="77"/>
                <a:cs typeface="Arial"/>
              </a:rPr>
              <a:t>3</a:t>
            </a:r>
            <a:r>
              <a:rPr lang="en-US" sz="4050" b="1" dirty="0">
                <a:ln w="15875">
                  <a:solidFill>
                    <a:schemeClr val="bg1"/>
                  </a:solidFill>
                </a:ln>
                <a:solidFill>
                  <a:srgbClr val="062C48"/>
                </a:solidFill>
                <a:latin typeface="Barlow" pitchFamily="2" charset="77"/>
                <a:cs typeface="Arial"/>
              </a:rPr>
              <a:t>   </a:t>
            </a:r>
            <a:r>
              <a:rPr lang="en-US" sz="3300" b="1" dirty="0">
                <a:ln w="15875">
                  <a:solidFill>
                    <a:schemeClr val="bg1"/>
                  </a:solidFill>
                </a:ln>
                <a:solidFill>
                  <a:srgbClr val="062C48"/>
                </a:solidFill>
                <a:latin typeface="Barlow" pitchFamily="2" charset="77"/>
                <a:cs typeface="Arial"/>
              </a:rPr>
              <a:t>4</a:t>
            </a:r>
            <a:r>
              <a:rPr lang="en-US" sz="4050" b="1" dirty="0">
                <a:ln w="15875">
                  <a:solidFill>
                    <a:schemeClr val="bg1"/>
                  </a:solidFill>
                </a:ln>
                <a:solidFill>
                  <a:srgbClr val="062C48"/>
                </a:solidFill>
                <a:latin typeface="Barlow" pitchFamily="2" charset="77"/>
                <a:cs typeface="Arial"/>
              </a:rPr>
              <a:t>   </a:t>
            </a:r>
            <a:r>
              <a:rPr lang="en-US" sz="2400" b="1" dirty="0">
                <a:ln w="15875">
                  <a:solidFill>
                    <a:schemeClr val="bg1"/>
                  </a:solidFill>
                </a:ln>
                <a:solidFill>
                  <a:srgbClr val="062C48"/>
                </a:solidFill>
                <a:latin typeface="Barlow" pitchFamily="2" charset="77"/>
                <a:cs typeface="Arial"/>
              </a:rPr>
              <a:t>5</a:t>
            </a:r>
            <a:r>
              <a:rPr lang="en-US" sz="4050" b="1" dirty="0">
                <a:ln w="15875">
                  <a:solidFill>
                    <a:schemeClr val="bg1"/>
                  </a:solidFill>
                </a:ln>
                <a:solidFill>
                  <a:srgbClr val="062C48"/>
                </a:solidFill>
                <a:latin typeface="Barlow" pitchFamily="2" charset="77"/>
                <a:cs typeface="Arial"/>
              </a:rPr>
              <a:t>   </a:t>
            </a:r>
            <a:r>
              <a:rPr lang="en-US" b="1" dirty="0">
                <a:ln w="15875">
                  <a:solidFill>
                    <a:schemeClr val="bg1"/>
                  </a:solidFill>
                </a:ln>
                <a:solidFill>
                  <a:srgbClr val="062C48"/>
                </a:solidFill>
                <a:latin typeface="Barlow" pitchFamily="2" charset="77"/>
                <a:cs typeface="Arial"/>
              </a:rPr>
              <a:t>6</a:t>
            </a:r>
            <a:r>
              <a:rPr lang="en-US" sz="4050" b="1" dirty="0">
                <a:ln w="15875">
                  <a:solidFill>
                    <a:schemeClr val="bg1"/>
                  </a:solidFill>
                </a:ln>
                <a:solidFill>
                  <a:srgbClr val="062C48"/>
                </a:solidFill>
                <a:latin typeface="Barlow" pitchFamily="2" charset="77"/>
                <a:cs typeface="Arial"/>
              </a:rPr>
              <a:t>   </a:t>
            </a:r>
            <a:r>
              <a:rPr lang="en-US" sz="1350" b="1" dirty="0">
                <a:ln w="15875">
                  <a:solidFill>
                    <a:schemeClr val="bg1"/>
                  </a:solidFill>
                </a:ln>
                <a:solidFill>
                  <a:srgbClr val="062C48"/>
                </a:solidFill>
                <a:latin typeface="Barlow" pitchFamily="2" charset="77"/>
                <a:cs typeface="Arial"/>
              </a:rPr>
              <a:t>7</a:t>
            </a:r>
            <a:endParaRPr sz="1200" b="1" dirty="0">
              <a:ln w="15875">
                <a:solidFill>
                  <a:schemeClr val="bg1"/>
                </a:solidFill>
              </a:ln>
              <a:latin typeface="Barlow" pitchFamily="2" charset="77"/>
              <a:cs typeface="Arial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4802E81-34DE-0F49-86C2-4740D3263E64}"/>
              </a:ext>
            </a:extLst>
          </p:cNvPr>
          <p:cNvSpPr txBox="1">
            <a:spLocks/>
          </p:cNvSpPr>
          <p:nvPr/>
        </p:nvSpPr>
        <p:spPr>
          <a:xfrm>
            <a:off x="1524018" y="5309670"/>
            <a:ext cx="585742" cy="209641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2pPr>
            <a:lvl3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3pPr>
            <a:lvl4pPr marL="12801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4pPr>
            <a:lvl5pPr marL="16459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0" b="1" dirty="0"/>
              <a:t>TUES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8F2E664-8E73-8041-ACC6-846C232C7FDF}"/>
              </a:ext>
            </a:extLst>
          </p:cNvPr>
          <p:cNvSpPr txBox="1">
            <a:spLocks/>
          </p:cNvSpPr>
          <p:nvPr/>
        </p:nvSpPr>
        <p:spPr>
          <a:xfrm>
            <a:off x="2135076" y="5309670"/>
            <a:ext cx="475843" cy="30361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2pPr>
            <a:lvl3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3pPr>
            <a:lvl4pPr marL="12801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4pPr>
            <a:lvl5pPr marL="16459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0" b="1" dirty="0"/>
              <a:t>WED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902E7F1-ABC1-D74A-BE3A-5CEAA39C9A28}"/>
              </a:ext>
            </a:extLst>
          </p:cNvPr>
          <p:cNvSpPr txBox="1">
            <a:spLocks/>
          </p:cNvSpPr>
          <p:nvPr/>
        </p:nvSpPr>
        <p:spPr>
          <a:xfrm>
            <a:off x="2613618" y="5309670"/>
            <a:ext cx="559665" cy="30361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2pPr>
            <a:lvl3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3pPr>
            <a:lvl4pPr marL="12801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4pPr>
            <a:lvl5pPr marL="16459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0" b="1" dirty="0"/>
              <a:t>THURS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89F64F87-3BEC-1044-8883-B52633DA9941}"/>
              </a:ext>
            </a:extLst>
          </p:cNvPr>
          <p:cNvSpPr txBox="1">
            <a:spLocks/>
          </p:cNvSpPr>
          <p:nvPr/>
        </p:nvSpPr>
        <p:spPr>
          <a:xfrm>
            <a:off x="3248467" y="5309670"/>
            <a:ext cx="425975" cy="227254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2pPr>
            <a:lvl3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3pPr>
            <a:lvl4pPr marL="12801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4pPr>
            <a:lvl5pPr marL="16459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0" b="1" dirty="0"/>
              <a:t>FRI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4C8545B4-587B-254C-BAFE-46C020CA6A79}"/>
              </a:ext>
            </a:extLst>
          </p:cNvPr>
          <p:cNvSpPr txBox="1">
            <a:spLocks/>
          </p:cNvSpPr>
          <p:nvPr/>
        </p:nvSpPr>
        <p:spPr>
          <a:xfrm>
            <a:off x="3677141" y="5309670"/>
            <a:ext cx="406562" cy="30361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2pPr>
            <a:lvl3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3pPr>
            <a:lvl4pPr marL="12801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4pPr>
            <a:lvl5pPr marL="16459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0" b="1" dirty="0"/>
              <a:t>SAT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6B706E6-F5E4-1D47-8316-70D1097BBD4C}"/>
              </a:ext>
            </a:extLst>
          </p:cNvPr>
          <p:cNvSpPr txBox="1">
            <a:spLocks/>
          </p:cNvSpPr>
          <p:nvPr/>
        </p:nvSpPr>
        <p:spPr>
          <a:xfrm>
            <a:off x="4086402" y="5309670"/>
            <a:ext cx="485597" cy="30361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2pPr>
            <a:lvl3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3pPr>
            <a:lvl4pPr marL="12801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4pPr>
            <a:lvl5pPr marL="16459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0" b="1" dirty="0"/>
              <a:t>SUN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E8BD53-328B-9D4A-82D4-F527378C17E3}"/>
              </a:ext>
            </a:extLst>
          </p:cNvPr>
          <p:cNvSpPr txBox="1"/>
          <p:nvPr/>
        </p:nvSpPr>
        <p:spPr>
          <a:xfrm>
            <a:off x="2329975" y="3037148"/>
            <a:ext cx="139609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 w="15875">
                  <a:noFill/>
                </a:ln>
                <a:latin typeface="Barlow" pitchFamily="2" charset="77"/>
                <a:cs typeface="Arial"/>
              </a:rPr>
              <a:t>#1</a:t>
            </a:r>
            <a:endParaRPr lang="en-US" sz="7200" dirty="0">
              <a:ln w="15875">
                <a:noFill/>
              </a:ln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53CA4C0-E184-1F43-A629-ACE2AC0E870D}"/>
              </a:ext>
            </a:extLst>
          </p:cNvPr>
          <p:cNvSpPr txBox="1">
            <a:spLocks/>
          </p:cNvSpPr>
          <p:nvPr/>
        </p:nvSpPr>
        <p:spPr>
          <a:xfrm>
            <a:off x="6635931" y="2398905"/>
            <a:ext cx="2208755" cy="25470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1pPr>
            <a:lvl2pPr marL="36576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rgbClr val="344A5B"/>
                </a:solidFill>
                <a:latin typeface="+mn-lt"/>
                <a:ea typeface="+mn-ea"/>
                <a:cs typeface="+mn-cs"/>
              </a:defRPr>
            </a:lvl2pPr>
            <a:lvl3pPr marL="73152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rgbClr val="344A5B"/>
                </a:solidFill>
                <a:latin typeface="+mn-lt"/>
                <a:ea typeface="+mn-ea"/>
                <a:cs typeface="+mn-cs"/>
              </a:defRPr>
            </a:lvl3pPr>
            <a:lvl4pPr marL="109728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kern="1200" baseline="0">
                <a:solidFill>
                  <a:srgbClr val="344A5B"/>
                </a:solidFill>
                <a:latin typeface="+mn-lt"/>
                <a:ea typeface="+mn-ea"/>
                <a:cs typeface="+mn-cs"/>
              </a:defRPr>
            </a:lvl4pPr>
            <a:lvl5pPr marL="146304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kern="1200" baseline="0">
                <a:solidFill>
                  <a:srgbClr val="344A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Higher Deductibles in Group Health Plans </a:t>
            </a:r>
            <a:r>
              <a:rPr lang="en-US" sz="1500" u="sng" dirty="0"/>
              <a:t>DO</a:t>
            </a:r>
            <a:r>
              <a:rPr lang="en-US" sz="1500" dirty="0"/>
              <a:t> increase Injured Workers’ Propensity to File for Workers’ Compensation. </a:t>
            </a:r>
          </a:p>
          <a:p>
            <a:endParaRPr lang="en-US" sz="1500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C037EC0-7DAE-6447-9BDA-91E2B25313FA}"/>
              </a:ext>
            </a:extLst>
          </p:cNvPr>
          <p:cNvSpPr txBox="1">
            <a:spLocks/>
          </p:cNvSpPr>
          <p:nvPr/>
        </p:nvSpPr>
        <p:spPr>
          <a:xfrm>
            <a:off x="6635930" y="1773612"/>
            <a:ext cx="2246286" cy="2699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 cap="all" baseline="0">
                <a:solidFill>
                  <a:srgbClr val="082C48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2pPr>
            <a:lvl3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3pPr>
            <a:lvl4pPr marL="12801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4pPr>
            <a:lvl5pPr marL="16459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/>
              <a:t>MIT &amp; WCRI 2019 joint investigation</a:t>
            </a:r>
          </a:p>
          <a:p>
            <a:endParaRPr lang="en-US" sz="135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596D6A-0637-F145-8372-B0CABC69DAF5}"/>
              </a:ext>
            </a:extLst>
          </p:cNvPr>
          <p:cNvSpPr txBox="1"/>
          <p:nvPr/>
        </p:nvSpPr>
        <p:spPr>
          <a:xfrm>
            <a:off x="6694552" y="3795459"/>
            <a:ext cx="2026253" cy="1918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50" i="1" dirty="0">
                <a:ea typeface="Calibri" panose="020F0502020204030204" pitchFamily="34" charset="0"/>
                <a:cs typeface="Times New Roman" panose="02020603050405020304" pitchFamily="18" charset="0"/>
              </a:rPr>
              <a:t>“This was a concern and discussed when we moved away from HMO plans to HDHP plan. First year </a:t>
            </a:r>
            <a:r>
              <a:rPr lang="en-US" sz="1350" b="1" i="1" u="sng" dirty="0">
                <a:ea typeface="Calibri" panose="020F0502020204030204" pitchFamily="34" charset="0"/>
                <a:cs typeface="Times New Roman" panose="02020603050405020304" pitchFamily="18" charset="0"/>
              </a:rPr>
              <a:t>we did</a:t>
            </a:r>
            <a:r>
              <a:rPr lang="en-US" sz="135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50" i="1" dirty="0">
                <a:ea typeface="Calibri" panose="020F0502020204030204" pitchFamily="34" charset="0"/>
                <a:cs typeface="Times New Roman" panose="02020603050405020304" pitchFamily="18" charset="0"/>
              </a:rPr>
              <a:t>see an increase in WC claims.”</a:t>
            </a:r>
          </a:p>
          <a:p>
            <a:pPr algn="r"/>
            <a:r>
              <a:rPr lang="en-US" sz="1350" dirty="0"/>
              <a:t>—HR Executive</a:t>
            </a:r>
          </a:p>
          <a:p>
            <a:pPr algn="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309860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E043FE22-8F62-9446-B022-F016DDA0CC40}"/>
              </a:ext>
            </a:extLst>
          </p:cNvPr>
          <p:cNvSpPr/>
          <p:nvPr/>
        </p:nvSpPr>
        <p:spPr>
          <a:xfrm>
            <a:off x="1579744" y="4224330"/>
            <a:ext cx="5807936" cy="11772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FA5449-E855-8A41-A295-7A5028E935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72134D2-AF0C-E64A-9A51-2E45991F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386" y="986939"/>
            <a:ext cx="5485924" cy="532094"/>
          </a:xfrm>
        </p:spPr>
        <p:txBody>
          <a:bodyPr>
            <a:normAutofit fontScale="90000"/>
          </a:bodyPr>
          <a:lstStyle/>
          <a:p>
            <a:r>
              <a:rPr lang="en-US" kern="0" dirty="0">
                <a:solidFill>
                  <a:srgbClr val="19557F"/>
                </a:solidFill>
              </a:rPr>
              <a:t>What are voluntary benefits?</a:t>
            </a:r>
            <a:br>
              <a:rPr lang="en-US" kern="0" dirty="0">
                <a:solidFill>
                  <a:srgbClr val="19557F"/>
                </a:solidFill>
              </a:rPr>
            </a:br>
            <a:endParaRPr lang="en-US" dirty="0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8056C858-023F-AE4D-AD5B-0AFF279F85C3}"/>
              </a:ext>
            </a:extLst>
          </p:cNvPr>
          <p:cNvSpPr txBox="1"/>
          <p:nvPr/>
        </p:nvSpPr>
        <p:spPr>
          <a:xfrm>
            <a:off x="4529924" y="4711511"/>
            <a:ext cx="1630799" cy="390491"/>
          </a:xfrm>
          <a:prstGeom prst="rect">
            <a:avLst/>
          </a:prstGeom>
        </p:spPr>
        <p:txBody>
          <a:bodyPr vert="horz" wrap="square" lIns="0" tIns="20954" rIns="0" bIns="0" rtlCol="0">
            <a:spAutoFit/>
          </a:bodyPr>
          <a:lstStyle/>
          <a:p>
            <a:pPr marL="5954" marR="3810" algn="ctr">
              <a:spcBef>
                <a:spcPts val="164"/>
              </a:spcBef>
            </a:pPr>
            <a:r>
              <a:rPr sz="1200" b="1" dirty="0">
                <a:solidFill>
                  <a:schemeClr val="accent4"/>
                </a:solidFill>
                <a:latin typeface="Barlow SemiBold" pitchFamily="2" charset="77"/>
                <a:cs typeface="Arial"/>
              </a:rPr>
              <a:t>REPLACING WAGES  </a:t>
            </a:r>
            <a:r>
              <a:rPr lang="en-US" sz="1200" b="1" dirty="0">
                <a:solidFill>
                  <a:schemeClr val="accent4"/>
                </a:solidFill>
                <a:latin typeface="Barlow SemiBold" pitchFamily="2" charset="77"/>
                <a:cs typeface="Arial"/>
              </a:rPr>
              <a:t>  </a:t>
            </a:r>
            <a:r>
              <a:rPr sz="1200" b="1" dirty="0">
                <a:solidFill>
                  <a:schemeClr val="accent4"/>
                </a:solidFill>
                <a:latin typeface="Barlow SemiBold" pitchFamily="2" charset="77"/>
                <a:cs typeface="Arial"/>
              </a:rPr>
              <a:t>OR SAVINGS</a:t>
            </a:r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id="{D6F1C6F9-B706-CB46-98F3-4D65B95B1A6A}"/>
              </a:ext>
            </a:extLst>
          </p:cNvPr>
          <p:cNvSpPr txBox="1"/>
          <p:nvPr/>
        </p:nvSpPr>
        <p:spPr>
          <a:xfrm>
            <a:off x="3198032" y="4711511"/>
            <a:ext cx="1285680" cy="390491"/>
          </a:xfrm>
          <a:prstGeom prst="rect">
            <a:avLst/>
          </a:prstGeom>
        </p:spPr>
        <p:txBody>
          <a:bodyPr vert="horz" wrap="square" lIns="0" tIns="20954" rIns="0" bIns="0" rtlCol="0">
            <a:spAutoFit/>
          </a:bodyPr>
          <a:lstStyle/>
          <a:p>
            <a:pPr marL="5954" marR="3810" indent="-5954" algn="ctr">
              <a:spcBef>
                <a:spcPts val="164"/>
              </a:spcBef>
            </a:pPr>
            <a:r>
              <a:rPr sz="1200" b="1" dirty="0">
                <a:solidFill>
                  <a:schemeClr val="accent4"/>
                </a:solidFill>
                <a:latin typeface="Barlow SemiBold" pitchFamily="2" charset="77"/>
                <a:cs typeface="Arial"/>
              </a:rPr>
              <a:t>HOUSEHOLD  BILLS</a:t>
            </a:r>
          </a:p>
        </p:txBody>
      </p:sp>
      <p:sp>
        <p:nvSpPr>
          <p:cNvPr id="9" name="object 36">
            <a:extLst>
              <a:ext uri="{FF2B5EF4-FFF2-40B4-BE49-F238E27FC236}">
                <a16:creationId xmlns:a16="http://schemas.microsoft.com/office/drawing/2014/main" id="{96A36078-310E-7C4E-8B3E-50A9A8D5A9B5}"/>
              </a:ext>
            </a:extLst>
          </p:cNvPr>
          <p:cNvSpPr txBox="1"/>
          <p:nvPr/>
        </p:nvSpPr>
        <p:spPr>
          <a:xfrm>
            <a:off x="1701466" y="4711511"/>
            <a:ext cx="1388153" cy="390491"/>
          </a:xfrm>
          <a:prstGeom prst="rect">
            <a:avLst/>
          </a:prstGeom>
        </p:spPr>
        <p:txBody>
          <a:bodyPr vert="horz" wrap="square" lIns="0" tIns="20954" rIns="0" bIns="0" rtlCol="0">
            <a:spAutoFit/>
          </a:bodyPr>
          <a:lstStyle/>
          <a:p>
            <a:pPr marL="5954" marR="3810" algn="ctr">
              <a:spcBef>
                <a:spcPts val="164"/>
              </a:spcBef>
            </a:pPr>
            <a:r>
              <a:rPr sz="1200" b="1" dirty="0">
                <a:solidFill>
                  <a:schemeClr val="accent4"/>
                </a:solidFill>
                <a:latin typeface="Barlow SemiBold" pitchFamily="2" charset="77"/>
                <a:cs typeface="Arial"/>
              </a:rPr>
              <a:t>CO-INSURANCE </a:t>
            </a:r>
            <a:r>
              <a:rPr lang="en-US" sz="1200" b="1" dirty="0">
                <a:solidFill>
                  <a:schemeClr val="accent4"/>
                </a:solidFill>
                <a:latin typeface="Barlow SemiBold" pitchFamily="2" charset="77"/>
                <a:cs typeface="Arial"/>
              </a:rPr>
              <a:t>    </a:t>
            </a:r>
            <a:r>
              <a:rPr sz="1200" b="1" dirty="0">
                <a:solidFill>
                  <a:schemeClr val="accent4"/>
                </a:solidFill>
                <a:latin typeface="Barlow SemiBold" pitchFamily="2" charset="77"/>
                <a:cs typeface="Arial"/>
              </a:rPr>
              <a:t>OR CO-PAYS</a:t>
            </a:r>
          </a:p>
        </p:txBody>
      </p:sp>
      <p:sp>
        <p:nvSpPr>
          <p:cNvPr id="10" name="object 59">
            <a:extLst>
              <a:ext uri="{FF2B5EF4-FFF2-40B4-BE49-F238E27FC236}">
                <a16:creationId xmlns:a16="http://schemas.microsoft.com/office/drawing/2014/main" id="{35CAD525-5ABB-3E4B-BD47-DBF3890A4D99}"/>
              </a:ext>
            </a:extLst>
          </p:cNvPr>
          <p:cNvSpPr txBox="1"/>
          <p:nvPr/>
        </p:nvSpPr>
        <p:spPr>
          <a:xfrm>
            <a:off x="6206936" y="4711511"/>
            <a:ext cx="1000618" cy="390491"/>
          </a:xfrm>
          <a:prstGeom prst="rect">
            <a:avLst/>
          </a:prstGeom>
        </p:spPr>
        <p:txBody>
          <a:bodyPr vert="horz" wrap="square" lIns="0" tIns="20954" rIns="0" bIns="0" rtlCol="0">
            <a:spAutoFit/>
          </a:bodyPr>
          <a:lstStyle/>
          <a:p>
            <a:pPr marL="5954" marR="3810" algn="ctr">
              <a:spcBef>
                <a:spcPts val="164"/>
              </a:spcBef>
            </a:pPr>
            <a:r>
              <a:rPr sz="1200" b="1" dirty="0">
                <a:solidFill>
                  <a:schemeClr val="accent4"/>
                </a:solidFill>
                <a:latin typeface="Barlow SemiBold" pitchFamily="2" charset="77"/>
                <a:cs typeface="Arial"/>
              </a:rPr>
              <a:t>TRAVEL  EXPENSES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E62A7A43-E009-1340-9D25-EAC9DC6FE10E}"/>
              </a:ext>
            </a:extLst>
          </p:cNvPr>
          <p:cNvSpPr txBox="1">
            <a:spLocks/>
          </p:cNvSpPr>
          <p:nvPr/>
        </p:nvSpPr>
        <p:spPr>
          <a:xfrm>
            <a:off x="1762737" y="4339652"/>
            <a:ext cx="2441582" cy="2409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1pPr>
            <a:lvl2pPr marL="36576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rgbClr val="344A5B"/>
                </a:solidFill>
                <a:latin typeface="+mn-lt"/>
                <a:ea typeface="+mn-ea"/>
                <a:cs typeface="+mn-cs"/>
              </a:defRPr>
            </a:lvl2pPr>
            <a:lvl3pPr marL="73152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rgbClr val="344A5B"/>
                </a:solidFill>
                <a:latin typeface="+mn-lt"/>
                <a:ea typeface="+mn-ea"/>
                <a:cs typeface="+mn-cs"/>
              </a:defRPr>
            </a:lvl3pPr>
            <a:lvl4pPr marL="109728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kern="1200" baseline="0">
                <a:solidFill>
                  <a:srgbClr val="344A5B"/>
                </a:solidFill>
                <a:latin typeface="+mn-lt"/>
                <a:ea typeface="+mn-ea"/>
                <a:cs typeface="+mn-cs"/>
              </a:defRPr>
            </a:lvl4pPr>
            <a:lvl5pPr marL="146304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kern="1200" baseline="0">
                <a:solidFill>
                  <a:srgbClr val="344A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3810">
              <a:lnSpc>
                <a:spcPts val="1800"/>
              </a:lnSpc>
            </a:pPr>
            <a:r>
              <a:rPr lang="en-US" sz="1350" b="1" dirty="0">
                <a:latin typeface="Barlow" pitchFamily="2" charset="77"/>
                <a:cs typeface="Arial"/>
              </a:rPr>
              <a:t>EMPLOYEES USE THEM FOR:</a:t>
            </a:r>
            <a:endParaRPr lang="en-US" sz="1350" b="1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C871C9DF-1B5A-8945-AC38-65CB25E564FC}"/>
              </a:ext>
            </a:extLst>
          </p:cNvPr>
          <p:cNvSpPr txBox="1">
            <a:spLocks/>
          </p:cNvSpPr>
          <p:nvPr/>
        </p:nvSpPr>
        <p:spPr>
          <a:xfrm>
            <a:off x="635793" y="2178487"/>
            <a:ext cx="6841333" cy="10149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1pPr>
            <a:lvl2pPr marL="36576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rgbClr val="344A5B"/>
                </a:solidFill>
                <a:latin typeface="+mn-lt"/>
                <a:ea typeface="+mn-ea"/>
                <a:cs typeface="+mn-cs"/>
              </a:defRPr>
            </a:lvl2pPr>
            <a:lvl3pPr marL="73152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rgbClr val="344A5B"/>
                </a:solidFill>
                <a:latin typeface="+mn-lt"/>
                <a:ea typeface="+mn-ea"/>
                <a:cs typeface="+mn-cs"/>
              </a:defRPr>
            </a:lvl3pPr>
            <a:lvl4pPr marL="109728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kern="1200" baseline="0">
                <a:solidFill>
                  <a:srgbClr val="344A5B"/>
                </a:solidFill>
                <a:latin typeface="+mn-lt"/>
                <a:ea typeface="+mn-ea"/>
                <a:cs typeface="+mn-cs"/>
              </a:defRPr>
            </a:lvl4pPr>
            <a:lvl5pPr marL="146304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kern="1200" baseline="0">
                <a:solidFill>
                  <a:srgbClr val="344A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3810">
              <a:lnSpc>
                <a:spcPts val="1800"/>
              </a:lnSpc>
            </a:pPr>
            <a:r>
              <a:rPr lang="en-US" sz="1500" dirty="0">
                <a:latin typeface="Barlow" pitchFamily="2" charset="77"/>
                <a:cs typeface="Arial"/>
              </a:rPr>
              <a:t>Sometimes called “supplemental insurance,” these employee-paid benefits can stand alone or help fill gaps in major medical and other insurance coverage.</a:t>
            </a:r>
          </a:p>
          <a:p>
            <a:endParaRPr lang="en-US" sz="15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0D1B9A8-3A73-E34B-9FB3-3445D07F78DA}"/>
              </a:ext>
            </a:extLst>
          </p:cNvPr>
          <p:cNvGrpSpPr/>
          <p:nvPr/>
        </p:nvGrpSpPr>
        <p:grpSpPr>
          <a:xfrm>
            <a:off x="468337" y="2849345"/>
            <a:ext cx="1045574" cy="1179147"/>
            <a:chOff x="439063" y="2540000"/>
            <a:chExt cx="1612900" cy="1818948"/>
          </a:xfrm>
        </p:grpSpPr>
        <p:sp>
          <p:nvSpPr>
            <p:cNvPr id="42" name="object 4">
              <a:extLst>
                <a:ext uri="{FF2B5EF4-FFF2-40B4-BE49-F238E27FC236}">
                  <a16:creationId xmlns:a16="http://schemas.microsoft.com/office/drawing/2014/main" id="{6F633CCB-5C24-8F41-A837-D86F4CB10169}"/>
                </a:ext>
              </a:extLst>
            </p:cNvPr>
            <p:cNvSpPr/>
            <p:nvPr/>
          </p:nvSpPr>
          <p:spPr>
            <a:xfrm>
              <a:off x="698500" y="2540000"/>
              <a:ext cx="1117600" cy="1117600"/>
            </a:xfrm>
            <a:custGeom>
              <a:avLst/>
              <a:gdLst/>
              <a:ahLst/>
              <a:cxnLst/>
              <a:rect l="l" t="t" r="r" b="b"/>
              <a:pathLst>
                <a:path w="1117600" h="1117600">
                  <a:moveTo>
                    <a:pt x="558800" y="0"/>
                  </a:moveTo>
                  <a:lnTo>
                    <a:pt x="510583" y="2051"/>
                  </a:lnTo>
                  <a:lnTo>
                    <a:pt x="463506" y="8092"/>
                  </a:lnTo>
                  <a:lnTo>
                    <a:pt x="417736" y="17956"/>
                  </a:lnTo>
                  <a:lnTo>
                    <a:pt x="373440" y="31475"/>
                  </a:lnTo>
                  <a:lnTo>
                    <a:pt x="330787" y="48481"/>
                  </a:lnTo>
                  <a:lnTo>
                    <a:pt x="289943" y="68807"/>
                  </a:lnTo>
                  <a:lnTo>
                    <a:pt x="251077" y="92284"/>
                  </a:lnTo>
                  <a:lnTo>
                    <a:pt x="214357" y="118746"/>
                  </a:lnTo>
                  <a:lnTo>
                    <a:pt x="179950" y="148023"/>
                  </a:lnTo>
                  <a:lnTo>
                    <a:pt x="148023" y="179950"/>
                  </a:lnTo>
                  <a:lnTo>
                    <a:pt x="118746" y="214357"/>
                  </a:lnTo>
                  <a:lnTo>
                    <a:pt x="92284" y="251077"/>
                  </a:lnTo>
                  <a:lnTo>
                    <a:pt x="68807" y="289943"/>
                  </a:lnTo>
                  <a:lnTo>
                    <a:pt x="48481" y="330787"/>
                  </a:lnTo>
                  <a:lnTo>
                    <a:pt x="31475" y="373440"/>
                  </a:lnTo>
                  <a:lnTo>
                    <a:pt x="17956" y="417736"/>
                  </a:lnTo>
                  <a:lnTo>
                    <a:pt x="8092" y="463506"/>
                  </a:lnTo>
                  <a:lnTo>
                    <a:pt x="2051" y="510583"/>
                  </a:lnTo>
                  <a:lnTo>
                    <a:pt x="0" y="558800"/>
                  </a:lnTo>
                  <a:lnTo>
                    <a:pt x="2051" y="607014"/>
                  </a:lnTo>
                  <a:lnTo>
                    <a:pt x="8092" y="654090"/>
                  </a:lnTo>
                  <a:lnTo>
                    <a:pt x="17956" y="699859"/>
                  </a:lnTo>
                  <a:lnTo>
                    <a:pt x="31475" y="744154"/>
                  </a:lnTo>
                  <a:lnTo>
                    <a:pt x="48481" y="786807"/>
                  </a:lnTo>
                  <a:lnTo>
                    <a:pt x="68807" y="827650"/>
                  </a:lnTo>
                  <a:lnTo>
                    <a:pt x="92284" y="866516"/>
                  </a:lnTo>
                  <a:lnTo>
                    <a:pt x="118746" y="903237"/>
                  </a:lnTo>
                  <a:lnTo>
                    <a:pt x="148023" y="937644"/>
                  </a:lnTo>
                  <a:lnTo>
                    <a:pt x="179950" y="969571"/>
                  </a:lnTo>
                  <a:lnTo>
                    <a:pt x="214357" y="998849"/>
                  </a:lnTo>
                  <a:lnTo>
                    <a:pt x="251077" y="1025311"/>
                  </a:lnTo>
                  <a:lnTo>
                    <a:pt x="289943" y="1048790"/>
                  </a:lnTo>
                  <a:lnTo>
                    <a:pt x="330787" y="1069116"/>
                  </a:lnTo>
                  <a:lnTo>
                    <a:pt x="373440" y="1086123"/>
                  </a:lnTo>
                  <a:lnTo>
                    <a:pt x="417736" y="1099642"/>
                  </a:lnTo>
                  <a:lnTo>
                    <a:pt x="463506" y="1109507"/>
                  </a:lnTo>
                  <a:lnTo>
                    <a:pt x="510583" y="1115548"/>
                  </a:lnTo>
                  <a:lnTo>
                    <a:pt x="558800" y="1117600"/>
                  </a:lnTo>
                  <a:lnTo>
                    <a:pt x="607016" y="1115548"/>
                  </a:lnTo>
                  <a:lnTo>
                    <a:pt x="654093" y="1109507"/>
                  </a:lnTo>
                  <a:lnTo>
                    <a:pt x="699863" y="1099642"/>
                  </a:lnTo>
                  <a:lnTo>
                    <a:pt x="744159" y="1086123"/>
                  </a:lnTo>
                  <a:lnTo>
                    <a:pt x="786812" y="1069116"/>
                  </a:lnTo>
                  <a:lnTo>
                    <a:pt x="827656" y="1048790"/>
                  </a:lnTo>
                  <a:lnTo>
                    <a:pt x="866522" y="1025311"/>
                  </a:lnTo>
                  <a:lnTo>
                    <a:pt x="903242" y="998849"/>
                  </a:lnTo>
                  <a:lnTo>
                    <a:pt x="937649" y="969571"/>
                  </a:lnTo>
                  <a:lnTo>
                    <a:pt x="969576" y="937644"/>
                  </a:lnTo>
                  <a:lnTo>
                    <a:pt x="998853" y="903237"/>
                  </a:lnTo>
                  <a:lnTo>
                    <a:pt x="1025315" y="866516"/>
                  </a:lnTo>
                  <a:lnTo>
                    <a:pt x="1048792" y="827650"/>
                  </a:lnTo>
                  <a:lnTo>
                    <a:pt x="1069118" y="786807"/>
                  </a:lnTo>
                  <a:lnTo>
                    <a:pt x="1086124" y="744154"/>
                  </a:lnTo>
                  <a:lnTo>
                    <a:pt x="1099643" y="699859"/>
                  </a:lnTo>
                  <a:lnTo>
                    <a:pt x="1109507" y="654090"/>
                  </a:lnTo>
                  <a:lnTo>
                    <a:pt x="1115548" y="607014"/>
                  </a:lnTo>
                  <a:lnTo>
                    <a:pt x="1117600" y="558800"/>
                  </a:lnTo>
                  <a:lnTo>
                    <a:pt x="1115548" y="510583"/>
                  </a:lnTo>
                  <a:lnTo>
                    <a:pt x="1109507" y="463506"/>
                  </a:lnTo>
                  <a:lnTo>
                    <a:pt x="1099643" y="417736"/>
                  </a:lnTo>
                  <a:lnTo>
                    <a:pt x="1086124" y="373440"/>
                  </a:lnTo>
                  <a:lnTo>
                    <a:pt x="1069118" y="330787"/>
                  </a:lnTo>
                  <a:lnTo>
                    <a:pt x="1048792" y="289943"/>
                  </a:lnTo>
                  <a:lnTo>
                    <a:pt x="1025315" y="251077"/>
                  </a:lnTo>
                  <a:lnTo>
                    <a:pt x="998853" y="214357"/>
                  </a:lnTo>
                  <a:lnTo>
                    <a:pt x="969576" y="179950"/>
                  </a:lnTo>
                  <a:lnTo>
                    <a:pt x="937649" y="148023"/>
                  </a:lnTo>
                  <a:lnTo>
                    <a:pt x="903242" y="118746"/>
                  </a:lnTo>
                  <a:lnTo>
                    <a:pt x="866522" y="92284"/>
                  </a:lnTo>
                  <a:lnTo>
                    <a:pt x="827656" y="68807"/>
                  </a:lnTo>
                  <a:lnTo>
                    <a:pt x="786812" y="48481"/>
                  </a:lnTo>
                  <a:lnTo>
                    <a:pt x="744159" y="31475"/>
                  </a:lnTo>
                  <a:lnTo>
                    <a:pt x="699863" y="17956"/>
                  </a:lnTo>
                  <a:lnTo>
                    <a:pt x="654093" y="8092"/>
                  </a:lnTo>
                  <a:lnTo>
                    <a:pt x="607016" y="2051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062C48"/>
            </a:solidFill>
          </p:spPr>
          <p:txBody>
            <a:bodyPr wrap="square" lIns="0" tIns="0" rIns="0" bIns="0" rtlCol="0"/>
            <a:lstStyle/>
            <a:p>
              <a:endParaRPr sz="90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6E04663-9BA3-4C45-A41B-96CE73F4D5F5}"/>
                </a:ext>
              </a:extLst>
            </p:cNvPr>
            <p:cNvSpPr txBox="1"/>
            <p:nvPr/>
          </p:nvSpPr>
          <p:spPr>
            <a:xfrm>
              <a:off x="626256" y="3789218"/>
              <a:ext cx="1238515" cy="569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082C48"/>
                  </a:solidFill>
                  <a:latin typeface="Barlow" pitchFamily="2" charset="77"/>
                </a:rPr>
                <a:t>ACCIDENT INSURANCE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9CE09FB-57A8-3741-8550-FD1FD7DD8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063" y="2718875"/>
              <a:ext cx="1612900" cy="1054100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346E864-956F-4E4B-89B3-9EA6269FD6CF}"/>
              </a:ext>
            </a:extLst>
          </p:cNvPr>
          <p:cNvGrpSpPr/>
          <p:nvPr/>
        </p:nvGrpSpPr>
        <p:grpSpPr>
          <a:xfrm>
            <a:off x="1585174" y="2849345"/>
            <a:ext cx="1045574" cy="1179147"/>
            <a:chOff x="2065710" y="2540000"/>
            <a:chExt cx="1612900" cy="1818948"/>
          </a:xfrm>
        </p:grpSpPr>
        <p:sp>
          <p:nvSpPr>
            <p:cNvPr id="46" name="object 5">
              <a:extLst>
                <a:ext uri="{FF2B5EF4-FFF2-40B4-BE49-F238E27FC236}">
                  <a16:creationId xmlns:a16="http://schemas.microsoft.com/office/drawing/2014/main" id="{4CD716A3-235E-7A46-B16B-C45F31F5DF62}"/>
                </a:ext>
              </a:extLst>
            </p:cNvPr>
            <p:cNvSpPr/>
            <p:nvPr/>
          </p:nvSpPr>
          <p:spPr>
            <a:xfrm>
              <a:off x="2311400" y="2540000"/>
              <a:ext cx="1117600" cy="1117600"/>
            </a:xfrm>
            <a:custGeom>
              <a:avLst/>
              <a:gdLst/>
              <a:ahLst/>
              <a:cxnLst/>
              <a:rect l="l" t="t" r="r" b="b"/>
              <a:pathLst>
                <a:path w="1117600" h="1117600">
                  <a:moveTo>
                    <a:pt x="558800" y="0"/>
                  </a:moveTo>
                  <a:lnTo>
                    <a:pt x="510583" y="2051"/>
                  </a:lnTo>
                  <a:lnTo>
                    <a:pt x="463506" y="8092"/>
                  </a:lnTo>
                  <a:lnTo>
                    <a:pt x="417736" y="17956"/>
                  </a:lnTo>
                  <a:lnTo>
                    <a:pt x="373440" y="31475"/>
                  </a:lnTo>
                  <a:lnTo>
                    <a:pt x="330787" y="48481"/>
                  </a:lnTo>
                  <a:lnTo>
                    <a:pt x="289943" y="68807"/>
                  </a:lnTo>
                  <a:lnTo>
                    <a:pt x="251077" y="92284"/>
                  </a:lnTo>
                  <a:lnTo>
                    <a:pt x="214357" y="118746"/>
                  </a:lnTo>
                  <a:lnTo>
                    <a:pt x="179950" y="148023"/>
                  </a:lnTo>
                  <a:lnTo>
                    <a:pt x="148023" y="179950"/>
                  </a:lnTo>
                  <a:lnTo>
                    <a:pt x="118746" y="214357"/>
                  </a:lnTo>
                  <a:lnTo>
                    <a:pt x="92284" y="251077"/>
                  </a:lnTo>
                  <a:lnTo>
                    <a:pt x="68807" y="289943"/>
                  </a:lnTo>
                  <a:lnTo>
                    <a:pt x="48481" y="330787"/>
                  </a:lnTo>
                  <a:lnTo>
                    <a:pt x="31475" y="373440"/>
                  </a:lnTo>
                  <a:lnTo>
                    <a:pt x="17956" y="417736"/>
                  </a:lnTo>
                  <a:lnTo>
                    <a:pt x="8092" y="463506"/>
                  </a:lnTo>
                  <a:lnTo>
                    <a:pt x="2051" y="510583"/>
                  </a:lnTo>
                  <a:lnTo>
                    <a:pt x="0" y="558800"/>
                  </a:lnTo>
                  <a:lnTo>
                    <a:pt x="2051" y="607014"/>
                  </a:lnTo>
                  <a:lnTo>
                    <a:pt x="8092" y="654090"/>
                  </a:lnTo>
                  <a:lnTo>
                    <a:pt x="17956" y="699859"/>
                  </a:lnTo>
                  <a:lnTo>
                    <a:pt x="31475" y="744154"/>
                  </a:lnTo>
                  <a:lnTo>
                    <a:pt x="48481" y="786807"/>
                  </a:lnTo>
                  <a:lnTo>
                    <a:pt x="68807" y="827650"/>
                  </a:lnTo>
                  <a:lnTo>
                    <a:pt x="92284" y="866516"/>
                  </a:lnTo>
                  <a:lnTo>
                    <a:pt x="118746" y="903237"/>
                  </a:lnTo>
                  <a:lnTo>
                    <a:pt x="148023" y="937644"/>
                  </a:lnTo>
                  <a:lnTo>
                    <a:pt x="179950" y="969571"/>
                  </a:lnTo>
                  <a:lnTo>
                    <a:pt x="214357" y="998849"/>
                  </a:lnTo>
                  <a:lnTo>
                    <a:pt x="251077" y="1025311"/>
                  </a:lnTo>
                  <a:lnTo>
                    <a:pt x="289943" y="1048790"/>
                  </a:lnTo>
                  <a:lnTo>
                    <a:pt x="330787" y="1069116"/>
                  </a:lnTo>
                  <a:lnTo>
                    <a:pt x="373440" y="1086123"/>
                  </a:lnTo>
                  <a:lnTo>
                    <a:pt x="417736" y="1099642"/>
                  </a:lnTo>
                  <a:lnTo>
                    <a:pt x="463506" y="1109507"/>
                  </a:lnTo>
                  <a:lnTo>
                    <a:pt x="510583" y="1115548"/>
                  </a:lnTo>
                  <a:lnTo>
                    <a:pt x="558800" y="1117600"/>
                  </a:lnTo>
                  <a:lnTo>
                    <a:pt x="607016" y="1115548"/>
                  </a:lnTo>
                  <a:lnTo>
                    <a:pt x="654093" y="1109507"/>
                  </a:lnTo>
                  <a:lnTo>
                    <a:pt x="699863" y="1099642"/>
                  </a:lnTo>
                  <a:lnTo>
                    <a:pt x="744159" y="1086123"/>
                  </a:lnTo>
                  <a:lnTo>
                    <a:pt x="786812" y="1069116"/>
                  </a:lnTo>
                  <a:lnTo>
                    <a:pt x="827656" y="1048790"/>
                  </a:lnTo>
                  <a:lnTo>
                    <a:pt x="866522" y="1025311"/>
                  </a:lnTo>
                  <a:lnTo>
                    <a:pt x="903242" y="998849"/>
                  </a:lnTo>
                  <a:lnTo>
                    <a:pt x="937649" y="969571"/>
                  </a:lnTo>
                  <a:lnTo>
                    <a:pt x="969576" y="937644"/>
                  </a:lnTo>
                  <a:lnTo>
                    <a:pt x="998853" y="903237"/>
                  </a:lnTo>
                  <a:lnTo>
                    <a:pt x="1025315" y="866516"/>
                  </a:lnTo>
                  <a:lnTo>
                    <a:pt x="1048792" y="827650"/>
                  </a:lnTo>
                  <a:lnTo>
                    <a:pt x="1069118" y="786807"/>
                  </a:lnTo>
                  <a:lnTo>
                    <a:pt x="1086124" y="744154"/>
                  </a:lnTo>
                  <a:lnTo>
                    <a:pt x="1099643" y="699859"/>
                  </a:lnTo>
                  <a:lnTo>
                    <a:pt x="1109507" y="654090"/>
                  </a:lnTo>
                  <a:lnTo>
                    <a:pt x="1115548" y="607014"/>
                  </a:lnTo>
                  <a:lnTo>
                    <a:pt x="1117600" y="558800"/>
                  </a:lnTo>
                  <a:lnTo>
                    <a:pt x="1115548" y="510583"/>
                  </a:lnTo>
                  <a:lnTo>
                    <a:pt x="1109507" y="463506"/>
                  </a:lnTo>
                  <a:lnTo>
                    <a:pt x="1099643" y="417736"/>
                  </a:lnTo>
                  <a:lnTo>
                    <a:pt x="1086124" y="373440"/>
                  </a:lnTo>
                  <a:lnTo>
                    <a:pt x="1069118" y="330787"/>
                  </a:lnTo>
                  <a:lnTo>
                    <a:pt x="1048792" y="289943"/>
                  </a:lnTo>
                  <a:lnTo>
                    <a:pt x="1025315" y="251077"/>
                  </a:lnTo>
                  <a:lnTo>
                    <a:pt x="998853" y="214357"/>
                  </a:lnTo>
                  <a:lnTo>
                    <a:pt x="969576" y="179950"/>
                  </a:lnTo>
                  <a:lnTo>
                    <a:pt x="937649" y="148023"/>
                  </a:lnTo>
                  <a:lnTo>
                    <a:pt x="903242" y="118746"/>
                  </a:lnTo>
                  <a:lnTo>
                    <a:pt x="866522" y="92284"/>
                  </a:lnTo>
                  <a:lnTo>
                    <a:pt x="827656" y="68807"/>
                  </a:lnTo>
                  <a:lnTo>
                    <a:pt x="786812" y="48481"/>
                  </a:lnTo>
                  <a:lnTo>
                    <a:pt x="744159" y="31475"/>
                  </a:lnTo>
                  <a:lnTo>
                    <a:pt x="699863" y="17956"/>
                  </a:lnTo>
                  <a:lnTo>
                    <a:pt x="654093" y="8092"/>
                  </a:lnTo>
                  <a:lnTo>
                    <a:pt x="607016" y="2051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062C48"/>
            </a:solidFill>
          </p:spPr>
          <p:txBody>
            <a:bodyPr wrap="square" lIns="0" tIns="0" rIns="0" bIns="0" rtlCol="0"/>
            <a:lstStyle/>
            <a:p>
              <a:endParaRPr sz="900" b="1">
                <a:latin typeface="Barlow" pitchFamily="2" charset="77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ACBC14D-5760-354C-B924-0ACE090DBB07}"/>
                </a:ext>
              </a:extLst>
            </p:cNvPr>
            <p:cNvSpPr txBox="1"/>
            <p:nvPr/>
          </p:nvSpPr>
          <p:spPr>
            <a:xfrm>
              <a:off x="2190488" y="3789218"/>
              <a:ext cx="1238513" cy="569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082C48"/>
                  </a:solidFill>
                  <a:latin typeface="Barlow" pitchFamily="2" charset="77"/>
                </a:rPr>
                <a:t>CANCER INSURANCE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697CFF87-893A-C645-832F-6EE49A6B2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5710" y="2685589"/>
              <a:ext cx="1612900" cy="105410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FFFBCAC-C3EF-BF4D-A8E2-B400FB7BEB03}"/>
              </a:ext>
            </a:extLst>
          </p:cNvPr>
          <p:cNvGrpSpPr/>
          <p:nvPr/>
        </p:nvGrpSpPr>
        <p:grpSpPr>
          <a:xfrm>
            <a:off x="2667120" y="2849342"/>
            <a:ext cx="1125491" cy="1179148"/>
            <a:chOff x="3638534" y="2540000"/>
            <a:chExt cx="1736179" cy="1818949"/>
          </a:xfrm>
        </p:grpSpPr>
        <p:sp>
          <p:nvSpPr>
            <p:cNvPr id="50" name="object 6">
              <a:extLst>
                <a:ext uri="{FF2B5EF4-FFF2-40B4-BE49-F238E27FC236}">
                  <a16:creationId xmlns:a16="http://schemas.microsoft.com/office/drawing/2014/main" id="{1EC1E6B4-45AF-9742-A39F-2BD1BDC86046}"/>
                </a:ext>
              </a:extLst>
            </p:cNvPr>
            <p:cNvSpPr/>
            <p:nvPr/>
          </p:nvSpPr>
          <p:spPr>
            <a:xfrm>
              <a:off x="3935011" y="2540000"/>
              <a:ext cx="1117600" cy="1117600"/>
            </a:xfrm>
            <a:custGeom>
              <a:avLst/>
              <a:gdLst/>
              <a:ahLst/>
              <a:cxnLst/>
              <a:rect l="l" t="t" r="r" b="b"/>
              <a:pathLst>
                <a:path w="1117600" h="1117600">
                  <a:moveTo>
                    <a:pt x="558800" y="0"/>
                  </a:moveTo>
                  <a:lnTo>
                    <a:pt x="510583" y="2051"/>
                  </a:lnTo>
                  <a:lnTo>
                    <a:pt x="463506" y="8092"/>
                  </a:lnTo>
                  <a:lnTo>
                    <a:pt x="417736" y="17956"/>
                  </a:lnTo>
                  <a:lnTo>
                    <a:pt x="373440" y="31475"/>
                  </a:lnTo>
                  <a:lnTo>
                    <a:pt x="330787" y="48481"/>
                  </a:lnTo>
                  <a:lnTo>
                    <a:pt x="289943" y="68807"/>
                  </a:lnTo>
                  <a:lnTo>
                    <a:pt x="251077" y="92284"/>
                  </a:lnTo>
                  <a:lnTo>
                    <a:pt x="214357" y="118746"/>
                  </a:lnTo>
                  <a:lnTo>
                    <a:pt x="179950" y="148023"/>
                  </a:lnTo>
                  <a:lnTo>
                    <a:pt x="148023" y="179950"/>
                  </a:lnTo>
                  <a:lnTo>
                    <a:pt x="118746" y="214357"/>
                  </a:lnTo>
                  <a:lnTo>
                    <a:pt x="92284" y="251077"/>
                  </a:lnTo>
                  <a:lnTo>
                    <a:pt x="68807" y="289943"/>
                  </a:lnTo>
                  <a:lnTo>
                    <a:pt x="48481" y="330787"/>
                  </a:lnTo>
                  <a:lnTo>
                    <a:pt x="31475" y="373440"/>
                  </a:lnTo>
                  <a:lnTo>
                    <a:pt x="17956" y="417736"/>
                  </a:lnTo>
                  <a:lnTo>
                    <a:pt x="8092" y="463506"/>
                  </a:lnTo>
                  <a:lnTo>
                    <a:pt x="2051" y="510583"/>
                  </a:lnTo>
                  <a:lnTo>
                    <a:pt x="0" y="558800"/>
                  </a:lnTo>
                  <a:lnTo>
                    <a:pt x="2051" y="607014"/>
                  </a:lnTo>
                  <a:lnTo>
                    <a:pt x="8092" y="654090"/>
                  </a:lnTo>
                  <a:lnTo>
                    <a:pt x="17956" y="699859"/>
                  </a:lnTo>
                  <a:lnTo>
                    <a:pt x="31475" y="744154"/>
                  </a:lnTo>
                  <a:lnTo>
                    <a:pt x="48481" y="786807"/>
                  </a:lnTo>
                  <a:lnTo>
                    <a:pt x="68807" y="827650"/>
                  </a:lnTo>
                  <a:lnTo>
                    <a:pt x="92284" y="866516"/>
                  </a:lnTo>
                  <a:lnTo>
                    <a:pt x="118746" y="903237"/>
                  </a:lnTo>
                  <a:lnTo>
                    <a:pt x="148023" y="937644"/>
                  </a:lnTo>
                  <a:lnTo>
                    <a:pt x="179950" y="969571"/>
                  </a:lnTo>
                  <a:lnTo>
                    <a:pt x="214357" y="998849"/>
                  </a:lnTo>
                  <a:lnTo>
                    <a:pt x="251077" y="1025311"/>
                  </a:lnTo>
                  <a:lnTo>
                    <a:pt x="289943" y="1048790"/>
                  </a:lnTo>
                  <a:lnTo>
                    <a:pt x="330787" y="1069116"/>
                  </a:lnTo>
                  <a:lnTo>
                    <a:pt x="373440" y="1086123"/>
                  </a:lnTo>
                  <a:lnTo>
                    <a:pt x="417736" y="1099642"/>
                  </a:lnTo>
                  <a:lnTo>
                    <a:pt x="463506" y="1109507"/>
                  </a:lnTo>
                  <a:lnTo>
                    <a:pt x="510583" y="1115548"/>
                  </a:lnTo>
                  <a:lnTo>
                    <a:pt x="558800" y="1117600"/>
                  </a:lnTo>
                  <a:lnTo>
                    <a:pt x="607016" y="1115548"/>
                  </a:lnTo>
                  <a:lnTo>
                    <a:pt x="654093" y="1109507"/>
                  </a:lnTo>
                  <a:lnTo>
                    <a:pt x="699863" y="1099642"/>
                  </a:lnTo>
                  <a:lnTo>
                    <a:pt x="744159" y="1086123"/>
                  </a:lnTo>
                  <a:lnTo>
                    <a:pt x="786812" y="1069116"/>
                  </a:lnTo>
                  <a:lnTo>
                    <a:pt x="827656" y="1048790"/>
                  </a:lnTo>
                  <a:lnTo>
                    <a:pt x="866522" y="1025311"/>
                  </a:lnTo>
                  <a:lnTo>
                    <a:pt x="903242" y="998849"/>
                  </a:lnTo>
                  <a:lnTo>
                    <a:pt x="937649" y="969571"/>
                  </a:lnTo>
                  <a:lnTo>
                    <a:pt x="969576" y="937644"/>
                  </a:lnTo>
                  <a:lnTo>
                    <a:pt x="998853" y="903237"/>
                  </a:lnTo>
                  <a:lnTo>
                    <a:pt x="1025315" y="866516"/>
                  </a:lnTo>
                  <a:lnTo>
                    <a:pt x="1048792" y="827650"/>
                  </a:lnTo>
                  <a:lnTo>
                    <a:pt x="1069118" y="786807"/>
                  </a:lnTo>
                  <a:lnTo>
                    <a:pt x="1086124" y="744154"/>
                  </a:lnTo>
                  <a:lnTo>
                    <a:pt x="1099643" y="699859"/>
                  </a:lnTo>
                  <a:lnTo>
                    <a:pt x="1109507" y="654090"/>
                  </a:lnTo>
                  <a:lnTo>
                    <a:pt x="1115548" y="607014"/>
                  </a:lnTo>
                  <a:lnTo>
                    <a:pt x="1117600" y="558800"/>
                  </a:lnTo>
                  <a:lnTo>
                    <a:pt x="1115548" y="510583"/>
                  </a:lnTo>
                  <a:lnTo>
                    <a:pt x="1109507" y="463506"/>
                  </a:lnTo>
                  <a:lnTo>
                    <a:pt x="1099643" y="417736"/>
                  </a:lnTo>
                  <a:lnTo>
                    <a:pt x="1086124" y="373440"/>
                  </a:lnTo>
                  <a:lnTo>
                    <a:pt x="1069118" y="330787"/>
                  </a:lnTo>
                  <a:lnTo>
                    <a:pt x="1048792" y="289943"/>
                  </a:lnTo>
                  <a:lnTo>
                    <a:pt x="1025315" y="251077"/>
                  </a:lnTo>
                  <a:lnTo>
                    <a:pt x="998853" y="214357"/>
                  </a:lnTo>
                  <a:lnTo>
                    <a:pt x="969576" y="179950"/>
                  </a:lnTo>
                  <a:lnTo>
                    <a:pt x="937649" y="148023"/>
                  </a:lnTo>
                  <a:lnTo>
                    <a:pt x="903242" y="118746"/>
                  </a:lnTo>
                  <a:lnTo>
                    <a:pt x="866522" y="92284"/>
                  </a:lnTo>
                  <a:lnTo>
                    <a:pt x="827656" y="68807"/>
                  </a:lnTo>
                  <a:lnTo>
                    <a:pt x="786812" y="48481"/>
                  </a:lnTo>
                  <a:lnTo>
                    <a:pt x="744159" y="31475"/>
                  </a:lnTo>
                  <a:lnTo>
                    <a:pt x="699863" y="17956"/>
                  </a:lnTo>
                  <a:lnTo>
                    <a:pt x="654093" y="8092"/>
                  </a:lnTo>
                  <a:lnTo>
                    <a:pt x="607016" y="2051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062C48"/>
            </a:solidFill>
          </p:spPr>
          <p:txBody>
            <a:bodyPr wrap="square" lIns="0" tIns="0" rIns="0" bIns="0" rtlCol="0"/>
            <a:lstStyle/>
            <a:p>
              <a:endParaRPr sz="900" b="1">
                <a:latin typeface="Barlow" pitchFamily="2" charset="77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F8A5819-636D-304F-AD1C-82DDCDD5BDA6}"/>
                </a:ext>
              </a:extLst>
            </p:cNvPr>
            <p:cNvSpPr txBox="1"/>
            <p:nvPr/>
          </p:nvSpPr>
          <p:spPr>
            <a:xfrm>
              <a:off x="3638534" y="3789219"/>
              <a:ext cx="1736179" cy="569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082C48"/>
                  </a:solidFill>
                  <a:latin typeface="Barlow" pitchFamily="2" charset="77"/>
                </a:rPr>
                <a:t>CRITICAL ILLNESS INSURANCE</a:t>
              </a: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41A88B34-D094-D340-AABC-459DE8D3F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92357" y="2685589"/>
              <a:ext cx="1612900" cy="105410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7E1C309-0F80-D34F-A6BA-5260F39CB55B}"/>
              </a:ext>
            </a:extLst>
          </p:cNvPr>
          <p:cNvGrpSpPr/>
          <p:nvPr/>
        </p:nvGrpSpPr>
        <p:grpSpPr>
          <a:xfrm>
            <a:off x="3807511" y="2849675"/>
            <a:ext cx="1045574" cy="1181150"/>
            <a:chOff x="5273843" y="2540000"/>
            <a:chExt cx="1612900" cy="1822040"/>
          </a:xfrm>
        </p:grpSpPr>
        <p:sp>
          <p:nvSpPr>
            <p:cNvPr id="54" name="object 7">
              <a:extLst>
                <a:ext uri="{FF2B5EF4-FFF2-40B4-BE49-F238E27FC236}">
                  <a16:creationId xmlns:a16="http://schemas.microsoft.com/office/drawing/2014/main" id="{FFFA753C-2F5E-E54E-BE97-09BA8C46825D}"/>
                </a:ext>
              </a:extLst>
            </p:cNvPr>
            <p:cNvSpPr/>
            <p:nvPr/>
          </p:nvSpPr>
          <p:spPr>
            <a:xfrm>
              <a:off x="5537200" y="2540000"/>
              <a:ext cx="1117600" cy="1117600"/>
            </a:xfrm>
            <a:custGeom>
              <a:avLst/>
              <a:gdLst/>
              <a:ahLst/>
              <a:cxnLst/>
              <a:rect l="l" t="t" r="r" b="b"/>
              <a:pathLst>
                <a:path w="1117600" h="1117600">
                  <a:moveTo>
                    <a:pt x="558800" y="0"/>
                  </a:moveTo>
                  <a:lnTo>
                    <a:pt x="510583" y="2051"/>
                  </a:lnTo>
                  <a:lnTo>
                    <a:pt x="463506" y="8092"/>
                  </a:lnTo>
                  <a:lnTo>
                    <a:pt x="417736" y="17956"/>
                  </a:lnTo>
                  <a:lnTo>
                    <a:pt x="373440" y="31475"/>
                  </a:lnTo>
                  <a:lnTo>
                    <a:pt x="330787" y="48481"/>
                  </a:lnTo>
                  <a:lnTo>
                    <a:pt x="289943" y="68807"/>
                  </a:lnTo>
                  <a:lnTo>
                    <a:pt x="251077" y="92284"/>
                  </a:lnTo>
                  <a:lnTo>
                    <a:pt x="214357" y="118746"/>
                  </a:lnTo>
                  <a:lnTo>
                    <a:pt x="179950" y="148023"/>
                  </a:lnTo>
                  <a:lnTo>
                    <a:pt x="148023" y="179950"/>
                  </a:lnTo>
                  <a:lnTo>
                    <a:pt x="118746" y="214357"/>
                  </a:lnTo>
                  <a:lnTo>
                    <a:pt x="92284" y="251077"/>
                  </a:lnTo>
                  <a:lnTo>
                    <a:pt x="68807" y="289943"/>
                  </a:lnTo>
                  <a:lnTo>
                    <a:pt x="48481" y="330787"/>
                  </a:lnTo>
                  <a:lnTo>
                    <a:pt x="31475" y="373440"/>
                  </a:lnTo>
                  <a:lnTo>
                    <a:pt x="17956" y="417736"/>
                  </a:lnTo>
                  <a:lnTo>
                    <a:pt x="8092" y="463506"/>
                  </a:lnTo>
                  <a:lnTo>
                    <a:pt x="2051" y="510583"/>
                  </a:lnTo>
                  <a:lnTo>
                    <a:pt x="0" y="558800"/>
                  </a:lnTo>
                  <a:lnTo>
                    <a:pt x="2051" y="607014"/>
                  </a:lnTo>
                  <a:lnTo>
                    <a:pt x="8092" y="654090"/>
                  </a:lnTo>
                  <a:lnTo>
                    <a:pt x="17956" y="699859"/>
                  </a:lnTo>
                  <a:lnTo>
                    <a:pt x="31475" y="744154"/>
                  </a:lnTo>
                  <a:lnTo>
                    <a:pt x="48481" y="786807"/>
                  </a:lnTo>
                  <a:lnTo>
                    <a:pt x="68807" y="827650"/>
                  </a:lnTo>
                  <a:lnTo>
                    <a:pt x="92284" y="866516"/>
                  </a:lnTo>
                  <a:lnTo>
                    <a:pt x="118746" y="903237"/>
                  </a:lnTo>
                  <a:lnTo>
                    <a:pt x="148023" y="937644"/>
                  </a:lnTo>
                  <a:lnTo>
                    <a:pt x="179950" y="969571"/>
                  </a:lnTo>
                  <a:lnTo>
                    <a:pt x="214357" y="998849"/>
                  </a:lnTo>
                  <a:lnTo>
                    <a:pt x="251077" y="1025311"/>
                  </a:lnTo>
                  <a:lnTo>
                    <a:pt x="289943" y="1048790"/>
                  </a:lnTo>
                  <a:lnTo>
                    <a:pt x="330787" y="1069116"/>
                  </a:lnTo>
                  <a:lnTo>
                    <a:pt x="373440" y="1086123"/>
                  </a:lnTo>
                  <a:lnTo>
                    <a:pt x="417736" y="1099642"/>
                  </a:lnTo>
                  <a:lnTo>
                    <a:pt x="463506" y="1109507"/>
                  </a:lnTo>
                  <a:lnTo>
                    <a:pt x="510583" y="1115548"/>
                  </a:lnTo>
                  <a:lnTo>
                    <a:pt x="558800" y="1117600"/>
                  </a:lnTo>
                  <a:lnTo>
                    <a:pt x="607016" y="1115548"/>
                  </a:lnTo>
                  <a:lnTo>
                    <a:pt x="654093" y="1109507"/>
                  </a:lnTo>
                  <a:lnTo>
                    <a:pt x="699863" y="1099642"/>
                  </a:lnTo>
                  <a:lnTo>
                    <a:pt x="744159" y="1086123"/>
                  </a:lnTo>
                  <a:lnTo>
                    <a:pt x="786812" y="1069116"/>
                  </a:lnTo>
                  <a:lnTo>
                    <a:pt x="827656" y="1048790"/>
                  </a:lnTo>
                  <a:lnTo>
                    <a:pt x="866522" y="1025311"/>
                  </a:lnTo>
                  <a:lnTo>
                    <a:pt x="903242" y="998849"/>
                  </a:lnTo>
                  <a:lnTo>
                    <a:pt x="937649" y="969571"/>
                  </a:lnTo>
                  <a:lnTo>
                    <a:pt x="969576" y="937644"/>
                  </a:lnTo>
                  <a:lnTo>
                    <a:pt x="998853" y="903237"/>
                  </a:lnTo>
                  <a:lnTo>
                    <a:pt x="1025315" y="866516"/>
                  </a:lnTo>
                  <a:lnTo>
                    <a:pt x="1048792" y="827650"/>
                  </a:lnTo>
                  <a:lnTo>
                    <a:pt x="1069118" y="786807"/>
                  </a:lnTo>
                  <a:lnTo>
                    <a:pt x="1086124" y="744154"/>
                  </a:lnTo>
                  <a:lnTo>
                    <a:pt x="1099643" y="699859"/>
                  </a:lnTo>
                  <a:lnTo>
                    <a:pt x="1109507" y="654090"/>
                  </a:lnTo>
                  <a:lnTo>
                    <a:pt x="1115548" y="607014"/>
                  </a:lnTo>
                  <a:lnTo>
                    <a:pt x="1117600" y="558800"/>
                  </a:lnTo>
                  <a:lnTo>
                    <a:pt x="1115548" y="510583"/>
                  </a:lnTo>
                  <a:lnTo>
                    <a:pt x="1109507" y="463506"/>
                  </a:lnTo>
                  <a:lnTo>
                    <a:pt x="1099643" y="417736"/>
                  </a:lnTo>
                  <a:lnTo>
                    <a:pt x="1086124" y="373440"/>
                  </a:lnTo>
                  <a:lnTo>
                    <a:pt x="1069118" y="330787"/>
                  </a:lnTo>
                  <a:lnTo>
                    <a:pt x="1048792" y="289943"/>
                  </a:lnTo>
                  <a:lnTo>
                    <a:pt x="1025315" y="251077"/>
                  </a:lnTo>
                  <a:lnTo>
                    <a:pt x="998853" y="214357"/>
                  </a:lnTo>
                  <a:lnTo>
                    <a:pt x="969576" y="179950"/>
                  </a:lnTo>
                  <a:lnTo>
                    <a:pt x="937649" y="148023"/>
                  </a:lnTo>
                  <a:lnTo>
                    <a:pt x="903242" y="118746"/>
                  </a:lnTo>
                  <a:lnTo>
                    <a:pt x="866522" y="92284"/>
                  </a:lnTo>
                  <a:lnTo>
                    <a:pt x="827656" y="68807"/>
                  </a:lnTo>
                  <a:lnTo>
                    <a:pt x="786812" y="48481"/>
                  </a:lnTo>
                  <a:lnTo>
                    <a:pt x="744159" y="31475"/>
                  </a:lnTo>
                  <a:lnTo>
                    <a:pt x="699863" y="17956"/>
                  </a:lnTo>
                  <a:lnTo>
                    <a:pt x="654093" y="8092"/>
                  </a:lnTo>
                  <a:lnTo>
                    <a:pt x="607016" y="2051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062C48"/>
            </a:solidFill>
          </p:spPr>
          <p:txBody>
            <a:bodyPr wrap="square" lIns="0" tIns="0" rIns="0" bIns="0" rtlCol="0"/>
            <a:lstStyle/>
            <a:p>
              <a:endParaRPr sz="900" b="1">
                <a:latin typeface="Barlow" pitchFamily="2" charset="77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E121A34-E4C1-C747-A95D-0A4DCB5CAFF5}"/>
                </a:ext>
              </a:extLst>
            </p:cNvPr>
            <p:cNvSpPr txBox="1"/>
            <p:nvPr/>
          </p:nvSpPr>
          <p:spPr>
            <a:xfrm>
              <a:off x="5429260" y="3792309"/>
              <a:ext cx="1333478" cy="569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082C48"/>
                  </a:solidFill>
                  <a:latin typeface="Barlow" pitchFamily="2" charset="77"/>
                </a:rPr>
                <a:t>DENTAL INSURANCE</a:t>
              </a: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EBAB314-885E-3E44-99FE-69D49E5FA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3843" y="2670272"/>
              <a:ext cx="1612900" cy="1054100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5E9ABA0-24EA-5A49-B20E-BC7A4678C7C1}"/>
              </a:ext>
            </a:extLst>
          </p:cNvPr>
          <p:cNvGrpSpPr/>
          <p:nvPr/>
        </p:nvGrpSpPr>
        <p:grpSpPr>
          <a:xfrm>
            <a:off x="4935277" y="2865370"/>
            <a:ext cx="1045574" cy="1179147"/>
            <a:chOff x="6902917" y="2540000"/>
            <a:chExt cx="1612900" cy="1818948"/>
          </a:xfrm>
        </p:grpSpPr>
        <p:sp>
          <p:nvSpPr>
            <p:cNvPr id="58" name="object 8">
              <a:extLst>
                <a:ext uri="{FF2B5EF4-FFF2-40B4-BE49-F238E27FC236}">
                  <a16:creationId xmlns:a16="http://schemas.microsoft.com/office/drawing/2014/main" id="{2B1A592A-A56C-1D4F-8109-01B5F646E536}"/>
                </a:ext>
              </a:extLst>
            </p:cNvPr>
            <p:cNvSpPr/>
            <p:nvPr/>
          </p:nvSpPr>
          <p:spPr>
            <a:xfrm>
              <a:off x="7150100" y="2540000"/>
              <a:ext cx="1117600" cy="1117600"/>
            </a:xfrm>
            <a:custGeom>
              <a:avLst/>
              <a:gdLst/>
              <a:ahLst/>
              <a:cxnLst/>
              <a:rect l="l" t="t" r="r" b="b"/>
              <a:pathLst>
                <a:path w="1117600" h="1117600">
                  <a:moveTo>
                    <a:pt x="558800" y="0"/>
                  </a:moveTo>
                  <a:lnTo>
                    <a:pt x="510583" y="2051"/>
                  </a:lnTo>
                  <a:lnTo>
                    <a:pt x="463506" y="8092"/>
                  </a:lnTo>
                  <a:lnTo>
                    <a:pt x="417736" y="17956"/>
                  </a:lnTo>
                  <a:lnTo>
                    <a:pt x="373440" y="31475"/>
                  </a:lnTo>
                  <a:lnTo>
                    <a:pt x="330787" y="48481"/>
                  </a:lnTo>
                  <a:lnTo>
                    <a:pt x="289943" y="68807"/>
                  </a:lnTo>
                  <a:lnTo>
                    <a:pt x="251077" y="92284"/>
                  </a:lnTo>
                  <a:lnTo>
                    <a:pt x="214357" y="118746"/>
                  </a:lnTo>
                  <a:lnTo>
                    <a:pt x="179950" y="148023"/>
                  </a:lnTo>
                  <a:lnTo>
                    <a:pt x="148023" y="179950"/>
                  </a:lnTo>
                  <a:lnTo>
                    <a:pt x="118746" y="214357"/>
                  </a:lnTo>
                  <a:lnTo>
                    <a:pt x="92284" y="251077"/>
                  </a:lnTo>
                  <a:lnTo>
                    <a:pt x="68807" y="289943"/>
                  </a:lnTo>
                  <a:lnTo>
                    <a:pt x="48481" y="330787"/>
                  </a:lnTo>
                  <a:lnTo>
                    <a:pt x="31475" y="373440"/>
                  </a:lnTo>
                  <a:lnTo>
                    <a:pt x="17956" y="417736"/>
                  </a:lnTo>
                  <a:lnTo>
                    <a:pt x="8092" y="463506"/>
                  </a:lnTo>
                  <a:lnTo>
                    <a:pt x="2051" y="510583"/>
                  </a:lnTo>
                  <a:lnTo>
                    <a:pt x="0" y="558800"/>
                  </a:lnTo>
                  <a:lnTo>
                    <a:pt x="2051" y="607014"/>
                  </a:lnTo>
                  <a:lnTo>
                    <a:pt x="8092" y="654090"/>
                  </a:lnTo>
                  <a:lnTo>
                    <a:pt x="17956" y="699859"/>
                  </a:lnTo>
                  <a:lnTo>
                    <a:pt x="31475" y="744154"/>
                  </a:lnTo>
                  <a:lnTo>
                    <a:pt x="48481" y="786807"/>
                  </a:lnTo>
                  <a:lnTo>
                    <a:pt x="68807" y="827650"/>
                  </a:lnTo>
                  <a:lnTo>
                    <a:pt x="92284" y="866516"/>
                  </a:lnTo>
                  <a:lnTo>
                    <a:pt x="118746" y="903237"/>
                  </a:lnTo>
                  <a:lnTo>
                    <a:pt x="148023" y="937644"/>
                  </a:lnTo>
                  <a:lnTo>
                    <a:pt x="179950" y="969571"/>
                  </a:lnTo>
                  <a:lnTo>
                    <a:pt x="214357" y="998849"/>
                  </a:lnTo>
                  <a:lnTo>
                    <a:pt x="251077" y="1025311"/>
                  </a:lnTo>
                  <a:lnTo>
                    <a:pt x="289943" y="1048790"/>
                  </a:lnTo>
                  <a:lnTo>
                    <a:pt x="330787" y="1069116"/>
                  </a:lnTo>
                  <a:lnTo>
                    <a:pt x="373440" y="1086123"/>
                  </a:lnTo>
                  <a:lnTo>
                    <a:pt x="417736" y="1099642"/>
                  </a:lnTo>
                  <a:lnTo>
                    <a:pt x="463506" y="1109507"/>
                  </a:lnTo>
                  <a:lnTo>
                    <a:pt x="510583" y="1115548"/>
                  </a:lnTo>
                  <a:lnTo>
                    <a:pt x="558800" y="1117600"/>
                  </a:lnTo>
                  <a:lnTo>
                    <a:pt x="607016" y="1115548"/>
                  </a:lnTo>
                  <a:lnTo>
                    <a:pt x="654093" y="1109507"/>
                  </a:lnTo>
                  <a:lnTo>
                    <a:pt x="699863" y="1099642"/>
                  </a:lnTo>
                  <a:lnTo>
                    <a:pt x="744159" y="1086123"/>
                  </a:lnTo>
                  <a:lnTo>
                    <a:pt x="786812" y="1069116"/>
                  </a:lnTo>
                  <a:lnTo>
                    <a:pt x="827656" y="1048790"/>
                  </a:lnTo>
                  <a:lnTo>
                    <a:pt x="866522" y="1025311"/>
                  </a:lnTo>
                  <a:lnTo>
                    <a:pt x="903242" y="998849"/>
                  </a:lnTo>
                  <a:lnTo>
                    <a:pt x="937649" y="969571"/>
                  </a:lnTo>
                  <a:lnTo>
                    <a:pt x="969576" y="937644"/>
                  </a:lnTo>
                  <a:lnTo>
                    <a:pt x="998853" y="903237"/>
                  </a:lnTo>
                  <a:lnTo>
                    <a:pt x="1025315" y="866516"/>
                  </a:lnTo>
                  <a:lnTo>
                    <a:pt x="1048792" y="827650"/>
                  </a:lnTo>
                  <a:lnTo>
                    <a:pt x="1069118" y="786807"/>
                  </a:lnTo>
                  <a:lnTo>
                    <a:pt x="1086124" y="744154"/>
                  </a:lnTo>
                  <a:lnTo>
                    <a:pt x="1099643" y="699859"/>
                  </a:lnTo>
                  <a:lnTo>
                    <a:pt x="1109507" y="654090"/>
                  </a:lnTo>
                  <a:lnTo>
                    <a:pt x="1115548" y="607014"/>
                  </a:lnTo>
                  <a:lnTo>
                    <a:pt x="1117600" y="558800"/>
                  </a:lnTo>
                  <a:lnTo>
                    <a:pt x="1115548" y="510583"/>
                  </a:lnTo>
                  <a:lnTo>
                    <a:pt x="1109507" y="463506"/>
                  </a:lnTo>
                  <a:lnTo>
                    <a:pt x="1099643" y="417736"/>
                  </a:lnTo>
                  <a:lnTo>
                    <a:pt x="1086124" y="373440"/>
                  </a:lnTo>
                  <a:lnTo>
                    <a:pt x="1069118" y="330787"/>
                  </a:lnTo>
                  <a:lnTo>
                    <a:pt x="1048792" y="289943"/>
                  </a:lnTo>
                  <a:lnTo>
                    <a:pt x="1025315" y="251077"/>
                  </a:lnTo>
                  <a:lnTo>
                    <a:pt x="998853" y="214357"/>
                  </a:lnTo>
                  <a:lnTo>
                    <a:pt x="969576" y="179950"/>
                  </a:lnTo>
                  <a:lnTo>
                    <a:pt x="937649" y="148023"/>
                  </a:lnTo>
                  <a:lnTo>
                    <a:pt x="903242" y="118746"/>
                  </a:lnTo>
                  <a:lnTo>
                    <a:pt x="866522" y="92284"/>
                  </a:lnTo>
                  <a:lnTo>
                    <a:pt x="827656" y="68807"/>
                  </a:lnTo>
                  <a:lnTo>
                    <a:pt x="786812" y="48481"/>
                  </a:lnTo>
                  <a:lnTo>
                    <a:pt x="744159" y="31475"/>
                  </a:lnTo>
                  <a:lnTo>
                    <a:pt x="699863" y="17956"/>
                  </a:lnTo>
                  <a:lnTo>
                    <a:pt x="654093" y="8092"/>
                  </a:lnTo>
                  <a:lnTo>
                    <a:pt x="607016" y="2051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062C48"/>
            </a:solidFill>
          </p:spPr>
          <p:txBody>
            <a:bodyPr wrap="square" lIns="0" tIns="0" rIns="0" bIns="0" rtlCol="0"/>
            <a:lstStyle/>
            <a:p>
              <a:endParaRPr sz="900" b="1">
                <a:latin typeface="Barlow" pitchFamily="2" charset="77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FDAA9D3-2017-C545-889E-D7F06D9E6D3F}"/>
                </a:ext>
              </a:extLst>
            </p:cNvPr>
            <p:cNvSpPr txBox="1"/>
            <p:nvPr/>
          </p:nvSpPr>
          <p:spPr>
            <a:xfrm>
              <a:off x="7026508" y="3789218"/>
              <a:ext cx="1364782" cy="569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082C48"/>
                  </a:solidFill>
                  <a:latin typeface="Barlow" pitchFamily="2" charset="77"/>
                </a:rPr>
                <a:t>DISABILITY INSURANCE</a:t>
              </a: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23D1F076-F4F5-1247-9E4D-113730B53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2917" y="2702631"/>
              <a:ext cx="1612900" cy="1054100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A6F47AB-C096-854F-8F39-C028F9557A58}"/>
              </a:ext>
            </a:extLst>
          </p:cNvPr>
          <p:cNvGrpSpPr/>
          <p:nvPr/>
        </p:nvGrpSpPr>
        <p:grpSpPr>
          <a:xfrm>
            <a:off x="5894458" y="2865367"/>
            <a:ext cx="1363505" cy="1179148"/>
            <a:chOff x="8270916" y="2540000"/>
            <a:chExt cx="2103339" cy="1818949"/>
          </a:xfrm>
        </p:grpSpPr>
        <p:sp>
          <p:nvSpPr>
            <p:cNvPr id="62" name="object 9">
              <a:extLst>
                <a:ext uri="{FF2B5EF4-FFF2-40B4-BE49-F238E27FC236}">
                  <a16:creationId xmlns:a16="http://schemas.microsoft.com/office/drawing/2014/main" id="{89D0A8D5-377F-A444-8B21-17B191B4D03D}"/>
                </a:ext>
              </a:extLst>
            </p:cNvPr>
            <p:cNvSpPr/>
            <p:nvPr/>
          </p:nvSpPr>
          <p:spPr>
            <a:xfrm>
              <a:off x="8757031" y="2540000"/>
              <a:ext cx="1117600" cy="1117600"/>
            </a:xfrm>
            <a:custGeom>
              <a:avLst/>
              <a:gdLst/>
              <a:ahLst/>
              <a:cxnLst/>
              <a:rect l="l" t="t" r="r" b="b"/>
              <a:pathLst>
                <a:path w="1117600" h="1117600">
                  <a:moveTo>
                    <a:pt x="558800" y="0"/>
                  </a:moveTo>
                  <a:lnTo>
                    <a:pt x="510583" y="2051"/>
                  </a:lnTo>
                  <a:lnTo>
                    <a:pt x="463506" y="8092"/>
                  </a:lnTo>
                  <a:lnTo>
                    <a:pt x="417736" y="17956"/>
                  </a:lnTo>
                  <a:lnTo>
                    <a:pt x="373440" y="31475"/>
                  </a:lnTo>
                  <a:lnTo>
                    <a:pt x="330787" y="48481"/>
                  </a:lnTo>
                  <a:lnTo>
                    <a:pt x="289943" y="68807"/>
                  </a:lnTo>
                  <a:lnTo>
                    <a:pt x="251077" y="92284"/>
                  </a:lnTo>
                  <a:lnTo>
                    <a:pt x="214357" y="118746"/>
                  </a:lnTo>
                  <a:lnTo>
                    <a:pt x="179950" y="148023"/>
                  </a:lnTo>
                  <a:lnTo>
                    <a:pt x="148023" y="179950"/>
                  </a:lnTo>
                  <a:lnTo>
                    <a:pt x="118746" y="214357"/>
                  </a:lnTo>
                  <a:lnTo>
                    <a:pt x="92284" y="251077"/>
                  </a:lnTo>
                  <a:lnTo>
                    <a:pt x="68807" y="289943"/>
                  </a:lnTo>
                  <a:lnTo>
                    <a:pt x="48481" y="330787"/>
                  </a:lnTo>
                  <a:lnTo>
                    <a:pt x="31475" y="373440"/>
                  </a:lnTo>
                  <a:lnTo>
                    <a:pt x="17956" y="417736"/>
                  </a:lnTo>
                  <a:lnTo>
                    <a:pt x="8092" y="463506"/>
                  </a:lnTo>
                  <a:lnTo>
                    <a:pt x="2051" y="510583"/>
                  </a:lnTo>
                  <a:lnTo>
                    <a:pt x="0" y="558800"/>
                  </a:lnTo>
                  <a:lnTo>
                    <a:pt x="2051" y="607014"/>
                  </a:lnTo>
                  <a:lnTo>
                    <a:pt x="8092" y="654090"/>
                  </a:lnTo>
                  <a:lnTo>
                    <a:pt x="17956" y="699859"/>
                  </a:lnTo>
                  <a:lnTo>
                    <a:pt x="31475" y="744154"/>
                  </a:lnTo>
                  <a:lnTo>
                    <a:pt x="48481" y="786807"/>
                  </a:lnTo>
                  <a:lnTo>
                    <a:pt x="68807" y="827650"/>
                  </a:lnTo>
                  <a:lnTo>
                    <a:pt x="92284" y="866516"/>
                  </a:lnTo>
                  <a:lnTo>
                    <a:pt x="118746" y="903237"/>
                  </a:lnTo>
                  <a:lnTo>
                    <a:pt x="148023" y="937644"/>
                  </a:lnTo>
                  <a:lnTo>
                    <a:pt x="179950" y="969571"/>
                  </a:lnTo>
                  <a:lnTo>
                    <a:pt x="214357" y="998849"/>
                  </a:lnTo>
                  <a:lnTo>
                    <a:pt x="251077" y="1025311"/>
                  </a:lnTo>
                  <a:lnTo>
                    <a:pt x="289943" y="1048790"/>
                  </a:lnTo>
                  <a:lnTo>
                    <a:pt x="330787" y="1069116"/>
                  </a:lnTo>
                  <a:lnTo>
                    <a:pt x="373440" y="1086123"/>
                  </a:lnTo>
                  <a:lnTo>
                    <a:pt x="417736" y="1099642"/>
                  </a:lnTo>
                  <a:lnTo>
                    <a:pt x="463506" y="1109507"/>
                  </a:lnTo>
                  <a:lnTo>
                    <a:pt x="510583" y="1115548"/>
                  </a:lnTo>
                  <a:lnTo>
                    <a:pt x="558800" y="1117600"/>
                  </a:lnTo>
                  <a:lnTo>
                    <a:pt x="607016" y="1115548"/>
                  </a:lnTo>
                  <a:lnTo>
                    <a:pt x="654093" y="1109507"/>
                  </a:lnTo>
                  <a:lnTo>
                    <a:pt x="699863" y="1099642"/>
                  </a:lnTo>
                  <a:lnTo>
                    <a:pt x="744159" y="1086123"/>
                  </a:lnTo>
                  <a:lnTo>
                    <a:pt x="786812" y="1069116"/>
                  </a:lnTo>
                  <a:lnTo>
                    <a:pt x="827656" y="1048790"/>
                  </a:lnTo>
                  <a:lnTo>
                    <a:pt x="866522" y="1025311"/>
                  </a:lnTo>
                  <a:lnTo>
                    <a:pt x="903242" y="998849"/>
                  </a:lnTo>
                  <a:lnTo>
                    <a:pt x="937649" y="969571"/>
                  </a:lnTo>
                  <a:lnTo>
                    <a:pt x="969576" y="937644"/>
                  </a:lnTo>
                  <a:lnTo>
                    <a:pt x="998853" y="903237"/>
                  </a:lnTo>
                  <a:lnTo>
                    <a:pt x="1025315" y="866516"/>
                  </a:lnTo>
                  <a:lnTo>
                    <a:pt x="1048792" y="827650"/>
                  </a:lnTo>
                  <a:lnTo>
                    <a:pt x="1069118" y="786807"/>
                  </a:lnTo>
                  <a:lnTo>
                    <a:pt x="1086124" y="744154"/>
                  </a:lnTo>
                  <a:lnTo>
                    <a:pt x="1099643" y="699859"/>
                  </a:lnTo>
                  <a:lnTo>
                    <a:pt x="1109507" y="654090"/>
                  </a:lnTo>
                  <a:lnTo>
                    <a:pt x="1115548" y="607014"/>
                  </a:lnTo>
                  <a:lnTo>
                    <a:pt x="1117600" y="558800"/>
                  </a:lnTo>
                  <a:lnTo>
                    <a:pt x="1115548" y="510583"/>
                  </a:lnTo>
                  <a:lnTo>
                    <a:pt x="1109507" y="463506"/>
                  </a:lnTo>
                  <a:lnTo>
                    <a:pt x="1099643" y="417736"/>
                  </a:lnTo>
                  <a:lnTo>
                    <a:pt x="1086124" y="373440"/>
                  </a:lnTo>
                  <a:lnTo>
                    <a:pt x="1069118" y="330787"/>
                  </a:lnTo>
                  <a:lnTo>
                    <a:pt x="1048792" y="289943"/>
                  </a:lnTo>
                  <a:lnTo>
                    <a:pt x="1025315" y="251077"/>
                  </a:lnTo>
                  <a:lnTo>
                    <a:pt x="998853" y="214357"/>
                  </a:lnTo>
                  <a:lnTo>
                    <a:pt x="969576" y="179950"/>
                  </a:lnTo>
                  <a:lnTo>
                    <a:pt x="937649" y="148023"/>
                  </a:lnTo>
                  <a:lnTo>
                    <a:pt x="903242" y="118746"/>
                  </a:lnTo>
                  <a:lnTo>
                    <a:pt x="866522" y="92284"/>
                  </a:lnTo>
                  <a:lnTo>
                    <a:pt x="827656" y="68807"/>
                  </a:lnTo>
                  <a:lnTo>
                    <a:pt x="786812" y="48481"/>
                  </a:lnTo>
                  <a:lnTo>
                    <a:pt x="744159" y="31475"/>
                  </a:lnTo>
                  <a:lnTo>
                    <a:pt x="699863" y="17956"/>
                  </a:lnTo>
                  <a:lnTo>
                    <a:pt x="654093" y="8092"/>
                  </a:lnTo>
                  <a:lnTo>
                    <a:pt x="607016" y="2051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062C48"/>
            </a:solidFill>
          </p:spPr>
          <p:txBody>
            <a:bodyPr wrap="square" lIns="0" tIns="0" rIns="0" bIns="0" rtlCol="0"/>
            <a:lstStyle/>
            <a:p>
              <a:endParaRPr sz="900" b="1">
                <a:latin typeface="Barlow" pitchFamily="2" charset="77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39AC658-9016-7945-A941-5F2A7CDDA46D}"/>
                </a:ext>
              </a:extLst>
            </p:cNvPr>
            <p:cNvSpPr txBox="1"/>
            <p:nvPr/>
          </p:nvSpPr>
          <p:spPr>
            <a:xfrm>
              <a:off x="8270916" y="3789219"/>
              <a:ext cx="2103339" cy="569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082C48"/>
                  </a:solidFill>
                  <a:latin typeface="Barlow" pitchFamily="2" charset="77"/>
                </a:rPr>
                <a:t>HOSPITAL INDEMNITY INSURANCE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A80C82F7-3BCB-4D47-A2EC-B6289221A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05694" y="2718875"/>
              <a:ext cx="1612900" cy="10541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A075988-0A4A-3A45-83F0-209908306EB8}"/>
              </a:ext>
            </a:extLst>
          </p:cNvPr>
          <p:cNvGrpSpPr/>
          <p:nvPr/>
        </p:nvGrpSpPr>
        <p:grpSpPr>
          <a:xfrm>
            <a:off x="7168948" y="2865368"/>
            <a:ext cx="1045574" cy="1179147"/>
            <a:chOff x="10128250" y="2540000"/>
            <a:chExt cx="1612900" cy="1818949"/>
          </a:xfrm>
        </p:grpSpPr>
        <p:sp>
          <p:nvSpPr>
            <p:cNvPr id="66" name="object 10">
              <a:extLst>
                <a:ext uri="{FF2B5EF4-FFF2-40B4-BE49-F238E27FC236}">
                  <a16:creationId xmlns:a16="http://schemas.microsoft.com/office/drawing/2014/main" id="{1B4327F5-753C-8B40-A3B5-9C0F9509AD46}"/>
                </a:ext>
              </a:extLst>
            </p:cNvPr>
            <p:cNvSpPr/>
            <p:nvPr/>
          </p:nvSpPr>
          <p:spPr>
            <a:xfrm>
              <a:off x="10375900" y="2540000"/>
              <a:ext cx="1117600" cy="1117600"/>
            </a:xfrm>
            <a:custGeom>
              <a:avLst/>
              <a:gdLst/>
              <a:ahLst/>
              <a:cxnLst/>
              <a:rect l="l" t="t" r="r" b="b"/>
              <a:pathLst>
                <a:path w="1117600" h="1117600">
                  <a:moveTo>
                    <a:pt x="558800" y="0"/>
                  </a:moveTo>
                  <a:lnTo>
                    <a:pt x="510583" y="2051"/>
                  </a:lnTo>
                  <a:lnTo>
                    <a:pt x="463506" y="8092"/>
                  </a:lnTo>
                  <a:lnTo>
                    <a:pt x="417736" y="17956"/>
                  </a:lnTo>
                  <a:lnTo>
                    <a:pt x="373440" y="31475"/>
                  </a:lnTo>
                  <a:lnTo>
                    <a:pt x="330787" y="48481"/>
                  </a:lnTo>
                  <a:lnTo>
                    <a:pt x="289943" y="68807"/>
                  </a:lnTo>
                  <a:lnTo>
                    <a:pt x="251077" y="92284"/>
                  </a:lnTo>
                  <a:lnTo>
                    <a:pt x="214357" y="118746"/>
                  </a:lnTo>
                  <a:lnTo>
                    <a:pt x="179950" y="148023"/>
                  </a:lnTo>
                  <a:lnTo>
                    <a:pt x="148023" y="179950"/>
                  </a:lnTo>
                  <a:lnTo>
                    <a:pt x="118746" y="214357"/>
                  </a:lnTo>
                  <a:lnTo>
                    <a:pt x="92284" y="251077"/>
                  </a:lnTo>
                  <a:lnTo>
                    <a:pt x="68807" y="289943"/>
                  </a:lnTo>
                  <a:lnTo>
                    <a:pt x="48481" y="330787"/>
                  </a:lnTo>
                  <a:lnTo>
                    <a:pt x="31475" y="373440"/>
                  </a:lnTo>
                  <a:lnTo>
                    <a:pt x="17956" y="417736"/>
                  </a:lnTo>
                  <a:lnTo>
                    <a:pt x="8092" y="463506"/>
                  </a:lnTo>
                  <a:lnTo>
                    <a:pt x="2051" y="510583"/>
                  </a:lnTo>
                  <a:lnTo>
                    <a:pt x="0" y="558800"/>
                  </a:lnTo>
                  <a:lnTo>
                    <a:pt x="2051" y="607014"/>
                  </a:lnTo>
                  <a:lnTo>
                    <a:pt x="8092" y="654090"/>
                  </a:lnTo>
                  <a:lnTo>
                    <a:pt x="17956" y="699859"/>
                  </a:lnTo>
                  <a:lnTo>
                    <a:pt x="31475" y="744154"/>
                  </a:lnTo>
                  <a:lnTo>
                    <a:pt x="48481" y="786807"/>
                  </a:lnTo>
                  <a:lnTo>
                    <a:pt x="68807" y="827650"/>
                  </a:lnTo>
                  <a:lnTo>
                    <a:pt x="92284" y="866516"/>
                  </a:lnTo>
                  <a:lnTo>
                    <a:pt x="118746" y="903237"/>
                  </a:lnTo>
                  <a:lnTo>
                    <a:pt x="148023" y="937644"/>
                  </a:lnTo>
                  <a:lnTo>
                    <a:pt x="179950" y="969571"/>
                  </a:lnTo>
                  <a:lnTo>
                    <a:pt x="214357" y="998849"/>
                  </a:lnTo>
                  <a:lnTo>
                    <a:pt x="251077" y="1025311"/>
                  </a:lnTo>
                  <a:lnTo>
                    <a:pt x="289943" y="1048790"/>
                  </a:lnTo>
                  <a:lnTo>
                    <a:pt x="330787" y="1069116"/>
                  </a:lnTo>
                  <a:lnTo>
                    <a:pt x="373440" y="1086123"/>
                  </a:lnTo>
                  <a:lnTo>
                    <a:pt x="417736" y="1099642"/>
                  </a:lnTo>
                  <a:lnTo>
                    <a:pt x="463506" y="1109507"/>
                  </a:lnTo>
                  <a:lnTo>
                    <a:pt x="510583" y="1115548"/>
                  </a:lnTo>
                  <a:lnTo>
                    <a:pt x="558800" y="1117600"/>
                  </a:lnTo>
                  <a:lnTo>
                    <a:pt x="607016" y="1115548"/>
                  </a:lnTo>
                  <a:lnTo>
                    <a:pt x="654093" y="1109507"/>
                  </a:lnTo>
                  <a:lnTo>
                    <a:pt x="699863" y="1099642"/>
                  </a:lnTo>
                  <a:lnTo>
                    <a:pt x="744159" y="1086123"/>
                  </a:lnTo>
                  <a:lnTo>
                    <a:pt x="786812" y="1069116"/>
                  </a:lnTo>
                  <a:lnTo>
                    <a:pt x="827656" y="1048790"/>
                  </a:lnTo>
                  <a:lnTo>
                    <a:pt x="866522" y="1025311"/>
                  </a:lnTo>
                  <a:lnTo>
                    <a:pt x="903242" y="998849"/>
                  </a:lnTo>
                  <a:lnTo>
                    <a:pt x="937649" y="969571"/>
                  </a:lnTo>
                  <a:lnTo>
                    <a:pt x="969576" y="937644"/>
                  </a:lnTo>
                  <a:lnTo>
                    <a:pt x="998853" y="903237"/>
                  </a:lnTo>
                  <a:lnTo>
                    <a:pt x="1025315" y="866516"/>
                  </a:lnTo>
                  <a:lnTo>
                    <a:pt x="1048792" y="827650"/>
                  </a:lnTo>
                  <a:lnTo>
                    <a:pt x="1069118" y="786807"/>
                  </a:lnTo>
                  <a:lnTo>
                    <a:pt x="1086124" y="744154"/>
                  </a:lnTo>
                  <a:lnTo>
                    <a:pt x="1099643" y="699859"/>
                  </a:lnTo>
                  <a:lnTo>
                    <a:pt x="1109507" y="654090"/>
                  </a:lnTo>
                  <a:lnTo>
                    <a:pt x="1115548" y="607014"/>
                  </a:lnTo>
                  <a:lnTo>
                    <a:pt x="1117600" y="558800"/>
                  </a:lnTo>
                  <a:lnTo>
                    <a:pt x="1115548" y="510583"/>
                  </a:lnTo>
                  <a:lnTo>
                    <a:pt x="1109507" y="463506"/>
                  </a:lnTo>
                  <a:lnTo>
                    <a:pt x="1099643" y="417736"/>
                  </a:lnTo>
                  <a:lnTo>
                    <a:pt x="1086124" y="373440"/>
                  </a:lnTo>
                  <a:lnTo>
                    <a:pt x="1069118" y="330787"/>
                  </a:lnTo>
                  <a:lnTo>
                    <a:pt x="1048792" y="289943"/>
                  </a:lnTo>
                  <a:lnTo>
                    <a:pt x="1025315" y="251077"/>
                  </a:lnTo>
                  <a:lnTo>
                    <a:pt x="998853" y="214357"/>
                  </a:lnTo>
                  <a:lnTo>
                    <a:pt x="969576" y="179950"/>
                  </a:lnTo>
                  <a:lnTo>
                    <a:pt x="937649" y="148023"/>
                  </a:lnTo>
                  <a:lnTo>
                    <a:pt x="903242" y="118746"/>
                  </a:lnTo>
                  <a:lnTo>
                    <a:pt x="866522" y="92284"/>
                  </a:lnTo>
                  <a:lnTo>
                    <a:pt x="827656" y="68807"/>
                  </a:lnTo>
                  <a:lnTo>
                    <a:pt x="786812" y="48481"/>
                  </a:lnTo>
                  <a:lnTo>
                    <a:pt x="744159" y="31475"/>
                  </a:lnTo>
                  <a:lnTo>
                    <a:pt x="699863" y="17956"/>
                  </a:lnTo>
                  <a:lnTo>
                    <a:pt x="654093" y="8092"/>
                  </a:lnTo>
                  <a:lnTo>
                    <a:pt x="607016" y="2051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062C48"/>
            </a:solidFill>
          </p:spPr>
          <p:txBody>
            <a:bodyPr wrap="square" lIns="0" tIns="0" rIns="0" bIns="0" rtlCol="0"/>
            <a:lstStyle/>
            <a:p>
              <a:endParaRPr sz="900" b="1">
                <a:latin typeface="Barlow" pitchFamily="2" charset="77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4D09332-8236-094C-9002-1587D97CAF2D}"/>
                </a:ext>
              </a:extLst>
            </p:cNvPr>
            <p:cNvSpPr txBox="1"/>
            <p:nvPr/>
          </p:nvSpPr>
          <p:spPr>
            <a:xfrm>
              <a:off x="10274305" y="3789218"/>
              <a:ext cx="1308982" cy="569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082C48"/>
                  </a:solidFill>
                  <a:latin typeface="Barlow" pitchFamily="2" charset="77"/>
                </a:rPr>
                <a:t>LIFE INSURANCE</a:t>
              </a: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62DEAF4B-51E8-3D43-9489-A6C677C59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250" y="2718875"/>
              <a:ext cx="1612900" cy="1054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66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7" grpId="0"/>
      <p:bldP spid="8" grpId="0"/>
      <p:bldP spid="9" grpId="0"/>
      <p:bldP spid="10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128F6-5D39-4C9B-B69E-AD2D7004A2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6" name="Table 19">
            <a:extLst>
              <a:ext uri="{FF2B5EF4-FFF2-40B4-BE49-F238E27FC236}">
                <a16:creationId xmlns:a16="http://schemas.microsoft.com/office/drawing/2014/main" id="{06B0461F-2656-45BD-A187-5CB6BB0327D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84781091"/>
              </p:ext>
            </p:extLst>
          </p:nvPr>
        </p:nvGraphicFramePr>
        <p:xfrm>
          <a:off x="2887325" y="1785872"/>
          <a:ext cx="1887750" cy="41605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087402">
                  <a:extLst>
                    <a:ext uri="{9D8B030D-6E8A-4147-A177-3AD203B41FA5}">
                      <a16:colId xmlns:a16="http://schemas.microsoft.com/office/drawing/2014/main" val="3060218844"/>
                    </a:ext>
                  </a:extLst>
                </a:gridCol>
                <a:gridCol w="800348">
                  <a:extLst>
                    <a:ext uri="{9D8B030D-6E8A-4147-A177-3AD203B41FA5}">
                      <a16:colId xmlns:a16="http://schemas.microsoft.com/office/drawing/2014/main" val="4276410999"/>
                    </a:ext>
                  </a:extLst>
                </a:gridCol>
              </a:tblGrid>
              <a:tr h="2793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cap="none" baseline="0" dirty="0">
                          <a:solidFill>
                            <a:schemeClr val="tx1"/>
                          </a:solidFill>
                        </a:rPr>
                        <a:t>Mia’s Simple Fracture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en-US" sz="1400" b="1" i="0" cap="all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35873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Plan’s Overall Deductible</a:t>
                      </a:r>
                      <a:r>
                        <a:rPr lang="en-US" sz="1100" baseline="0" dirty="0"/>
                        <a:t> </a:t>
                      </a:r>
                      <a:endParaRPr lang="en-US" sz="1100" b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500" dirty="0"/>
                        <a:t>$1,500</a:t>
                      </a:r>
                      <a:endParaRPr lang="en-US" sz="1500" b="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6367646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100" dirty="0"/>
                        <a:t>Specialist Coinsurance</a:t>
                      </a:r>
                      <a:endParaRPr lang="en-US" sz="1100" b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20%</a:t>
                      </a:r>
                      <a:endParaRPr lang="en-US" sz="1500" b="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5419233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100" dirty="0"/>
                        <a:t>Hospital</a:t>
                      </a:r>
                      <a:r>
                        <a:rPr lang="en-US" sz="1100" baseline="0" dirty="0"/>
                        <a:t> (facility) Coinsurance</a:t>
                      </a:r>
                      <a:endParaRPr lang="en-US" sz="1100" b="0" baseline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20%</a:t>
                      </a:r>
                      <a:endParaRPr lang="en-US" sz="1500" b="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87171748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100" dirty="0"/>
                        <a:t>Other Coinsurance</a:t>
                      </a:r>
                      <a:endParaRPr lang="en-US" sz="1100" b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20%</a:t>
                      </a:r>
                      <a:endParaRPr lang="en-US" sz="1500" b="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78698987"/>
                  </a:ext>
                </a:extLst>
              </a:tr>
              <a:tr h="1451610">
                <a:tc gridSpan="2">
                  <a:txBody>
                    <a:bodyPr/>
                    <a:lstStyle/>
                    <a:p>
                      <a:endParaRPr lang="en-US" sz="700" dirty="0"/>
                    </a:p>
                    <a:p>
                      <a:endParaRPr lang="en-US" sz="700" dirty="0"/>
                    </a:p>
                    <a:p>
                      <a:endParaRPr lang="en-US" sz="7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(In-Network Emergency Room Visit &amp; Follow-up Care)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aseline="0" dirty="0"/>
                    </a:p>
                    <a:p>
                      <a:r>
                        <a:rPr lang="en-US" sz="900" dirty="0"/>
                        <a:t>This</a:t>
                      </a:r>
                      <a:r>
                        <a:rPr lang="en-US" sz="900" baseline="0" dirty="0"/>
                        <a:t> </a:t>
                      </a:r>
                      <a:r>
                        <a:rPr lang="en-US" sz="900" dirty="0"/>
                        <a:t>EXAMPLE event</a:t>
                      </a:r>
                      <a:r>
                        <a:rPr lang="en-US" sz="900" baseline="0" dirty="0"/>
                        <a:t> includes services like: 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900" baseline="0" dirty="0"/>
                        <a:t>ER care (including medical supplies)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900" baseline="0" dirty="0"/>
                        <a:t>Diagnostic test (x-ray)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900" baseline="0" dirty="0"/>
                        <a:t>Durable medical equipment (crutches) 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900" baseline="0" dirty="0"/>
                        <a:t>Rehabilitation services (physical therapy)</a:t>
                      </a:r>
                      <a:endParaRPr lang="en-US" sz="900" b="0" i="1" baseline="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0" name="Content Placeholder 19">
            <a:extLst>
              <a:ext uri="{FF2B5EF4-FFF2-40B4-BE49-F238E27FC236}">
                <a16:creationId xmlns:a16="http://schemas.microsoft.com/office/drawing/2014/main" id="{06B0461F-2656-45BD-A187-5CB6BB0327DB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942265" y="1785872"/>
          <a:ext cx="1725683" cy="35264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25583">
                  <a:extLst>
                    <a:ext uri="{9D8B030D-6E8A-4147-A177-3AD203B41FA5}">
                      <a16:colId xmlns:a16="http://schemas.microsoft.com/office/drawing/2014/main" val="306021884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92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cap="none" baseline="0" dirty="0">
                          <a:solidFill>
                            <a:schemeClr val="tx1"/>
                          </a:solidFill>
                        </a:rPr>
                        <a:t>Mia’s Costs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358734"/>
                  </a:ext>
                </a:extLst>
              </a:tr>
              <a:tr h="3198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Total Cost</a:t>
                      </a:r>
                      <a:endParaRPr lang="en-US" sz="1100" b="0" dirty="0"/>
                    </a:p>
                  </a:txBody>
                  <a:tcPr marL="68580" marR="68580" marT="34290" marB="3429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500" dirty="0"/>
                        <a:t>$1,900</a:t>
                      </a:r>
                      <a:endParaRPr lang="en-US" sz="1500" b="1" dirty="0"/>
                    </a:p>
                  </a:txBody>
                  <a:tcPr marL="68580" marR="68580" marT="34290" marB="34290" anchor="ctr"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63676463"/>
                  </a:ext>
                </a:extLst>
              </a:tr>
              <a:tr h="407079">
                <a:tc gridSpan="2"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2"/>
                          </a:solidFill>
                        </a:rPr>
                        <a:t>Mia would pay:</a:t>
                      </a:r>
                      <a:endParaRPr lang="en-US" sz="1200" b="0" i="1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192332"/>
                  </a:ext>
                </a:extLst>
              </a:tr>
              <a:tr h="26240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COST</a:t>
                      </a:r>
                      <a:r>
                        <a:rPr lang="en-US" sz="1100" baseline="0" dirty="0"/>
                        <a:t> SHARING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656">
                <a:tc>
                  <a:txBody>
                    <a:bodyPr/>
                    <a:lstStyle/>
                    <a:p>
                      <a:r>
                        <a:rPr lang="en-US" sz="1100" dirty="0"/>
                        <a:t>Deductibles</a:t>
                      </a:r>
                      <a:endParaRPr lang="en-US" sz="1100" b="0" baseline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$1,500</a:t>
                      </a:r>
                      <a:endParaRPr lang="en-US" sz="15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87171748"/>
                  </a:ext>
                </a:extLst>
              </a:tr>
              <a:tr h="310889">
                <a:tc>
                  <a:txBody>
                    <a:bodyPr/>
                    <a:lstStyle/>
                    <a:p>
                      <a:r>
                        <a:rPr lang="en-US" sz="1100" dirty="0"/>
                        <a:t>Copayments</a:t>
                      </a:r>
                      <a:endParaRPr lang="en-US" sz="1100" b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$0</a:t>
                      </a:r>
                      <a:endParaRPr lang="en-US" sz="15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78698987"/>
                  </a:ext>
                </a:extLst>
              </a:tr>
              <a:tr h="307656">
                <a:tc>
                  <a:txBody>
                    <a:bodyPr/>
                    <a:lstStyle/>
                    <a:p>
                      <a:r>
                        <a:rPr lang="en-US" sz="1100" dirty="0"/>
                        <a:t>Coinsurance </a:t>
                      </a:r>
                      <a:endParaRPr lang="en-US" sz="1100" b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$80</a:t>
                      </a:r>
                      <a:endParaRPr lang="en-US" sz="15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40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WHAT</a:t>
                      </a:r>
                      <a:r>
                        <a:rPr lang="en-US" sz="1100" baseline="0" dirty="0"/>
                        <a:t> ISN’T COVERED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4492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Limits or exclusions</a:t>
                      </a:r>
                      <a:endParaRPr lang="en-US" sz="1100" b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$0</a:t>
                      </a:r>
                      <a:endParaRPr lang="en-US" sz="1400" b="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865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aseline="0" dirty="0">
                        <a:solidFill>
                          <a:schemeClr val="accent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accent2"/>
                          </a:solidFill>
                        </a:rPr>
                        <a:t>Total Mia would pay: </a:t>
                      </a:r>
                      <a:r>
                        <a:rPr lang="en-US" sz="2400" b="1" baseline="0" dirty="0"/>
                        <a:t>$1,580</a:t>
                      </a:r>
                      <a:endParaRPr lang="en-US" sz="1200" b="1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2" name="Table 19">
            <a:extLst>
              <a:ext uri="{FF2B5EF4-FFF2-40B4-BE49-F238E27FC236}">
                <a16:creationId xmlns:a16="http://schemas.microsoft.com/office/drawing/2014/main" id="{06B0461F-2656-45BD-A187-5CB6BB0327DB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835140" y="1785873"/>
          <a:ext cx="1958340" cy="352210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68432">
                  <a:extLst>
                    <a:ext uri="{9D8B030D-6E8A-4147-A177-3AD203B41FA5}">
                      <a16:colId xmlns:a16="http://schemas.microsoft.com/office/drawing/2014/main" val="3060218844"/>
                    </a:ext>
                  </a:extLst>
                </a:gridCol>
                <a:gridCol w="989908">
                  <a:extLst>
                    <a:ext uri="{9D8B030D-6E8A-4147-A177-3AD203B41FA5}">
                      <a16:colId xmlns:a16="http://schemas.microsoft.com/office/drawing/2014/main" val="4276410999"/>
                    </a:ext>
                  </a:extLst>
                </a:gridCol>
              </a:tblGrid>
              <a:tr h="2864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cap="none" baseline="0" dirty="0">
                          <a:solidFill>
                            <a:srgbClr val="082C48"/>
                          </a:solidFill>
                        </a:rPr>
                        <a:t>Accident Plan Pays Mia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en-US" sz="1400" b="1" i="0" cap="all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358734"/>
                  </a:ext>
                </a:extLst>
              </a:tr>
              <a:tr h="672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82C48"/>
                          </a:solidFill>
                        </a:rPr>
                        <a:t>Leg</a:t>
                      </a:r>
                      <a:r>
                        <a:rPr lang="en-US" sz="1100" baseline="0" dirty="0">
                          <a:solidFill>
                            <a:srgbClr val="082C48"/>
                          </a:solidFill>
                        </a:rPr>
                        <a:t> Fracture</a:t>
                      </a:r>
                      <a:endParaRPr lang="en-US" sz="1100" b="0" dirty="0">
                        <a:solidFill>
                          <a:srgbClr val="082C48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500" dirty="0">
                          <a:solidFill>
                            <a:srgbClr val="082C48"/>
                          </a:solidFill>
                        </a:rPr>
                        <a:t>$1,800</a:t>
                      </a:r>
                      <a:r>
                        <a:rPr lang="en-US" sz="1500" baseline="0" dirty="0">
                          <a:solidFill>
                            <a:srgbClr val="082C48"/>
                          </a:solidFill>
                        </a:rPr>
                        <a:t> </a:t>
                      </a:r>
                    </a:p>
                    <a:p>
                      <a:pPr lvl="0"/>
                      <a:r>
                        <a:rPr lang="en-US" sz="900" baseline="0" dirty="0">
                          <a:solidFill>
                            <a:srgbClr val="082C48"/>
                          </a:solidFill>
                        </a:rPr>
                        <a:t>(non-surgical)</a:t>
                      </a:r>
                      <a:endParaRPr lang="en-US" sz="1200" b="0" dirty="0">
                        <a:solidFill>
                          <a:srgbClr val="082C48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63676463"/>
                  </a:ext>
                </a:extLst>
              </a:tr>
              <a:tr h="419557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82C48"/>
                          </a:solidFill>
                        </a:rPr>
                        <a:t>Emergency Room</a:t>
                      </a:r>
                      <a:endParaRPr lang="en-US" sz="1100" b="0" dirty="0">
                        <a:solidFill>
                          <a:srgbClr val="082C48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082C48"/>
                          </a:solidFill>
                        </a:rPr>
                        <a:t>$150</a:t>
                      </a:r>
                      <a:endParaRPr lang="en-US" sz="1500" b="1" dirty="0">
                        <a:solidFill>
                          <a:srgbClr val="082C48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54192332"/>
                  </a:ext>
                </a:extLst>
              </a:tr>
              <a:tr h="419557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82C48"/>
                          </a:solidFill>
                        </a:rPr>
                        <a:t>X-Ray</a:t>
                      </a:r>
                      <a:endParaRPr lang="en-US" sz="1100" b="0" baseline="0" dirty="0">
                        <a:solidFill>
                          <a:srgbClr val="082C48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082C48"/>
                          </a:solidFill>
                        </a:rPr>
                        <a:t>$60</a:t>
                      </a:r>
                      <a:endParaRPr lang="en-US" sz="1500" b="1" dirty="0">
                        <a:solidFill>
                          <a:srgbClr val="082C48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87171748"/>
                  </a:ext>
                </a:extLst>
              </a:tr>
              <a:tr h="419557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82C48"/>
                          </a:solidFill>
                        </a:rPr>
                        <a:t>Crutches</a:t>
                      </a:r>
                      <a:endParaRPr lang="en-US" sz="1100" b="0" dirty="0">
                        <a:solidFill>
                          <a:srgbClr val="082C48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082C48"/>
                          </a:solidFill>
                        </a:rPr>
                        <a:t>$100</a:t>
                      </a:r>
                      <a:endParaRPr lang="en-US" sz="1500" b="1" dirty="0">
                        <a:solidFill>
                          <a:srgbClr val="082C48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78698987"/>
                  </a:ext>
                </a:extLst>
              </a:tr>
              <a:tr h="66430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82C48"/>
                          </a:solidFill>
                        </a:rPr>
                        <a:t>Physical</a:t>
                      </a:r>
                      <a:r>
                        <a:rPr lang="en-US" sz="1100" baseline="0" dirty="0">
                          <a:solidFill>
                            <a:srgbClr val="082C48"/>
                          </a:solidFill>
                        </a:rPr>
                        <a:t> Therapy</a:t>
                      </a:r>
                      <a:endParaRPr lang="en-US" sz="1100" b="0" dirty="0">
                        <a:solidFill>
                          <a:srgbClr val="082C48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082C48"/>
                          </a:solidFill>
                        </a:rPr>
                        <a:t>$135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82C48"/>
                          </a:solidFill>
                        </a:rPr>
                        <a:t>($45/day x 3)</a:t>
                      </a:r>
                      <a:endParaRPr lang="en-US" sz="1200" b="0" dirty="0">
                        <a:solidFill>
                          <a:srgbClr val="082C48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4057">
                <a:tc gridSpan="2">
                  <a:txBody>
                    <a:bodyPr/>
                    <a:lstStyle/>
                    <a:p>
                      <a:endParaRPr lang="en-US" sz="700" dirty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sz="1100" b="1" dirty="0">
                          <a:solidFill>
                            <a:schemeClr val="accent2"/>
                          </a:solidFill>
                        </a:rPr>
                        <a:t>Total Accident Plan pays Mia</a:t>
                      </a:r>
                      <a:r>
                        <a:rPr lang="en-US" sz="1100" b="1" baseline="0" dirty="0">
                          <a:solidFill>
                            <a:schemeClr val="accent2"/>
                          </a:solidFill>
                        </a:rPr>
                        <a:t>:                                </a:t>
                      </a:r>
                      <a:r>
                        <a:rPr lang="en-US" sz="2400" b="1" baseline="0" dirty="0">
                          <a:solidFill>
                            <a:srgbClr val="082C48"/>
                          </a:solidFill>
                        </a:rPr>
                        <a:t>$2,245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16E60A77-9DA5-494C-B5DB-169DD8FF9C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011" y="3865441"/>
            <a:ext cx="1298375" cy="266102"/>
          </a:xfrm>
          <a:prstGeom prst="rect">
            <a:avLst/>
          </a:prstGeom>
        </p:spPr>
      </p:pic>
      <p:pic>
        <p:nvPicPr>
          <p:cNvPr id="26" name="Picture 25" descr="A sign on the screen&#10;&#10;Description automatically generated">
            <a:extLst>
              <a:ext uri="{FF2B5EF4-FFF2-40B4-BE49-F238E27FC236}">
                <a16:creationId xmlns:a16="http://schemas.microsoft.com/office/drawing/2014/main" id="{7C51595A-DA5C-4F12-8DBA-EA24740BB0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897" y="1113383"/>
            <a:ext cx="605702" cy="60570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B86F243-57DA-4344-B571-6A4B2E3BE91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304" y="1114119"/>
            <a:ext cx="605702" cy="603691"/>
          </a:xfrm>
          <a:prstGeom prst="rect">
            <a:avLst/>
          </a:prstGeom>
        </p:spPr>
      </p:pic>
      <p:pic>
        <p:nvPicPr>
          <p:cNvPr id="30" name="Picture 29" descr="A picture containing food, light&#10;&#10;Description automatically generated">
            <a:extLst>
              <a:ext uri="{FF2B5EF4-FFF2-40B4-BE49-F238E27FC236}">
                <a16:creationId xmlns:a16="http://schemas.microsoft.com/office/drawing/2014/main" id="{685B24F6-3DC4-4E2E-BC56-BFE4865A7BA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766" y="1113383"/>
            <a:ext cx="604427" cy="604427"/>
          </a:xfrm>
          <a:prstGeom prst="rect">
            <a:avLst/>
          </a:prstGeom>
        </p:spPr>
      </p:pic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869FEDCF-12CE-43EE-A277-FCBA523498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7325" y="6033258"/>
            <a:ext cx="4618376" cy="182143"/>
          </a:xfrm>
        </p:spPr>
        <p:txBody>
          <a:bodyPr>
            <a:noAutofit/>
          </a:bodyPr>
          <a:lstStyle/>
          <a:p>
            <a:r>
              <a:rPr lang="en-US" sz="900" dirty="0"/>
              <a:t>Source: United Healthcare &amp; Internal Colonial Life data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8FDCA293-8019-314E-8539-27A638E10C83}"/>
              </a:ext>
            </a:extLst>
          </p:cNvPr>
          <p:cNvSpPr txBox="1">
            <a:spLocks/>
          </p:cNvSpPr>
          <p:nvPr/>
        </p:nvSpPr>
        <p:spPr>
          <a:xfrm>
            <a:off x="623880" y="1673630"/>
            <a:ext cx="1851771" cy="232486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ts val="3600"/>
              </a:lnSpc>
              <a:spcBef>
                <a:spcPts val="600"/>
              </a:spcBef>
              <a:buNone/>
              <a:defRPr sz="36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VB erases financial incentive by</a:t>
            </a:r>
          </a:p>
          <a:p>
            <a:r>
              <a:rPr lang="en-US" sz="2700" dirty="0"/>
              <a:t>offsetting OOP medical costs </a:t>
            </a:r>
          </a:p>
        </p:txBody>
      </p:sp>
    </p:spTree>
    <p:extLst>
      <p:ext uri="{BB962C8B-B14F-4D97-AF65-F5344CB8AC3E}">
        <p14:creationId xmlns:p14="http://schemas.microsoft.com/office/powerpoint/2010/main" val="1996412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59901-35EF-44D5-8FBE-EC90365A3F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AAB76-5E90-4A9C-9FCF-401F619A091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60BA030-AFEA-405A-9297-98CE46151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70" y="1670425"/>
            <a:ext cx="5485924" cy="532094"/>
          </a:xfrm>
        </p:spPr>
        <p:txBody>
          <a:bodyPr>
            <a:normAutofit fontScale="90000"/>
          </a:bodyPr>
          <a:lstStyle/>
          <a:p>
            <a:r>
              <a:rPr lang="en-US" dirty="0"/>
              <a:t>Who could benefit?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4607736-0DB5-B84F-A7C7-F844B95066B6}"/>
              </a:ext>
            </a:extLst>
          </p:cNvPr>
          <p:cNvSpPr/>
          <p:nvPr/>
        </p:nvSpPr>
        <p:spPr>
          <a:xfrm>
            <a:off x="3539789" y="2555219"/>
            <a:ext cx="2100263" cy="2100263"/>
          </a:xfrm>
          <a:prstGeom prst="ellipse">
            <a:avLst/>
          </a:prstGeom>
          <a:solidFill>
            <a:srgbClr val="E7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8374E1C-AD09-1144-885F-103B61116F90}"/>
              </a:ext>
            </a:extLst>
          </p:cNvPr>
          <p:cNvSpPr/>
          <p:nvPr/>
        </p:nvSpPr>
        <p:spPr>
          <a:xfrm>
            <a:off x="6135338" y="2555219"/>
            <a:ext cx="2100263" cy="2100263"/>
          </a:xfrm>
          <a:prstGeom prst="ellipse">
            <a:avLst/>
          </a:prstGeom>
          <a:solidFill>
            <a:srgbClr val="E7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E0CDDC5-AF49-2D4C-A9AB-8CA252352275}"/>
              </a:ext>
            </a:extLst>
          </p:cNvPr>
          <p:cNvSpPr/>
          <p:nvPr/>
        </p:nvSpPr>
        <p:spPr>
          <a:xfrm>
            <a:off x="896587" y="2555219"/>
            <a:ext cx="2100263" cy="2100263"/>
          </a:xfrm>
          <a:prstGeom prst="ellipse">
            <a:avLst/>
          </a:prstGeom>
          <a:solidFill>
            <a:srgbClr val="E7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92B17EBC-92B4-BD4C-A20B-A4DCB1A931C2}"/>
              </a:ext>
            </a:extLst>
          </p:cNvPr>
          <p:cNvSpPr txBox="1"/>
          <p:nvPr/>
        </p:nvSpPr>
        <p:spPr>
          <a:xfrm>
            <a:off x="1310563" y="3856039"/>
            <a:ext cx="1272310" cy="563615"/>
          </a:xfrm>
          <a:prstGeom prst="rect">
            <a:avLst/>
          </a:prstGeom>
        </p:spPr>
        <p:txBody>
          <a:bodyPr vert="horz" wrap="square" lIns="0" tIns="24764" rIns="0" bIns="0" rtlCol="0">
            <a:spAutoFit/>
          </a:bodyPr>
          <a:lstStyle/>
          <a:p>
            <a:pPr marL="7144" marR="3810" algn="ctr">
              <a:lnSpc>
                <a:spcPts val="1350"/>
              </a:lnSpc>
              <a:spcBef>
                <a:spcPts val="194"/>
              </a:spcBef>
            </a:pPr>
            <a:r>
              <a:rPr lang="en-US" sz="1200" b="1" dirty="0">
                <a:solidFill>
                  <a:srgbClr val="062C48"/>
                </a:solidFill>
                <a:latin typeface="Barlow" pitchFamily="2" charset="77"/>
                <a:cs typeface="Arial"/>
              </a:rPr>
              <a:t>INDUSTRIES WITH HIGH RATES OF ON-JOB INJURIES</a:t>
            </a:r>
            <a:endParaRPr sz="1200" b="1" dirty="0">
              <a:latin typeface="Barlow" pitchFamily="2" charset="77"/>
              <a:cs typeface="Arial"/>
            </a:endParaRPr>
          </a:p>
        </p:txBody>
      </p:sp>
      <p:sp>
        <p:nvSpPr>
          <p:cNvPr id="14" name="object 24">
            <a:extLst>
              <a:ext uri="{FF2B5EF4-FFF2-40B4-BE49-F238E27FC236}">
                <a16:creationId xmlns:a16="http://schemas.microsoft.com/office/drawing/2014/main" id="{BCF12FE9-1BF5-E946-BB0B-9225680072DD}"/>
              </a:ext>
            </a:extLst>
          </p:cNvPr>
          <p:cNvSpPr txBox="1"/>
          <p:nvPr/>
        </p:nvSpPr>
        <p:spPr>
          <a:xfrm>
            <a:off x="3927711" y="3852574"/>
            <a:ext cx="1324419" cy="563615"/>
          </a:xfrm>
          <a:prstGeom prst="rect">
            <a:avLst/>
          </a:prstGeom>
        </p:spPr>
        <p:txBody>
          <a:bodyPr vert="horz" wrap="square" lIns="0" tIns="24764" rIns="0" bIns="0" rtlCol="0">
            <a:spAutoFit/>
          </a:bodyPr>
          <a:lstStyle/>
          <a:p>
            <a:pPr marL="7144" marR="3810" algn="ctr">
              <a:lnSpc>
                <a:spcPts val="1350"/>
              </a:lnSpc>
              <a:spcBef>
                <a:spcPts val="194"/>
              </a:spcBef>
            </a:pPr>
            <a:r>
              <a:rPr lang="en-US" sz="1200" b="1" dirty="0">
                <a:solidFill>
                  <a:srgbClr val="062C48"/>
                </a:solidFill>
                <a:latin typeface="Barlow" pitchFamily="2" charset="77"/>
                <a:cs typeface="Arial"/>
              </a:rPr>
              <a:t>EMPLOYERS WITH OR IMPLEMENTING HDHP</a:t>
            </a:r>
            <a:r>
              <a:rPr lang="en-US" sz="825" b="1" dirty="0">
                <a:solidFill>
                  <a:srgbClr val="062C48"/>
                </a:solidFill>
                <a:latin typeface="Barlow" pitchFamily="2" charset="77"/>
                <a:cs typeface="Arial"/>
              </a:rPr>
              <a:t>S</a:t>
            </a:r>
            <a:endParaRPr sz="1200" b="1" dirty="0">
              <a:latin typeface="Barlow" pitchFamily="2" charset="77"/>
              <a:cs typeface="Arial"/>
            </a:endParaRPr>
          </a:p>
        </p:txBody>
      </p:sp>
      <p:sp>
        <p:nvSpPr>
          <p:cNvPr id="15" name="object 25">
            <a:extLst>
              <a:ext uri="{FF2B5EF4-FFF2-40B4-BE49-F238E27FC236}">
                <a16:creationId xmlns:a16="http://schemas.microsoft.com/office/drawing/2014/main" id="{CB9D78D3-FE5B-2341-B174-FD7C03A90168}"/>
              </a:ext>
            </a:extLst>
          </p:cNvPr>
          <p:cNvSpPr txBox="1"/>
          <p:nvPr/>
        </p:nvSpPr>
        <p:spPr>
          <a:xfrm>
            <a:off x="6561389" y="3852574"/>
            <a:ext cx="1387309" cy="384078"/>
          </a:xfrm>
          <a:prstGeom prst="rect">
            <a:avLst/>
          </a:prstGeom>
        </p:spPr>
        <p:txBody>
          <a:bodyPr vert="horz" wrap="square" lIns="0" tIns="24764" rIns="0" bIns="0" rtlCol="0">
            <a:spAutoFit/>
          </a:bodyPr>
          <a:lstStyle/>
          <a:p>
            <a:pPr marL="7144" marR="3810" algn="ctr">
              <a:lnSpc>
                <a:spcPts val="1350"/>
              </a:lnSpc>
              <a:spcBef>
                <a:spcPts val="194"/>
              </a:spcBef>
            </a:pPr>
            <a:r>
              <a:rPr lang="en-US" sz="1200" b="1" dirty="0">
                <a:solidFill>
                  <a:srgbClr val="062C48"/>
                </a:solidFill>
                <a:latin typeface="Barlow" pitchFamily="2" charset="77"/>
                <a:cs typeface="Arial"/>
              </a:rPr>
              <a:t>BENEFITS AS A STRATEGIC ASSET</a:t>
            </a:r>
            <a:endParaRPr sz="1200" b="1" dirty="0">
              <a:latin typeface="Barlow" pitchFamily="2" charset="77"/>
              <a:cs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D00E25-1E42-B64D-A138-ABE37D5DC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926" y="2848214"/>
            <a:ext cx="591584" cy="929631"/>
          </a:xfrm>
          <a:prstGeom prst="rect">
            <a:avLst/>
          </a:prstGeom>
        </p:spPr>
      </p:pic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D03C8E7E-3A5F-4D64-8A74-C5ABDC4098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159" y="2799023"/>
            <a:ext cx="1057016" cy="10570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7F63D3-73CC-49FA-89FB-8BD30F5058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892" y="2774665"/>
            <a:ext cx="1073154" cy="107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54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9332523-9006-44D6-B816-A7A6EA382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791" y="1611158"/>
            <a:ext cx="6765135" cy="392313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59901-35EF-44D5-8FBE-EC90365A3F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AAB76-5E90-4A9C-9FCF-401F619A091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60BA030-AFEA-405A-9297-98CE46151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18218"/>
            <a:ext cx="5485924" cy="532094"/>
          </a:xfrm>
        </p:spPr>
        <p:txBody>
          <a:bodyPr/>
          <a:lstStyle/>
          <a:p>
            <a:r>
              <a:rPr lang="en-US" sz="2700" dirty="0">
                <a:solidFill>
                  <a:srgbClr val="19557F"/>
                </a:solidFill>
              </a:rPr>
              <a:t>Client acquisition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99D1DB-07ED-4E15-BD6F-3660420C7277}"/>
              </a:ext>
            </a:extLst>
          </p:cNvPr>
          <p:cNvSpPr/>
          <p:nvPr/>
        </p:nvSpPr>
        <p:spPr>
          <a:xfrm>
            <a:off x="1265292" y="4777174"/>
            <a:ext cx="167972" cy="151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0609C0D-3B4E-4581-AA94-ECF053FD496A}"/>
              </a:ext>
            </a:extLst>
          </p:cNvPr>
          <p:cNvSpPr txBox="1">
            <a:spLocks/>
          </p:cNvSpPr>
          <p:nvPr/>
        </p:nvSpPr>
        <p:spPr>
          <a:xfrm>
            <a:off x="1661204" y="4755283"/>
            <a:ext cx="2643748" cy="29061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 cap="all" baseline="0">
                <a:solidFill>
                  <a:srgbClr val="082C48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2pPr>
            <a:lvl3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3pPr>
            <a:lvl4pPr marL="12801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4pPr>
            <a:lvl5pPr marL="16459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Referral agent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4956EE-D242-43F5-BCD7-E0F90195812B}"/>
              </a:ext>
            </a:extLst>
          </p:cNvPr>
          <p:cNvSpPr/>
          <p:nvPr/>
        </p:nvSpPr>
        <p:spPr>
          <a:xfrm>
            <a:off x="1265292" y="5204065"/>
            <a:ext cx="167972" cy="1511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49570EF-2747-412B-908F-6ABB17318F9D}"/>
              </a:ext>
            </a:extLst>
          </p:cNvPr>
          <p:cNvSpPr txBox="1">
            <a:spLocks/>
          </p:cNvSpPr>
          <p:nvPr/>
        </p:nvSpPr>
        <p:spPr>
          <a:xfrm>
            <a:off x="1524000" y="5169751"/>
            <a:ext cx="2040569" cy="29061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 cap="all" baseline="0">
                <a:solidFill>
                  <a:srgbClr val="082C48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2pPr>
            <a:lvl3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3pPr>
            <a:lvl4pPr marL="12801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4pPr>
            <a:lvl5pPr marL="16459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err="1"/>
              <a:t>Xperience</a:t>
            </a:r>
            <a:r>
              <a:rPr lang="en-US" sz="1400" dirty="0"/>
              <a:t> Benefits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4C807B7-1501-9372-13D1-F35D672C1ABF}"/>
              </a:ext>
            </a:extLst>
          </p:cNvPr>
          <p:cNvGrpSpPr/>
          <p:nvPr/>
        </p:nvGrpSpPr>
        <p:grpSpPr>
          <a:xfrm>
            <a:off x="5092994" y="2202348"/>
            <a:ext cx="1151640" cy="293760"/>
            <a:chOff x="5092994" y="2202348"/>
            <a:chExt cx="115164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4606BC1-D30B-48FF-752E-C2C06832199F}"/>
                    </a:ext>
                  </a:extLst>
                </p14:cNvPr>
                <p14:cNvContentPartPr/>
                <p14:nvPr/>
              </p14:nvContentPartPr>
              <p14:xfrm>
                <a:off x="5683034" y="2231868"/>
                <a:ext cx="36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4606BC1-D30B-48FF-752E-C2C06832199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20034" y="216886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FB055D0-6B3C-49C7-6F37-86A9858976A9}"/>
                    </a:ext>
                  </a:extLst>
                </p14:cNvPr>
                <p14:cNvContentPartPr/>
                <p14:nvPr/>
              </p14:nvContentPartPr>
              <p14:xfrm>
                <a:off x="5260394" y="2202348"/>
                <a:ext cx="805680" cy="20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FB055D0-6B3C-49C7-6F37-86A9858976A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97394" y="2139708"/>
                  <a:ext cx="9313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844EF82-E987-34EE-4D26-973B68CD7AF5}"/>
                    </a:ext>
                  </a:extLst>
                </p14:cNvPr>
                <p14:cNvContentPartPr/>
                <p14:nvPr/>
              </p14:nvContentPartPr>
              <p14:xfrm>
                <a:off x="5249954" y="2358948"/>
                <a:ext cx="994680" cy="10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844EF82-E987-34EE-4D26-973B68CD7AF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187314" y="2296308"/>
                  <a:ext cx="1120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D7B7CC4-C966-9D22-6986-52D5817D1693}"/>
                    </a:ext>
                  </a:extLst>
                </p14:cNvPr>
                <p14:cNvContentPartPr/>
                <p14:nvPr/>
              </p14:nvContentPartPr>
              <p14:xfrm>
                <a:off x="5260394" y="2408628"/>
                <a:ext cx="466560" cy="70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D7B7CC4-C966-9D22-6986-52D5817D169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197394" y="2345988"/>
                  <a:ext cx="5922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E68C05C-12AB-3378-C022-CD0CFED0C113}"/>
                    </a:ext>
                  </a:extLst>
                </p14:cNvPr>
                <p14:cNvContentPartPr/>
                <p14:nvPr/>
              </p14:nvContentPartPr>
              <p14:xfrm>
                <a:off x="5242394" y="2330148"/>
                <a:ext cx="37800" cy="16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E68C05C-12AB-3378-C022-CD0CFED0C11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79394" y="2267508"/>
                  <a:ext cx="1634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6CE13C3-082C-1E24-E6AE-DB6D70297CB1}"/>
                    </a:ext>
                  </a:extLst>
                </p14:cNvPr>
                <p14:cNvContentPartPr/>
                <p14:nvPr/>
              </p14:nvContentPartPr>
              <p14:xfrm>
                <a:off x="5092994" y="2222148"/>
                <a:ext cx="59400" cy="273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6CE13C3-082C-1E24-E6AE-DB6D70297CB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30354" y="2159148"/>
                  <a:ext cx="185040" cy="39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8B28815-AA86-7FAE-BEE9-BFF3601D8EAF}"/>
                  </a:ext>
                </a:extLst>
              </p14:cNvPr>
              <p14:cNvContentPartPr/>
              <p14:nvPr/>
            </p14:nvContentPartPr>
            <p14:xfrm>
              <a:off x="9832034" y="973308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8B28815-AA86-7FAE-BEE9-BFF3601D8E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69394" y="910668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6611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FCCE24-A19E-FC39-43D7-8EE0D4803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864" y="2790920"/>
            <a:ext cx="2672272" cy="127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5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78">
        <p:fade/>
      </p:transition>
    </mc:Choice>
    <mc:Fallback xmlns="">
      <p:transition spd="med" advTm="1478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AACB6C-C173-4E5F-9DEE-0D696643EE07}"/>
              </a:ext>
            </a:extLst>
          </p:cNvPr>
          <p:cNvSpPr txBox="1"/>
          <p:nvPr/>
        </p:nvSpPr>
        <p:spPr>
          <a:xfrm>
            <a:off x="566927" y="3407077"/>
            <a:ext cx="7980566" cy="58188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000" b="1">
                <a:solidFill>
                  <a:srgbClr val="2238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Your Employee Benefits Department</a:t>
            </a:r>
            <a:endParaRPr lang="en-US" sz="3000" b="1" dirty="0">
              <a:solidFill>
                <a:srgbClr val="22387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931C75-B333-4434-8985-34026CE709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8724" y="1710187"/>
            <a:ext cx="3216973" cy="153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25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707">
        <p159:morph option="byObject"/>
      </p:transition>
    </mc:Choice>
    <mc:Fallback xmlns="">
      <p:transition spd="slow" advTm="1707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286432-D4E9-649D-51F3-ABED599B1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049274"/>
            <a:ext cx="7879842" cy="761238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b="1" kern="1200" dirty="0">
                <a:solidFill>
                  <a:srgbClr val="2238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Modern Strategies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69AB458-A7F1-D5C9-62F4-12FA59B5BB5A}"/>
              </a:ext>
            </a:extLst>
          </p:cNvPr>
          <p:cNvSpPr>
            <a:spLocks/>
          </p:cNvSpPr>
          <p:nvPr/>
        </p:nvSpPr>
        <p:spPr>
          <a:xfrm>
            <a:off x="760701" y="2301949"/>
            <a:ext cx="3738801" cy="59724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658368">
              <a:spcAft>
                <a:spcPts val="450"/>
              </a:spcAft>
            </a:pPr>
            <a:r>
              <a:rPr lang="en-US" sz="3168" b="1">
                <a:solidFill>
                  <a:srgbClr val="2238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Tech</a:t>
            </a:r>
            <a:endParaRPr lang="en-US" sz="3300"/>
          </a:p>
        </p:txBody>
      </p:sp>
      <p:pic>
        <p:nvPicPr>
          <p:cNvPr id="18" name="Content Placeholder 17" descr="A person holding a phone and a computer&#10;&#10;Description automatically generated">
            <a:extLst>
              <a:ext uri="{FF2B5EF4-FFF2-40B4-BE49-F238E27FC236}">
                <a16:creationId xmlns:a16="http://schemas.microsoft.com/office/drawing/2014/main" id="{A14EFDC4-E391-6E88-A669-A45CC702B2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6674" y="2899191"/>
            <a:ext cx="3106855" cy="267090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990C21-0905-7629-62AE-EFD8E77B0D11}"/>
              </a:ext>
            </a:extLst>
          </p:cNvPr>
          <p:cNvSpPr>
            <a:spLocks/>
          </p:cNvSpPr>
          <p:nvPr/>
        </p:nvSpPr>
        <p:spPr>
          <a:xfrm>
            <a:off x="4626085" y="2301949"/>
            <a:ext cx="3757214" cy="59724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658368">
              <a:spcAft>
                <a:spcPts val="450"/>
              </a:spcAft>
            </a:pPr>
            <a:r>
              <a:rPr lang="en-US" sz="3168" b="1">
                <a:solidFill>
                  <a:srgbClr val="2238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Touch</a:t>
            </a:r>
            <a:endParaRPr lang="en-US" sz="3300"/>
          </a:p>
        </p:txBody>
      </p:sp>
      <p:pic>
        <p:nvPicPr>
          <p:cNvPr id="25" name="Content Placeholder 24" descr="A person standing in front of a table with people around it&#10;&#10;Description automatically generated">
            <a:extLst>
              <a:ext uri="{FF2B5EF4-FFF2-40B4-BE49-F238E27FC236}">
                <a16:creationId xmlns:a16="http://schemas.microsoft.com/office/drawing/2014/main" id="{C935B324-794D-229A-DABA-B6652B0C75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265" y="2899191"/>
            <a:ext cx="3106855" cy="267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48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932">
        <p159:morph option="byObject"/>
      </p:transition>
    </mc:Choice>
    <mc:Fallback xmlns="">
      <p:transition spd="slow" advTm="2932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60FD69-541B-41FD-B830-445B1E630C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3895" y="2093852"/>
            <a:ext cx="1530570" cy="18224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9C51F4-3800-45FD-846C-C5E300A409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475" y="3916810"/>
            <a:ext cx="1532343" cy="18245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ED2AAF-0082-48D7-9179-66EB694C66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007" y="2113402"/>
            <a:ext cx="1530571" cy="18756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0DDF70-44C7-49EB-B37A-F1E3E6564E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5429" y="3916334"/>
            <a:ext cx="1530569" cy="18250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518872-FD4C-408E-B033-799387F7CD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5330" y="2171501"/>
            <a:ext cx="1968566" cy="32243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F4EB227-757E-456A-9CE5-B9D75E86760A}"/>
              </a:ext>
            </a:extLst>
          </p:cNvPr>
          <p:cNvSpPr txBox="1"/>
          <p:nvPr/>
        </p:nvSpPr>
        <p:spPr>
          <a:xfrm>
            <a:off x="5435330" y="1263190"/>
            <a:ext cx="1968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6AF598-8AC1-4A14-84AB-C6E878470745}"/>
              </a:ext>
            </a:extLst>
          </p:cNvPr>
          <p:cNvSpPr txBox="1"/>
          <p:nvPr/>
        </p:nvSpPr>
        <p:spPr>
          <a:xfrm>
            <a:off x="2163030" y="1836402"/>
            <a:ext cx="13354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tx2">
                    <a:lumMod val="75000"/>
                  </a:schemeClr>
                </a:solidFill>
              </a:rPr>
              <a:t>High-Touch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50BF74-0626-49CE-AA02-F4752FB0FD24}"/>
              </a:ext>
            </a:extLst>
          </p:cNvPr>
          <p:cNvSpPr txBox="1"/>
          <p:nvPr/>
        </p:nvSpPr>
        <p:spPr>
          <a:xfrm>
            <a:off x="5654327" y="1836402"/>
            <a:ext cx="15305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tx2">
                    <a:lumMod val="75000"/>
                  </a:schemeClr>
                </a:solidFill>
              </a:rPr>
              <a:t>High-Tech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6DE0D9-E363-448B-AE46-415A32E728E3}"/>
              </a:ext>
            </a:extLst>
          </p:cNvPr>
          <p:cNvSpPr txBox="1"/>
          <p:nvPr/>
        </p:nvSpPr>
        <p:spPr>
          <a:xfrm>
            <a:off x="1384035" y="1252664"/>
            <a:ext cx="2893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D56A36-984E-87B5-E24A-06AC5B5033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1" y="925629"/>
            <a:ext cx="1543952" cy="56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88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673">
        <p159:morph option="byObject"/>
      </p:transition>
    </mc:Choice>
    <mc:Fallback xmlns="">
      <p:transition spd="slow" advTm="4673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B6DE0D9-E363-448B-AE46-415A32E728E3}"/>
              </a:ext>
            </a:extLst>
          </p:cNvPr>
          <p:cNvSpPr txBox="1"/>
          <p:nvPr/>
        </p:nvSpPr>
        <p:spPr>
          <a:xfrm>
            <a:off x="1186154" y="1008396"/>
            <a:ext cx="6370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SERVICES TEAM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D56A36-984E-87B5-E24A-06AC5B503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1" y="925629"/>
            <a:ext cx="1543952" cy="561437"/>
          </a:xfrm>
          <a:prstGeom prst="rect">
            <a:avLst/>
          </a:prstGeom>
        </p:spPr>
      </p:pic>
      <p:pic>
        <p:nvPicPr>
          <p:cNvPr id="4" name="Picture 3" descr="A group of people in circles&#10;&#10;Description automatically generated">
            <a:extLst>
              <a:ext uri="{FF2B5EF4-FFF2-40B4-BE49-F238E27FC236}">
                <a16:creationId xmlns:a16="http://schemas.microsoft.com/office/drawing/2014/main" id="{B4BEB6BD-DE91-83AB-ED4A-DAC288B92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32" y="1601343"/>
            <a:ext cx="6258979" cy="432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45083"/>
      </p:ext>
    </p:extLst>
  </p:cSld>
  <p:clrMapOvr>
    <a:masterClrMapping/>
  </p:clrMapOvr>
  <p:transition spd="slow" advTm="4599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382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</a:rPr>
              <a:t>The following information is for internal use only. 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</a:rPr>
              <a:t>This is copyrighted material of Xperience Benefits Inc. 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</a:rPr>
              <a:t>Any duplication is prohibited without expressed written consent of Xperience Benefits Inc.</a:t>
            </a:r>
          </a:p>
          <a:p>
            <a:pPr marL="0" indent="0">
              <a:buNone/>
            </a:pPr>
            <a:r>
              <a:rPr lang="en-US" sz="18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78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device&#10;&#10;Description automatically generated">
            <a:extLst>
              <a:ext uri="{FF2B5EF4-FFF2-40B4-BE49-F238E27FC236}">
                <a16:creationId xmlns:a16="http://schemas.microsoft.com/office/drawing/2014/main" id="{A9185E8A-3649-4327-B08E-890730CFEE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303"/>
          <a:stretch/>
        </p:blipFill>
        <p:spPr>
          <a:xfrm>
            <a:off x="147638" y="987389"/>
            <a:ext cx="8848725" cy="4884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317">
        <p159:morph option="byObject"/>
      </p:transition>
    </mc:Choice>
    <mc:Fallback xmlns="">
      <p:transition spd="slow" advTm="4317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185E8A-3649-4327-B08E-890730CFEE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571" y="987389"/>
            <a:ext cx="7326858" cy="488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6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237"/>
    </mc:Choice>
    <mc:Fallback xmlns="">
      <p:transition advTm="323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185E8A-3649-4327-B08E-890730CFEE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8932" y="987389"/>
            <a:ext cx="6746137" cy="488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9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46"/>
    </mc:Choice>
    <mc:Fallback xmlns="">
      <p:transition advTm="5046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C094E54-1CFD-4296-8748-221211131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033" y="857250"/>
            <a:ext cx="4658968" cy="5143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BBAE274-BECC-FA20-136F-1203D2BA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780" y="2316476"/>
            <a:ext cx="2148260" cy="78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7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40"/>
    </mc:Choice>
    <mc:Fallback xmlns="">
      <p:transition advTm="84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C094E54-1CFD-4296-8748-221211131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033" y="857250"/>
            <a:ext cx="4658968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5DE6DA-D502-E45A-EB20-4056803E1CDD}"/>
              </a:ext>
            </a:extLst>
          </p:cNvPr>
          <p:cNvSpPr txBox="1"/>
          <p:nvPr/>
        </p:nvSpPr>
        <p:spPr>
          <a:xfrm>
            <a:off x="512378" y="3760338"/>
            <a:ext cx="457043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Send an email to </a:t>
            </a:r>
            <a:r>
              <a:rPr lang="en-US" sz="1350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ABCtech@</a:t>
            </a:r>
            <a:r>
              <a:rPr lang="en-US" sz="1350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xperiencebenefits.com</a:t>
            </a:r>
          </a:p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for any servicing needs for the company and employees.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7B2394-85BB-6973-964E-BF64A27385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6147" y="1989667"/>
            <a:ext cx="1965116" cy="18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6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106">
        <p159:morph option="byObject"/>
      </p:transition>
    </mc:Choice>
    <mc:Fallback xmlns="">
      <p:transition spd="slow" advTm="3106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D98A98D-6760-44CE-9DB2-27A25E2D3B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83" y="2420814"/>
            <a:ext cx="1976075" cy="3236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31FDA1-E167-49C3-9A3B-66F7D1538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6989" y="2720360"/>
            <a:ext cx="2735888" cy="18054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A155A5-AA40-43BD-B692-0A62E46976EE}"/>
              </a:ext>
            </a:extLst>
          </p:cNvPr>
          <p:cNvSpPr txBox="1"/>
          <p:nvPr/>
        </p:nvSpPr>
        <p:spPr>
          <a:xfrm>
            <a:off x="421627" y="1817429"/>
            <a:ext cx="24621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Benefits Portal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C5E083-0445-410F-A337-DA1A6A19379F}"/>
              </a:ext>
            </a:extLst>
          </p:cNvPr>
          <p:cNvSpPr txBox="1"/>
          <p:nvPr/>
        </p:nvSpPr>
        <p:spPr>
          <a:xfrm>
            <a:off x="3155579" y="1817429"/>
            <a:ext cx="25391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Benefits Booklet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26B893-EE9F-4E9E-A340-BB69C58D81A9}"/>
              </a:ext>
            </a:extLst>
          </p:cNvPr>
          <p:cNvSpPr txBox="1"/>
          <p:nvPr/>
        </p:nvSpPr>
        <p:spPr>
          <a:xfrm>
            <a:off x="6205358" y="1812835"/>
            <a:ext cx="25391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Counseling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2BFD4-6D30-4884-8DE0-DE1DB1247476}"/>
              </a:ext>
            </a:extLst>
          </p:cNvPr>
          <p:cNvSpPr txBox="1"/>
          <p:nvPr/>
        </p:nvSpPr>
        <p:spPr>
          <a:xfrm>
            <a:off x="1231866" y="1151311"/>
            <a:ext cx="68719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Employee Benefits Department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6BD36F-F6DC-2A42-46D3-78A51BBDEA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06263">
            <a:off x="3484095" y="2535918"/>
            <a:ext cx="2175809" cy="2816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690A3C-5F60-0EE1-6D6A-D5501BE908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1" y="925629"/>
            <a:ext cx="12573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261"/>
    </mc:Choice>
    <mc:Fallback xmlns="">
      <p:transition advTm="326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D98A98D-6760-44CE-9DB2-27A25E2D3B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83" y="2420814"/>
            <a:ext cx="1976075" cy="3236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31FDA1-E167-49C3-9A3B-66F7D1538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6989" y="2720360"/>
            <a:ext cx="2735888" cy="18054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2F2BFD4-6D30-4884-8DE0-DE1DB1247476}"/>
              </a:ext>
            </a:extLst>
          </p:cNvPr>
          <p:cNvSpPr txBox="1"/>
          <p:nvPr/>
        </p:nvSpPr>
        <p:spPr>
          <a:xfrm>
            <a:off x="664683" y="1486323"/>
            <a:ext cx="772715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Available at No Cost!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6BD36F-F6DC-2A42-46D3-78A51BBDEA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06263">
            <a:off x="3484095" y="2535918"/>
            <a:ext cx="2175809" cy="2816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690A3C-5F60-0EE1-6D6A-D5501BE908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1" y="925629"/>
            <a:ext cx="12573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61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569">
        <p159:morph option="byObject"/>
      </p:transition>
    </mc:Choice>
    <mc:Fallback xmlns="">
      <p:transition spd="slow" advTm="3569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group of people working on a project&#10;&#10;Description automatically generated">
            <a:extLst>
              <a:ext uri="{FF2B5EF4-FFF2-40B4-BE49-F238E27FC236}">
                <a16:creationId xmlns:a16="http://schemas.microsoft.com/office/drawing/2014/main" id="{D01E888C-0272-F8E9-221C-1C27DF97D1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064" y="1339851"/>
            <a:ext cx="4209872" cy="41782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643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299"/>
    </mc:Choice>
    <mc:Fallback xmlns="">
      <p:transition advTm="5299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12171"/>
            <a:ext cx="6553200" cy="5633658"/>
          </a:xfrm>
        </p:spPr>
      </p:pic>
    </p:spTree>
    <p:extLst>
      <p:ext uri="{BB962C8B-B14F-4D97-AF65-F5344CB8AC3E}">
        <p14:creationId xmlns:p14="http://schemas.microsoft.com/office/powerpoint/2010/main" val="1998586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" y="685800"/>
            <a:ext cx="9175633" cy="514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21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80461" y="5943600"/>
            <a:ext cx="5620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https://www.cnbc.com/2019/02/11/this-is-the-real-reason-most-americans-file-for-bankruptcy.html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367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6C7082A-43DD-418C-953D-4A91F1EE6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5" y="1673313"/>
            <a:ext cx="1600200" cy="2324862"/>
          </a:xfrm>
        </p:spPr>
        <p:txBody>
          <a:bodyPr>
            <a:normAutofit fontScale="90000"/>
          </a:bodyPr>
          <a:lstStyle/>
          <a:p>
            <a:r>
              <a:rPr lang="en-US" dirty="0"/>
              <a:t>Brokers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What’s in it for you?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CA728BB-3C84-449E-B799-8ACC2330A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Bring more holistic risk approach to clients</a:t>
            </a:r>
          </a:p>
          <a:p>
            <a:r>
              <a:rPr lang="en-US" sz="1200" dirty="0"/>
              <a:t>Enhance your profile with clients  </a:t>
            </a:r>
          </a:p>
          <a:p>
            <a:r>
              <a:rPr lang="en-US" sz="1200" dirty="0"/>
              <a:t>Buffer against digital displacement</a:t>
            </a:r>
          </a:p>
          <a:p>
            <a:r>
              <a:rPr lang="en-US" sz="1200" dirty="0"/>
              <a:t>Entrée into VB conversations without major medical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86BE2B-C3C6-48CE-9E4E-D38E6E8C0F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Commercial P/C producers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1523DB-B72E-4C8F-B868-B54D873F6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86113" y="3429000"/>
            <a:ext cx="1600200" cy="221104"/>
          </a:xfrm>
        </p:spPr>
        <p:txBody>
          <a:bodyPr/>
          <a:lstStyle/>
          <a:p>
            <a:r>
              <a:rPr lang="en-US" dirty="0"/>
              <a:t>Why consider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DF190C0-D449-4A48-95BC-4DA0E878091F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>
            <a:noAutofit/>
          </a:bodyPr>
          <a:lstStyle/>
          <a:p>
            <a:r>
              <a:rPr lang="en-US" sz="1200" dirty="0"/>
              <a:t>An additional rationale for VB lines </a:t>
            </a:r>
          </a:p>
          <a:p>
            <a:r>
              <a:rPr lang="en-US" sz="1200" dirty="0"/>
              <a:t>Don’t leave credit/value on the table</a:t>
            </a:r>
          </a:p>
          <a:p>
            <a:r>
              <a:rPr lang="en-US" sz="1200" dirty="0"/>
              <a:t>Opportunity to collaborate with commercial P/C producers inside or outside of your agency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155B9C2-D825-4550-ADF1-B6C3F2FDC8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Health/EB producers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1763E4D2-A6A6-443C-BF7D-B8CA7B3071F4}"/>
              </a:ext>
            </a:extLst>
          </p:cNvPr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r>
              <a:rPr lang="en-US" sz="1200" dirty="0"/>
              <a:t>Enables account rounding within book</a:t>
            </a:r>
          </a:p>
          <a:p>
            <a:r>
              <a:rPr lang="en-US" sz="1200" dirty="0"/>
              <a:t>Enables collaboration between P/C and EB producers</a:t>
            </a:r>
          </a:p>
          <a:p>
            <a:r>
              <a:rPr lang="en-US" sz="1200" dirty="0"/>
              <a:t>Increases overall lines placed</a:t>
            </a:r>
          </a:p>
          <a:p>
            <a:r>
              <a:rPr lang="en-US" sz="1200" dirty="0"/>
              <a:t>Increases client retention </a:t>
            </a:r>
          </a:p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2FC69D3-9CC7-40E1-98A2-6A228F431FF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Agency Head / Principal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88B6428-8EFA-4A2C-AE39-E8F1F79EF8CA}"/>
              </a:ext>
            </a:extLst>
          </p:cNvPr>
          <p:cNvSpPr txBox="1">
            <a:spLocks/>
          </p:cNvSpPr>
          <p:nvPr/>
        </p:nvSpPr>
        <p:spPr>
          <a:xfrm>
            <a:off x="5113930" y="3429000"/>
            <a:ext cx="1600200" cy="2211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1pPr>
            <a:lvl2pPr marL="36576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2pPr>
            <a:lvl3pPr marL="73152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3pPr>
            <a:lvl4pPr marL="109728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4pPr>
            <a:lvl5pPr marL="146304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Why consider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19333F69-ECB9-48C4-BE87-7D8890A2CD16}"/>
              </a:ext>
            </a:extLst>
          </p:cNvPr>
          <p:cNvSpPr txBox="1">
            <a:spLocks/>
          </p:cNvSpPr>
          <p:nvPr/>
        </p:nvSpPr>
        <p:spPr>
          <a:xfrm>
            <a:off x="7082028" y="3409141"/>
            <a:ext cx="1600200" cy="2211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1pPr>
            <a:lvl2pPr marL="36576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2pPr>
            <a:lvl3pPr marL="73152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3pPr>
            <a:lvl4pPr marL="109728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4pPr>
            <a:lvl5pPr marL="146304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Why consider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CDF34AE-66F3-294B-AC9E-9076810CF5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514" y="2194972"/>
            <a:ext cx="692972" cy="542326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D25CDAC-FE31-E744-ABB6-ED741CE626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007" y="2175685"/>
            <a:ext cx="542325" cy="542325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6D483A7B-C3D8-D847-A26C-19F4185BC7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586" y="2076227"/>
            <a:ext cx="680413" cy="66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85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766473"/>
            <a:ext cx="6777038" cy="500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" y="152400"/>
            <a:ext cx="77628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0616" y="6019800"/>
            <a:ext cx="7086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https://www.thebalance.com/medical-bankruptcy-statistics-4154729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3986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4" y="1540569"/>
            <a:ext cx="3448050" cy="35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057400"/>
            <a:ext cx="6696073" cy="397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6172200"/>
            <a:ext cx="899160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dirty="0">
                <a:hlinkClick r:id="rId5"/>
              </a:rPr>
              <a:t>https://www.investopedia.com/financial-edge/0310/top-5-reasons-people-go-bankrupt.aspx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81000"/>
            <a:ext cx="79311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9925" y="838200"/>
            <a:ext cx="780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Top 5 Reasons Why People Go Bankrupt</a:t>
            </a:r>
          </a:p>
        </p:txBody>
      </p:sp>
    </p:spTree>
    <p:extLst>
      <p:ext uri="{BB962C8B-B14F-4D97-AF65-F5344CB8AC3E}">
        <p14:creationId xmlns:p14="http://schemas.microsoft.com/office/powerpoint/2010/main" val="275480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Medical Bills are the #1 Reason </a:t>
            </a:r>
            <a:br>
              <a:rPr lang="en-US" b="1" dirty="0"/>
            </a:br>
            <a:r>
              <a:rPr lang="en-US" b="1" dirty="0"/>
              <a:t>for Bankruptcy in America Today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“78% of filers had some form of </a:t>
            </a:r>
          </a:p>
          <a:p>
            <a:pPr marL="0" indent="0" algn="ctr">
              <a:buNone/>
            </a:pPr>
            <a:r>
              <a:rPr lang="en-US" dirty="0"/>
              <a:t>health insurance”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3505200"/>
            <a:ext cx="73342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14500" y="541020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https://www.investopedia.com/financial-edge/0310/top-5-reasons-people-go-bankrupt.aspx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9110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35244"/>
            <a:ext cx="9677400" cy="544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8531400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Benefits Counseling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3012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914400"/>
            <a:ext cx="8993188" cy="5105400"/>
          </a:xfrm>
        </p:spPr>
      </p:pic>
    </p:spTree>
    <p:extLst>
      <p:ext uri="{BB962C8B-B14F-4D97-AF65-F5344CB8AC3E}">
        <p14:creationId xmlns:p14="http://schemas.microsoft.com/office/powerpoint/2010/main" val="1267859625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14400"/>
            <a:ext cx="9124950" cy="4724400"/>
          </a:xfrm>
        </p:spPr>
      </p:pic>
    </p:spTree>
    <p:extLst>
      <p:ext uri="{BB962C8B-B14F-4D97-AF65-F5344CB8AC3E}">
        <p14:creationId xmlns:p14="http://schemas.microsoft.com/office/powerpoint/2010/main" val="783252005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9" y="1188671"/>
            <a:ext cx="9121511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314158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Insurance Only</a:t>
            </a:r>
          </a:p>
        </p:txBody>
      </p:sp>
      <p:sp>
        <p:nvSpPr>
          <p:cNvPr id="7" name="Down Arrow 6"/>
          <p:cNvSpPr/>
          <p:nvPr/>
        </p:nvSpPr>
        <p:spPr>
          <a:xfrm>
            <a:off x="3009900" y="898932"/>
            <a:ext cx="533400" cy="41302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19400" y="5029199"/>
            <a:ext cx="990600" cy="457201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339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77" y="838200"/>
            <a:ext cx="9121511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52750" y="176693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Xperience Strategy</a:t>
            </a:r>
          </a:p>
        </p:txBody>
      </p:sp>
      <p:sp>
        <p:nvSpPr>
          <p:cNvPr id="6" name="Down Arrow 5"/>
          <p:cNvSpPr/>
          <p:nvPr/>
        </p:nvSpPr>
        <p:spPr>
          <a:xfrm>
            <a:off x="4591050" y="762000"/>
            <a:ext cx="533400" cy="3620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00550" y="4435067"/>
            <a:ext cx="914400" cy="59413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9600" y="4382721"/>
            <a:ext cx="2286000" cy="72267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053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0" y="0"/>
            <a:ext cx="4526200" cy="692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"/>
            <a:ext cx="4572000" cy="692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20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DFC1A27-ADEA-AD14-7A63-054F68FA50B7}"/>
              </a:ext>
            </a:extLst>
          </p:cNvPr>
          <p:cNvSpPr/>
          <p:nvPr/>
        </p:nvSpPr>
        <p:spPr>
          <a:xfrm rot="16200000">
            <a:off x="6429529" y="1642020"/>
            <a:ext cx="1851660" cy="2194560"/>
          </a:xfrm>
          <a:prstGeom prst="roundRect">
            <a:avLst/>
          </a:prstGeom>
          <a:solidFill>
            <a:srgbClr val="F05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801489-56C0-B9B7-21CF-679889AC740D}"/>
              </a:ext>
            </a:extLst>
          </p:cNvPr>
          <p:cNvSpPr txBox="1"/>
          <p:nvPr/>
        </p:nvSpPr>
        <p:spPr>
          <a:xfrm>
            <a:off x="549296" y="1532165"/>
            <a:ext cx="5531340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85000"/>
              </a:lnSpc>
              <a:defRPr/>
            </a:pPr>
            <a:r>
              <a:rPr lang="en-US" sz="2700" cap="all" dirty="0">
                <a:solidFill>
                  <a:srgbClr val="092C48"/>
                </a:solidFill>
                <a:latin typeface="Barlow SemiBold" panose="00000700000000000000" pitchFamily="2" charset="0"/>
                <a:cs typeface="Poppins SemiBold" panose="00000700000000000000" pitchFamily="2" charset="0"/>
              </a:rPr>
              <a:t>Replace revenue</a:t>
            </a:r>
          </a:p>
          <a:p>
            <a:pPr defTabSz="685800">
              <a:defRPr/>
            </a:pPr>
            <a:r>
              <a:rPr lang="en-US" i="1" dirty="0">
                <a:solidFill>
                  <a:srgbClr val="092C48"/>
                </a:solidFill>
                <a:latin typeface="Barlow" panose="00000500000000000000" pitchFamily="2" charset="0"/>
                <a:cs typeface="Poppins SemiBold" panose="00000700000000000000" pitchFamily="2" charset="0"/>
              </a:rPr>
              <a:t>Commercial P/C contending with digital displacement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8EF3BE-D228-8B0E-CDEC-52DE0A750377}"/>
              </a:ext>
            </a:extLst>
          </p:cNvPr>
          <p:cNvCxnSpPr>
            <a:cxnSpLocks/>
          </p:cNvCxnSpPr>
          <p:nvPr/>
        </p:nvCxnSpPr>
        <p:spPr>
          <a:xfrm>
            <a:off x="633849" y="1373573"/>
            <a:ext cx="6858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E7A5272-43F7-F2FE-C9F8-421E97C8347B}"/>
              </a:ext>
            </a:extLst>
          </p:cNvPr>
          <p:cNvSpPr txBox="1"/>
          <p:nvPr/>
        </p:nvSpPr>
        <p:spPr>
          <a:xfrm>
            <a:off x="6498109" y="2237239"/>
            <a:ext cx="1714500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  <a:spcAft>
                <a:spcPts val="150"/>
              </a:spcAft>
              <a:defRPr/>
            </a:pPr>
            <a:r>
              <a:rPr lang="en-US" sz="1350" dirty="0">
                <a:solidFill>
                  <a:prstClr val="white"/>
                </a:solidFill>
                <a:latin typeface="Barlow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New VB lines bring new revenue streams and help shield against digital displacement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05C55AC-893F-BD36-D7F2-1018E16756DB}"/>
              </a:ext>
            </a:extLst>
          </p:cNvPr>
          <p:cNvSpPr txBox="1">
            <a:spLocks/>
          </p:cNvSpPr>
          <p:nvPr/>
        </p:nvSpPr>
        <p:spPr>
          <a:xfrm>
            <a:off x="194054" y="2556247"/>
            <a:ext cx="2202828" cy="57577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1pPr>
            <a:lvl2pPr marL="36576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rgbClr val="344A5B"/>
                </a:solidFill>
                <a:latin typeface="+mn-lt"/>
                <a:ea typeface="+mn-ea"/>
                <a:cs typeface="+mn-cs"/>
              </a:defRPr>
            </a:lvl2pPr>
            <a:lvl3pPr marL="73152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rgbClr val="344A5B"/>
                </a:solidFill>
                <a:latin typeface="+mn-lt"/>
                <a:ea typeface="+mn-ea"/>
                <a:cs typeface="+mn-cs"/>
              </a:defRPr>
            </a:lvl3pPr>
            <a:lvl4pPr marL="109728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kern="1200" baseline="0">
                <a:solidFill>
                  <a:srgbClr val="344A5B"/>
                </a:solidFill>
                <a:latin typeface="+mn-lt"/>
                <a:ea typeface="+mn-ea"/>
                <a:cs typeface="+mn-cs"/>
              </a:defRPr>
            </a:lvl4pPr>
            <a:lvl5pPr marL="146304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kern="1200" baseline="0">
                <a:solidFill>
                  <a:srgbClr val="344A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lnSpc>
                <a:spcPct val="90000"/>
              </a:lnSpc>
              <a:spcAft>
                <a:spcPts val="450"/>
              </a:spcAft>
              <a:defRPr/>
            </a:pPr>
            <a:r>
              <a:rPr lang="en-US" sz="1200" dirty="0">
                <a:latin typeface="Barlow"/>
              </a:rPr>
              <a:t>Likelihood of a business to buy one or more commercial policies online direct from carrier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5F96034-D27B-4E6D-6EB9-6C13FFAB5F83}"/>
              </a:ext>
            </a:extLst>
          </p:cNvPr>
          <p:cNvGrpSpPr/>
          <p:nvPr/>
        </p:nvGrpSpPr>
        <p:grpSpPr>
          <a:xfrm>
            <a:off x="2752277" y="2984140"/>
            <a:ext cx="3639447" cy="2896871"/>
            <a:chOff x="3824700" y="2362349"/>
            <a:chExt cx="4852596" cy="386249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B64D699-AB78-489A-2332-1BE308E9C594}"/>
                </a:ext>
              </a:extLst>
            </p:cNvPr>
            <p:cNvSpPr/>
            <p:nvPr/>
          </p:nvSpPr>
          <p:spPr>
            <a:xfrm>
              <a:off x="3899689" y="3448673"/>
              <a:ext cx="671234" cy="2365310"/>
            </a:xfrm>
            <a:prstGeom prst="rect">
              <a:avLst/>
            </a:prstGeom>
            <a:solidFill>
              <a:srgbClr val="A4E3E5">
                <a:lumMod val="7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lnSpc>
                  <a:spcPct val="90000"/>
                </a:lnSpc>
                <a:defRPr/>
              </a:pPr>
              <a:endParaRPr lang="en-US" sz="1350" kern="0" dirty="0">
                <a:solidFill>
                  <a:prstClr val="white"/>
                </a:solidFill>
                <a:latin typeface="Barlow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11FF1B8-B1E3-9B75-E946-5894AA62DAC2}"/>
                </a:ext>
              </a:extLst>
            </p:cNvPr>
            <p:cNvSpPr txBox="1"/>
            <p:nvPr/>
          </p:nvSpPr>
          <p:spPr>
            <a:xfrm>
              <a:off x="4889121" y="2362349"/>
              <a:ext cx="2833553" cy="4431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defTabSz="685800">
                <a:lnSpc>
                  <a:spcPct val="90000"/>
                </a:lnSpc>
                <a:spcBef>
                  <a:spcPts val="750"/>
                </a:spcBef>
                <a:defRPr/>
              </a:pPr>
              <a:r>
                <a:rPr lang="en-US" sz="1200" kern="0" dirty="0">
                  <a:solidFill>
                    <a:srgbClr val="082C48"/>
                  </a:solidFill>
                  <a:latin typeface="Barlow"/>
                  <a:cs typeface="Arial"/>
                </a:rPr>
                <a:t>Which commercial lines would likely buyers purchase online?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C33B374-EBFA-8687-B799-1ACCCAF97D9C}"/>
                </a:ext>
              </a:extLst>
            </p:cNvPr>
            <p:cNvSpPr/>
            <p:nvPr/>
          </p:nvSpPr>
          <p:spPr>
            <a:xfrm>
              <a:off x="4682936" y="3726209"/>
              <a:ext cx="671234" cy="2094406"/>
            </a:xfrm>
            <a:prstGeom prst="rect">
              <a:avLst/>
            </a:prstGeom>
            <a:solidFill>
              <a:srgbClr val="A4E3E5">
                <a:lumMod val="7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lnSpc>
                  <a:spcPct val="90000"/>
                </a:lnSpc>
                <a:defRPr/>
              </a:pPr>
              <a:endParaRPr lang="en-US" sz="1350" kern="0" dirty="0">
                <a:solidFill>
                  <a:prstClr val="white"/>
                </a:solidFill>
                <a:latin typeface="Barlow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ECB135D-6CFD-76DC-8925-4941CD18C729}"/>
                </a:ext>
              </a:extLst>
            </p:cNvPr>
            <p:cNvSpPr/>
            <p:nvPr/>
          </p:nvSpPr>
          <p:spPr>
            <a:xfrm>
              <a:off x="5466183" y="4008023"/>
              <a:ext cx="671234" cy="1812591"/>
            </a:xfrm>
            <a:prstGeom prst="rect">
              <a:avLst/>
            </a:prstGeom>
            <a:solidFill>
              <a:srgbClr val="A4E3E5">
                <a:lumMod val="7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lnSpc>
                  <a:spcPct val="90000"/>
                </a:lnSpc>
                <a:defRPr/>
              </a:pPr>
              <a:endParaRPr lang="en-US" sz="1350" kern="0" dirty="0">
                <a:solidFill>
                  <a:prstClr val="white"/>
                </a:solidFill>
                <a:latin typeface="Barlow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CF0152C-514C-B293-7886-B99D2CE7E3A4}"/>
                </a:ext>
              </a:extLst>
            </p:cNvPr>
            <p:cNvSpPr txBox="1"/>
            <p:nvPr/>
          </p:nvSpPr>
          <p:spPr>
            <a:xfrm>
              <a:off x="6986559" y="5892445"/>
              <a:ext cx="773027" cy="3323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 defTabSz="685800">
                <a:lnSpc>
                  <a:spcPct val="90000"/>
                </a:lnSpc>
                <a:spcBef>
                  <a:spcPts val="750"/>
                </a:spcBef>
                <a:defRPr/>
              </a:pPr>
              <a:r>
                <a:rPr lang="en-US" sz="900" b="1" kern="0" dirty="0">
                  <a:solidFill>
                    <a:srgbClr val="082C48"/>
                  </a:solidFill>
                  <a:latin typeface="Barlow"/>
                  <a:cs typeface="Arial"/>
                </a:rPr>
                <a:t>Workers Comp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2417AC0-BB69-9A16-06C6-60B3E5D3C06A}"/>
                </a:ext>
              </a:extLst>
            </p:cNvPr>
            <p:cNvSpPr txBox="1"/>
            <p:nvPr/>
          </p:nvSpPr>
          <p:spPr>
            <a:xfrm>
              <a:off x="3824700" y="5892445"/>
              <a:ext cx="768475" cy="3323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 defTabSz="685800">
                <a:lnSpc>
                  <a:spcPct val="90000"/>
                </a:lnSpc>
                <a:spcBef>
                  <a:spcPts val="750"/>
                </a:spcBef>
                <a:defRPr/>
              </a:pPr>
              <a:r>
                <a:rPr lang="en-US" sz="900" b="1" kern="0" dirty="0">
                  <a:solidFill>
                    <a:srgbClr val="082C48"/>
                  </a:solidFill>
                  <a:latin typeface="Barlow"/>
                  <a:cs typeface="Arial"/>
                </a:rPr>
                <a:t>General Liability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5F6A754-8587-500B-0F16-58822C60A259}"/>
                </a:ext>
              </a:extLst>
            </p:cNvPr>
            <p:cNvSpPr txBox="1"/>
            <p:nvPr/>
          </p:nvSpPr>
          <p:spPr>
            <a:xfrm>
              <a:off x="5498787" y="5892445"/>
              <a:ext cx="577387" cy="166200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 defTabSz="685800">
                <a:lnSpc>
                  <a:spcPct val="90000"/>
                </a:lnSpc>
                <a:spcBef>
                  <a:spcPts val="750"/>
                </a:spcBef>
                <a:defRPr/>
              </a:pPr>
              <a:r>
                <a:rPr lang="en-US" sz="900" b="1" kern="0" dirty="0">
                  <a:solidFill>
                    <a:srgbClr val="082C48"/>
                  </a:solidFill>
                  <a:latin typeface="Barlow"/>
                  <a:cs typeface="Arial"/>
                </a:rPr>
                <a:t>BOP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3AA585F-C6D7-B284-4E95-3EC26A9DB0C4}"/>
                </a:ext>
              </a:extLst>
            </p:cNvPr>
            <p:cNvSpPr txBox="1"/>
            <p:nvPr/>
          </p:nvSpPr>
          <p:spPr>
            <a:xfrm>
              <a:off x="6061103" y="5892445"/>
              <a:ext cx="1039669" cy="3323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 defTabSz="685800">
                <a:lnSpc>
                  <a:spcPct val="90000"/>
                </a:lnSpc>
                <a:spcBef>
                  <a:spcPts val="750"/>
                </a:spcBef>
                <a:defRPr/>
              </a:pPr>
              <a:r>
                <a:rPr lang="en-US" sz="900" b="1" kern="0" dirty="0">
                  <a:solidFill>
                    <a:srgbClr val="082C48"/>
                  </a:solidFill>
                  <a:latin typeface="Barlow"/>
                  <a:cs typeface="Arial"/>
                </a:rPr>
                <a:t>Commercial Auto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03FF335-4588-FBAA-25DA-F0E8F22DE796}"/>
                </a:ext>
              </a:extLst>
            </p:cNvPr>
            <p:cNvSpPr txBox="1"/>
            <p:nvPr/>
          </p:nvSpPr>
          <p:spPr>
            <a:xfrm>
              <a:off x="3899689" y="3073922"/>
              <a:ext cx="663620" cy="2769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 defTabSz="685800">
                <a:lnSpc>
                  <a:spcPct val="90000"/>
                </a:lnSpc>
                <a:spcBef>
                  <a:spcPts val="750"/>
                </a:spcBef>
                <a:defRPr/>
              </a:pPr>
              <a:r>
                <a:rPr lang="en-US" sz="1500" b="1" kern="0" dirty="0">
                  <a:solidFill>
                    <a:srgbClr val="082C48"/>
                  </a:solidFill>
                  <a:latin typeface="Barlow"/>
                  <a:cs typeface="Arial"/>
                </a:rPr>
                <a:t>67%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E387E07-7D3F-F5D6-8D71-8517DD047963}"/>
                </a:ext>
              </a:extLst>
            </p:cNvPr>
            <p:cNvSpPr txBox="1"/>
            <p:nvPr/>
          </p:nvSpPr>
          <p:spPr>
            <a:xfrm>
              <a:off x="4668276" y="3351145"/>
              <a:ext cx="663620" cy="2769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 defTabSz="685800">
                <a:lnSpc>
                  <a:spcPct val="90000"/>
                </a:lnSpc>
                <a:spcBef>
                  <a:spcPts val="750"/>
                </a:spcBef>
                <a:defRPr/>
              </a:pPr>
              <a:r>
                <a:rPr lang="en-US" sz="1500" b="1" kern="0" dirty="0">
                  <a:solidFill>
                    <a:srgbClr val="082C48"/>
                  </a:solidFill>
                  <a:latin typeface="Barlow"/>
                  <a:cs typeface="Arial"/>
                </a:rPr>
                <a:t>46%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28ABD85-11F6-505B-46B4-09122DDFF536}"/>
                </a:ext>
              </a:extLst>
            </p:cNvPr>
            <p:cNvSpPr txBox="1"/>
            <p:nvPr/>
          </p:nvSpPr>
          <p:spPr>
            <a:xfrm>
              <a:off x="5455669" y="3633396"/>
              <a:ext cx="663620" cy="2769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 defTabSz="685800">
                <a:lnSpc>
                  <a:spcPct val="90000"/>
                </a:lnSpc>
                <a:spcBef>
                  <a:spcPts val="750"/>
                </a:spcBef>
                <a:defRPr/>
              </a:pPr>
              <a:r>
                <a:rPr lang="en-US" sz="1500" b="1" kern="0" dirty="0">
                  <a:solidFill>
                    <a:srgbClr val="082C48"/>
                  </a:solidFill>
                  <a:latin typeface="Barlow"/>
                  <a:cs typeface="Arial"/>
                </a:rPr>
                <a:t>38%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B0EC69A-43BC-4982-8406-2881E2DEA859}"/>
                </a:ext>
              </a:extLst>
            </p:cNvPr>
            <p:cNvSpPr txBox="1"/>
            <p:nvPr/>
          </p:nvSpPr>
          <p:spPr>
            <a:xfrm>
              <a:off x="7637627" y="5892445"/>
              <a:ext cx="1039669" cy="3323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 defTabSz="685800">
                <a:lnSpc>
                  <a:spcPct val="90000"/>
                </a:lnSpc>
                <a:spcBef>
                  <a:spcPts val="750"/>
                </a:spcBef>
                <a:defRPr/>
              </a:pPr>
              <a:r>
                <a:rPr lang="en-US" sz="900" b="1" kern="0" dirty="0">
                  <a:solidFill>
                    <a:srgbClr val="082C48"/>
                  </a:solidFill>
                  <a:latin typeface="Barlow"/>
                  <a:cs typeface="Arial"/>
                </a:rPr>
                <a:t>Professional Liability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4852E9C-56FA-6415-5DE7-6730D8E4929A}"/>
                </a:ext>
              </a:extLst>
            </p:cNvPr>
            <p:cNvSpPr/>
            <p:nvPr/>
          </p:nvSpPr>
          <p:spPr>
            <a:xfrm>
              <a:off x="7032677" y="4384573"/>
              <a:ext cx="671234" cy="1436042"/>
            </a:xfrm>
            <a:prstGeom prst="rect">
              <a:avLst/>
            </a:prstGeom>
            <a:solidFill>
              <a:srgbClr val="A4E3E5">
                <a:lumMod val="7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lnSpc>
                  <a:spcPct val="90000"/>
                </a:lnSpc>
                <a:defRPr/>
              </a:pPr>
              <a:endParaRPr lang="en-US" sz="1350" kern="0" dirty="0">
                <a:solidFill>
                  <a:prstClr val="white"/>
                </a:solidFill>
                <a:latin typeface="Barlow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FB344FC-8FD3-96C4-E8B0-6496BD745EAE}"/>
                </a:ext>
              </a:extLst>
            </p:cNvPr>
            <p:cNvSpPr/>
            <p:nvPr/>
          </p:nvSpPr>
          <p:spPr>
            <a:xfrm>
              <a:off x="7815924" y="4390846"/>
              <a:ext cx="671234" cy="1429769"/>
            </a:xfrm>
            <a:prstGeom prst="rect">
              <a:avLst/>
            </a:prstGeom>
            <a:solidFill>
              <a:srgbClr val="A4E3E5">
                <a:lumMod val="7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lnSpc>
                  <a:spcPct val="90000"/>
                </a:lnSpc>
                <a:defRPr/>
              </a:pPr>
              <a:endParaRPr lang="en-US" sz="1350" kern="0" dirty="0">
                <a:solidFill>
                  <a:prstClr val="white"/>
                </a:solidFill>
                <a:latin typeface="Barlow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5D7DD92-3E86-39BD-1C5D-9ECC97D8890D}"/>
                </a:ext>
              </a:extLst>
            </p:cNvPr>
            <p:cNvSpPr/>
            <p:nvPr/>
          </p:nvSpPr>
          <p:spPr>
            <a:xfrm>
              <a:off x="6249430" y="4091575"/>
              <a:ext cx="671234" cy="1729039"/>
            </a:xfrm>
            <a:prstGeom prst="rect">
              <a:avLst/>
            </a:prstGeom>
            <a:solidFill>
              <a:srgbClr val="A4E3E5">
                <a:lumMod val="7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lnSpc>
                  <a:spcPct val="90000"/>
                </a:lnSpc>
                <a:defRPr/>
              </a:pPr>
              <a:endParaRPr lang="en-US" sz="1350" kern="0" dirty="0">
                <a:solidFill>
                  <a:prstClr val="white"/>
                </a:solidFill>
                <a:latin typeface="Barlow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D9EFBB1-3EE9-E198-8272-9C11A9463DB6}"/>
                </a:ext>
              </a:extLst>
            </p:cNvPr>
            <p:cNvSpPr txBox="1"/>
            <p:nvPr/>
          </p:nvSpPr>
          <p:spPr>
            <a:xfrm>
              <a:off x="4666941" y="5892445"/>
              <a:ext cx="683280" cy="166200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 defTabSz="685800">
                <a:lnSpc>
                  <a:spcPct val="90000"/>
                </a:lnSpc>
                <a:spcBef>
                  <a:spcPts val="750"/>
                </a:spcBef>
                <a:defRPr/>
              </a:pPr>
              <a:r>
                <a:rPr lang="en-US" sz="900" b="1" kern="0" dirty="0">
                  <a:solidFill>
                    <a:srgbClr val="082C48"/>
                  </a:solidFill>
                  <a:latin typeface="Barlow"/>
                  <a:cs typeface="Arial"/>
                </a:rPr>
                <a:t>Property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3141270-878B-75A3-6A98-829753F9DD2B}"/>
                </a:ext>
              </a:extLst>
            </p:cNvPr>
            <p:cNvSpPr txBox="1"/>
            <p:nvPr/>
          </p:nvSpPr>
          <p:spPr>
            <a:xfrm>
              <a:off x="6257044" y="3718750"/>
              <a:ext cx="663620" cy="2769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 defTabSz="685800">
                <a:lnSpc>
                  <a:spcPct val="90000"/>
                </a:lnSpc>
                <a:spcBef>
                  <a:spcPts val="750"/>
                </a:spcBef>
                <a:defRPr/>
              </a:pPr>
              <a:r>
                <a:rPr lang="en-US" sz="1500" b="1" kern="0" dirty="0">
                  <a:solidFill>
                    <a:srgbClr val="082C48"/>
                  </a:solidFill>
                  <a:latin typeface="Barlow"/>
                  <a:cs typeface="Arial"/>
                </a:rPr>
                <a:t>37%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C509009-F5E8-8E29-E179-A50C3355D6F1}"/>
                </a:ext>
              </a:extLst>
            </p:cNvPr>
            <p:cNvSpPr txBox="1"/>
            <p:nvPr/>
          </p:nvSpPr>
          <p:spPr>
            <a:xfrm>
              <a:off x="7059055" y="4015737"/>
              <a:ext cx="663620" cy="2769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 defTabSz="685800">
                <a:lnSpc>
                  <a:spcPct val="90000"/>
                </a:lnSpc>
                <a:spcBef>
                  <a:spcPts val="750"/>
                </a:spcBef>
                <a:defRPr/>
              </a:pPr>
              <a:r>
                <a:rPr lang="en-US" sz="1500" b="1" kern="0" dirty="0">
                  <a:solidFill>
                    <a:srgbClr val="082C48"/>
                  </a:solidFill>
                  <a:latin typeface="Barlow"/>
                  <a:cs typeface="Arial"/>
                </a:rPr>
                <a:t>29%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30940E8-F69F-503A-13CF-8EC3296FABAC}"/>
                </a:ext>
              </a:extLst>
            </p:cNvPr>
            <p:cNvSpPr txBox="1"/>
            <p:nvPr/>
          </p:nvSpPr>
          <p:spPr>
            <a:xfrm>
              <a:off x="7835483" y="4015737"/>
              <a:ext cx="663620" cy="2769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 defTabSz="685800">
                <a:lnSpc>
                  <a:spcPct val="90000"/>
                </a:lnSpc>
                <a:spcBef>
                  <a:spcPts val="750"/>
                </a:spcBef>
                <a:defRPr/>
              </a:pPr>
              <a:r>
                <a:rPr lang="en-US" sz="1500" b="1" kern="0" dirty="0">
                  <a:solidFill>
                    <a:srgbClr val="082C48"/>
                  </a:solidFill>
                  <a:latin typeface="Barlow"/>
                  <a:cs typeface="Arial"/>
                </a:rPr>
                <a:t>29%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E0DFCEA-02F8-5FDB-429E-16C431CDB021}"/>
              </a:ext>
            </a:extLst>
          </p:cNvPr>
          <p:cNvGrpSpPr/>
          <p:nvPr/>
        </p:nvGrpSpPr>
        <p:grpSpPr>
          <a:xfrm>
            <a:off x="1077028" y="3354268"/>
            <a:ext cx="735251" cy="880316"/>
            <a:chOff x="3096115" y="3314718"/>
            <a:chExt cx="980335" cy="1173754"/>
          </a:xfrm>
        </p:grpSpPr>
        <p:sp>
          <p:nvSpPr>
            <p:cNvPr id="69" name="Right Arrow 2">
              <a:extLst>
                <a:ext uri="{FF2B5EF4-FFF2-40B4-BE49-F238E27FC236}">
                  <a16:creationId xmlns:a16="http://schemas.microsoft.com/office/drawing/2014/main" id="{D2F10840-3E7E-2014-035C-A83DEEF39B89}"/>
                </a:ext>
              </a:extLst>
            </p:cNvPr>
            <p:cNvSpPr/>
            <p:nvPr/>
          </p:nvSpPr>
          <p:spPr>
            <a:xfrm>
              <a:off x="3096115" y="3314718"/>
              <a:ext cx="948769" cy="1173754"/>
            </a:xfrm>
            <a:prstGeom prst="rightArrow">
              <a:avLst/>
            </a:prstGeom>
            <a:solidFill>
              <a:srgbClr val="F156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b="1" kern="0" dirty="0">
                <a:ln w="22225">
                  <a:solidFill>
                    <a:srgbClr val="F15660"/>
                  </a:solidFill>
                  <a:prstDash val="solid"/>
                </a:ln>
                <a:solidFill>
                  <a:srgbClr val="F15660">
                    <a:lumMod val="40000"/>
                    <a:lumOff val="60000"/>
                  </a:srgbClr>
                </a:solidFill>
                <a:latin typeface="Barlow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B54D739-E35D-365B-0D13-9DCDB9A038F3}"/>
                </a:ext>
              </a:extLst>
            </p:cNvPr>
            <p:cNvSpPr txBox="1"/>
            <p:nvPr/>
          </p:nvSpPr>
          <p:spPr>
            <a:xfrm>
              <a:off x="3166614" y="3666646"/>
              <a:ext cx="909836" cy="430886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defTabSz="685800">
                <a:spcBef>
                  <a:spcPts val="750"/>
                </a:spcBef>
                <a:defRPr/>
              </a:pPr>
              <a:r>
                <a:rPr lang="en-US" sz="2100" b="1" kern="0" dirty="0">
                  <a:solidFill>
                    <a:srgbClr val="082C48"/>
                  </a:solidFill>
                  <a:latin typeface="Barlow"/>
                  <a:cs typeface="Arial"/>
                </a:rPr>
                <a:t>51%</a:t>
              </a:r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59412377-0576-1699-39A8-143C0B055488}"/>
              </a:ext>
            </a:extLst>
          </p:cNvPr>
          <p:cNvSpPr/>
          <p:nvPr/>
        </p:nvSpPr>
        <p:spPr>
          <a:xfrm>
            <a:off x="979198" y="3184225"/>
            <a:ext cx="994199" cy="430466"/>
          </a:xfrm>
          <a:prstGeom prst="rect">
            <a:avLst/>
          </a:prstGeom>
          <a:solidFill>
            <a:srgbClr val="F1566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spcBef>
                <a:spcPts val="750"/>
              </a:spcBef>
              <a:defRPr/>
            </a:pPr>
            <a:r>
              <a:rPr lang="en-US" sz="1200" b="1" dirty="0">
                <a:solidFill>
                  <a:prstClr val="white"/>
                </a:solidFill>
                <a:latin typeface="Barlow"/>
                <a:cs typeface="Arial"/>
              </a:rPr>
              <a:t>Very Likely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8D0BE17-7335-B2CF-4E0C-986BDFB54E05}"/>
              </a:ext>
            </a:extLst>
          </p:cNvPr>
          <p:cNvSpPr/>
          <p:nvPr/>
        </p:nvSpPr>
        <p:spPr>
          <a:xfrm>
            <a:off x="979198" y="3575737"/>
            <a:ext cx="994199" cy="908138"/>
          </a:xfrm>
          <a:prstGeom prst="rect">
            <a:avLst/>
          </a:prstGeom>
          <a:solidFill>
            <a:srgbClr val="B72B33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spcBef>
                <a:spcPts val="750"/>
              </a:spcBef>
              <a:defRPr/>
            </a:pPr>
            <a:r>
              <a:rPr lang="en-US" sz="1200" b="1" dirty="0">
                <a:solidFill>
                  <a:prstClr val="white"/>
                </a:solidFill>
                <a:latin typeface="Barlow"/>
                <a:cs typeface="Arial"/>
              </a:rPr>
              <a:t>Somewhat Likely</a:t>
            </a:r>
            <a:endParaRPr lang="en-US" sz="1350" kern="0" dirty="0">
              <a:solidFill>
                <a:prstClr val="white"/>
              </a:solidFill>
              <a:latin typeface="Barlow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B569BF4-FA30-9660-6F0A-A831EFF6ED95}"/>
              </a:ext>
            </a:extLst>
          </p:cNvPr>
          <p:cNvSpPr/>
          <p:nvPr/>
        </p:nvSpPr>
        <p:spPr>
          <a:xfrm>
            <a:off x="979198" y="4460501"/>
            <a:ext cx="994199" cy="1117354"/>
          </a:xfrm>
          <a:prstGeom prst="rect">
            <a:avLst/>
          </a:prstGeom>
          <a:solidFill>
            <a:srgbClr val="082C48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spcBef>
                <a:spcPts val="750"/>
              </a:spcBef>
              <a:defRPr/>
            </a:pPr>
            <a:r>
              <a:rPr lang="en-US" sz="1200" b="1" dirty="0">
                <a:solidFill>
                  <a:prstClr val="white"/>
                </a:solidFill>
                <a:latin typeface="Barlow"/>
                <a:cs typeface="Arial"/>
              </a:rPr>
              <a:t>Not Very Likely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B855902-32FC-F51D-315A-7F5007EA3186}"/>
              </a:ext>
            </a:extLst>
          </p:cNvPr>
          <p:cNvSpPr txBox="1"/>
          <p:nvPr/>
        </p:nvSpPr>
        <p:spPr>
          <a:xfrm>
            <a:off x="368601" y="3237876"/>
            <a:ext cx="682377" cy="32316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685800">
              <a:spcBef>
                <a:spcPts val="750"/>
              </a:spcBef>
              <a:defRPr/>
            </a:pPr>
            <a:r>
              <a:rPr lang="en-US" sz="2100" b="1" dirty="0">
                <a:solidFill>
                  <a:srgbClr val="082C48"/>
                </a:solidFill>
                <a:latin typeface="Barlow"/>
                <a:cs typeface="Arial"/>
              </a:rPr>
              <a:t>16%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56B5163-AFA6-50DE-AB97-75220673C7C9}"/>
              </a:ext>
            </a:extLst>
          </p:cNvPr>
          <p:cNvSpPr txBox="1"/>
          <p:nvPr/>
        </p:nvSpPr>
        <p:spPr>
          <a:xfrm>
            <a:off x="368601" y="3868223"/>
            <a:ext cx="682377" cy="32316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685800">
              <a:spcBef>
                <a:spcPts val="750"/>
              </a:spcBef>
              <a:defRPr/>
            </a:pPr>
            <a:r>
              <a:rPr lang="en-US" sz="2100" b="1" dirty="0">
                <a:solidFill>
                  <a:srgbClr val="082C48"/>
                </a:solidFill>
                <a:latin typeface="Barlow"/>
                <a:cs typeface="Arial"/>
              </a:rPr>
              <a:t>35%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F397D7F-CBE4-C5FE-CCA6-24288A122E1D}"/>
              </a:ext>
            </a:extLst>
          </p:cNvPr>
          <p:cNvSpPr txBox="1"/>
          <p:nvPr/>
        </p:nvSpPr>
        <p:spPr>
          <a:xfrm>
            <a:off x="368601" y="4857595"/>
            <a:ext cx="682377" cy="32316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685800">
              <a:spcBef>
                <a:spcPts val="750"/>
              </a:spcBef>
              <a:defRPr/>
            </a:pPr>
            <a:r>
              <a:rPr lang="en-US" sz="2100" b="1" dirty="0">
                <a:solidFill>
                  <a:srgbClr val="082C48"/>
                </a:solidFill>
                <a:latin typeface="Barlow"/>
                <a:cs typeface="Arial"/>
              </a:rPr>
              <a:t>48%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B03054AC-4AB9-3161-2222-83F1A860CF3E}"/>
              </a:ext>
            </a:extLst>
          </p:cNvPr>
          <p:cNvSpPr txBox="1">
            <a:spLocks/>
          </p:cNvSpPr>
          <p:nvPr/>
        </p:nvSpPr>
        <p:spPr>
          <a:xfrm>
            <a:off x="-44219" y="5798509"/>
            <a:ext cx="1363868" cy="1246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1pPr>
            <a:lvl2pPr marL="36576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rgbClr val="344A5B"/>
                </a:solidFill>
                <a:latin typeface="+mn-lt"/>
                <a:ea typeface="+mn-ea"/>
                <a:cs typeface="+mn-cs"/>
              </a:defRPr>
            </a:lvl2pPr>
            <a:lvl3pPr marL="73152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rgbClr val="344A5B"/>
                </a:solidFill>
                <a:latin typeface="+mn-lt"/>
                <a:ea typeface="+mn-ea"/>
                <a:cs typeface="+mn-cs"/>
              </a:defRPr>
            </a:lvl3pPr>
            <a:lvl4pPr marL="109728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kern="1200" baseline="0">
                <a:solidFill>
                  <a:srgbClr val="344A5B"/>
                </a:solidFill>
                <a:latin typeface="+mn-lt"/>
                <a:ea typeface="+mn-ea"/>
                <a:cs typeface="+mn-cs"/>
              </a:defRPr>
            </a:lvl4pPr>
            <a:lvl5pPr marL="146304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kern="1200" baseline="0">
                <a:solidFill>
                  <a:srgbClr val="344A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lnSpc>
                <a:spcPct val="90000"/>
              </a:lnSpc>
              <a:spcAft>
                <a:spcPts val="450"/>
              </a:spcAft>
              <a:defRPr/>
            </a:pPr>
            <a:r>
              <a:rPr lang="en-US" sz="675" dirty="0">
                <a:latin typeface="Barlow"/>
              </a:rPr>
              <a:t>Source: Deloitte Consulting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27057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group of people working on a project&#10;&#10;Description automatically generated">
            <a:extLst>
              <a:ext uri="{FF2B5EF4-FFF2-40B4-BE49-F238E27FC236}">
                <a16:creationId xmlns:a16="http://schemas.microsoft.com/office/drawing/2014/main" id="{D01E888C-0272-F8E9-221C-1C27DF97D1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064" y="1339851"/>
            <a:ext cx="4209872" cy="41782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946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299"/>
    </mc:Choice>
    <mc:Fallback xmlns="">
      <p:transition advTm="5299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2286000"/>
            <a:ext cx="62484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228600"/>
            <a:ext cx="37338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138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DFC1A27-ADEA-AD14-7A63-054F68FA50B7}"/>
              </a:ext>
            </a:extLst>
          </p:cNvPr>
          <p:cNvSpPr/>
          <p:nvPr/>
        </p:nvSpPr>
        <p:spPr>
          <a:xfrm rot="16200000">
            <a:off x="6429529" y="1642020"/>
            <a:ext cx="1851660" cy="2194560"/>
          </a:xfrm>
          <a:prstGeom prst="roundRect">
            <a:avLst/>
          </a:prstGeom>
          <a:solidFill>
            <a:srgbClr val="F05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801489-56C0-B9B7-21CF-679889AC740D}"/>
              </a:ext>
            </a:extLst>
          </p:cNvPr>
          <p:cNvSpPr txBox="1"/>
          <p:nvPr/>
        </p:nvSpPr>
        <p:spPr>
          <a:xfrm>
            <a:off x="549296" y="1532165"/>
            <a:ext cx="5531340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85000"/>
              </a:lnSpc>
              <a:defRPr/>
            </a:pPr>
            <a:r>
              <a:rPr lang="en-US" sz="2700" cap="all" dirty="0">
                <a:solidFill>
                  <a:srgbClr val="092C48"/>
                </a:solidFill>
                <a:latin typeface="Barlow SemiBold" panose="00000700000000000000" pitchFamily="2" charset="0"/>
                <a:cs typeface="Poppins SemiBold" panose="00000700000000000000" pitchFamily="2" charset="0"/>
              </a:rPr>
              <a:t>Replace revenue</a:t>
            </a:r>
          </a:p>
          <a:p>
            <a:pPr defTabSz="685800">
              <a:defRPr/>
            </a:pPr>
            <a:r>
              <a:rPr lang="en-US" i="1" dirty="0">
                <a:solidFill>
                  <a:srgbClr val="092C48"/>
                </a:solidFill>
                <a:latin typeface="Barlow" panose="00000500000000000000" pitchFamily="2" charset="0"/>
                <a:cs typeface="Poppins SemiBold" panose="00000700000000000000" pitchFamily="2" charset="0"/>
              </a:rPr>
              <a:t>Commercial P/C contending with digital displacement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8EF3BE-D228-8B0E-CDEC-52DE0A750377}"/>
              </a:ext>
            </a:extLst>
          </p:cNvPr>
          <p:cNvCxnSpPr>
            <a:cxnSpLocks/>
          </p:cNvCxnSpPr>
          <p:nvPr/>
        </p:nvCxnSpPr>
        <p:spPr>
          <a:xfrm>
            <a:off x="633849" y="1373573"/>
            <a:ext cx="6858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E7A5272-43F7-F2FE-C9F8-421E97C8347B}"/>
              </a:ext>
            </a:extLst>
          </p:cNvPr>
          <p:cNvSpPr txBox="1"/>
          <p:nvPr/>
        </p:nvSpPr>
        <p:spPr>
          <a:xfrm>
            <a:off x="6498109" y="2237239"/>
            <a:ext cx="1714500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  <a:spcAft>
                <a:spcPts val="150"/>
              </a:spcAft>
              <a:defRPr/>
            </a:pPr>
            <a:r>
              <a:rPr lang="en-US" sz="1350" dirty="0">
                <a:solidFill>
                  <a:prstClr val="white"/>
                </a:solidFill>
                <a:latin typeface="Barlow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New VB lines bring new revenue streams and help shield against digital displacement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05C55AC-893F-BD36-D7F2-1018E16756DB}"/>
              </a:ext>
            </a:extLst>
          </p:cNvPr>
          <p:cNvSpPr txBox="1">
            <a:spLocks/>
          </p:cNvSpPr>
          <p:nvPr/>
        </p:nvSpPr>
        <p:spPr>
          <a:xfrm>
            <a:off x="194054" y="2556247"/>
            <a:ext cx="2202828" cy="57577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1pPr>
            <a:lvl2pPr marL="36576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rgbClr val="344A5B"/>
                </a:solidFill>
                <a:latin typeface="+mn-lt"/>
                <a:ea typeface="+mn-ea"/>
                <a:cs typeface="+mn-cs"/>
              </a:defRPr>
            </a:lvl2pPr>
            <a:lvl3pPr marL="73152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rgbClr val="344A5B"/>
                </a:solidFill>
                <a:latin typeface="+mn-lt"/>
                <a:ea typeface="+mn-ea"/>
                <a:cs typeface="+mn-cs"/>
              </a:defRPr>
            </a:lvl3pPr>
            <a:lvl4pPr marL="109728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kern="1200" baseline="0">
                <a:solidFill>
                  <a:srgbClr val="344A5B"/>
                </a:solidFill>
                <a:latin typeface="+mn-lt"/>
                <a:ea typeface="+mn-ea"/>
                <a:cs typeface="+mn-cs"/>
              </a:defRPr>
            </a:lvl4pPr>
            <a:lvl5pPr marL="146304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kern="1200" baseline="0">
                <a:solidFill>
                  <a:srgbClr val="344A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lnSpc>
                <a:spcPct val="90000"/>
              </a:lnSpc>
              <a:spcAft>
                <a:spcPts val="450"/>
              </a:spcAft>
              <a:defRPr/>
            </a:pPr>
            <a:r>
              <a:rPr lang="en-US" sz="1200" dirty="0">
                <a:latin typeface="Barlow"/>
              </a:rPr>
              <a:t>Likelihood of a business to buy one or more commercial policies online direct from carrier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5F96034-D27B-4E6D-6EB9-6C13FFAB5F83}"/>
              </a:ext>
            </a:extLst>
          </p:cNvPr>
          <p:cNvGrpSpPr/>
          <p:nvPr/>
        </p:nvGrpSpPr>
        <p:grpSpPr>
          <a:xfrm>
            <a:off x="2752277" y="2984140"/>
            <a:ext cx="3639447" cy="2896871"/>
            <a:chOff x="3824700" y="2362349"/>
            <a:chExt cx="4852596" cy="386249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B64D699-AB78-489A-2332-1BE308E9C594}"/>
                </a:ext>
              </a:extLst>
            </p:cNvPr>
            <p:cNvSpPr/>
            <p:nvPr/>
          </p:nvSpPr>
          <p:spPr>
            <a:xfrm>
              <a:off x="3899689" y="3448673"/>
              <a:ext cx="671234" cy="2365310"/>
            </a:xfrm>
            <a:prstGeom prst="rect">
              <a:avLst/>
            </a:prstGeom>
            <a:solidFill>
              <a:srgbClr val="A4E3E5">
                <a:lumMod val="7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lnSpc>
                  <a:spcPct val="90000"/>
                </a:lnSpc>
                <a:defRPr/>
              </a:pPr>
              <a:endParaRPr lang="en-US" sz="1350" kern="0" dirty="0">
                <a:solidFill>
                  <a:prstClr val="white"/>
                </a:solidFill>
                <a:latin typeface="Barlow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11FF1B8-B1E3-9B75-E946-5894AA62DAC2}"/>
                </a:ext>
              </a:extLst>
            </p:cNvPr>
            <p:cNvSpPr txBox="1"/>
            <p:nvPr/>
          </p:nvSpPr>
          <p:spPr>
            <a:xfrm>
              <a:off x="4889121" y="2362349"/>
              <a:ext cx="2833553" cy="4431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defTabSz="685800">
                <a:lnSpc>
                  <a:spcPct val="90000"/>
                </a:lnSpc>
                <a:spcBef>
                  <a:spcPts val="750"/>
                </a:spcBef>
                <a:defRPr/>
              </a:pPr>
              <a:r>
                <a:rPr lang="en-US" sz="1200" kern="0" dirty="0">
                  <a:solidFill>
                    <a:srgbClr val="082C48"/>
                  </a:solidFill>
                  <a:latin typeface="Barlow"/>
                  <a:cs typeface="Arial"/>
                </a:rPr>
                <a:t>Which commercial lines would likely buyers purchase online?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C33B374-EBFA-8687-B799-1ACCCAF97D9C}"/>
                </a:ext>
              </a:extLst>
            </p:cNvPr>
            <p:cNvSpPr/>
            <p:nvPr/>
          </p:nvSpPr>
          <p:spPr>
            <a:xfrm>
              <a:off x="4682936" y="3726209"/>
              <a:ext cx="671234" cy="2094406"/>
            </a:xfrm>
            <a:prstGeom prst="rect">
              <a:avLst/>
            </a:prstGeom>
            <a:solidFill>
              <a:srgbClr val="A4E3E5">
                <a:lumMod val="7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lnSpc>
                  <a:spcPct val="90000"/>
                </a:lnSpc>
                <a:defRPr/>
              </a:pPr>
              <a:endParaRPr lang="en-US" sz="1350" kern="0" dirty="0">
                <a:solidFill>
                  <a:prstClr val="white"/>
                </a:solidFill>
                <a:latin typeface="Barlow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ECB135D-6CFD-76DC-8925-4941CD18C729}"/>
                </a:ext>
              </a:extLst>
            </p:cNvPr>
            <p:cNvSpPr/>
            <p:nvPr/>
          </p:nvSpPr>
          <p:spPr>
            <a:xfrm>
              <a:off x="5466183" y="4008023"/>
              <a:ext cx="671234" cy="1812591"/>
            </a:xfrm>
            <a:prstGeom prst="rect">
              <a:avLst/>
            </a:prstGeom>
            <a:solidFill>
              <a:srgbClr val="A4E3E5">
                <a:lumMod val="7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lnSpc>
                  <a:spcPct val="90000"/>
                </a:lnSpc>
                <a:defRPr/>
              </a:pPr>
              <a:endParaRPr lang="en-US" sz="1350" kern="0" dirty="0">
                <a:solidFill>
                  <a:prstClr val="white"/>
                </a:solidFill>
                <a:latin typeface="Barlow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CF0152C-514C-B293-7886-B99D2CE7E3A4}"/>
                </a:ext>
              </a:extLst>
            </p:cNvPr>
            <p:cNvSpPr txBox="1"/>
            <p:nvPr/>
          </p:nvSpPr>
          <p:spPr>
            <a:xfrm>
              <a:off x="6986559" y="5892445"/>
              <a:ext cx="773027" cy="3323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 defTabSz="685800">
                <a:lnSpc>
                  <a:spcPct val="90000"/>
                </a:lnSpc>
                <a:spcBef>
                  <a:spcPts val="750"/>
                </a:spcBef>
                <a:defRPr/>
              </a:pPr>
              <a:r>
                <a:rPr lang="en-US" sz="900" b="1" kern="0" dirty="0">
                  <a:solidFill>
                    <a:srgbClr val="082C48"/>
                  </a:solidFill>
                  <a:latin typeface="Barlow"/>
                  <a:cs typeface="Arial"/>
                </a:rPr>
                <a:t>Workers Comp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2417AC0-BB69-9A16-06C6-60B3E5D3C06A}"/>
                </a:ext>
              </a:extLst>
            </p:cNvPr>
            <p:cNvSpPr txBox="1"/>
            <p:nvPr/>
          </p:nvSpPr>
          <p:spPr>
            <a:xfrm>
              <a:off x="3824700" y="5892445"/>
              <a:ext cx="768475" cy="3323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 defTabSz="685800">
                <a:lnSpc>
                  <a:spcPct val="90000"/>
                </a:lnSpc>
                <a:spcBef>
                  <a:spcPts val="750"/>
                </a:spcBef>
                <a:defRPr/>
              </a:pPr>
              <a:r>
                <a:rPr lang="en-US" sz="900" b="1" kern="0" dirty="0">
                  <a:solidFill>
                    <a:srgbClr val="082C48"/>
                  </a:solidFill>
                  <a:latin typeface="Barlow"/>
                  <a:cs typeface="Arial"/>
                </a:rPr>
                <a:t>General Liability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5F6A754-8587-500B-0F16-58822C60A259}"/>
                </a:ext>
              </a:extLst>
            </p:cNvPr>
            <p:cNvSpPr txBox="1"/>
            <p:nvPr/>
          </p:nvSpPr>
          <p:spPr>
            <a:xfrm>
              <a:off x="5498787" y="5892445"/>
              <a:ext cx="577387" cy="166200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 defTabSz="685800">
                <a:lnSpc>
                  <a:spcPct val="90000"/>
                </a:lnSpc>
                <a:spcBef>
                  <a:spcPts val="750"/>
                </a:spcBef>
                <a:defRPr/>
              </a:pPr>
              <a:r>
                <a:rPr lang="en-US" sz="900" b="1" kern="0" dirty="0">
                  <a:solidFill>
                    <a:srgbClr val="082C48"/>
                  </a:solidFill>
                  <a:latin typeface="Barlow"/>
                  <a:cs typeface="Arial"/>
                </a:rPr>
                <a:t>BOP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3AA585F-C6D7-B284-4E95-3EC26A9DB0C4}"/>
                </a:ext>
              </a:extLst>
            </p:cNvPr>
            <p:cNvSpPr txBox="1"/>
            <p:nvPr/>
          </p:nvSpPr>
          <p:spPr>
            <a:xfrm>
              <a:off x="6061103" y="5892445"/>
              <a:ext cx="1039669" cy="3323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 defTabSz="685800">
                <a:lnSpc>
                  <a:spcPct val="90000"/>
                </a:lnSpc>
                <a:spcBef>
                  <a:spcPts val="750"/>
                </a:spcBef>
                <a:defRPr/>
              </a:pPr>
              <a:r>
                <a:rPr lang="en-US" sz="900" b="1" kern="0" dirty="0">
                  <a:solidFill>
                    <a:srgbClr val="082C48"/>
                  </a:solidFill>
                  <a:latin typeface="Barlow"/>
                  <a:cs typeface="Arial"/>
                </a:rPr>
                <a:t>Commercial Auto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03FF335-4588-FBAA-25DA-F0E8F22DE796}"/>
                </a:ext>
              </a:extLst>
            </p:cNvPr>
            <p:cNvSpPr txBox="1"/>
            <p:nvPr/>
          </p:nvSpPr>
          <p:spPr>
            <a:xfrm>
              <a:off x="3899689" y="3073922"/>
              <a:ext cx="663620" cy="2769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 defTabSz="685800">
                <a:lnSpc>
                  <a:spcPct val="90000"/>
                </a:lnSpc>
                <a:spcBef>
                  <a:spcPts val="750"/>
                </a:spcBef>
                <a:defRPr/>
              </a:pPr>
              <a:r>
                <a:rPr lang="en-US" sz="1500" b="1" kern="0" dirty="0">
                  <a:solidFill>
                    <a:srgbClr val="082C48"/>
                  </a:solidFill>
                  <a:latin typeface="Barlow"/>
                  <a:cs typeface="Arial"/>
                </a:rPr>
                <a:t>67%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E387E07-7D3F-F5D6-8D71-8517DD047963}"/>
                </a:ext>
              </a:extLst>
            </p:cNvPr>
            <p:cNvSpPr txBox="1"/>
            <p:nvPr/>
          </p:nvSpPr>
          <p:spPr>
            <a:xfrm>
              <a:off x="4668276" y="3351145"/>
              <a:ext cx="663620" cy="2769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 defTabSz="685800">
                <a:lnSpc>
                  <a:spcPct val="90000"/>
                </a:lnSpc>
                <a:spcBef>
                  <a:spcPts val="750"/>
                </a:spcBef>
                <a:defRPr/>
              </a:pPr>
              <a:r>
                <a:rPr lang="en-US" sz="1500" b="1" kern="0" dirty="0">
                  <a:solidFill>
                    <a:srgbClr val="082C48"/>
                  </a:solidFill>
                  <a:latin typeface="Barlow"/>
                  <a:cs typeface="Arial"/>
                </a:rPr>
                <a:t>46%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28ABD85-11F6-505B-46B4-09122DDFF536}"/>
                </a:ext>
              </a:extLst>
            </p:cNvPr>
            <p:cNvSpPr txBox="1"/>
            <p:nvPr/>
          </p:nvSpPr>
          <p:spPr>
            <a:xfrm>
              <a:off x="5455669" y="3633396"/>
              <a:ext cx="663620" cy="2769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 defTabSz="685800">
                <a:lnSpc>
                  <a:spcPct val="90000"/>
                </a:lnSpc>
                <a:spcBef>
                  <a:spcPts val="750"/>
                </a:spcBef>
                <a:defRPr/>
              </a:pPr>
              <a:r>
                <a:rPr lang="en-US" sz="1500" b="1" kern="0" dirty="0">
                  <a:solidFill>
                    <a:srgbClr val="082C48"/>
                  </a:solidFill>
                  <a:latin typeface="Barlow"/>
                  <a:cs typeface="Arial"/>
                </a:rPr>
                <a:t>38%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B0EC69A-43BC-4982-8406-2881E2DEA859}"/>
                </a:ext>
              </a:extLst>
            </p:cNvPr>
            <p:cNvSpPr txBox="1"/>
            <p:nvPr/>
          </p:nvSpPr>
          <p:spPr>
            <a:xfrm>
              <a:off x="7637627" y="5892445"/>
              <a:ext cx="1039669" cy="3323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 defTabSz="685800">
                <a:lnSpc>
                  <a:spcPct val="90000"/>
                </a:lnSpc>
                <a:spcBef>
                  <a:spcPts val="750"/>
                </a:spcBef>
                <a:defRPr/>
              </a:pPr>
              <a:r>
                <a:rPr lang="en-US" sz="900" b="1" kern="0" dirty="0">
                  <a:solidFill>
                    <a:srgbClr val="082C48"/>
                  </a:solidFill>
                  <a:latin typeface="Barlow"/>
                  <a:cs typeface="Arial"/>
                </a:rPr>
                <a:t>Professional Liability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4852E9C-56FA-6415-5DE7-6730D8E4929A}"/>
                </a:ext>
              </a:extLst>
            </p:cNvPr>
            <p:cNvSpPr/>
            <p:nvPr/>
          </p:nvSpPr>
          <p:spPr>
            <a:xfrm>
              <a:off x="7032677" y="4384573"/>
              <a:ext cx="671234" cy="1436042"/>
            </a:xfrm>
            <a:prstGeom prst="rect">
              <a:avLst/>
            </a:prstGeom>
            <a:solidFill>
              <a:srgbClr val="A4E3E5">
                <a:lumMod val="7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lnSpc>
                  <a:spcPct val="90000"/>
                </a:lnSpc>
                <a:defRPr/>
              </a:pPr>
              <a:endParaRPr lang="en-US" sz="1350" kern="0" dirty="0">
                <a:solidFill>
                  <a:prstClr val="white"/>
                </a:solidFill>
                <a:latin typeface="Barlow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FB344FC-8FD3-96C4-E8B0-6496BD745EAE}"/>
                </a:ext>
              </a:extLst>
            </p:cNvPr>
            <p:cNvSpPr/>
            <p:nvPr/>
          </p:nvSpPr>
          <p:spPr>
            <a:xfrm>
              <a:off x="7815924" y="4390846"/>
              <a:ext cx="671234" cy="1429769"/>
            </a:xfrm>
            <a:prstGeom prst="rect">
              <a:avLst/>
            </a:prstGeom>
            <a:solidFill>
              <a:srgbClr val="A4E3E5">
                <a:lumMod val="7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lnSpc>
                  <a:spcPct val="90000"/>
                </a:lnSpc>
                <a:defRPr/>
              </a:pPr>
              <a:endParaRPr lang="en-US" sz="1350" kern="0" dirty="0">
                <a:solidFill>
                  <a:prstClr val="white"/>
                </a:solidFill>
                <a:latin typeface="Barlow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5D7DD92-3E86-39BD-1C5D-9ECC97D8890D}"/>
                </a:ext>
              </a:extLst>
            </p:cNvPr>
            <p:cNvSpPr/>
            <p:nvPr/>
          </p:nvSpPr>
          <p:spPr>
            <a:xfrm>
              <a:off x="6249430" y="4091575"/>
              <a:ext cx="671234" cy="1729039"/>
            </a:xfrm>
            <a:prstGeom prst="rect">
              <a:avLst/>
            </a:prstGeom>
            <a:solidFill>
              <a:srgbClr val="A4E3E5">
                <a:lumMod val="7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lnSpc>
                  <a:spcPct val="90000"/>
                </a:lnSpc>
                <a:defRPr/>
              </a:pPr>
              <a:endParaRPr lang="en-US" sz="1350" kern="0" dirty="0">
                <a:solidFill>
                  <a:prstClr val="white"/>
                </a:solidFill>
                <a:latin typeface="Barlow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D9EFBB1-3EE9-E198-8272-9C11A9463DB6}"/>
                </a:ext>
              </a:extLst>
            </p:cNvPr>
            <p:cNvSpPr txBox="1"/>
            <p:nvPr/>
          </p:nvSpPr>
          <p:spPr>
            <a:xfrm>
              <a:off x="4666941" y="5892445"/>
              <a:ext cx="683280" cy="166200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 defTabSz="685800">
                <a:lnSpc>
                  <a:spcPct val="90000"/>
                </a:lnSpc>
                <a:spcBef>
                  <a:spcPts val="750"/>
                </a:spcBef>
                <a:defRPr/>
              </a:pPr>
              <a:r>
                <a:rPr lang="en-US" sz="900" b="1" kern="0" dirty="0">
                  <a:solidFill>
                    <a:srgbClr val="082C48"/>
                  </a:solidFill>
                  <a:latin typeface="Barlow"/>
                  <a:cs typeface="Arial"/>
                </a:rPr>
                <a:t>Property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3141270-878B-75A3-6A98-829753F9DD2B}"/>
                </a:ext>
              </a:extLst>
            </p:cNvPr>
            <p:cNvSpPr txBox="1"/>
            <p:nvPr/>
          </p:nvSpPr>
          <p:spPr>
            <a:xfrm>
              <a:off x="6257044" y="3718750"/>
              <a:ext cx="663620" cy="2769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 defTabSz="685800">
                <a:lnSpc>
                  <a:spcPct val="90000"/>
                </a:lnSpc>
                <a:spcBef>
                  <a:spcPts val="750"/>
                </a:spcBef>
                <a:defRPr/>
              </a:pPr>
              <a:r>
                <a:rPr lang="en-US" sz="1500" b="1" kern="0" dirty="0">
                  <a:solidFill>
                    <a:srgbClr val="082C48"/>
                  </a:solidFill>
                  <a:latin typeface="Barlow"/>
                  <a:cs typeface="Arial"/>
                </a:rPr>
                <a:t>37%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C509009-F5E8-8E29-E179-A50C3355D6F1}"/>
                </a:ext>
              </a:extLst>
            </p:cNvPr>
            <p:cNvSpPr txBox="1"/>
            <p:nvPr/>
          </p:nvSpPr>
          <p:spPr>
            <a:xfrm>
              <a:off x="7059055" y="4015737"/>
              <a:ext cx="663620" cy="2769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 defTabSz="685800">
                <a:lnSpc>
                  <a:spcPct val="90000"/>
                </a:lnSpc>
                <a:spcBef>
                  <a:spcPts val="750"/>
                </a:spcBef>
                <a:defRPr/>
              </a:pPr>
              <a:r>
                <a:rPr lang="en-US" sz="1500" b="1" kern="0" dirty="0">
                  <a:solidFill>
                    <a:srgbClr val="082C48"/>
                  </a:solidFill>
                  <a:latin typeface="Barlow"/>
                  <a:cs typeface="Arial"/>
                </a:rPr>
                <a:t>29%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30940E8-F69F-503A-13CF-8EC3296FABAC}"/>
                </a:ext>
              </a:extLst>
            </p:cNvPr>
            <p:cNvSpPr txBox="1"/>
            <p:nvPr/>
          </p:nvSpPr>
          <p:spPr>
            <a:xfrm>
              <a:off x="7835483" y="4015737"/>
              <a:ext cx="663620" cy="2769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 defTabSz="685800">
                <a:lnSpc>
                  <a:spcPct val="90000"/>
                </a:lnSpc>
                <a:spcBef>
                  <a:spcPts val="750"/>
                </a:spcBef>
                <a:defRPr/>
              </a:pPr>
              <a:r>
                <a:rPr lang="en-US" sz="1500" b="1" kern="0" dirty="0">
                  <a:solidFill>
                    <a:srgbClr val="082C48"/>
                  </a:solidFill>
                  <a:latin typeface="Barlow"/>
                  <a:cs typeface="Arial"/>
                </a:rPr>
                <a:t>29%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E0DFCEA-02F8-5FDB-429E-16C431CDB021}"/>
              </a:ext>
            </a:extLst>
          </p:cNvPr>
          <p:cNvGrpSpPr/>
          <p:nvPr/>
        </p:nvGrpSpPr>
        <p:grpSpPr>
          <a:xfrm>
            <a:off x="1077028" y="3354268"/>
            <a:ext cx="735251" cy="880316"/>
            <a:chOff x="3096115" y="3314718"/>
            <a:chExt cx="980335" cy="1173754"/>
          </a:xfrm>
        </p:grpSpPr>
        <p:sp>
          <p:nvSpPr>
            <p:cNvPr id="69" name="Right Arrow 2">
              <a:extLst>
                <a:ext uri="{FF2B5EF4-FFF2-40B4-BE49-F238E27FC236}">
                  <a16:creationId xmlns:a16="http://schemas.microsoft.com/office/drawing/2014/main" id="{D2F10840-3E7E-2014-035C-A83DEEF39B89}"/>
                </a:ext>
              </a:extLst>
            </p:cNvPr>
            <p:cNvSpPr/>
            <p:nvPr/>
          </p:nvSpPr>
          <p:spPr>
            <a:xfrm>
              <a:off x="3096115" y="3314718"/>
              <a:ext cx="948769" cy="1173754"/>
            </a:xfrm>
            <a:prstGeom prst="rightArrow">
              <a:avLst/>
            </a:prstGeom>
            <a:solidFill>
              <a:srgbClr val="F156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b="1" kern="0" dirty="0">
                <a:ln w="22225">
                  <a:solidFill>
                    <a:srgbClr val="F15660"/>
                  </a:solidFill>
                  <a:prstDash val="solid"/>
                </a:ln>
                <a:solidFill>
                  <a:srgbClr val="F15660">
                    <a:lumMod val="40000"/>
                    <a:lumOff val="60000"/>
                  </a:srgbClr>
                </a:solidFill>
                <a:latin typeface="Barlow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B54D739-E35D-365B-0D13-9DCDB9A038F3}"/>
                </a:ext>
              </a:extLst>
            </p:cNvPr>
            <p:cNvSpPr txBox="1"/>
            <p:nvPr/>
          </p:nvSpPr>
          <p:spPr>
            <a:xfrm>
              <a:off x="3166614" y="3666646"/>
              <a:ext cx="909836" cy="430886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defTabSz="685800">
                <a:spcBef>
                  <a:spcPts val="750"/>
                </a:spcBef>
                <a:defRPr/>
              </a:pPr>
              <a:r>
                <a:rPr lang="en-US" sz="2100" b="1" kern="0" dirty="0">
                  <a:solidFill>
                    <a:srgbClr val="082C48"/>
                  </a:solidFill>
                  <a:latin typeface="Barlow"/>
                  <a:cs typeface="Arial"/>
                </a:rPr>
                <a:t>51%</a:t>
              </a:r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59412377-0576-1699-39A8-143C0B055488}"/>
              </a:ext>
            </a:extLst>
          </p:cNvPr>
          <p:cNvSpPr/>
          <p:nvPr/>
        </p:nvSpPr>
        <p:spPr>
          <a:xfrm>
            <a:off x="979198" y="3184225"/>
            <a:ext cx="994199" cy="430466"/>
          </a:xfrm>
          <a:prstGeom prst="rect">
            <a:avLst/>
          </a:prstGeom>
          <a:solidFill>
            <a:srgbClr val="F1566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spcBef>
                <a:spcPts val="750"/>
              </a:spcBef>
              <a:defRPr/>
            </a:pPr>
            <a:r>
              <a:rPr lang="en-US" sz="1200" b="1" dirty="0">
                <a:solidFill>
                  <a:prstClr val="white"/>
                </a:solidFill>
                <a:latin typeface="Barlow"/>
                <a:cs typeface="Arial"/>
              </a:rPr>
              <a:t>Very Likely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8D0BE17-7335-B2CF-4E0C-986BDFB54E05}"/>
              </a:ext>
            </a:extLst>
          </p:cNvPr>
          <p:cNvSpPr/>
          <p:nvPr/>
        </p:nvSpPr>
        <p:spPr>
          <a:xfrm>
            <a:off x="979198" y="3575737"/>
            <a:ext cx="994199" cy="908138"/>
          </a:xfrm>
          <a:prstGeom prst="rect">
            <a:avLst/>
          </a:prstGeom>
          <a:solidFill>
            <a:srgbClr val="B72B33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spcBef>
                <a:spcPts val="750"/>
              </a:spcBef>
              <a:defRPr/>
            </a:pPr>
            <a:r>
              <a:rPr lang="en-US" sz="1200" b="1" dirty="0">
                <a:solidFill>
                  <a:prstClr val="white"/>
                </a:solidFill>
                <a:latin typeface="Barlow"/>
                <a:cs typeface="Arial"/>
              </a:rPr>
              <a:t>Somewhat Likely</a:t>
            </a:r>
            <a:endParaRPr lang="en-US" sz="1350" kern="0" dirty="0">
              <a:solidFill>
                <a:prstClr val="white"/>
              </a:solidFill>
              <a:latin typeface="Barlow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B569BF4-FA30-9660-6F0A-A831EFF6ED95}"/>
              </a:ext>
            </a:extLst>
          </p:cNvPr>
          <p:cNvSpPr/>
          <p:nvPr/>
        </p:nvSpPr>
        <p:spPr>
          <a:xfrm>
            <a:off x="979198" y="4460501"/>
            <a:ext cx="994199" cy="1117354"/>
          </a:xfrm>
          <a:prstGeom prst="rect">
            <a:avLst/>
          </a:prstGeom>
          <a:solidFill>
            <a:srgbClr val="082C48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spcBef>
                <a:spcPts val="750"/>
              </a:spcBef>
              <a:defRPr/>
            </a:pPr>
            <a:r>
              <a:rPr lang="en-US" sz="1200" b="1" dirty="0">
                <a:solidFill>
                  <a:prstClr val="white"/>
                </a:solidFill>
                <a:latin typeface="Barlow"/>
                <a:cs typeface="Arial"/>
              </a:rPr>
              <a:t>Not Very Likely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B855902-32FC-F51D-315A-7F5007EA3186}"/>
              </a:ext>
            </a:extLst>
          </p:cNvPr>
          <p:cNvSpPr txBox="1"/>
          <p:nvPr/>
        </p:nvSpPr>
        <p:spPr>
          <a:xfrm>
            <a:off x="368601" y="3237876"/>
            <a:ext cx="682377" cy="32316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685800">
              <a:spcBef>
                <a:spcPts val="750"/>
              </a:spcBef>
              <a:defRPr/>
            </a:pPr>
            <a:r>
              <a:rPr lang="en-US" sz="2100" b="1" dirty="0">
                <a:solidFill>
                  <a:srgbClr val="082C48"/>
                </a:solidFill>
                <a:latin typeface="Barlow"/>
                <a:cs typeface="Arial"/>
              </a:rPr>
              <a:t>16%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56B5163-AFA6-50DE-AB97-75220673C7C9}"/>
              </a:ext>
            </a:extLst>
          </p:cNvPr>
          <p:cNvSpPr txBox="1"/>
          <p:nvPr/>
        </p:nvSpPr>
        <p:spPr>
          <a:xfrm>
            <a:off x="368601" y="3868223"/>
            <a:ext cx="682377" cy="32316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685800">
              <a:spcBef>
                <a:spcPts val="750"/>
              </a:spcBef>
              <a:defRPr/>
            </a:pPr>
            <a:r>
              <a:rPr lang="en-US" sz="2100" b="1" dirty="0">
                <a:solidFill>
                  <a:srgbClr val="082C48"/>
                </a:solidFill>
                <a:latin typeface="Barlow"/>
                <a:cs typeface="Arial"/>
              </a:rPr>
              <a:t>35%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F397D7F-CBE4-C5FE-CCA6-24288A122E1D}"/>
              </a:ext>
            </a:extLst>
          </p:cNvPr>
          <p:cNvSpPr txBox="1"/>
          <p:nvPr/>
        </p:nvSpPr>
        <p:spPr>
          <a:xfrm>
            <a:off x="368601" y="4857595"/>
            <a:ext cx="682377" cy="32316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685800">
              <a:spcBef>
                <a:spcPts val="750"/>
              </a:spcBef>
              <a:defRPr/>
            </a:pPr>
            <a:r>
              <a:rPr lang="en-US" sz="2100" b="1" dirty="0">
                <a:solidFill>
                  <a:srgbClr val="082C48"/>
                </a:solidFill>
                <a:latin typeface="Barlow"/>
                <a:cs typeface="Arial"/>
              </a:rPr>
              <a:t>48%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B03054AC-4AB9-3161-2222-83F1A860CF3E}"/>
              </a:ext>
            </a:extLst>
          </p:cNvPr>
          <p:cNvSpPr txBox="1">
            <a:spLocks/>
          </p:cNvSpPr>
          <p:nvPr/>
        </p:nvSpPr>
        <p:spPr>
          <a:xfrm>
            <a:off x="-44219" y="5798509"/>
            <a:ext cx="1363868" cy="1246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1pPr>
            <a:lvl2pPr marL="36576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rgbClr val="344A5B"/>
                </a:solidFill>
                <a:latin typeface="+mn-lt"/>
                <a:ea typeface="+mn-ea"/>
                <a:cs typeface="+mn-cs"/>
              </a:defRPr>
            </a:lvl2pPr>
            <a:lvl3pPr marL="73152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rgbClr val="344A5B"/>
                </a:solidFill>
                <a:latin typeface="+mn-lt"/>
                <a:ea typeface="+mn-ea"/>
                <a:cs typeface="+mn-cs"/>
              </a:defRPr>
            </a:lvl3pPr>
            <a:lvl4pPr marL="109728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kern="1200" baseline="0">
                <a:solidFill>
                  <a:srgbClr val="344A5B"/>
                </a:solidFill>
                <a:latin typeface="+mn-lt"/>
                <a:ea typeface="+mn-ea"/>
                <a:cs typeface="+mn-cs"/>
              </a:defRPr>
            </a:lvl4pPr>
            <a:lvl5pPr marL="146304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kern="1200" baseline="0">
                <a:solidFill>
                  <a:srgbClr val="344A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lnSpc>
                <a:spcPct val="90000"/>
              </a:lnSpc>
              <a:spcAft>
                <a:spcPts val="450"/>
              </a:spcAft>
              <a:defRPr/>
            </a:pPr>
            <a:r>
              <a:rPr lang="en-US" sz="675" dirty="0">
                <a:latin typeface="Barlow"/>
              </a:rPr>
              <a:t>Source: Deloitte Consulting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5396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7" descr="A picture containing person, person, hand&#10;&#10;Description automatically generated">
            <a:extLst>
              <a:ext uri="{FF2B5EF4-FFF2-40B4-BE49-F238E27FC236}">
                <a16:creationId xmlns:a16="http://schemas.microsoft.com/office/drawing/2014/main" id="{4DD06AFF-B366-6443-AE8E-9EFFAFF621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857251"/>
            <a:ext cx="4572000" cy="51435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DBE73-C7FB-42FB-8B3C-03FD67C024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4D1D83B-31F1-41F3-860E-CD377CB4E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181" y="1668489"/>
            <a:ext cx="2950385" cy="453011"/>
          </a:xfrm>
        </p:spPr>
        <p:txBody>
          <a:bodyPr>
            <a:normAutofit fontScale="90000"/>
          </a:bodyPr>
          <a:lstStyle/>
          <a:p>
            <a:r>
              <a:rPr lang="en-US" dirty="0"/>
              <a:t>Key question</a:t>
            </a:r>
          </a:p>
        </p:txBody>
      </p:sp>
      <p:sp>
        <p:nvSpPr>
          <p:cNvPr id="19" name="Title 8">
            <a:extLst>
              <a:ext uri="{FF2B5EF4-FFF2-40B4-BE49-F238E27FC236}">
                <a16:creationId xmlns:a16="http://schemas.microsoft.com/office/drawing/2014/main" id="{CC2BA453-D9F0-504A-9307-EA58B1929E42}"/>
              </a:ext>
            </a:extLst>
          </p:cNvPr>
          <p:cNvSpPr txBox="1">
            <a:spLocks/>
          </p:cNvSpPr>
          <p:nvPr/>
        </p:nvSpPr>
        <p:spPr>
          <a:xfrm>
            <a:off x="5117619" y="1665481"/>
            <a:ext cx="2950385" cy="45301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ts val="3600"/>
              </a:lnSpc>
              <a:spcBef>
                <a:spcPts val="600"/>
              </a:spcBef>
              <a:buNone/>
              <a:defRPr sz="36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>
                <a:solidFill>
                  <a:schemeClr val="bg1"/>
                </a:solidFill>
              </a:rPr>
              <a:t>Key stat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672AA2E-C27A-C543-B48C-AC6D1BC5F9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737" y="2354310"/>
            <a:ext cx="3583676" cy="2524464"/>
          </a:xfrm>
        </p:spPr>
        <p:txBody>
          <a:bodyPr>
            <a:noAutofit/>
          </a:bodyPr>
          <a:lstStyle/>
          <a:p>
            <a:r>
              <a:rPr lang="en-US" sz="2100" dirty="0"/>
              <a:t>Have the rising cost of deductibles and out-of-pocket expenses on medical plans created an </a:t>
            </a:r>
            <a:r>
              <a:rPr lang="en-US" sz="2100" b="1" i="1" dirty="0"/>
              <a:t>unintentional financial incentive for some employees to report off-job injuries as workplace injuries?</a:t>
            </a:r>
          </a:p>
        </p:txBody>
      </p:sp>
      <p:sp>
        <p:nvSpPr>
          <p:cNvPr id="21" name="object 54">
            <a:extLst>
              <a:ext uri="{FF2B5EF4-FFF2-40B4-BE49-F238E27FC236}">
                <a16:creationId xmlns:a16="http://schemas.microsoft.com/office/drawing/2014/main" id="{43233237-E652-ED49-93ED-6927CE69AB1A}"/>
              </a:ext>
            </a:extLst>
          </p:cNvPr>
          <p:cNvSpPr txBox="1"/>
          <p:nvPr/>
        </p:nvSpPr>
        <p:spPr>
          <a:xfrm>
            <a:off x="5097336" y="1272844"/>
            <a:ext cx="1937014" cy="2280624"/>
          </a:xfrm>
          <a:prstGeom prst="rect">
            <a:avLst/>
          </a:prstGeom>
          <a:ln>
            <a:noFill/>
          </a:ln>
        </p:spPr>
        <p:txBody>
          <a:bodyPr vert="horz" wrap="square" lIns="0" tIns="829818" rIns="0" bIns="0" rtlCol="0">
            <a:spAutoFit/>
          </a:bodyPr>
          <a:lstStyle/>
          <a:p>
            <a:pPr marL="9525" indent="-2381">
              <a:spcBef>
                <a:spcPts val="6518"/>
              </a:spcBef>
            </a:pPr>
            <a:r>
              <a:rPr lang="en-US" sz="9375" b="1" dirty="0">
                <a:ln w="15875">
                  <a:noFill/>
                </a:ln>
                <a:solidFill>
                  <a:schemeClr val="bg1"/>
                </a:solidFill>
                <a:latin typeface="Barlow" pitchFamily="2" charset="77"/>
                <a:cs typeface="Arial"/>
              </a:rPr>
              <a:t>8x</a:t>
            </a:r>
            <a:endParaRPr sz="8625" b="1" baseline="30000" dirty="0">
              <a:ln w="15875">
                <a:noFill/>
              </a:ln>
              <a:solidFill>
                <a:schemeClr val="bg1"/>
              </a:solidFill>
              <a:latin typeface="Barlow" pitchFamily="2" charset="77"/>
              <a:cs typeface="Arial"/>
            </a:endParaRPr>
          </a:p>
        </p:txBody>
      </p:sp>
      <p:sp>
        <p:nvSpPr>
          <p:cNvPr id="22" name="Title 8">
            <a:extLst>
              <a:ext uri="{FF2B5EF4-FFF2-40B4-BE49-F238E27FC236}">
                <a16:creationId xmlns:a16="http://schemas.microsoft.com/office/drawing/2014/main" id="{D41400A1-0C99-1240-BC3A-A68D7D8D2535}"/>
              </a:ext>
            </a:extLst>
          </p:cNvPr>
          <p:cNvSpPr txBox="1">
            <a:spLocks/>
          </p:cNvSpPr>
          <p:nvPr/>
        </p:nvSpPr>
        <p:spPr>
          <a:xfrm>
            <a:off x="5145824" y="3597593"/>
            <a:ext cx="2803023" cy="140912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ts val="3600"/>
              </a:lnSpc>
              <a:spcBef>
                <a:spcPts val="600"/>
              </a:spcBef>
              <a:buNone/>
              <a:defRPr sz="36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i="1" dirty="0">
                <a:solidFill>
                  <a:schemeClr val="bg1"/>
                </a:solidFill>
              </a:rPr>
              <a:t>Employees’ health care burden growing 8 times faster than wages.</a:t>
            </a:r>
            <a:br>
              <a:rPr lang="en-US" sz="2100" dirty="0">
                <a:solidFill>
                  <a:schemeClr val="bg1"/>
                </a:solidFill>
              </a:rPr>
            </a:br>
            <a:endParaRPr lang="en-US" sz="900" dirty="0">
              <a:solidFill>
                <a:schemeClr val="bg1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1CDE270-1B5C-0742-9BDC-5F53E41FD106}"/>
              </a:ext>
            </a:extLst>
          </p:cNvPr>
          <p:cNvCxnSpPr>
            <a:cxnSpLocks/>
          </p:cNvCxnSpPr>
          <p:nvPr/>
        </p:nvCxnSpPr>
        <p:spPr>
          <a:xfrm>
            <a:off x="5162550" y="1450413"/>
            <a:ext cx="514350" cy="0"/>
          </a:xfrm>
          <a:prstGeom prst="line">
            <a:avLst/>
          </a:prstGeom>
          <a:ln w="38100" cap="rnd">
            <a:solidFill>
              <a:srgbClr val="F156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3F2E700-3E77-4CB4-ADD1-C8AF8A088A42}"/>
              </a:ext>
            </a:extLst>
          </p:cNvPr>
          <p:cNvSpPr txBox="1">
            <a:spLocks/>
          </p:cNvSpPr>
          <p:nvPr/>
        </p:nvSpPr>
        <p:spPr>
          <a:xfrm>
            <a:off x="398466" y="5422821"/>
            <a:ext cx="4016216" cy="30361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800" kern="1200" baseline="0">
                <a:solidFill>
                  <a:srgbClr val="082C48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2pPr>
            <a:lvl3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3pPr>
            <a:lvl4pPr marL="12801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4pPr>
            <a:lvl5pPr marL="16459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/>
              <a:t>Source: </a:t>
            </a:r>
            <a:r>
              <a:rPr lang="en-US" sz="600" dirty="0">
                <a:solidFill>
                  <a:srgbClr val="2E2E2E"/>
                </a:solidFill>
                <a:latin typeface="Barlow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“Employees’ Share of Health Costs Continues Rising Faster Than Wages.” Insurance Journal. October 8, 2018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60462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DBE73-C7FB-42FB-8B3C-03FD67C024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4D1D83B-31F1-41F3-860E-CD377CB4E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898817"/>
            <a:ext cx="4661287" cy="793346"/>
          </a:xfrm>
        </p:spPr>
        <p:txBody>
          <a:bodyPr>
            <a:normAutofit fontScale="90000"/>
          </a:bodyPr>
          <a:lstStyle/>
          <a:p>
            <a:r>
              <a:rPr lang="en-US" dirty="0"/>
              <a:t>Client-Broker expectations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9DF5477-04D5-4441-AA47-0EC197E77B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1" y="2183993"/>
            <a:ext cx="3855467" cy="2014013"/>
          </a:xfrm>
        </p:spPr>
        <p:txBody>
          <a:bodyPr>
            <a:noAutofit/>
          </a:bodyPr>
          <a:lstStyle/>
          <a:p>
            <a:r>
              <a:rPr lang="en-US" sz="1500" b="1" dirty="0"/>
              <a:t>84% </a:t>
            </a:r>
            <a:r>
              <a:rPr lang="en-US" sz="1500" dirty="0"/>
              <a:t>of respondents agreed or strongly agreed that an employer should expect their insurance </a:t>
            </a:r>
            <a:r>
              <a:rPr lang="en-US" sz="1500" b="1" dirty="0"/>
              <a:t>advisor, broker, or consultant help them understand and manage the risk between out-of-pocket costs on  their health plan and workers compensation claims.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91856" y="2976516"/>
            <a:ext cx="29353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100" dirty="0"/>
          </a:p>
          <a:p>
            <a:pPr algn="l"/>
            <a:endParaRPr lang="en-US" sz="210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E69621B-E797-4D60-8B97-B919415A47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794" y="5512346"/>
            <a:ext cx="5375540" cy="303610"/>
          </a:xfrm>
        </p:spPr>
        <p:txBody>
          <a:bodyPr/>
          <a:lstStyle/>
          <a:p>
            <a:r>
              <a:rPr lang="en-US" dirty="0"/>
              <a:t>Source: Colonial Life Research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4C52AB-41DB-D740-BCA5-4B3FA7C5E445}"/>
              </a:ext>
            </a:extLst>
          </p:cNvPr>
          <p:cNvSpPr/>
          <p:nvPr/>
        </p:nvSpPr>
        <p:spPr>
          <a:xfrm>
            <a:off x="635794" y="3846918"/>
            <a:ext cx="3855468" cy="14904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058F62-397C-47F5-AD64-8A4BDD46E235}"/>
              </a:ext>
            </a:extLst>
          </p:cNvPr>
          <p:cNvSpPr txBox="1"/>
          <p:nvPr/>
        </p:nvSpPr>
        <p:spPr>
          <a:xfrm>
            <a:off x="928550" y="3957707"/>
            <a:ext cx="3255666" cy="1546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i="1" dirty="0"/>
              <a:t>“The broker should have a comprehensive and in-depth understanding of the entire employee benefit plan and how it </a:t>
            </a:r>
            <a:r>
              <a:rPr lang="en-US" sz="1350" b="1" i="1" dirty="0"/>
              <a:t>intersects with all unintended consequences </a:t>
            </a:r>
            <a:r>
              <a:rPr lang="en-US" sz="1350" i="1" dirty="0"/>
              <a:t>(including WC).”</a:t>
            </a:r>
          </a:p>
          <a:p>
            <a:pPr algn="r"/>
            <a:r>
              <a:rPr lang="en-US" sz="1350" dirty="0"/>
              <a:t>—HR Executive</a:t>
            </a:r>
          </a:p>
          <a:p>
            <a:pPr algn="r"/>
            <a:endParaRPr lang="en-US" sz="1350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D7DC9975-0E9C-F04A-90D0-DA7C194B76B9}"/>
              </a:ext>
            </a:extLst>
          </p:cNvPr>
          <p:cNvGraphicFramePr/>
          <p:nvPr/>
        </p:nvGraphicFramePr>
        <p:xfrm>
          <a:off x="4491262" y="1594778"/>
          <a:ext cx="4820637" cy="3960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D14568ED-B17E-D24B-9369-94FF8EBE6544}"/>
              </a:ext>
            </a:extLst>
          </p:cNvPr>
          <p:cNvSpPr/>
          <p:nvPr/>
        </p:nvSpPr>
        <p:spPr>
          <a:xfrm>
            <a:off x="6291196" y="2999846"/>
            <a:ext cx="1220768" cy="12207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6366255" y="3223670"/>
            <a:ext cx="107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Reliance on advisors for guidance?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C9E7FF-40A4-354F-9801-46C38DEB0621}"/>
              </a:ext>
            </a:extLst>
          </p:cNvPr>
          <p:cNvSpPr txBox="1"/>
          <p:nvPr/>
        </p:nvSpPr>
        <p:spPr>
          <a:xfrm>
            <a:off x="6108171" y="2617774"/>
            <a:ext cx="2935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Agree  / Strongly Agree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61947D-2B1A-8546-BBD8-2B8F78494DAD}"/>
              </a:ext>
            </a:extLst>
          </p:cNvPr>
          <p:cNvSpPr txBox="1"/>
          <p:nvPr/>
        </p:nvSpPr>
        <p:spPr>
          <a:xfrm>
            <a:off x="5485016" y="4128727"/>
            <a:ext cx="743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Disagree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29DA65-1314-0643-B425-5B5329564CB9}"/>
              </a:ext>
            </a:extLst>
          </p:cNvPr>
          <p:cNvSpPr txBox="1"/>
          <p:nvPr/>
        </p:nvSpPr>
        <p:spPr>
          <a:xfrm>
            <a:off x="4915182" y="5148848"/>
            <a:ext cx="1883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Strongly Disagree</a:t>
            </a:r>
          </a:p>
        </p:txBody>
      </p:sp>
    </p:spTree>
    <p:extLst>
      <p:ext uri="{BB962C8B-B14F-4D97-AF65-F5344CB8AC3E}">
        <p14:creationId xmlns:p14="http://schemas.microsoft.com/office/powerpoint/2010/main" val="617916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val 60"/>
          <p:cNvSpPr/>
          <p:nvPr/>
        </p:nvSpPr>
        <p:spPr>
          <a:xfrm>
            <a:off x="6088537" y="2633823"/>
            <a:ext cx="2593691" cy="259369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Barlow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4D1D83B-31F1-41F3-860E-CD377CB4E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165" y="888725"/>
            <a:ext cx="4180468" cy="793346"/>
          </a:xfrm>
        </p:spPr>
        <p:txBody>
          <a:bodyPr>
            <a:normAutofit fontScale="90000"/>
          </a:bodyPr>
          <a:lstStyle/>
          <a:p>
            <a:r>
              <a:rPr lang="en-US" dirty="0"/>
              <a:t>Where accidents happen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B2C6E1-47F7-495C-9D72-D210C0615C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461" y="2206453"/>
            <a:ext cx="3966749" cy="226262"/>
          </a:xfrm>
        </p:spPr>
        <p:txBody>
          <a:bodyPr/>
          <a:lstStyle/>
          <a:p>
            <a:r>
              <a:rPr lang="en-US" dirty="0"/>
              <a:t>OFF-job vs. on-JOB</a:t>
            </a:r>
          </a:p>
        </p:txBody>
      </p:sp>
      <p:sp>
        <p:nvSpPr>
          <p:cNvPr id="31" name="Oval 30"/>
          <p:cNvSpPr/>
          <p:nvPr/>
        </p:nvSpPr>
        <p:spPr>
          <a:xfrm>
            <a:off x="2792633" y="2633823"/>
            <a:ext cx="2593691" cy="2593691"/>
          </a:xfrm>
          <a:prstGeom prst="ellipse">
            <a:avLst/>
          </a:prstGeom>
          <a:solidFill>
            <a:srgbClr val="FCDDD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Barlow"/>
            </a:endParaRPr>
          </a:p>
        </p:txBody>
      </p:sp>
      <p:sp>
        <p:nvSpPr>
          <p:cNvPr id="48" name="object 54">
            <a:extLst>
              <a:ext uri="{FF2B5EF4-FFF2-40B4-BE49-F238E27FC236}">
                <a16:creationId xmlns:a16="http://schemas.microsoft.com/office/drawing/2014/main" id="{0CB48F24-32DE-1C49-837C-A6EFD179E4F9}"/>
              </a:ext>
            </a:extLst>
          </p:cNvPr>
          <p:cNvSpPr txBox="1"/>
          <p:nvPr/>
        </p:nvSpPr>
        <p:spPr>
          <a:xfrm>
            <a:off x="5282599" y="2700169"/>
            <a:ext cx="928169" cy="1599669"/>
          </a:xfrm>
          <a:prstGeom prst="rect">
            <a:avLst/>
          </a:prstGeom>
        </p:spPr>
        <p:txBody>
          <a:bodyPr vert="horz" wrap="square" lIns="0" tIns="829818" rIns="0" bIns="0" rtlCol="0">
            <a:spAutoFit/>
          </a:bodyPr>
          <a:lstStyle/>
          <a:p>
            <a:pPr marL="9525" indent="-2381" algn="ctr" defTabSz="685800">
              <a:spcBef>
                <a:spcPts val="6518"/>
              </a:spcBef>
              <a:defRPr/>
            </a:pPr>
            <a:r>
              <a:rPr lang="en-US" sz="4950" b="1" spc="-113" dirty="0">
                <a:ln w="15875">
                  <a:noFill/>
                </a:ln>
                <a:solidFill>
                  <a:prstClr val="white">
                    <a:lumMod val="85000"/>
                  </a:prstClr>
                </a:solidFill>
                <a:latin typeface="Barlow"/>
                <a:ea typeface="Arial Black" charset="0"/>
                <a:cs typeface="Arial Black" charset="0"/>
              </a:rPr>
              <a:t>to</a:t>
            </a:r>
            <a:endParaRPr sz="4500" b="1" spc="-113" baseline="30000" dirty="0">
              <a:ln w="15875">
                <a:noFill/>
              </a:ln>
              <a:solidFill>
                <a:prstClr val="white">
                  <a:lumMod val="85000"/>
                </a:prstClr>
              </a:solidFill>
              <a:latin typeface="Barlow"/>
              <a:cs typeface="Arial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669944" y="4360328"/>
            <a:ext cx="1430879" cy="303610"/>
          </a:xfrm>
        </p:spPr>
        <p:txBody>
          <a:bodyPr/>
          <a:lstStyle/>
          <a:p>
            <a:pPr algn="ctr"/>
            <a:r>
              <a:rPr lang="en-US" dirty="0"/>
              <a:t>WORK </a:t>
            </a:r>
          </a:p>
          <a:p>
            <a:pPr algn="ctr"/>
            <a:r>
              <a:rPr lang="en-US" dirty="0"/>
              <a:t>ACCIDENT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3241035" y="4393104"/>
            <a:ext cx="1696887" cy="30361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Away from 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work accidents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E3A1EA9E-2576-467E-A3A6-43BF548A61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1959" y="3052389"/>
            <a:ext cx="1714963" cy="2451272"/>
          </a:xfrm>
        </p:spPr>
        <p:txBody>
          <a:bodyPr/>
          <a:lstStyle/>
          <a:p>
            <a:pPr algn="ctr"/>
            <a:r>
              <a:rPr lang="en-US" sz="1500" b="0" cap="none" dirty="0">
                <a:latin typeface="+mn-lt"/>
              </a:rPr>
              <a:t>On average an individual is </a:t>
            </a:r>
            <a:r>
              <a:rPr lang="en-US" sz="1500" cap="none" dirty="0">
                <a:latin typeface="+mn-lt"/>
              </a:rPr>
              <a:t>3.5 times more </a:t>
            </a:r>
          </a:p>
          <a:p>
            <a:pPr algn="ctr"/>
            <a:r>
              <a:rPr lang="en-US" sz="1500" cap="none" dirty="0">
                <a:latin typeface="+mn-lt"/>
              </a:rPr>
              <a:t>likely to have an accident off-job</a:t>
            </a:r>
            <a:r>
              <a:rPr lang="en-US" sz="1500" b="0" cap="none" dirty="0">
                <a:latin typeface="+mn-lt"/>
              </a:rPr>
              <a:t> </a:t>
            </a:r>
          </a:p>
          <a:p>
            <a:pPr algn="ctr"/>
            <a:r>
              <a:rPr lang="en-US" sz="1500" b="0" cap="none" dirty="0">
                <a:latin typeface="+mn-lt"/>
              </a:rPr>
              <a:t>than at the workplace.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4055" y="2199598"/>
            <a:ext cx="1764578" cy="1106971"/>
          </a:xfrm>
          <a:prstGeom prst="rect">
            <a:avLst/>
          </a:prstGeom>
        </p:spPr>
      </p:pic>
      <p:sp>
        <p:nvSpPr>
          <p:cNvPr id="58" name="object 54">
            <a:extLst>
              <a:ext uri="{FF2B5EF4-FFF2-40B4-BE49-F238E27FC236}">
                <a16:creationId xmlns:a16="http://schemas.microsoft.com/office/drawing/2014/main" id="{0CB48F24-32DE-1C49-837C-A6EFD179E4F9}"/>
              </a:ext>
            </a:extLst>
          </p:cNvPr>
          <p:cNvSpPr txBox="1"/>
          <p:nvPr/>
        </p:nvSpPr>
        <p:spPr>
          <a:xfrm>
            <a:off x="3484766" y="2479029"/>
            <a:ext cx="1209426" cy="1853584"/>
          </a:xfrm>
          <a:prstGeom prst="rect">
            <a:avLst/>
          </a:prstGeom>
        </p:spPr>
        <p:txBody>
          <a:bodyPr vert="horz" wrap="square" lIns="0" tIns="829818" rIns="0" bIns="0" rtlCol="0">
            <a:spAutoFit/>
          </a:bodyPr>
          <a:lstStyle/>
          <a:p>
            <a:pPr marL="9525" indent="-2381" algn="ctr" defTabSz="685800">
              <a:spcBef>
                <a:spcPts val="6518"/>
              </a:spcBef>
              <a:defRPr/>
            </a:pPr>
            <a:r>
              <a:rPr lang="en-US" sz="6600" b="1" spc="-113" dirty="0">
                <a:ln w="15875">
                  <a:noFill/>
                </a:ln>
                <a:solidFill>
                  <a:srgbClr val="F15660"/>
                </a:solidFill>
                <a:latin typeface="Barlow"/>
                <a:ea typeface="Arial Black" charset="0"/>
                <a:cs typeface="Arial Black" charset="0"/>
              </a:rPr>
              <a:t>3.5</a:t>
            </a:r>
            <a:endParaRPr sz="6000" b="1" spc="-113" baseline="30000" dirty="0">
              <a:ln w="15875">
                <a:noFill/>
              </a:ln>
              <a:solidFill>
                <a:srgbClr val="F15660"/>
              </a:solidFill>
              <a:latin typeface="Barlow"/>
              <a:cs typeface="Arial"/>
            </a:endParaRPr>
          </a:p>
        </p:txBody>
      </p:sp>
      <p:sp>
        <p:nvSpPr>
          <p:cNvPr id="59" name="object 54">
            <a:extLst>
              <a:ext uri="{FF2B5EF4-FFF2-40B4-BE49-F238E27FC236}">
                <a16:creationId xmlns:a16="http://schemas.microsoft.com/office/drawing/2014/main" id="{0CB48F24-32DE-1C49-837C-A6EFD179E4F9}"/>
              </a:ext>
            </a:extLst>
          </p:cNvPr>
          <p:cNvSpPr txBox="1"/>
          <p:nvPr/>
        </p:nvSpPr>
        <p:spPr>
          <a:xfrm>
            <a:off x="6774047" y="2446253"/>
            <a:ext cx="1209426" cy="1853584"/>
          </a:xfrm>
          <a:prstGeom prst="rect">
            <a:avLst/>
          </a:prstGeom>
        </p:spPr>
        <p:txBody>
          <a:bodyPr vert="horz" wrap="square" lIns="0" tIns="829818" rIns="0" bIns="0" rtlCol="0">
            <a:spAutoFit/>
          </a:bodyPr>
          <a:lstStyle/>
          <a:p>
            <a:pPr marL="9525" indent="-2381" algn="ctr" defTabSz="685800">
              <a:spcBef>
                <a:spcPts val="6518"/>
              </a:spcBef>
              <a:defRPr/>
            </a:pPr>
            <a:r>
              <a:rPr lang="en-US" sz="6600" b="1" spc="-113" dirty="0">
                <a:ln w="15875">
                  <a:noFill/>
                </a:ln>
                <a:solidFill>
                  <a:srgbClr val="082C48"/>
                </a:solidFill>
                <a:latin typeface="Barlow"/>
                <a:ea typeface="Arial Black" charset="0"/>
                <a:cs typeface="Arial Black" charset="0"/>
              </a:rPr>
              <a:t>1</a:t>
            </a:r>
            <a:endParaRPr sz="6000" b="1" spc="-113" baseline="30000" dirty="0">
              <a:ln w="15875">
                <a:noFill/>
              </a:ln>
              <a:solidFill>
                <a:srgbClr val="082C48"/>
              </a:solidFill>
              <a:latin typeface="Barlow"/>
              <a:cs typeface="Arial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9944" y="2191849"/>
            <a:ext cx="1445585" cy="119178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1F968-36C6-4745-ACDB-F4B97D4B4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2E2E2E"/>
                </a:solidFill>
                <a:latin typeface="Barlow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Source: Are Employers Responsible for Non-Work Related Injuries? </a:t>
            </a:r>
            <a:r>
              <a:rPr lang="en-US" dirty="0" err="1">
                <a:solidFill>
                  <a:srgbClr val="2E2E2E"/>
                </a:solidFill>
                <a:latin typeface="Barlow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Safestart</a:t>
            </a:r>
            <a:r>
              <a:rPr lang="en-US" dirty="0">
                <a:solidFill>
                  <a:srgbClr val="2E2E2E"/>
                </a:solidFill>
                <a:latin typeface="Barlow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, April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60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69EB63DE-448A-3B46-B4FB-C8B2A218AEC7}"/>
              </a:ext>
            </a:extLst>
          </p:cNvPr>
          <p:cNvSpPr/>
          <p:nvPr/>
        </p:nvSpPr>
        <p:spPr>
          <a:xfrm>
            <a:off x="4842418" y="1653040"/>
            <a:ext cx="3798689" cy="379868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Barlow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6262F5-80A4-1046-8AED-DC1CBDB86A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EE753C9-EFFA-E646-B6E4-CD77D550B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035" y="997710"/>
            <a:ext cx="4232964" cy="532094"/>
          </a:xfrm>
        </p:spPr>
        <p:txBody>
          <a:bodyPr>
            <a:normAutofit fontScale="90000"/>
          </a:bodyPr>
          <a:lstStyle/>
          <a:p>
            <a:r>
              <a:rPr lang="en-US" dirty="0"/>
              <a:t>When accidents happen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FC1CBFE7-E1B2-CA40-B9D1-0EF4FBEF8E44}"/>
              </a:ext>
            </a:extLst>
          </p:cNvPr>
          <p:cNvSpPr/>
          <p:nvPr/>
        </p:nvSpPr>
        <p:spPr>
          <a:xfrm>
            <a:off x="628650" y="4254829"/>
            <a:ext cx="2500977" cy="113081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4F20FC-29A2-F748-9D4C-504846BD16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2240536"/>
            <a:ext cx="4003032" cy="1962815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55520AF-A1D4-FA4B-9353-FABAAF6DEC95}"/>
              </a:ext>
            </a:extLst>
          </p:cNvPr>
          <p:cNvSpPr txBox="1">
            <a:spLocks/>
          </p:cNvSpPr>
          <p:nvPr/>
        </p:nvSpPr>
        <p:spPr>
          <a:xfrm>
            <a:off x="800420" y="4623398"/>
            <a:ext cx="1704322" cy="39031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 cap="all" baseline="0">
                <a:solidFill>
                  <a:srgbClr val="082C48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2pPr>
            <a:lvl3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3pPr>
            <a:lvl4pPr marL="12801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4pPr>
            <a:lvl5pPr marL="16459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/>
              <a:t>An Off-work injury UNTREATED can mean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887B7F1-4775-EA40-BDD9-60E503DC1B49}"/>
              </a:ext>
            </a:extLst>
          </p:cNvPr>
          <p:cNvSpPr txBox="1">
            <a:spLocks/>
          </p:cNvSpPr>
          <p:nvPr/>
        </p:nvSpPr>
        <p:spPr>
          <a:xfrm>
            <a:off x="3317869" y="4623398"/>
            <a:ext cx="1254131" cy="65601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 cap="all" baseline="0">
                <a:solidFill>
                  <a:srgbClr val="082C48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2pPr>
            <a:lvl3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3pPr>
            <a:lvl4pPr marL="12801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4pPr>
            <a:lvl5pPr marL="16459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accent2"/>
                </a:solidFill>
              </a:rPr>
              <a:t>BRING An accident TO WORK</a:t>
            </a:r>
          </a:p>
          <a:p>
            <a:pPr algn="ctr"/>
            <a:endParaRPr lang="en-US" sz="1050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DC2493B-25F0-0D45-A8ED-60A74970F9F1}"/>
              </a:ext>
            </a:extLst>
          </p:cNvPr>
          <p:cNvSpPr txBox="1">
            <a:spLocks/>
          </p:cNvSpPr>
          <p:nvPr/>
        </p:nvSpPr>
        <p:spPr>
          <a:xfrm>
            <a:off x="5368851" y="2117396"/>
            <a:ext cx="2745822" cy="86938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 cap="all" baseline="0">
                <a:solidFill>
                  <a:srgbClr val="082C48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2pPr>
            <a:lvl3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3pPr>
            <a:lvl4pPr marL="12801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4pPr>
            <a:lvl5pPr marL="16459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82C4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/>
              <a:t> Avoided treatment </a:t>
            </a:r>
          </a:p>
          <a:p>
            <a:pPr algn="ctr"/>
            <a:r>
              <a:rPr lang="en-US" sz="1350" dirty="0"/>
              <a:t>because of </a:t>
            </a:r>
          </a:p>
          <a:p>
            <a:pPr algn="ctr"/>
            <a:r>
              <a:rPr lang="en-US" sz="1350" dirty="0"/>
              <a:t>out-of-pocket costs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49366D-D278-154B-9632-AB16EA37E6C8}"/>
              </a:ext>
            </a:extLst>
          </p:cNvPr>
          <p:cNvSpPr txBox="1"/>
          <p:nvPr/>
        </p:nvSpPr>
        <p:spPr>
          <a:xfrm>
            <a:off x="5293870" y="3003622"/>
            <a:ext cx="168194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350" dirty="0"/>
              <a:t>Self-treated instead of going to doctor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8FB9C5-D717-3041-8534-1F19D680AC33}"/>
              </a:ext>
            </a:extLst>
          </p:cNvPr>
          <p:cNvSpPr txBox="1"/>
          <p:nvPr/>
        </p:nvSpPr>
        <p:spPr>
          <a:xfrm>
            <a:off x="4758139" y="3665592"/>
            <a:ext cx="2228167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350" dirty="0"/>
              <a:t>Postponed needed care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6CBF7-109F-F44D-ADFF-59078DA423A7}"/>
              </a:ext>
            </a:extLst>
          </p:cNvPr>
          <p:cNvSpPr txBox="1"/>
          <p:nvPr/>
        </p:nvSpPr>
        <p:spPr>
          <a:xfrm>
            <a:off x="5177630" y="4052748"/>
            <a:ext cx="179818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350" dirty="0"/>
              <a:t>Skipped recommended medical test or treatment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2176B7-9D51-2748-B7FE-971C23A01BDD}"/>
              </a:ext>
            </a:extLst>
          </p:cNvPr>
          <p:cNvSpPr txBox="1"/>
          <p:nvPr/>
        </p:nvSpPr>
        <p:spPr>
          <a:xfrm>
            <a:off x="7164060" y="2922831"/>
            <a:ext cx="11390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300" b="1" dirty="0">
                <a:solidFill>
                  <a:schemeClr val="accent2"/>
                </a:solidFill>
              </a:rPr>
              <a:t>31%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C5203B-3DB5-0C45-95A5-167C482D2743}"/>
              </a:ext>
            </a:extLst>
          </p:cNvPr>
          <p:cNvSpPr txBox="1"/>
          <p:nvPr/>
        </p:nvSpPr>
        <p:spPr>
          <a:xfrm>
            <a:off x="7164060" y="3464561"/>
            <a:ext cx="11390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300" b="1" dirty="0">
                <a:solidFill>
                  <a:schemeClr val="accent2"/>
                </a:solidFill>
              </a:rPr>
              <a:t>26%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BDD4AD-EC32-314E-8CBC-6D9F5498079C}"/>
              </a:ext>
            </a:extLst>
          </p:cNvPr>
          <p:cNvSpPr txBox="1"/>
          <p:nvPr/>
        </p:nvSpPr>
        <p:spPr>
          <a:xfrm>
            <a:off x="7164060" y="4006290"/>
            <a:ext cx="11390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300" b="1" dirty="0">
                <a:solidFill>
                  <a:schemeClr val="accent2"/>
                </a:solidFill>
              </a:rPr>
              <a:t>21%</a:t>
            </a:r>
          </a:p>
        </p:txBody>
      </p:sp>
      <p:sp>
        <p:nvSpPr>
          <p:cNvPr id="20" name="Source">
            <a:extLst>
              <a:ext uri="{FF2B5EF4-FFF2-40B4-BE49-F238E27FC236}">
                <a16:creationId xmlns:a16="http://schemas.microsoft.com/office/drawing/2014/main" id="{0BF4B015-8458-4BD7-AD92-727A80AF75AF}"/>
              </a:ext>
            </a:extLst>
          </p:cNvPr>
          <p:cNvSpPr txBox="1">
            <a:spLocks/>
          </p:cNvSpPr>
          <p:nvPr/>
        </p:nvSpPr>
        <p:spPr>
          <a:xfrm>
            <a:off x="600183" y="5590976"/>
            <a:ext cx="4768669" cy="229321"/>
          </a:xfrm>
          <a:prstGeom prst="rect">
            <a:avLst/>
          </a:prstGeom>
        </p:spPr>
        <p:txBody>
          <a:bodyPr lIns="0"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600" dirty="0">
                <a:solidFill>
                  <a:srgbClr val="2E2E2E"/>
                </a:solidFill>
                <a:latin typeface="Barlow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Source: Data Note: “Americans’ Challenges with Health Care Costs.” KKF. </a:t>
            </a:r>
          </a:p>
        </p:txBody>
      </p:sp>
    </p:spTree>
    <p:extLst>
      <p:ext uri="{BB962C8B-B14F-4D97-AF65-F5344CB8AC3E}">
        <p14:creationId xmlns:p14="http://schemas.microsoft.com/office/powerpoint/2010/main" val="150846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6292</TotalTime>
  <Words>1374</Words>
  <Application>Microsoft Office PowerPoint</Application>
  <PresentationFormat>On-screen Show (4:3)</PresentationFormat>
  <Paragraphs>276</Paragraphs>
  <Slides>41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Aharoni</vt:lpstr>
      <vt:lpstr>Arial</vt:lpstr>
      <vt:lpstr>Barlow</vt:lpstr>
      <vt:lpstr>Barlow SemiBold</vt:lpstr>
      <vt:lpstr>Calibri</vt:lpstr>
      <vt:lpstr>Office Theme</vt:lpstr>
      <vt:lpstr>PowerPoint Presentation</vt:lpstr>
      <vt:lpstr>PowerPoint Presentation</vt:lpstr>
      <vt:lpstr>Brokers  What’s in it for you?</vt:lpstr>
      <vt:lpstr>PowerPoint Presentation</vt:lpstr>
      <vt:lpstr>PowerPoint Presentation</vt:lpstr>
      <vt:lpstr>Key question</vt:lpstr>
      <vt:lpstr>Client-Broker expectations</vt:lpstr>
      <vt:lpstr>Where accidents happen </vt:lpstr>
      <vt:lpstr>When accidents happen</vt:lpstr>
      <vt:lpstr>Are accidents causing accidents?</vt:lpstr>
      <vt:lpstr>What are voluntary benefits? </vt:lpstr>
      <vt:lpstr>PowerPoint Presentation</vt:lpstr>
      <vt:lpstr>Who could benefit?</vt:lpstr>
      <vt:lpstr>Client acquisition</vt:lpstr>
      <vt:lpstr>PowerPoint Presentation</vt:lpstr>
      <vt:lpstr>PowerPoint Presentation</vt:lpstr>
      <vt:lpstr>Innovative Modern Strategies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Medical Bills are the #1 Reason  for Bankruptcy in America Today</vt:lpstr>
      <vt:lpstr>Education</vt:lpstr>
      <vt:lpstr>Benefits Counseling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Reid</dc:creator>
  <cp:lastModifiedBy>Bryn Reid</cp:lastModifiedBy>
  <cp:revision>30</cp:revision>
  <dcterms:created xsi:type="dcterms:W3CDTF">2020-06-01T21:28:14Z</dcterms:created>
  <dcterms:modified xsi:type="dcterms:W3CDTF">2023-11-14T17:02:59Z</dcterms:modified>
</cp:coreProperties>
</file>