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16" r:id="rId2"/>
    <p:sldId id="395" r:id="rId3"/>
    <p:sldId id="513" r:id="rId4"/>
    <p:sldId id="519" r:id="rId5"/>
    <p:sldId id="256" r:id="rId6"/>
    <p:sldId id="521" r:id="rId7"/>
    <p:sldId id="520" r:id="rId8"/>
    <p:sldId id="527" r:id="rId9"/>
    <p:sldId id="271" r:id="rId10"/>
    <p:sldId id="258" r:id="rId11"/>
    <p:sldId id="389" r:id="rId12"/>
    <p:sldId id="396" r:id="rId13"/>
    <p:sldId id="510" r:id="rId14"/>
    <p:sldId id="522" r:id="rId15"/>
    <p:sldId id="366" r:id="rId16"/>
    <p:sldId id="523" r:id="rId17"/>
    <p:sldId id="259" r:id="rId18"/>
    <p:sldId id="261" r:id="rId19"/>
    <p:sldId id="260" r:id="rId20"/>
    <p:sldId id="525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72" r:id="rId29"/>
    <p:sldId id="273" r:id="rId30"/>
    <p:sldId id="274" r:id="rId31"/>
    <p:sldId id="275" r:id="rId32"/>
    <p:sldId id="276" r:id="rId33"/>
    <p:sldId id="518" r:id="rId34"/>
    <p:sldId id="524" r:id="rId35"/>
    <p:sldId id="281" r:id="rId36"/>
    <p:sldId id="52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inyard" initials="BM" lastIdx="1" clrIdx="0">
    <p:extLst>
      <p:ext uri="{19B8F6BF-5375-455C-9EA6-DF929625EA0E}">
        <p15:presenceInfo xmlns:p15="http://schemas.microsoft.com/office/powerpoint/2012/main" userId="388ab58350807d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3872"/>
    <a:srgbClr val="236194"/>
    <a:srgbClr val="4E91CD"/>
    <a:srgbClr val="A27B00"/>
    <a:srgbClr val="EC8085"/>
    <a:srgbClr val="F7C9CB"/>
    <a:srgbClr val="5393CE"/>
    <a:srgbClr val="C0E09B"/>
    <a:srgbClr val="CAE0F2"/>
    <a:srgbClr val="B2C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C63E1-D5A7-421A-9034-2A14060C0AF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E50C3E1-B0BE-475C-8255-F93D25C383AA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Consulting</a:t>
          </a:r>
        </a:p>
      </dgm:t>
    </dgm:pt>
    <dgm:pt modelId="{0537BC54-5547-4050-AF5E-98F5BEC1F88B}" type="parTrans" cxnId="{F20EF1AB-B41A-49EF-B653-942077AD7F92}">
      <dgm:prSet/>
      <dgm:spPr/>
      <dgm:t>
        <a:bodyPr/>
        <a:lstStyle/>
        <a:p>
          <a:endParaRPr lang="en-US"/>
        </a:p>
      </dgm:t>
    </dgm:pt>
    <dgm:pt modelId="{73F1BFC2-0A41-47C5-AB02-6039F4F9683A}" type="sibTrans" cxnId="{F20EF1AB-B41A-49EF-B653-942077AD7F92}">
      <dgm:prSet/>
      <dgm:spPr/>
      <dgm:t>
        <a:bodyPr/>
        <a:lstStyle/>
        <a:p>
          <a:endParaRPr lang="en-US"/>
        </a:p>
      </dgm:t>
    </dgm:pt>
    <dgm:pt modelId="{47AEAD87-9589-4415-9DDE-BCA1FD1FACF3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Education</a:t>
          </a:r>
        </a:p>
      </dgm:t>
    </dgm:pt>
    <dgm:pt modelId="{A8FFE5AB-2B64-45F8-83D0-F77A98A4E25C}" type="parTrans" cxnId="{9E495D9E-5A3F-4ADE-A4AB-59BB2CC0866E}">
      <dgm:prSet/>
      <dgm:spPr/>
      <dgm:t>
        <a:bodyPr/>
        <a:lstStyle/>
        <a:p>
          <a:endParaRPr lang="en-US"/>
        </a:p>
      </dgm:t>
    </dgm:pt>
    <dgm:pt modelId="{761EAFB4-C0DB-4AD8-BBCE-96B9AE3EC8D0}" type="sibTrans" cxnId="{9E495D9E-5A3F-4ADE-A4AB-59BB2CC0866E}">
      <dgm:prSet/>
      <dgm:spPr/>
      <dgm:t>
        <a:bodyPr/>
        <a:lstStyle/>
        <a:p>
          <a:endParaRPr lang="en-US"/>
        </a:p>
      </dgm:t>
    </dgm:pt>
    <dgm:pt modelId="{2225DF20-5328-4304-BFF7-F05FFCC36D0E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Strategy</a:t>
          </a:r>
        </a:p>
      </dgm:t>
    </dgm:pt>
    <dgm:pt modelId="{E8491F6E-470B-4845-8ABD-F782B35B6A82}" type="parTrans" cxnId="{1813A9DC-545A-4A26-A971-452370808106}">
      <dgm:prSet/>
      <dgm:spPr/>
      <dgm:t>
        <a:bodyPr/>
        <a:lstStyle/>
        <a:p>
          <a:endParaRPr lang="en-US"/>
        </a:p>
      </dgm:t>
    </dgm:pt>
    <dgm:pt modelId="{84FDB0B1-5D36-4BBC-947E-D7A8163230E2}" type="sibTrans" cxnId="{1813A9DC-545A-4A26-A971-452370808106}">
      <dgm:prSet/>
      <dgm:spPr/>
      <dgm:t>
        <a:bodyPr/>
        <a:lstStyle/>
        <a:p>
          <a:endParaRPr lang="en-US"/>
        </a:p>
      </dgm:t>
    </dgm:pt>
    <dgm:pt modelId="{C1DD1B1D-5042-4518-8987-1E8FDCA47947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Enrollment</a:t>
          </a:r>
        </a:p>
      </dgm:t>
    </dgm:pt>
    <dgm:pt modelId="{3AB0F9CB-F7ED-4734-8E64-175D54B06DFF}" type="parTrans" cxnId="{509DD68B-1595-48A1-8640-72B19D3C7724}">
      <dgm:prSet/>
      <dgm:spPr/>
      <dgm:t>
        <a:bodyPr/>
        <a:lstStyle/>
        <a:p>
          <a:endParaRPr lang="en-US"/>
        </a:p>
      </dgm:t>
    </dgm:pt>
    <dgm:pt modelId="{5B16A3AA-FC19-46B8-9773-DDE1C279D9AC}" type="sibTrans" cxnId="{509DD68B-1595-48A1-8640-72B19D3C7724}">
      <dgm:prSet/>
      <dgm:spPr/>
      <dgm:t>
        <a:bodyPr/>
        <a:lstStyle/>
        <a:p>
          <a:endParaRPr lang="en-US"/>
        </a:p>
      </dgm:t>
    </dgm:pt>
    <dgm:pt modelId="{BC05BD90-CD7F-4E83-B0D9-75F376E917BA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Compliance</a:t>
          </a:r>
        </a:p>
      </dgm:t>
    </dgm:pt>
    <dgm:pt modelId="{D02DFA1A-8B5B-481C-9CD3-0B0114C566E8}" type="parTrans" cxnId="{0554D74F-1453-48C7-96CF-C34EB93612CB}">
      <dgm:prSet/>
      <dgm:spPr/>
      <dgm:t>
        <a:bodyPr/>
        <a:lstStyle/>
        <a:p>
          <a:endParaRPr lang="en-US"/>
        </a:p>
      </dgm:t>
    </dgm:pt>
    <dgm:pt modelId="{F078AEDB-5B94-4BFE-8D59-3CB604FCC1DA}" type="sibTrans" cxnId="{0554D74F-1453-48C7-96CF-C34EB93612CB}">
      <dgm:prSet/>
      <dgm:spPr/>
      <dgm:t>
        <a:bodyPr/>
        <a:lstStyle/>
        <a:p>
          <a:endParaRPr lang="en-US"/>
        </a:p>
      </dgm:t>
    </dgm:pt>
    <dgm:pt modelId="{21B125CC-B9C6-43F5-B095-327D64B188F3}" type="pres">
      <dgm:prSet presAssocID="{559C63E1-D5A7-421A-9034-2A14060C0AFF}" presName="root" presStyleCnt="0">
        <dgm:presLayoutVars>
          <dgm:dir/>
          <dgm:resizeHandles val="exact"/>
        </dgm:presLayoutVars>
      </dgm:prSet>
      <dgm:spPr/>
    </dgm:pt>
    <dgm:pt modelId="{D95B116C-2A29-4F93-89F7-1F670CEB748F}" type="pres">
      <dgm:prSet presAssocID="{8E50C3E1-B0BE-475C-8255-F93D25C383AA}" presName="compNode" presStyleCnt="0"/>
      <dgm:spPr/>
    </dgm:pt>
    <dgm:pt modelId="{9695E22C-3593-4DED-865E-9760001CCBEC}" type="pres">
      <dgm:prSet presAssocID="{8E50C3E1-B0BE-475C-8255-F93D25C383AA}" presName="iconBgRect" presStyleLbl="bgShp" presStyleIdx="0" presStyleCnt="5"/>
      <dgm:spPr/>
    </dgm:pt>
    <dgm:pt modelId="{56D46941-7C7D-4DFB-96A9-40B069D48C5E}" type="pres">
      <dgm:prSet presAssocID="{8E50C3E1-B0BE-475C-8255-F93D25C383A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9C62DA47-1748-43CD-A3D6-80A69FD9C0C9}" type="pres">
      <dgm:prSet presAssocID="{8E50C3E1-B0BE-475C-8255-F93D25C383AA}" presName="spaceRect" presStyleCnt="0"/>
      <dgm:spPr/>
    </dgm:pt>
    <dgm:pt modelId="{04133CF6-2749-4AF5-908A-A2122D122410}" type="pres">
      <dgm:prSet presAssocID="{8E50C3E1-B0BE-475C-8255-F93D25C383AA}" presName="textRect" presStyleLbl="revTx" presStyleIdx="0" presStyleCnt="5">
        <dgm:presLayoutVars>
          <dgm:chMax val="1"/>
          <dgm:chPref val="1"/>
        </dgm:presLayoutVars>
      </dgm:prSet>
      <dgm:spPr/>
    </dgm:pt>
    <dgm:pt modelId="{8BC31386-BC88-49D6-946B-6184C75EC825}" type="pres">
      <dgm:prSet presAssocID="{73F1BFC2-0A41-47C5-AB02-6039F4F9683A}" presName="sibTrans" presStyleCnt="0"/>
      <dgm:spPr/>
    </dgm:pt>
    <dgm:pt modelId="{AEF56492-C6B8-495F-836A-1FE1A5DECF05}" type="pres">
      <dgm:prSet presAssocID="{47AEAD87-9589-4415-9DDE-BCA1FD1FACF3}" presName="compNode" presStyleCnt="0"/>
      <dgm:spPr/>
    </dgm:pt>
    <dgm:pt modelId="{F2716465-A914-4071-8D2D-05058E462ECE}" type="pres">
      <dgm:prSet presAssocID="{47AEAD87-9589-4415-9DDE-BCA1FD1FACF3}" presName="iconBgRect" presStyleLbl="bgShp" presStyleIdx="1" presStyleCnt="5"/>
      <dgm:spPr/>
    </dgm:pt>
    <dgm:pt modelId="{BD1C7CEB-BDCD-40FC-ACD3-01BBE28475F9}" type="pres">
      <dgm:prSet presAssocID="{47AEAD87-9589-4415-9DDE-BCA1FD1FACF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AF0EEF6-3BE2-408E-8EB8-B80FB367059F}" type="pres">
      <dgm:prSet presAssocID="{47AEAD87-9589-4415-9DDE-BCA1FD1FACF3}" presName="spaceRect" presStyleCnt="0"/>
      <dgm:spPr/>
    </dgm:pt>
    <dgm:pt modelId="{6E28F8FC-9016-4578-A4F5-2D1D5C47B133}" type="pres">
      <dgm:prSet presAssocID="{47AEAD87-9589-4415-9DDE-BCA1FD1FACF3}" presName="textRect" presStyleLbl="revTx" presStyleIdx="1" presStyleCnt="5">
        <dgm:presLayoutVars>
          <dgm:chMax val="1"/>
          <dgm:chPref val="1"/>
        </dgm:presLayoutVars>
      </dgm:prSet>
      <dgm:spPr/>
    </dgm:pt>
    <dgm:pt modelId="{BD7AF4D8-C5D6-4489-9671-A99BF0270283}" type="pres">
      <dgm:prSet presAssocID="{761EAFB4-C0DB-4AD8-BBCE-96B9AE3EC8D0}" presName="sibTrans" presStyleCnt="0"/>
      <dgm:spPr/>
    </dgm:pt>
    <dgm:pt modelId="{4D04D235-8E74-46E9-BEC1-BCA94D91F53C}" type="pres">
      <dgm:prSet presAssocID="{2225DF20-5328-4304-BFF7-F05FFCC36D0E}" presName="compNode" presStyleCnt="0"/>
      <dgm:spPr/>
    </dgm:pt>
    <dgm:pt modelId="{36E0AA76-88D3-47FC-9AE0-D52E0201710F}" type="pres">
      <dgm:prSet presAssocID="{2225DF20-5328-4304-BFF7-F05FFCC36D0E}" presName="iconBgRect" presStyleLbl="bgShp" presStyleIdx="2" presStyleCnt="5"/>
      <dgm:spPr/>
    </dgm:pt>
    <dgm:pt modelId="{FDC68009-588C-40C4-846E-597169594140}" type="pres">
      <dgm:prSet presAssocID="{2225DF20-5328-4304-BFF7-F05FFCC36D0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7C3FF024-5716-41A8-BDCB-5E9DB4B4966D}" type="pres">
      <dgm:prSet presAssocID="{2225DF20-5328-4304-BFF7-F05FFCC36D0E}" presName="spaceRect" presStyleCnt="0"/>
      <dgm:spPr/>
    </dgm:pt>
    <dgm:pt modelId="{58838F70-AFCF-4B41-8E40-C0935839AB17}" type="pres">
      <dgm:prSet presAssocID="{2225DF20-5328-4304-BFF7-F05FFCC36D0E}" presName="textRect" presStyleLbl="revTx" presStyleIdx="2" presStyleCnt="5">
        <dgm:presLayoutVars>
          <dgm:chMax val="1"/>
          <dgm:chPref val="1"/>
        </dgm:presLayoutVars>
      </dgm:prSet>
      <dgm:spPr/>
    </dgm:pt>
    <dgm:pt modelId="{219C5728-BC4B-4BDE-82AE-2E871E820C31}" type="pres">
      <dgm:prSet presAssocID="{84FDB0B1-5D36-4BBC-947E-D7A8163230E2}" presName="sibTrans" presStyleCnt="0"/>
      <dgm:spPr/>
    </dgm:pt>
    <dgm:pt modelId="{23C63C9B-5CDD-4F0A-95DA-212D4E876B43}" type="pres">
      <dgm:prSet presAssocID="{C1DD1B1D-5042-4518-8987-1E8FDCA47947}" presName="compNode" presStyleCnt="0"/>
      <dgm:spPr/>
    </dgm:pt>
    <dgm:pt modelId="{A98A324F-552C-47F7-8336-21BD397B676E}" type="pres">
      <dgm:prSet presAssocID="{C1DD1B1D-5042-4518-8987-1E8FDCA47947}" presName="iconBgRect" presStyleLbl="bgShp" presStyleIdx="3" presStyleCnt="5"/>
      <dgm:spPr/>
    </dgm:pt>
    <dgm:pt modelId="{AE3656BF-42EC-40C6-B8D5-400F76B40DF4}" type="pres">
      <dgm:prSet presAssocID="{C1DD1B1D-5042-4518-8987-1E8FDCA4794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22DA2111-1E88-45EE-AE9C-1EE48F948C50}" type="pres">
      <dgm:prSet presAssocID="{C1DD1B1D-5042-4518-8987-1E8FDCA47947}" presName="spaceRect" presStyleCnt="0"/>
      <dgm:spPr/>
    </dgm:pt>
    <dgm:pt modelId="{11E59A76-CF5A-468F-943C-97C14944AB37}" type="pres">
      <dgm:prSet presAssocID="{C1DD1B1D-5042-4518-8987-1E8FDCA47947}" presName="textRect" presStyleLbl="revTx" presStyleIdx="3" presStyleCnt="5">
        <dgm:presLayoutVars>
          <dgm:chMax val="1"/>
          <dgm:chPref val="1"/>
        </dgm:presLayoutVars>
      </dgm:prSet>
      <dgm:spPr/>
    </dgm:pt>
    <dgm:pt modelId="{F2455443-DAC2-4F82-B31A-B1C1BC77FCE4}" type="pres">
      <dgm:prSet presAssocID="{5B16A3AA-FC19-46B8-9773-DDE1C279D9AC}" presName="sibTrans" presStyleCnt="0"/>
      <dgm:spPr/>
    </dgm:pt>
    <dgm:pt modelId="{31D28629-065E-402C-9923-A9667055CF7C}" type="pres">
      <dgm:prSet presAssocID="{BC05BD90-CD7F-4E83-B0D9-75F376E917BA}" presName="compNode" presStyleCnt="0"/>
      <dgm:spPr/>
    </dgm:pt>
    <dgm:pt modelId="{329FCD8E-9FB0-4406-BD79-9FF35918FEDB}" type="pres">
      <dgm:prSet presAssocID="{BC05BD90-CD7F-4E83-B0D9-75F376E917BA}" presName="iconBgRect" presStyleLbl="bgShp" presStyleIdx="4" presStyleCnt="5"/>
      <dgm:spPr/>
    </dgm:pt>
    <dgm:pt modelId="{32098A51-FF4A-4C9B-89AF-C7A4DE941827}" type="pres">
      <dgm:prSet presAssocID="{BC05BD90-CD7F-4E83-B0D9-75F376E917B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0721853-5B25-4FCD-8136-32C4A938A612}" type="pres">
      <dgm:prSet presAssocID="{BC05BD90-CD7F-4E83-B0D9-75F376E917BA}" presName="spaceRect" presStyleCnt="0"/>
      <dgm:spPr/>
    </dgm:pt>
    <dgm:pt modelId="{5410B88E-A838-4061-AF3E-7817318B7219}" type="pres">
      <dgm:prSet presAssocID="{BC05BD90-CD7F-4E83-B0D9-75F376E917B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C3BA217-0FCB-43D3-B353-03C304CDA00B}" type="presOf" srcId="{8E50C3E1-B0BE-475C-8255-F93D25C383AA}" destId="{04133CF6-2749-4AF5-908A-A2122D122410}" srcOrd="0" destOrd="0" presId="urn:microsoft.com/office/officeart/2018/5/layout/IconCircleLabelList"/>
    <dgm:cxn modelId="{4E460B6C-5D00-4684-B470-8B8BF84247FB}" type="presOf" srcId="{47AEAD87-9589-4415-9DDE-BCA1FD1FACF3}" destId="{6E28F8FC-9016-4578-A4F5-2D1D5C47B133}" srcOrd="0" destOrd="0" presId="urn:microsoft.com/office/officeart/2018/5/layout/IconCircleLabelList"/>
    <dgm:cxn modelId="{0554D74F-1453-48C7-96CF-C34EB93612CB}" srcId="{559C63E1-D5A7-421A-9034-2A14060C0AFF}" destId="{BC05BD90-CD7F-4E83-B0D9-75F376E917BA}" srcOrd="4" destOrd="0" parTransId="{D02DFA1A-8B5B-481C-9CD3-0B0114C566E8}" sibTransId="{F078AEDB-5B94-4BFE-8D59-3CB604FCC1DA}"/>
    <dgm:cxn modelId="{509DD68B-1595-48A1-8640-72B19D3C7724}" srcId="{559C63E1-D5A7-421A-9034-2A14060C0AFF}" destId="{C1DD1B1D-5042-4518-8987-1E8FDCA47947}" srcOrd="3" destOrd="0" parTransId="{3AB0F9CB-F7ED-4734-8E64-175D54B06DFF}" sibTransId="{5B16A3AA-FC19-46B8-9773-DDE1C279D9AC}"/>
    <dgm:cxn modelId="{A09DA68D-4BA1-443B-A584-C70C86D1FDAD}" type="presOf" srcId="{2225DF20-5328-4304-BFF7-F05FFCC36D0E}" destId="{58838F70-AFCF-4B41-8E40-C0935839AB17}" srcOrd="0" destOrd="0" presId="urn:microsoft.com/office/officeart/2018/5/layout/IconCircleLabelList"/>
    <dgm:cxn modelId="{F112C79C-1D6E-4ACE-A948-4A38A7586411}" type="presOf" srcId="{559C63E1-D5A7-421A-9034-2A14060C0AFF}" destId="{21B125CC-B9C6-43F5-B095-327D64B188F3}" srcOrd="0" destOrd="0" presId="urn:microsoft.com/office/officeart/2018/5/layout/IconCircleLabelList"/>
    <dgm:cxn modelId="{9E495D9E-5A3F-4ADE-A4AB-59BB2CC0866E}" srcId="{559C63E1-D5A7-421A-9034-2A14060C0AFF}" destId="{47AEAD87-9589-4415-9DDE-BCA1FD1FACF3}" srcOrd="1" destOrd="0" parTransId="{A8FFE5AB-2B64-45F8-83D0-F77A98A4E25C}" sibTransId="{761EAFB4-C0DB-4AD8-BBCE-96B9AE3EC8D0}"/>
    <dgm:cxn modelId="{F20EF1AB-B41A-49EF-B653-942077AD7F92}" srcId="{559C63E1-D5A7-421A-9034-2A14060C0AFF}" destId="{8E50C3E1-B0BE-475C-8255-F93D25C383AA}" srcOrd="0" destOrd="0" parTransId="{0537BC54-5547-4050-AF5E-98F5BEC1F88B}" sibTransId="{73F1BFC2-0A41-47C5-AB02-6039F4F9683A}"/>
    <dgm:cxn modelId="{50CCF3AB-A3D3-445B-9096-30A8328D0344}" type="presOf" srcId="{BC05BD90-CD7F-4E83-B0D9-75F376E917BA}" destId="{5410B88E-A838-4061-AF3E-7817318B7219}" srcOrd="0" destOrd="0" presId="urn:microsoft.com/office/officeart/2018/5/layout/IconCircleLabelList"/>
    <dgm:cxn modelId="{1813A9DC-545A-4A26-A971-452370808106}" srcId="{559C63E1-D5A7-421A-9034-2A14060C0AFF}" destId="{2225DF20-5328-4304-BFF7-F05FFCC36D0E}" srcOrd="2" destOrd="0" parTransId="{E8491F6E-470B-4845-8ABD-F782B35B6A82}" sibTransId="{84FDB0B1-5D36-4BBC-947E-D7A8163230E2}"/>
    <dgm:cxn modelId="{3F5595F0-2158-4AB0-B201-2F4BF97A8184}" type="presOf" srcId="{C1DD1B1D-5042-4518-8987-1E8FDCA47947}" destId="{11E59A76-CF5A-468F-943C-97C14944AB37}" srcOrd="0" destOrd="0" presId="urn:microsoft.com/office/officeart/2018/5/layout/IconCircleLabelList"/>
    <dgm:cxn modelId="{C28E3D64-2048-4A22-857F-8D4C38E49D44}" type="presParOf" srcId="{21B125CC-B9C6-43F5-B095-327D64B188F3}" destId="{D95B116C-2A29-4F93-89F7-1F670CEB748F}" srcOrd="0" destOrd="0" presId="urn:microsoft.com/office/officeart/2018/5/layout/IconCircleLabelList"/>
    <dgm:cxn modelId="{23EE29CF-8FA5-4373-A404-0C2ADBC4D126}" type="presParOf" srcId="{D95B116C-2A29-4F93-89F7-1F670CEB748F}" destId="{9695E22C-3593-4DED-865E-9760001CCBEC}" srcOrd="0" destOrd="0" presId="urn:microsoft.com/office/officeart/2018/5/layout/IconCircleLabelList"/>
    <dgm:cxn modelId="{60D57FB1-8D8D-467F-8221-72D3ACF6A2DB}" type="presParOf" srcId="{D95B116C-2A29-4F93-89F7-1F670CEB748F}" destId="{56D46941-7C7D-4DFB-96A9-40B069D48C5E}" srcOrd="1" destOrd="0" presId="urn:microsoft.com/office/officeart/2018/5/layout/IconCircleLabelList"/>
    <dgm:cxn modelId="{2507C99A-549C-4B5B-97C0-B95A15BCAAD4}" type="presParOf" srcId="{D95B116C-2A29-4F93-89F7-1F670CEB748F}" destId="{9C62DA47-1748-43CD-A3D6-80A69FD9C0C9}" srcOrd="2" destOrd="0" presId="urn:microsoft.com/office/officeart/2018/5/layout/IconCircleLabelList"/>
    <dgm:cxn modelId="{B07C9BB1-D878-4D14-8235-9E16AC078483}" type="presParOf" srcId="{D95B116C-2A29-4F93-89F7-1F670CEB748F}" destId="{04133CF6-2749-4AF5-908A-A2122D122410}" srcOrd="3" destOrd="0" presId="urn:microsoft.com/office/officeart/2018/5/layout/IconCircleLabelList"/>
    <dgm:cxn modelId="{978E3E5B-D90C-41F8-B713-D248E3C8D8F9}" type="presParOf" srcId="{21B125CC-B9C6-43F5-B095-327D64B188F3}" destId="{8BC31386-BC88-49D6-946B-6184C75EC825}" srcOrd="1" destOrd="0" presId="urn:microsoft.com/office/officeart/2018/5/layout/IconCircleLabelList"/>
    <dgm:cxn modelId="{0B29BD2C-09F9-4152-914E-1F391C1C0FA3}" type="presParOf" srcId="{21B125CC-B9C6-43F5-B095-327D64B188F3}" destId="{AEF56492-C6B8-495F-836A-1FE1A5DECF05}" srcOrd="2" destOrd="0" presId="urn:microsoft.com/office/officeart/2018/5/layout/IconCircleLabelList"/>
    <dgm:cxn modelId="{BDD33CD8-7556-40FF-8CD7-9FDBEE1E7230}" type="presParOf" srcId="{AEF56492-C6B8-495F-836A-1FE1A5DECF05}" destId="{F2716465-A914-4071-8D2D-05058E462ECE}" srcOrd="0" destOrd="0" presId="urn:microsoft.com/office/officeart/2018/5/layout/IconCircleLabelList"/>
    <dgm:cxn modelId="{7E006DC1-45C1-4CD9-B6F2-1871C99EAEFA}" type="presParOf" srcId="{AEF56492-C6B8-495F-836A-1FE1A5DECF05}" destId="{BD1C7CEB-BDCD-40FC-ACD3-01BBE28475F9}" srcOrd="1" destOrd="0" presId="urn:microsoft.com/office/officeart/2018/5/layout/IconCircleLabelList"/>
    <dgm:cxn modelId="{A3B7CD44-9C6E-4845-AD28-89EDA5282171}" type="presParOf" srcId="{AEF56492-C6B8-495F-836A-1FE1A5DECF05}" destId="{4AF0EEF6-3BE2-408E-8EB8-B80FB367059F}" srcOrd="2" destOrd="0" presId="urn:microsoft.com/office/officeart/2018/5/layout/IconCircleLabelList"/>
    <dgm:cxn modelId="{F6B8932B-84FB-4DE8-B7A0-35D80B52BAAF}" type="presParOf" srcId="{AEF56492-C6B8-495F-836A-1FE1A5DECF05}" destId="{6E28F8FC-9016-4578-A4F5-2D1D5C47B133}" srcOrd="3" destOrd="0" presId="urn:microsoft.com/office/officeart/2018/5/layout/IconCircleLabelList"/>
    <dgm:cxn modelId="{A9D7C068-B0DF-442D-8AC0-0FEE070AD88E}" type="presParOf" srcId="{21B125CC-B9C6-43F5-B095-327D64B188F3}" destId="{BD7AF4D8-C5D6-4489-9671-A99BF0270283}" srcOrd="3" destOrd="0" presId="urn:microsoft.com/office/officeart/2018/5/layout/IconCircleLabelList"/>
    <dgm:cxn modelId="{EDB325E9-2164-463C-81E5-57A2D2A979CA}" type="presParOf" srcId="{21B125CC-B9C6-43F5-B095-327D64B188F3}" destId="{4D04D235-8E74-46E9-BEC1-BCA94D91F53C}" srcOrd="4" destOrd="0" presId="urn:microsoft.com/office/officeart/2018/5/layout/IconCircleLabelList"/>
    <dgm:cxn modelId="{92735D3F-E4E4-44EE-8D27-0344E6B6BC98}" type="presParOf" srcId="{4D04D235-8E74-46E9-BEC1-BCA94D91F53C}" destId="{36E0AA76-88D3-47FC-9AE0-D52E0201710F}" srcOrd="0" destOrd="0" presId="urn:microsoft.com/office/officeart/2018/5/layout/IconCircleLabelList"/>
    <dgm:cxn modelId="{22C7D915-F53B-417C-8E79-A59709096987}" type="presParOf" srcId="{4D04D235-8E74-46E9-BEC1-BCA94D91F53C}" destId="{FDC68009-588C-40C4-846E-597169594140}" srcOrd="1" destOrd="0" presId="urn:microsoft.com/office/officeart/2018/5/layout/IconCircleLabelList"/>
    <dgm:cxn modelId="{84215605-6BCE-4A87-884A-8873F680136D}" type="presParOf" srcId="{4D04D235-8E74-46E9-BEC1-BCA94D91F53C}" destId="{7C3FF024-5716-41A8-BDCB-5E9DB4B4966D}" srcOrd="2" destOrd="0" presId="urn:microsoft.com/office/officeart/2018/5/layout/IconCircleLabelList"/>
    <dgm:cxn modelId="{21ABACDF-8E31-420B-AECB-A2162706E190}" type="presParOf" srcId="{4D04D235-8E74-46E9-BEC1-BCA94D91F53C}" destId="{58838F70-AFCF-4B41-8E40-C0935839AB17}" srcOrd="3" destOrd="0" presId="urn:microsoft.com/office/officeart/2018/5/layout/IconCircleLabelList"/>
    <dgm:cxn modelId="{9B13700D-A054-418A-822F-EC9E0395ED69}" type="presParOf" srcId="{21B125CC-B9C6-43F5-B095-327D64B188F3}" destId="{219C5728-BC4B-4BDE-82AE-2E871E820C31}" srcOrd="5" destOrd="0" presId="urn:microsoft.com/office/officeart/2018/5/layout/IconCircleLabelList"/>
    <dgm:cxn modelId="{1639C037-62B1-4CB3-86CA-44E68016D538}" type="presParOf" srcId="{21B125CC-B9C6-43F5-B095-327D64B188F3}" destId="{23C63C9B-5CDD-4F0A-95DA-212D4E876B43}" srcOrd="6" destOrd="0" presId="urn:microsoft.com/office/officeart/2018/5/layout/IconCircleLabelList"/>
    <dgm:cxn modelId="{D57A0410-109E-4EDF-92E8-F54B27832735}" type="presParOf" srcId="{23C63C9B-5CDD-4F0A-95DA-212D4E876B43}" destId="{A98A324F-552C-47F7-8336-21BD397B676E}" srcOrd="0" destOrd="0" presId="urn:microsoft.com/office/officeart/2018/5/layout/IconCircleLabelList"/>
    <dgm:cxn modelId="{3532BDEB-2E9C-4C90-8A99-AF395669FFED}" type="presParOf" srcId="{23C63C9B-5CDD-4F0A-95DA-212D4E876B43}" destId="{AE3656BF-42EC-40C6-B8D5-400F76B40DF4}" srcOrd="1" destOrd="0" presId="urn:microsoft.com/office/officeart/2018/5/layout/IconCircleLabelList"/>
    <dgm:cxn modelId="{CC008CA3-3C31-403E-B1CE-E071D3B9166A}" type="presParOf" srcId="{23C63C9B-5CDD-4F0A-95DA-212D4E876B43}" destId="{22DA2111-1E88-45EE-AE9C-1EE48F948C50}" srcOrd="2" destOrd="0" presId="urn:microsoft.com/office/officeart/2018/5/layout/IconCircleLabelList"/>
    <dgm:cxn modelId="{32D29397-F365-4EA5-B869-D36FAF6946A2}" type="presParOf" srcId="{23C63C9B-5CDD-4F0A-95DA-212D4E876B43}" destId="{11E59A76-CF5A-468F-943C-97C14944AB37}" srcOrd="3" destOrd="0" presId="urn:microsoft.com/office/officeart/2018/5/layout/IconCircleLabelList"/>
    <dgm:cxn modelId="{CC73D0E2-BAD4-4D50-A478-CE7C5CA5F376}" type="presParOf" srcId="{21B125CC-B9C6-43F5-B095-327D64B188F3}" destId="{F2455443-DAC2-4F82-B31A-B1C1BC77FCE4}" srcOrd="7" destOrd="0" presId="urn:microsoft.com/office/officeart/2018/5/layout/IconCircleLabelList"/>
    <dgm:cxn modelId="{98FF5127-4422-4DB6-B017-D251E5FD15D1}" type="presParOf" srcId="{21B125CC-B9C6-43F5-B095-327D64B188F3}" destId="{31D28629-065E-402C-9923-A9667055CF7C}" srcOrd="8" destOrd="0" presId="urn:microsoft.com/office/officeart/2018/5/layout/IconCircleLabelList"/>
    <dgm:cxn modelId="{5419B8E0-C4DE-4C27-A357-A77A67F17D61}" type="presParOf" srcId="{31D28629-065E-402C-9923-A9667055CF7C}" destId="{329FCD8E-9FB0-4406-BD79-9FF35918FEDB}" srcOrd="0" destOrd="0" presId="urn:microsoft.com/office/officeart/2018/5/layout/IconCircleLabelList"/>
    <dgm:cxn modelId="{B0617DEF-F19B-4401-B092-618355A31357}" type="presParOf" srcId="{31D28629-065E-402C-9923-A9667055CF7C}" destId="{32098A51-FF4A-4C9B-89AF-C7A4DE941827}" srcOrd="1" destOrd="0" presId="urn:microsoft.com/office/officeart/2018/5/layout/IconCircleLabelList"/>
    <dgm:cxn modelId="{DD4D74D9-37DC-4071-B678-2906A0CDA6E3}" type="presParOf" srcId="{31D28629-065E-402C-9923-A9667055CF7C}" destId="{A0721853-5B25-4FCD-8136-32C4A938A612}" srcOrd="2" destOrd="0" presId="urn:microsoft.com/office/officeart/2018/5/layout/IconCircleLabelList"/>
    <dgm:cxn modelId="{AECDE9B0-D8FF-43ED-A988-846B1D4717BD}" type="presParOf" srcId="{31D28629-065E-402C-9923-A9667055CF7C}" destId="{5410B88E-A838-4061-AF3E-7817318B721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5E22C-3593-4DED-865E-9760001CCBEC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46941-7C7D-4DFB-96A9-40B069D48C5E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33CF6-2749-4AF5-908A-A2122D122410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Consulting</a:t>
          </a:r>
        </a:p>
      </dsp:txBody>
      <dsp:txXfrm>
        <a:off x="333914" y="2456402"/>
        <a:ext cx="1800000" cy="720000"/>
      </dsp:txXfrm>
    </dsp:sp>
    <dsp:sp modelId="{F2716465-A914-4071-8D2D-05058E462ECE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C7CEB-BDCD-40FC-ACD3-01BBE28475F9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8F8FC-9016-4578-A4F5-2D1D5C47B133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Education</a:t>
          </a:r>
        </a:p>
      </dsp:txBody>
      <dsp:txXfrm>
        <a:off x="2448914" y="2456402"/>
        <a:ext cx="1800000" cy="720000"/>
      </dsp:txXfrm>
    </dsp:sp>
    <dsp:sp modelId="{36E0AA76-88D3-47FC-9AE0-D52E0201710F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68009-588C-40C4-846E-597169594140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38F70-AFCF-4B41-8E40-C0935839AB17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Strategy</a:t>
          </a:r>
        </a:p>
      </dsp:txBody>
      <dsp:txXfrm>
        <a:off x="4563914" y="2456402"/>
        <a:ext cx="1800000" cy="720000"/>
      </dsp:txXfrm>
    </dsp:sp>
    <dsp:sp modelId="{A98A324F-552C-47F7-8336-21BD397B676E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656BF-42EC-40C6-B8D5-400F76B40DF4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59A76-CF5A-468F-943C-97C14944AB37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Enrollment</a:t>
          </a:r>
        </a:p>
      </dsp:txBody>
      <dsp:txXfrm>
        <a:off x="6678914" y="2456402"/>
        <a:ext cx="1800000" cy="720000"/>
      </dsp:txXfrm>
    </dsp:sp>
    <dsp:sp modelId="{329FCD8E-9FB0-4406-BD79-9FF35918FEDB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98A51-FF4A-4C9B-89AF-C7A4DE941827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0B88E-A838-4061-AF3E-7817318B7219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Compliance</a:t>
          </a:r>
        </a:p>
      </dsp:txBody>
      <dsp:txXfrm>
        <a:off x="8793914" y="245640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6019B-E44C-4C0F-BD14-159D291E66BB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10489-D493-4A4D-B1B6-A7440843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2/3 of people who file for bankruptcy</a:t>
            </a:r>
            <a:r>
              <a:rPr lang="en-US" baseline="0" dirty="0"/>
              <a:t> cite medical issues as a key contributor to their financial downfall.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3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Employee</a:t>
            </a:r>
            <a:r>
              <a:rPr lang="en-US" baseline="0" dirty="0"/>
              <a:t> is responsible for out of pocket expenses, not covered by health insurance.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73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</a:t>
            </a:r>
            <a:r>
              <a:rPr lang="en-US" baseline="0" dirty="0"/>
              <a:t>e actually profits from Xperience Strategy!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8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Employees</a:t>
            </a:r>
            <a:r>
              <a:rPr lang="en-US" baseline="0" dirty="0"/>
              <a:t> get paid cash from Enhanced Supplemental Benefits.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joining</a:t>
            </a:r>
            <a:r>
              <a:rPr lang="en-US" baseline="0" dirty="0"/>
              <a:t> us!  Let’s schedule your strategy meeting!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6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medical bills really devastate</a:t>
            </a:r>
            <a:r>
              <a:rPr lang="en-US" baseline="0" dirty="0"/>
              <a:t> America’s families?  You be the judge…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study done at Harvard University indicates that this</a:t>
            </a:r>
            <a:r>
              <a:rPr lang="en-US" baseline="0" dirty="0"/>
              <a:t> (medical bills) is the biggest cause of bankruptcy…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4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most of them had health insurance.  “78% of filers had some form of health insurance.”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believe this epidemic to the financial downfall for American’s today has 1 major factor: lack of education.  These programs are complex and confusing and unfortunately, education is greatly lacking in our industry.  Xperience Benefits is on a mission to revolutionize the industry through a greater focus on education!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provide benefits counseling for all employees</a:t>
            </a:r>
            <a:r>
              <a:rPr lang="en-US" baseline="0" dirty="0"/>
              <a:t>.  These sessions are confidential, customized, and complimentary.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2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enhanced</a:t>
            </a:r>
            <a:r>
              <a:rPr lang="en-US" baseline="0" dirty="0"/>
              <a:t> strategy goes beyond nice messaging and branding. </a:t>
            </a:r>
            <a:r>
              <a:rPr lang="en-US" dirty="0"/>
              <a:t>What</a:t>
            </a:r>
            <a:r>
              <a:rPr lang="en-US" baseline="0" dirty="0"/>
              <a:t> really separates Xperience Benefits from the rest of the industry, is our enhanced focus on education and world class service. We truly deliver on our promise.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48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Traidtional</a:t>
            </a:r>
            <a:r>
              <a:rPr lang="en-US" dirty="0"/>
              <a:t> broker model</a:t>
            </a:r>
            <a:r>
              <a:rPr lang="en-US" baseline="0" dirty="0"/>
              <a:t> vs. Xperience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case study shows</a:t>
            </a:r>
            <a:r>
              <a:rPr lang="en-US" baseline="0" dirty="0"/>
              <a:t> a side by side comparison of most traditional “health insurance only focus” vs. Xperience Strategy.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9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7894-88A6-4BFC-B465-F304F2540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C6BE-C851-4BD0-925E-B982FA420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9C3FD-1C01-49DA-8AA3-FAC68148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DA868-8E07-4C1D-AD35-E59ECF78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C044D-3F0F-4722-B102-B21CDBD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2E81-9122-4D3A-9C18-B6777FFD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E5C22-D7CD-49F0-BFC4-F5713C93D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4DF58-A5B7-43B7-9B00-65D2CEDE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7A799-1150-40E1-A01A-FFD48E708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4E6E-38D6-4E51-9064-5D196A78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D8F0A-DC71-4DEA-A27B-0273A9FDA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85CD8-A9B5-4195-AA40-B43EB97CA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44F9-F437-41A1-B1ED-9859D5C2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C609D-D5F9-42ED-B07C-F3D88121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41BA7-237B-411F-9AA0-892EC900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E918F-D721-43DF-B17A-DDC1267D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3605-5249-4F18-9F6E-0757D2AD2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934DD-DB0A-4C00-982D-414779CE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01B07-0614-4901-BEE3-AD1B2D86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EF2DD-B741-4B53-9776-9A4F57A2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F288-1AD4-4966-9985-56AD469B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93CA1-D2F8-4CEF-8A34-AF68555D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E4628-5E42-4327-A9D0-B2B584A8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E037C-E02A-4C6F-8E1E-32FD2F04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F42FB-1F81-4C39-98D0-AAAB6EB0B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641D2-10BB-4AB5-AA61-0FB1C968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E686B-8CC2-4DF9-BF98-3C57FCEC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70E36-AB92-4B93-87E9-9AA6FBDEA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6E079-59E8-4CF2-BCEE-AA35435C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D7D4C-B351-483D-A2CF-609893A4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44A8F-CDA1-443E-AF9F-E1C0B8E1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0CC2-B54D-4CAF-9E8D-62D144A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582FE-233F-4511-B3CD-4C3632FD5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D9717-8730-4BA3-BB54-56614FD7D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B54B1E-35BF-44D2-9AEE-50F88515B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C563C-DBFB-4663-9432-E6140A5CB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F27D1-0542-4C0C-9E66-20CDD747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840852-A356-43E5-8EBB-0820F65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389FC-20C7-424D-AADE-BD47711F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D189-13DF-4231-9D35-BD40CEFE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12205-181C-4A78-A159-BEDFCD30A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BDF3E-A857-4643-B153-17DF87B8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9B56F-DD01-468A-A772-D9660511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99077E-0F5A-4FDE-B49A-E5079850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BC8E93-888C-4140-94C1-4566BDD4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5F35-DFB6-446A-AE2C-1865A9C1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22CF-D8FC-498C-A74C-B33409E2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4B1D-7E95-439A-8E88-CA08D381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A77E1-BFCB-4646-A34B-6C99B959C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F6A8C-DA29-4FEF-B282-63948AEBE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F47C7-D726-44E0-842C-76695916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F2A49-5E90-4DC6-8109-7753E72E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672F-925C-47C7-A9E6-64AABAEE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99EA3-A2E3-4EA0-A7C2-264D776F4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9146D-E77C-4E60-B2E2-93461D36B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82A72-E1F3-4033-91CF-BFE73B21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7B4B8-A0C1-464B-8D60-C3F00B25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4467E-1EB1-4691-87BE-FA113350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59C0BE-145B-457B-8D53-A3EE6847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673A5-59A0-414F-8A63-E08414A5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765E4-1FE0-4A73-AF75-D78E4DCA0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6BB54-79F0-4600-84E9-5F1EFACFD53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AA63-8F2F-469F-A39F-CA57A5D10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C3B77-346B-42E2-BCE2-3DC3F0E2C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0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vimeo.com/29032461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mailto:clientservices@xperiencebenefits.co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nbc.com/2019/02/11/this-is-the-real-reason-most-americans-file-for-bankruptcy.html" TargetMode="Externa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balance.com/medical-bankruptcy-statistics-4154729" TargetMode="Externa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s://www.investopedia.com/financial-edge/0310/top-5-reasons-people-go-bankrupt.aspx" TargetMode="Externa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estopedia.com/financial-edge/0310/top-5-reasons-people-go-bankrupt.asp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CCE24-A19E-FC39-43D7-8EE0D4803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44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54">
        <p159:morph option="byObject"/>
      </p:transition>
    </mc:Choice>
    <mc:Fallback xmlns="">
      <p:transition spd="slow" advTm="375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A9185E8A-3649-4327-B08E-890730CFE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30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317">
        <p159:morph option="byObject"/>
      </p:transition>
    </mc:Choice>
    <mc:Fallback xmlns="">
      <p:transition spd="slow" advTm="431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CC85F-857F-0F8B-B6F2-5CEBCD6CC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Employee Navigator</a:t>
            </a:r>
          </a:p>
        </p:txBody>
      </p:sp>
      <p:pic>
        <p:nvPicPr>
          <p:cNvPr id="5" name="Content Placeholder 4" descr="A screenshot of a computer&#10;&#10;Description automatically generated">
            <a:hlinkClick r:id="rId2" tooltip="Click here to watch a quick video about Employee Navigator"/>
            <a:extLst>
              <a:ext uri="{FF2B5EF4-FFF2-40B4-BE49-F238E27FC236}">
                <a16:creationId xmlns:a16="http://schemas.microsoft.com/office/drawing/2014/main" id="{D92A18F4-E2C7-27A1-F5DD-E872E496A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40" y="584725"/>
            <a:ext cx="7624038" cy="4364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F045C-CB1F-EF9D-1536-4B79649B9EEB}"/>
              </a:ext>
            </a:extLst>
          </p:cNvPr>
          <p:cNvSpPr txBox="1"/>
          <p:nvPr/>
        </p:nvSpPr>
        <p:spPr>
          <a:xfrm>
            <a:off x="4703366" y="5377347"/>
            <a:ext cx="650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Click here to learn more about Employee Navigator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32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37"/>
    </mc:Choice>
    <mc:Fallback xmlns="">
      <p:transition advTm="32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518872-FD4C-408E-B033-799387F7C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107" y="1752334"/>
            <a:ext cx="2624754" cy="42991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EB227-757E-456A-9CE5-B9D75E86760A}"/>
              </a:ext>
            </a:extLst>
          </p:cNvPr>
          <p:cNvSpPr txBox="1"/>
          <p:nvPr/>
        </p:nvSpPr>
        <p:spPr>
          <a:xfrm>
            <a:off x="7247106" y="541252"/>
            <a:ext cx="262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AF598-8AC1-4A14-84AB-C6E878470745}"/>
              </a:ext>
            </a:extLst>
          </p:cNvPr>
          <p:cNvSpPr txBox="1"/>
          <p:nvPr/>
        </p:nvSpPr>
        <p:spPr>
          <a:xfrm>
            <a:off x="2884039" y="1305536"/>
            <a:ext cx="178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High-Touch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0BF74-0626-49CE-AA02-F4752FB0FD24}"/>
              </a:ext>
            </a:extLst>
          </p:cNvPr>
          <p:cNvSpPr txBox="1"/>
          <p:nvPr/>
        </p:nvSpPr>
        <p:spPr>
          <a:xfrm>
            <a:off x="7539102" y="1305536"/>
            <a:ext cx="204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High-Tech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6DE0D9-E363-448B-AE46-415A32E728E3}"/>
              </a:ext>
            </a:extLst>
          </p:cNvPr>
          <p:cNvSpPr txBox="1"/>
          <p:nvPr/>
        </p:nvSpPr>
        <p:spPr>
          <a:xfrm>
            <a:off x="1845380" y="527218"/>
            <a:ext cx="3857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56A36-984E-87B5-E24A-06AC5B503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" y="91171"/>
            <a:ext cx="2058603" cy="748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78E49-E5F9-4BEF-2957-E3815C7950D6}"/>
              </a:ext>
            </a:extLst>
          </p:cNvPr>
          <p:cNvSpPr txBox="1"/>
          <p:nvPr/>
        </p:nvSpPr>
        <p:spPr>
          <a:xfrm>
            <a:off x="1408922" y="2202024"/>
            <a:ext cx="5411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Benefits Consultant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Executive Consultant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Benefits Counselor(s)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Specialist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Coordinator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Area Director</a:t>
            </a:r>
          </a:p>
        </p:txBody>
      </p:sp>
    </p:spTree>
    <p:extLst>
      <p:ext uri="{BB962C8B-B14F-4D97-AF65-F5344CB8AC3E}">
        <p14:creationId xmlns:p14="http://schemas.microsoft.com/office/powerpoint/2010/main" val="247108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673">
        <p159:morph option="byObject"/>
      </p:transition>
    </mc:Choice>
    <mc:Fallback xmlns="">
      <p:transition spd="slow" advTm="467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C094E54-1CFD-4296-8748-221211131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756"/>
            <a:ext cx="3831566" cy="423377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4F9235-7ACD-CAE9-DFA4-69BBC447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63" y="541176"/>
            <a:ext cx="7595119" cy="5626359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buNone/>
            </a:pPr>
            <a:r>
              <a:rPr lang="en-US" sz="5100" b="0" i="0" dirty="0">
                <a:effectLst/>
                <a:latin typeface="Lato" panose="020F0502020204030204" pitchFamily="34" charset="0"/>
              </a:rPr>
              <a:t>Key responsibilities for our valued clients include: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br>
              <a:rPr lang="en-US" sz="4000" b="0" i="0" dirty="0">
                <a:effectLst/>
                <a:latin typeface="Lato" panose="020F0502020204030204" pitchFamily="34" charset="0"/>
              </a:rPr>
            </a:b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Assessing Needs:</a:t>
            </a:r>
            <a:r>
              <a:rPr lang="en-US" sz="4000" b="0" i="0" dirty="0">
                <a:effectLst/>
              </a:rPr>
              <a:t>  Analyze a company's employee demographics and current benefits to identify areas for improvement and potential cost savings.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Benefits Design:</a:t>
            </a:r>
            <a:r>
              <a:rPr lang="en-US" sz="4000" b="0" i="0" dirty="0">
                <a:effectLst/>
              </a:rPr>
              <a:t> Help companies create comprehensive employee benefit packages that meet their budget and employee needs.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Market Research:</a:t>
            </a:r>
            <a:r>
              <a:rPr lang="en-US" sz="4000" b="0" i="0" dirty="0">
                <a:effectLst/>
              </a:rPr>
              <a:t> Compare plans and pricing from various insurance carriers to find the most suitable options.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</a:t>
            </a:r>
            <a:r>
              <a:rPr lang="en-US" sz="4000" b="1" i="0" dirty="0">
                <a:effectLst/>
              </a:rPr>
              <a:t> Claims analysis: </a:t>
            </a:r>
            <a:r>
              <a:rPr lang="en-US" sz="4000" b="0" i="0" dirty="0">
                <a:effectLst/>
              </a:rPr>
              <a:t>Monitor claims data to identify trends and potential cost-saving opportunities.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Negotiation:</a:t>
            </a:r>
            <a:r>
              <a:rPr lang="en-US" sz="4000" b="0" i="0" dirty="0">
                <a:effectLst/>
              </a:rPr>
              <a:t> Negotiate contracts with insurance providers to secure favorable terms and pricing.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i="0" dirty="0">
                <a:effectLst/>
              </a:rPr>
              <a:t>• Employee Education:</a:t>
            </a:r>
            <a:r>
              <a:rPr lang="en-US" sz="4000" b="0" i="0" dirty="0">
                <a:effectLst/>
              </a:rPr>
              <a:t> Provide employees with information about their benefits, including how to access and utilize them effectively.  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i="0" dirty="0">
                <a:effectLst/>
              </a:rPr>
              <a:t>• Open Enrollment Support:</a:t>
            </a:r>
            <a:r>
              <a:rPr lang="en-US" sz="4000" b="0" i="0" dirty="0">
                <a:effectLst/>
              </a:rPr>
              <a:t> Assist with the annual open enrollment process, including communication to employees about plan changes and selection options.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Compliance Management: </a:t>
            </a:r>
            <a:r>
              <a:rPr lang="en-US" sz="4000" b="0" i="0" dirty="0">
                <a:effectLst/>
              </a:rPr>
              <a:t>Ensure that the company's benefit plans adhere to relevant laws like the Affordable Care Act (ACA) and Employee Retirement Income Security Act (ERISA).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6">
        <p159:morph option="byObject"/>
      </p:transition>
    </mc:Choice>
    <mc:Fallback xmlns="">
      <p:transition spd="slow" advTm="310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8E0198-1D6E-C733-F33C-21730129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1C680-F28A-E3DE-5B5F-40A2A699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A78B61-19C8-9437-A179-8E8F27E68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136" y="1285875"/>
            <a:ext cx="10175630" cy="7679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3200" b="0" i="0" u="none" strike="noStrike" baseline="0" dirty="0"/>
              <a:t>Email </a:t>
            </a:r>
            <a:r>
              <a:rPr lang="en-US" sz="3200" i="0" u="sng" strike="noStrike" baseline="0" dirty="0">
                <a:hlinkClick r:id="rId2"/>
              </a:rPr>
              <a:t>clientservices@xperiencebenefits.com</a:t>
            </a:r>
            <a:r>
              <a:rPr lang="en-US" sz="3200" i="0" u="sng" strike="noStrike" baseline="0" dirty="0"/>
              <a:t> </a:t>
            </a:r>
            <a:r>
              <a:rPr lang="en-US" sz="3200" b="0" i="0" u="none" strike="noStrike" baseline="0" dirty="0"/>
              <a:t>for any servicing needs for both the company and employees.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82165-5C00-5AAB-EF25-66A35534D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26824" y="2405149"/>
            <a:ext cx="6932254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9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6">
        <p159:morph option="byObject"/>
      </p:transition>
    </mc:Choice>
    <mc:Fallback xmlns="">
      <p:transition spd="slow" advTm="310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98A98D-6760-44CE-9DB2-27A25E2D3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421" y="2484147"/>
            <a:ext cx="3523924" cy="2893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1FDA1-E167-49C3-9A3B-66F7D1538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2652" y="2484147"/>
            <a:ext cx="3647850" cy="2407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A155A5-AA40-43BD-B692-0A62E46976EE}"/>
              </a:ext>
            </a:extLst>
          </p:cNvPr>
          <p:cNvSpPr txBox="1"/>
          <p:nvPr/>
        </p:nvSpPr>
        <p:spPr>
          <a:xfrm>
            <a:off x="562170" y="1280238"/>
            <a:ext cx="3282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Benefits Portal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5E083-0445-410F-A337-DA1A6A19379F}"/>
              </a:ext>
            </a:extLst>
          </p:cNvPr>
          <p:cNvSpPr txBox="1"/>
          <p:nvPr/>
        </p:nvSpPr>
        <p:spPr>
          <a:xfrm>
            <a:off x="4207438" y="1280238"/>
            <a:ext cx="338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Benefits Guides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6B893-EE9F-4E9E-A340-BB69C58D81A9}"/>
              </a:ext>
            </a:extLst>
          </p:cNvPr>
          <p:cNvSpPr txBox="1"/>
          <p:nvPr/>
        </p:nvSpPr>
        <p:spPr>
          <a:xfrm>
            <a:off x="8273810" y="1274113"/>
            <a:ext cx="338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Counseling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2BFD4-6D30-4884-8DE0-DE1DB1247476}"/>
              </a:ext>
            </a:extLst>
          </p:cNvPr>
          <p:cNvSpPr txBox="1"/>
          <p:nvPr/>
        </p:nvSpPr>
        <p:spPr>
          <a:xfrm>
            <a:off x="1767841" y="397290"/>
            <a:ext cx="9162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Employee Benefits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BD36F-F6DC-2A42-46D3-78A51BBDE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6263">
            <a:off x="4645459" y="2238223"/>
            <a:ext cx="2901079" cy="3755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90A3C-5F60-0EE1-6D6A-D5501BE90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49" y="329263"/>
            <a:ext cx="1765990" cy="8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1"/>
    </mc:Choice>
    <mc:Fallback xmlns="">
      <p:transition advTm="326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8C7B69-5D01-BAE0-6DF9-C082AD2A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DD1699-8813-166B-31B2-24E08A16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421" y="2484147"/>
            <a:ext cx="3523924" cy="2893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1D04AF-D1BC-4EC9-6E67-C2531FAD1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2652" y="2484147"/>
            <a:ext cx="3647850" cy="2407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FCE15-113B-9A23-8F20-4360BE9C87F7}"/>
              </a:ext>
            </a:extLst>
          </p:cNvPr>
          <p:cNvSpPr txBox="1"/>
          <p:nvPr/>
        </p:nvSpPr>
        <p:spPr>
          <a:xfrm>
            <a:off x="1222310" y="392080"/>
            <a:ext cx="9582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Available at No Cost!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25DCD-076B-9542-CC11-7F91CB764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6263">
            <a:off x="4645459" y="2238223"/>
            <a:ext cx="2901079" cy="3755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DADF2-53A9-1263-B759-5FC554B01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0" y="464798"/>
            <a:ext cx="127649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1"/>
    </mc:Choice>
    <mc:Fallback xmlns="">
      <p:transition advTm="326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D86D8-225B-F51A-E180-8F2A5A31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1033"/>
            <a:ext cx="12192000" cy="45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D86D8-225B-F51A-E180-8F2A5A31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1033"/>
            <a:ext cx="12192000" cy="453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2351A-12DB-7758-BFC5-530CFA065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4155"/>
            <a:ext cx="12192000" cy="4489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D2711-4106-F4C7-C5EA-CB39B70FB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667"/>
            <a:ext cx="12192000" cy="461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D86D8-225B-F51A-E180-8F2A5A31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1033"/>
            <a:ext cx="12192000" cy="453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2351A-12DB-7758-BFC5-530CFA065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4155"/>
            <a:ext cx="12192000" cy="44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ACB6C-C173-4E5F-9DEE-0D696643EE07}"/>
              </a:ext>
            </a:extLst>
          </p:cNvPr>
          <p:cNvSpPr txBox="1"/>
          <p:nvPr/>
        </p:nvSpPr>
        <p:spPr>
          <a:xfrm>
            <a:off x="775470" y="3672370"/>
            <a:ext cx="10640754" cy="1119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2238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Benefits | Payroll | HR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rgbClr val="22387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kern="1200" dirty="0">
                <a:solidFill>
                  <a:srgbClr val="22387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Your Employee Benefits Department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8931C75-B333-4434-8985-34026CE70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221" y="362057"/>
            <a:ext cx="3997251" cy="232355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412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07">
        <p159:morph option="byObject"/>
      </p:transition>
    </mc:Choice>
    <mc:Fallback xmlns="">
      <p:transition spd="slow" advTm="170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7854-3D31-6C66-16BD-71C50C4A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941 Tax and Wage Report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74331B0-C97C-EF61-0954-7FAE4EF96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55095" cy="3410712"/>
          </a:xfrm>
        </p:spPr>
        <p:txBody>
          <a:bodyPr anchor="t">
            <a:normAutofit/>
          </a:bodyPr>
          <a:lstStyle/>
          <a:p>
            <a:r>
              <a:rPr lang="en-US" dirty="0"/>
              <a:t>This is </a:t>
            </a:r>
            <a:r>
              <a:rPr lang="en-US" b="1" u="sng" dirty="0"/>
              <a:t>always</a:t>
            </a:r>
            <a:r>
              <a:rPr lang="en-US" dirty="0"/>
              <a:t> needed for group health plans.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649FC-03E2-5646-7637-81995628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46" y="782961"/>
            <a:ext cx="7299418" cy="5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83" y="685901"/>
            <a:ext cx="9175633" cy="514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9" y="22223"/>
            <a:ext cx="108521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04461" y="5943601"/>
            <a:ext cx="5620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https://www.cnbc.com/2019/02/11/this-is-the-real-reason-most-americans-file-for-bankruptcy.html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1" y="781050"/>
            <a:ext cx="6777038" cy="50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2" y="152400"/>
            <a:ext cx="7762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4617" y="6019800"/>
            <a:ext cx="7086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https://www.thebalance.com/medical-bankruptcy-statistics-4154729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4" y="1540570"/>
            <a:ext cx="3448050" cy="35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2057401"/>
            <a:ext cx="6696073" cy="397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6033702"/>
            <a:ext cx="899160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dirty="0">
                <a:hlinkClick r:id="rId5"/>
              </a:rPr>
              <a:t>https://www.investopedia.com/financial-edge/0310/top-5-reasons-people-go-bankrupt.aspx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81000"/>
            <a:ext cx="79311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3925" y="838201"/>
            <a:ext cx="780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Top 5 Reasons Why People Go Bankrupt</a:t>
            </a:r>
          </a:p>
        </p:txBody>
      </p:sp>
    </p:spTree>
    <p:extLst>
      <p:ext uri="{BB962C8B-B14F-4D97-AF65-F5344CB8AC3E}">
        <p14:creationId xmlns:p14="http://schemas.microsoft.com/office/powerpoint/2010/main" val="27548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Medical Bills are the #1 Reason </a:t>
            </a:r>
            <a:br>
              <a:rPr lang="en-US" b="1" dirty="0"/>
            </a:br>
            <a:r>
              <a:rPr lang="en-US" b="1" dirty="0"/>
              <a:t>for Bankruptcy in America Today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976284"/>
            <a:ext cx="8229600" cy="41498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“78% of filers had some form of </a:t>
            </a:r>
          </a:p>
          <a:p>
            <a:pPr marL="0" indent="0" algn="ctr">
              <a:buNone/>
            </a:pPr>
            <a:r>
              <a:rPr lang="en-US" dirty="0"/>
              <a:t>health insurance”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505201"/>
            <a:ext cx="73342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8500" y="5410201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https://www.investopedia.com/financial-edge/0310/top-5-reasons-people-go-bankrupt.aspx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435244"/>
            <a:ext cx="96774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8531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" y="-6555"/>
            <a:ext cx="11779045" cy="68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3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5" b="2"/>
          <a:stretch>
            <a:fillRect/>
          </a:stretch>
        </p:blipFill>
        <p:spPr>
          <a:xfrm>
            <a:off x="2233524" y="13006"/>
            <a:ext cx="7724186" cy="68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-1" b="-1"/>
          <a:stretch>
            <a:fillRect/>
          </a:stretch>
        </p:blipFill>
        <p:spPr>
          <a:xfrm>
            <a:off x="-146957" y="261257"/>
            <a:ext cx="1219071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5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D01E888C-0272-F8E9-221C-1C27DF97D1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18" y="643467"/>
            <a:ext cx="5613163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99"/>
    </mc:Choice>
    <mc:Fallback xmlns="">
      <p:transition advTm="529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5" y="0"/>
            <a:ext cx="11729869" cy="685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14159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Insurance Only</a:t>
            </a:r>
          </a:p>
        </p:txBody>
      </p:sp>
      <p:sp>
        <p:nvSpPr>
          <p:cNvPr id="7" name="Down Arrow 6"/>
          <p:cNvSpPr/>
          <p:nvPr/>
        </p:nvSpPr>
        <p:spPr>
          <a:xfrm>
            <a:off x="4212771" y="2230015"/>
            <a:ext cx="533400" cy="2649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84171" y="4982616"/>
            <a:ext cx="990600" cy="457201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1" y="0"/>
            <a:ext cx="11697478" cy="684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7041" y="211938"/>
            <a:ext cx="4673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Xperience Strategy</a:t>
            </a:r>
          </a:p>
        </p:txBody>
      </p:sp>
      <p:sp>
        <p:nvSpPr>
          <p:cNvPr id="6" name="Down Arrow 5"/>
          <p:cNvSpPr/>
          <p:nvPr/>
        </p:nvSpPr>
        <p:spPr>
          <a:xfrm>
            <a:off x="6284556" y="2174033"/>
            <a:ext cx="533400" cy="21397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2609" y="4898558"/>
            <a:ext cx="914400" cy="5941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69207" y="4834284"/>
            <a:ext cx="2286000" cy="72267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00" y="0"/>
            <a:ext cx="4526200" cy="692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4572000" cy="69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2F2BFD4-6D30-4884-8DE0-DE1DB1247476}"/>
              </a:ext>
            </a:extLst>
          </p:cNvPr>
          <p:cNvSpPr txBox="1"/>
          <p:nvPr/>
        </p:nvSpPr>
        <p:spPr>
          <a:xfrm>
            <a:off x="838200" y="586838"/>
            <a:ext cx="103028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90A3C-5F60-0EE1-6D6A-D5501BE9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481537"/>
            <a:ext cx="2245545" cy="107237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96356B-384B-E931-EFE3-347DE78A5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following information is needed to provide an initial strategy recommendation for a Strategy Meeting: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Employee Census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Carriers Require this to get Quotes for Pricing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Template is Provided Upon Request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Current Benefits Carrier Documents </a:t>
            </a:r>
            <a:r>
              <a:rPr lang="en-US" sz="2000" dirty="0"/>
              <a:t>(if applicable)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Most Recent Invoices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SBCs and Plan Summaries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Most Recent Carrier Renewals</a:t>
            </a:r>
          </a:p>
        </p:txBody>
      </p:sp>
    </p:spTree>
    <p:extLst>
      <p:ext uri="{BB962C8B-B14F-4D97-AF65-F5344CB8AC3E}">
        <p14:creationId xmlns:p14="http://schemas.microsoft.com/office/powerpoint/2010/main" val="1055375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69">
        <p159:morph option="byObject"/>
      </p:transition>
    </mc:Choice>
    <mc:Fallback xmlns="">
      <p:transition spd="slow" advTm="3569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7854-3D31-6C66-16BD-71C50C4A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941 Tax and Wage Report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74331B0-C97C-EF61-0954-7FAE4EF96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55095" cy="3410712"/>
          </a:xfrm>
        </p:spPr>
        <p:txBody>
          <a:bodyPr anchor="t">
            <a:normAutofit/>
          </a:bodyPr>
          <a:lstStyle/>
          <a:p>
            <a:r>
              <a:rPr lang="en-US" dirty="0"/>
              <a:t>This is </a:t>
            </a:r>
            <a:r>
              <a:rPr lang="en-US" b="1" u="sng" dirty="0"/>
              <a:t>always</a:t>
            </a:r>
            <a:r>
              <a:rPr lang="en-US" dirty="0"/>
              <a:t> needed for group health plans.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649FC-03E2-5646-7637-81995628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46" y="782961"/>
            <a:ext cx="7299418" cy="5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FEB638-372F-BD29-6B92-3ED5C06C6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242" y="4277711"/>
            <a:ext cx="1502978" cy="7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14B3D-C99A-6159-1D1E-76B62D9EB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57F5879-A5FA-D1CA-7FE9-06107124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CB63A-84B4-E67D-BE9D-8B92DEDAB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5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54">
        <p159:morph option="byObject"/>
      </p:transition>
    </mc:Choice>
    <mc:Fallback xmlns="">
      <p:transition spd="slow" advTm="375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11562"/>
            <a:ext cx="10905066" cy="403487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2D2F25-4773-B01B-9BC8-DF8BC0C7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29BBD53-B610-B500-A28E-056D24C34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834"/>
            <a:ext cx="12192000" cy="249216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D27BE-9D2E-D85C-5BED-E795F9034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761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6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07">
        <p159:morph option="byObject"/>
      </p:transition>
    </mc:Choice>
    <mc:Fallback xmlns="">
      <p:transition spd="slow" advTm="170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CAE63-8CF0-8D58-940E-ED996A9B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ollage of a few images of a computer and a phone&#10;&#10;Description automatically generated with medium confidence">
            <a:extLst>
              <a:ext uri="{FF2B5EF4-FFF2-40B4-BE49-F238E27FC236}">
                <a16:creationId xmlns:a16="http://schemas.microsoft.com/office/drawing/2014/main" id="{019ADAD8-2FFC-B85F-1BC8-E83BE853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" b="1"/>
          <a:stretch/>
        </p:blipFill>
        <p:spPr>
          <a:xfrm>
            <a:off x="812788" y="457200"/>
            <a:ext cx="105664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1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07">
        <p159:morph option="byObject"/>
      </p:transition>
    </mc:Choice>
    <mc:Fallback xmlns="">
      <p:transition spd="slow" advTm="170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F9023-0CF3-4A44-BAFF-DAFF737C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Our Promise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FA34BA-8749-4241-2BC1-C05CC24DA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04372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31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86432-D4E9-649D-51F3-ABED599B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rgbClr val="2238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Modern Strategies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AB458-A7F1-D5C9-62F4-12FA59B5BB5A}"/>
              </a:ext>
            </a:extLst>
          </p:cNvPr>
          <p:cNvSpPr>
            <a:spLocks/>
          </p:cNvSpPr>
          <p:nvPr/>
        </p:nvSpPr>
        <p:spPr>
          <a:xfrm>
            <a:off x="1014268" y="1926266"/>
            <a:ext cx="4985068" cy="7963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77824">
              <a:spcAft>
                <a:spcPts val="600"/>
              </a:spcAft>
            </a:pPr>
            <a:r>
              <a:rPr lang="en-US" sz="4224" b="1" kern="1200">
                <a:solidFill>
                  <a:srgbClr val="2238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Tech</a:t>
            </a:r>
            <a:endParaRPr lang="en-US" sz="4400"/>
          </a:p>
        </p:txBody>
      </p:sp>
      <p:pic>
        <p:nvPicPr>
          <p:cNvPr id="18" name="Content Placeholder 17" descr="A person holding a phone and a computer&#10;&#10;Description automatically generated">
            <a:extLst>
              <a:ext uri="{FF2B5EF4-FFF2-40B4-BE49-F238E27FC236}">
                <a16:creationId xmlns:a16="http://schemas.microsoft.com/office/drawing/2014/main" id="{A14EFDC4-E391-6E88-A669-A45CC702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565" y="2722588"/>
            <a:ext cx="4142473" cy="356120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990C21-0905-7629-62AE-EFD8E77B0D11}"/>
              </a:ext>
            </a:extLst>
          </p:cNvPr>
          <p:cNvSpPr>
            <a:spLocks/>
          </p:cNvSpPr>
          <p:nvPr/>
        </p:nvSpPr>
        <p:spPr>
          <a:xfrm>
            <a:off x="6168113" y="1926266"/>
            <a:ext cx="5009619" cy="7963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77824">
              <a:spcAft>
                <a:spcPts val="600"/>
              </a:spcAft>
            </a:pPr>
            <a:r>
              <a:rPr lang="en-US" sz="4224" b="1" kern="1200">
                <a:solidFill>
                  <a:srgbClr val="2238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Touch</a:t>
            </a:r>
            <a:endParaRPr lang="en-US" sz="4400"/>
          </a:p>
        </p:txBody>
      </p:sp>
      <p:pic>
        <p:nvPicPr>
          <p:cNvPr id="25" name="Content Placeholder 24" descr="A person standing in front of a table with people around it&#10;&#10;Description automatically generated">
            <a:extLst>
              <a:ext uri="{FF2B5EF4-FFF2-40B4-BE49-F238E27FC236}">
                <a16:creationId xmlns:a16="http://schemas.microsoft.com/office/drawing/2014/main" id="{C935B324-794D-229A-DABA-B6652B0C7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86" y="2722588"/>
            <a:ext cx="4142473" cy="356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32">
        <p159:morph option="byObject"/>
      </p:transition>
    </mc:Choice>
    <mc:Fallback xmlns="">
      <p:transition spd="slow" advTm="2932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19870</TotalTime>
  <Words>708</Words>
  <Application>Microsoft Office PowerPoint</Application>
  <PresentationFormat>Widescreen</PresentationFormat>
  <Paragraphs>90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Aharoni</vt:lpstr>
      <vt:lpstr>Arial</vt:lpstr>
      <vt:lpstr>Calibri</vt:lpstr>
      <vt:lpstr>Calibri Light</vt:lpstr>
      <vt:lpstr>Cambria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Promise</vt:lpstr>
      <vt:lpstr>Innovative Modern Strategies</vt:lpstr>
      <vt:lpstr>PowerPoint Presentation</vt:lpstr>
      <vt:lpstr>Employee Navigator</vt:lpstr>
      <vt:lpstr>PowerPoint Presentation</vt:lpstr>
      <vt:lpstr>PowerPoint Presentation</vt:lpstr>
      <vt:lpstr>Client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941 Tax and Wage Report</vt:lpstr>
      <vt:lpstr>PowerPoint Presentation</vt:lpstr>
      <vt:lpstr>PowerPoint Presentation</vt:lpstr>
      <vt:lpstr>PowerPoint Presentation</vt:lpstr>
      <vt:lpstr>Medical Bills are the #1 Reason  for Bankruptcy in America Today</vt:lpstr>
      <vt:lpstr>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941 Tax and Wage Report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Minyard</dc:creator>
  <cp:lastModifiedBy>Bryn Reid</cp:lastModifiedBy>
  <cp:revision>154</cp:revision>
  <dcterms:created xsi:type="dcterms:W3CDTF">2020-07-21T13:58:59Z</dcterms:created>
  <dcterms:modified xsi:type="dcterms:W3CDTF">2025-08-29T15:00:13Z</dcterms:modified>
</cp:coreProperties>
</file>