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63" r:id="rId5"/>
    <p:sldId id="264" r:id="rId6"/>
    <p:sldId id="270" r:id="rId7"/>
    <p:sldId id="271" r:id="rId8"/>
    <p:sldId id="261" r:id="rId9"/>
    <p:sldId id="269" r:id="rId10"/>
    <p:sldId id="266" r:id="rId11"/>
    <p:sldId id="267" r:id="rId12"/>
    <p:sldId id="272"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99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1" autoAdjust="0"/>
    <p:restoredTop sz="94660"/>
  </p:normalViewPr>
  <p:slideViewPr>
    <p:cSldViewPr snapToGrid="0">
      <p:cViewPr varScale="1">
        <p:scale>
          <a:sx n="80" d="100"/>
          <a:sy n="80" d="100"/>
        </p:scale>
        <p:origin x="600"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16140"/>
            <a:ext cx="10363200" cy="845004"/>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914400" y="1527628"/>
            <a:ext cx="10363200" cy="4193420"/>
          </a:xfrm>
        </p:spPr>
        <p:txBody>
          <a:bodyPr>
            <a:norm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F22F7D8-30ED-4213-A04D-AEF6FE621802}" type="datetimeFigureOut">
              <a:rPr lang="en-US" smtClean="0"/>
              <a:t>3/14/2022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0CD8C5C-2C42-40BA-BB68-3174105EDEC9}" type="slidenum">
              <a:rPr lang="en-US" smtClean="0"/>
              <a:t>‹#›</a:t>
            </a:fld>
            <a:endParaRPr lang="en-US" dirty="0"/>
          </a:p>
        </p:txBody>
      </p:sp>
    </p:spTree>
    <p:extLst>
      <p:ext uri="{BB962C8B-B14F-4D97-AF65-F5344CB8AC3E}">
        <p14:creationId xmlns:p14="http://schemas.microsoft.com/office/powerpoint/2010/main" val="853404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F22F7D8-30ED-4213-A04D-AEF6FE621802}" type="datetimeFigureOut">
              <a:rPr lang="en-US" smtClean="0"/>
              <a:t>3/14/2022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0CD8C5C-2C42-40BA-BB68-3174105EDEC9}" type="slidenum">
              <a:rPr lang="en-US" smtClean="0"/>
              <a:t>‹#›</a:t>
            </a:fld>
            <a:endParaRPr lang="en-US" dirty="0"/>
          </a:p>
        </p:txBody>
      </p:sp>
    </p:spTree>
    <p:extLst>
      <p:ext uri="{BB962C8B-B14F-4D97-AF65-F5344CB8AC3E}">
        <p14:creationId xmlns:p14="http://schemas.microsoft.com/office/powerpoint/2010/main" val="401715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F22F7D8-30ED-4213-A04D-AEF6FE621802}" type="datetimeFigureOut">
              <a:rPr lang="en-US" smtClean="0"/>
              <a:t>3/14/2022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0CD8C5C-2C42-40BA-BB68-3174105EDEC9}" type="slidenum">
              <a:rPr lang="en-US" smtClean="0"/>
              <a:t>‹#›</a:t>
            </a:fld>
            <a:endParaRPr lang="en-US" dirty="0"/>
          </a:p>
        </p:txBody>
      </p:sp>
    </p:spTree>
    <p:extLst>
      <p:ext uri="{BB962C8B-B14F-4D97-AF65-F5344CB8AC3E}">
        <p14:creationId xmlns:p14="http://schemas.microsoft.com/office/powerpoint/2010/main" val="930280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F22F7D8-30ED-4213-A04D-AEF6FE621802}" type="datetimeFigureOut">
              <a:rPr lang="en-US" smtClean="0"/>
              <a:t>3/14/2022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0CD8C5C-2C42-40BA-BB68-3174105EDEC9}" type="slidenum">
              <a:rPr lang="en-US" smtClean="0"/>
              <a:t>‹#›</a:t>
            </a:fld>
            <a:endParaRPr lang="en-US" dirty="0"/>
          </a:p>
        </p:txBody>
      </p:sp>
    </p:spTree>
    <p:extLst>
      <p:ext uri="{BB962C8B-B14F-4D97-AF65-F5344CB8AC3E}">
        <p14:creationId xmlns:p14="http://schemas.microsoft.com/office/powerpoint/2010/main" val="150135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F22F7D8-30ED-4213-A04D-AEF6FE621802}" type="datetimeFigureOut">
              <a:rPr lang="en-US" smtClean="0"/>
              <a:t>3/14/2022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0CD8C5C-2C42-40BA-BB68-3174105EDEC9}" type="slidenum">
              <a:rPr lang="en-US" smtClean="0"/>
              <a:t>‹#›</a:t>
            </a:fld>
            <a:endParaRPr lang="en-US" dirty="0"/>
          </a:p>
        </p:txBody>
      </p:sp>
    </p:spTree>
    <p:extLst>
      <p:ext uri="{BB962C8B-B14F-4D97-AF65-F5344CB8AC3E}">
        <p14:creationId xmlns:p14="http://schemas.microsoft.com/office/powerpoint/2010/main" val="2820048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F22F7D8-30ED-4213-A04D-AEF6FE621802}" type="datetimeFigureOut">
              <a:rPr lang="en-US" smtClean="0"/>
              <a:t>3/14/2022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0CD8C5C-2C42-40BA-BB68-3174105EDEC9}" type="slidenum">
              <a:rPr lang="en-US" smtClean="0"/>
              <a:t>‹#›</a:t>
            </a:fld>
            <a:endParaRPr lang="en-US" dirty="0"/>
          </a:p>
        </p:txBody>
      </p:sp>
    </p:spTree>
    <p:extLst>
      <p:ext uri="{BB962C8B-B14F-4D97-AF65-F5344CB8AC3E}">
        <p14:creationId xmlns:p14="http://schemas.microsoft.com/office/powerpoint/2010/main" val="210856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4F22F7D8-30ED-4213-A04D-AEF6FE621802}" type="datetimeFigureOut">
              <a:rPr lang="en-US" smtClean="0"/>
              <a:t>3/14/2022</a:t>
            </a:fld>
            <a:endParaRPr lang="en-US"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F0CD8C5C-2C42-40BA-BB68-3174105EDEC9}" type="slidenum">
              <a:rPr lang="en-US" smtClean="0"/>
              <a:t>‹#›</a:t>
            </a:fld>
            <a:endParaRPr lang="en-US" dirty="0"/>
          </a:p>
        </p:txBody>
      </p:sp>
    </p:spTree>
    <p:extLst>
      <p:ext uri="{BB962C8B-B14F-4D97-AF65-F5344CB8AC3E}">
        <p14:creationId xmlns:p14="http://schemas.microsoft.com/office/powerpoint/2010/main" val="714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F22F7D8-30ED-4213-A04D-AEF6FE621802}" type="datetimeFigureOut">
              <a:rPr lang="en-US" smtClean="0"/>
              <a:t>3/14/2022</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F0CD8C5C-2C42-40BA-BB68-3174105EDEC9}" type="slidenum">
              <a:rPr lang="en-US" smtClean="0"/>
              <a:t>‹#›</a:t>
            </a:fld>
            <a:endParaRPr lang="en-US" dirty="0"/>
          </a:p>
        </p:txBody>
      </p:sp>
    </p:spTree>
    <p:extLst>
      <p:ext uri="{BB962C8B-B14F-4D97-AF65-F5344CB8AC3E}">
        <p14:creationId xmlns:p14="http://schemas.microsoft.com/office/powerpoint/2010/main" val="22278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4F22F7D8-30ED-4213-A04D-AEF6FE621802}" type="datetimeFigureOut">
              <a:rPr lang="en-US" smtClean="0"/>
              <a:t>3/14/2022</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F0CD8C5C-2C42-40BA-BB68-3174105EDEC9}" type="slidenum">
              <a:rPr lang="en-US" smtClean="0"/>
              <a:t>‹#›</a:t>
            </a:fld>
            <a:endParaRPr lang="en-US" dirty="0"/>
          </a:p>
        </p:txBody>
      </p:sp>
    </p:spTree>
    <p:extLst>
      <p:ext uri="{BB962C8B-B14F-4D97-AF65-F5344CB8AC3E}">
        <p14:creationId xmlns:p14="http://schemas.microsoft.com/office/powerpoint/2010/main" val="2439328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F22F7D8-30ED-4213-A04D-AEF6FE621802}" type="datetimeFigureOut">
              <a:rPr lang="en-US" smtClean="0"/>
              <a:t>3/14/2022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0CD8C5C-2C42-40BA-BB68-3174105EDEC9}" type="slidenum">
              <a:rPr lang="en-US" smtClean="0"/>
              <a:t>‹#›</a:t>
            </a:fld>
            <a:endParaRPr lang="en-US" dirty="0"/>
          </a:p>
        </p:txBody>
      </p:sp>
    </p:spTree>
    <p:extLst>
      <p:ext uri="{BB962C8B-B14F-4D97-AF65-F5344CB8AC3E}">
        <p14:creationId xmlns:p14="http://schemas.microsoft.com/office/powerpoint/2010/main" val="2375177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F22F7D8-30ED-4213-A04D-AEF6FE621802}" type="datetimeFigureOut">
              <a:rPr lang="en-US" smtClean="0"/>
              <a:t>3/14/2022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0CD8C5C-2C42-40BA-BB68-3174105EDEC9}" type="slidenum">
              <a:rPr lang="en-US" smtClean="0"/>
              <a:t>‹#›</a:t>
            </a:fld>
            <a:endParaRPr lang="en-US" dirty="0"/>
          </a:p>
        </p:txBody>
      </p:sp>
    </p:spTree>
    <p:extLst>
      <p:ext uri="{BB962C8B-B14F-4D97-AF65-F5344CB8AC3E}">
        <p14:creationId xmlns:p14="http://schemas.microsoft.com/office/powerpoint/2010/main" val="3180865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D8C5C-2C42-40BA-BB68-3174105EDEC9}" type="slidenum">
              <a:rPr lang="en-US" smtClean="0"/>
              <a:t>‹#›</a:t>
            </a:fld>
            <a:endParaRPr lang="en-US" dirty="0"/>
          </a:p>
        </p:txBody>
      </p:sp>
      <p:pic>
        <p:nvPicPr>
          <p:cNvPr id="8" name="Picture 4" descr="untitl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9600" y="5945641"/>
            <a:ext cx="1178984" cy="865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Box 1"/>
          <p:cNvSpPr txBox="1">
            <a:spLocks noChangeArrowheads="1"/>
          </p:cNvSpPr>
          <p:nvPr/>
        </p:nvSpPr>
        <p:spPr bwMode="auto">
          <a:xfrm>
            <a:off x="1828800" y="6174241"/>
            <a:ext cx="1918026"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3100">
                <a:solidFill>
                  <a:schemeClr val="tx1"/>
                </a:solidFill>
                <a:latin typeface="Arial" charset="0"/>
                <a:ea typeface="ＭＳ Ｐゴシック" charset="0"/>
                <a:cs typeface="ＭＳ Ｐゴシック" charset="0"/>
              </a:defRPr>
            </a:lvl1pPr>
            <a:lvl2pPr marL="742950" indent="-285750" eaLnBrk="0" hangingPunct="0">
              <a:defRPr sz="3100">
                <a:solidFill>
                  <a:schemeClr val="tx1"/>
                </a:solidFill>
                <a:latin typeface="Arial" charset="0"/>
                <a:ea typeface="ＭＳ Ｐゴシック" charset="0"/>
              </a:defRPr>
            </a:lvl2pPr>
            <a:lvl3pPr marL="1143000" indent="-228600" eaLnBrk="0" hangingPunct="0">
              <a:defRPr sz="3100">
                <a:solidFill>
                  <a:schemeClr val="tx1"/>
                </a:solidFill>
                <a:latin typeface="Arial" charset="0"/>
                <a:ea typeface="ＭＳ Ｐゴシック" charset="0"/>
              </a:defRPr>
            </a:lvl3pPr>
            <a:lvl4pPr marL="1600200" indent="-228600" eaLnBrk="0" hangingPunct="0">
              <a:defRPr sz="3100">
                <a:solidFill>
                  <a:schemeClr val="tx1"/>
                </a:solidFill>
                <a:latin typeface="Arial" charset="0"/>
                <a:ea typeface="ＭＳ Ｐゴシック" charset="0"/>
              </a:defRPr>
            </a:lvl4pPr>
            <a:lvl5pPr marL="2057400" indent="-228600" eaLnBrk="0" hangingPunct="0">
              <a:defRPr sz="31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31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31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31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3100">
                <a:solidFill>
                  <a:schemeClr val="tx1"/>
                </a:solidFill>
                <a:latin typeface="Arial" charset="0"/>
                <a:ea typeface="ＭＳ Ｐゴシック" charset="0"/>
              </a:defRPr>
            </a:lvl9pPr>
          </a:lstStyle>
          <a:p>
            <a:pPr eaLnBrk="1" hangingPunct="1"/>
            <a:r>
              <a:rPr lang="en-US" sz="2000" dirty="0"/>
              <a:t>Officer Training</a:t>
            </a:r>
          </a:p>
        </p:txBody>
      </p:sp>
      <p:sp>
        <p:nvSpPr>
          <p:cNvPr id="7" name="TextBox 6"/>
          <p:cNvSpPr txBox="1"/>
          <p:nvPr/>
        </p:nvSpPr>
        <p:spPr>
          <a:xfrm>
            <a:off x="5486401" y="6172200"/>
            <a:ext cx="1762790" cy="369332"/>
          </a:xfrm>
          <a:prstGeom prst="rect">
            <a:avLst/>
          </a:prstGeom>
          <a:noFill/>
        </p:spPr>
        <p:txBody>
          <a:bodyPr wrap="none" rtlCol="0">
            <a:spAutoFit/>
          </a:bodyPr>
          <a:lstStyle/>
          <a:p>
            <a:r>
              <a:rPr lang="en-US" sz="1800" dirty="0"/>
              <a:t>Successful</a:t>
            </a:r>
            <a:r>
              <a:rPr lang="en-US" sz="1800" baseline="0" dirty="0"/>
              <a:t> Lodge</a:t>
            </a:r>
            <a:endParaRPr lang="en-US" sz="1800" dirty="0"/>
          </a:p>
        </p:txBody>
      </p:sp>
    </p:spTree>
    <p:extLst>
      <p:ext uri="{BB962C8B-B14F-4D97-AF65-F5344CB8AC3E}">
        <p14:creationId xmlns:p14="http://schemas.microsoft.com/office/powerpoint/2010/main" val="369574832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nc-nd/3.0/" TargetMode="External"/><Relationship Id="rId2" Type="http://schemas.openxmlformats.org/officeDocument/2006/relationships/hyperlink" Target="https://edtech4beginners.com/2017/04/03/edtech-acronyms-explained/" TargetMode="Externa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AC0D-7EF2-459A-A900-B0C4678F0126}"/>
              </a:ext>
            </a:extLst>
          </p:cNvPr>
          <p:cNvSpPr>
            <a:spLocks noGrp="1"/>
          </p:cNvSpPr>
          <p:nvPr>
            <p:ph type="ctrTitle"/>
          </p:nvPr>
        </p:nvSpPr>
        <p:spPr>
          <a:xfrm>
            <a:off x="2393287" y="802298"/>
            <a:ext cx="8637073" cy="2541431"/>
          </a:xfrm>
        </p:spPr>
        <p:txBody>
          <a:bodyPr>
            <a:normAutofit/>
          </a:bodyPr>
          <a:lstStyle/>
          <a:p>
            <a:pPr algn="ctr"/>
            <a:r>
              <a:rPr lang="en-US" sz="6600" dirty="0">
                <a:latin typeface="Calibri" panose="020F0502020204030204" pitchFamily="34" charset="0"/>
              </a:rPr>
              <a:t>Best Practices and</a:t>
            </a:r>
          </a:p>
        </p:txBody>
      </p:sp>
      <p:sp>
        <p:nvSpPr>
          <p:cNvPr id="3" name="Subtitle 2">
            <a:extLst>
              <a:ext uri="{FF2B5EF4-FFF2-40B4-BE49-F238E27FC236}">
                <a16:creationId xmlns:a16="http://schemas.microsoft.com/office/drawing/2014/main" id="{90E149FA-B33B-4B3F-8D28-032FA3452733}"/>
              </a:ext>
            </a:extLst>
          </p:cNvPr>
          <p:cNvSpPr>
            <a:spLocks noGrp="1"/>
          </p:cNvSpPr>
          <p:nvPr>
            <p:ph type="subTitle" idx="1"/>
          </p:nvPr>
        </p:nvSpPr>
        <p:spPr>
          <a:xfrm>
            <a:off x="2393288" y="3531204"/>
            <a:ext cx="8637072" cy="977621"/>
          </a:xfrm>
        </p:spPr>
        <p:txBody>
          <a:bodyPr>
            <a:normAutofit/>
          </a:bodyPr>
          <a:lstStyle/>
          <a:p>
            <a:pPr algn="ctr"/>
            <a:r>
              <a:rPr lang="en-US" sz="5400" dirty="0">
                <a:solidFill>
                  <a:schemeClr val="tx1"/>
                </a:solidFill>
              </a:rPr>
              <a:t>Officer Responsibilities</a:t>
            </a:r>
            <a:endParaRPr lang="en-US" sz="5400" b="1" dirty="0">
              <a:solidFill>
                <a:schemeClr val="tx1"/>
              </a:solidFill>
            </a:endParaRPr>
          </a:p>
          <a:p>
            <a:pPr algn="ctr"/>
            <a:endParaRPr lang="en-US" sz="5400" b="1" dirty="0"/>
          </a:p>
        </p:txBody>
      </p:sp>
    </p:spTree>
    <p:extLst>
      <p:ext uri="{BB962C8B-B14F-4D97-AF65-F5344CB8AC3E}">
        <p14:creationId xmlns:p14="http://schemas.microsoft.com/office/powerpoint/2010/main" val="1900756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BD80CF-977F-478D-BA3A-DD207232B75B}"/>
              </a:ext>
            </a:extLst>
          </p:cNvPr>
          <p:cNvSpPr txBox="1"/>
          <p:nvPr/>
        </p:nvSpPr>
        <p:spPr>
          <a:xfrm>
            <a:off x="3338811" y="753818"/>
            <a:ext cx="5424177" cy="1077218"/>
          </a:xfrm>
          <a:prstGeom prst="rect">
            <a:avLst/>
          </a:prstGeom>
          <a:noFill/>
          <a:ln>
            <a:solidFill>
              <a:schemeClr val="tx1"/>
            </a:solidFill>
          </a:ln>
        </p:spPr>
        <p:txBody>
          <a:bodyPr wrap="none" rtlCol="0">
            <a:spAutoFit/>
          </a:bodyPr>
          <a:lstStyle/>
          <a:p>
            <a:pPr algn="ctr"/>
            <a:r>
              <a:rPr lang="en-US" sz="3200" b="1" dirty="0">
                <a:latin typeface="Calibri" panose="020F0502020204030204" pitchFamily="34" charset="0"/>
              </a:rPr>
              <a:t>Know Your “On-Line” Resource</a:t>
            </a:r>
          </a:p>
          <a:p>
            <a:pPr algn="ctr"/>
            <a:r>
              <a:rPr lang="en-US" sz="3200" b="1" dirty="0">
                <a:latin typeface="Calibri" panose="020F0502020204030204" pitchFamily="34" charset="0"/>
              </a:rPr>
              <a:t>Websites</a:t>
            </a:r>
          </a:p>
        </p:txBody>
      </p:sp>
      <p:sp>
        <p:nvSpPr>
          <p:cNvPr id="3" name="TextBox 2">
            <a:extLst>
              <a:ext uri="{FF2B5EF4-FFF2-40B4-BE49-F238E27FC236}">
                <a16:creationId xmlns:a16="http://schemas.microsoft.com/office/drawing/2014/main" id="{11A994CB-4E8A-4859-BBA0-223E9C86EFAA}"/>
              </a:ext>
            </a:extLst>
          </p:cNvPr>
          <p:cNvSpPr txBox="1"/>
          <p:nvPr/>
        </p:nvSpPr>
        <p:spPr>
          <a:xfrm>
            <a:off x="197833" y="2101083"/>
            <a:ext cx="5315879" cy="3416320"/>
          </a:xfrm>
          <a:prstGeom prst="rect">
            <a:avLst/>
          </a:prstGeom>
          <a:noFill/>
        </p:spPr>
        <p:txBody>
          <a:bodyPr wrap="none" rtlCol="0">
            <a:spAutoFit/>
          </a:bodyPr>
          <a:lstStyle/>
          <a:p>
            <a:r>
              <a:rPr lang="en-US" b="1" dirty="0">
                <a:latin typeface="Calibri" panose="020F0502020204030204" pitchFamily="34" charset="0"/>
              </a:rPr>
              <a:t>Texaselks.org</a:t>
            </a:r>
          </a:p>
          <a:p>
            <a:pPr marL="285750" indent="-285750">
              <a:buFont typeface="Arial" panose="020B0604020202020204" pitchFamily="34" charset="0"/>
              <a:buChar char="•"/>
            </a:pPr>
            <a:r>
              <a:rPr lang="en-US" dirty="0">
                <a:latin typeface="Calibri" panose="020F0502020204030204" pitchFamily="34" charset="0"/>
              </a:rPr>
              <a:t>Officers &amp; Committee Chairs</a:t>
            </a:r>
          </a:p>
          <a:p>
            <a:pPr marL="285750" indent="-285750">
              <a:buFont typeface="Arial" panose="020B0604020202020204" pitchFamily="34" charset="0"/>
              <a:buChar char="•"/>
            </a:pPr>
            <a:r>
              <a:rPr lang="en-US" dirty="0">
                <a:latin typeface="Calibri" panose="020F0502020204030204" pitchFamily="34" charset="0"/>
              </a:rPr>
              <a:t>Training Information</a:t>
            </a:r>
          </a:p>
          <a:p>
            <a:pPr marL="285750" indent="-285750">
              <a:buFont typeface="Arial" panose="020B0604020202020204" pitchFamily="34" charset="0"/>
              <a:buChar char="•"/>
            </a:pPr>
            <a:r>
              <a:rPr lang="en-US" dirty="0">
                <a:latin typeface="Calibri" panose="020F0502020204030204" pitchFamily="34" charset="0"/>
              </a:rPr>
              <a:t>Marketing / Public Relations Material</a:t>
            </a:r>
          </a:p>
          <a:p>
            <a:pPr marL="285750" indent="-285750">
              <a:buFont typeface="Arial" panose="020B0604020202020204" pitchFamily="34" charset="0"/>
              <a:buChar char="•"/>
            </a:pPr>
            <a:r>
              <a:rPr lang="en-US" dirty="0">
                <a:latin typeface="Calibri" panose="020F0502020204030204" pitchFamily="34" charset="0"/>
              </a:rPr>
              <a:t>Membership Statistics</a:t>
            </a:r>
          </a:p>
          <a:p>
            <a:pPr marL="285750" indent="-285750">
              <a:buFont typeface="Arial" panose="020B0604020202020204" pitchFamily="34" charset="0"/>
              <a:buChar char="•"/>
            </a:pPr>
            <a:r>
              <a:rPr lang="en-US" dirty="0">
                <a:latin typeface="Calibri" panose="020F0502020204030204" pitchFamily="34" charset="0"/>
              </a:rPr>
              <a:t>Scholarship / Hoop Shoot</a:t>
            </a:r>
          </a:p>
          <a:p>
            <a:pPr marL="285750" indent="-285750">
              <a:buFont typeface="Arial" panose="020B0604020202020204" pitchFamily="34" charset="0"/>
              <a:buChar char="•"/>
            </a:pPr>
            <a:r>
              <a:rPr lang="en-US" dirty="0">
                <a:latin typeface="Calibri" panose="020F0502020204030204" pitchFamily="34" charset="0"/>
              </a:rPr>
              <a:t>Information about Summer Camp / Grant Programs</a:t>
            </a:r>
          </a:p>
          <a:p>
            <a:pPr marL="285750" indent="-285750">
              <a:buFont typeface="Arial" panose="020B0604020202020204" pitchFamily="34" charset="0"/>
              <a:buChar char="•"/>
            </a:pPr>
            <a:r>
              <a:rPr lang="en-US" dirty="0">
                <a:latin typeface="Calibri" panose="020F0502020204030204" pitchFamily="34" charset="0"/>
              </a:rPr>
              <a:t>Lodge Locator Links</a:t>
            </a:r>
          </a:p>
          <a:p>
            <a:pPr marL="285750" indent="-285750">
              <a:buFont typeface="Arial" panose="020B0604020202020204" pitchFamily="34" charset="0"/>
              <a:buChar char="•"/>
            </a:pPr>
            <a:r>
              <a:rPr lang="en-US" dirty="0">
                <a:latin typeface="Calibri" panose="020F0502020204030204" pitchFamily="34" charset="0"/>
              </a:rPr>
              <a:t>Dates  and locations for upcoming conventions</a:t>
            </a:r>
          </a:p>
          <a:p>
            <a:pPr marL="285750" indent="-285750">
              <a:buFont typeface="Arial" panose="020B0604020202020204" pitchFamily="34" charset="0"/>
              <a:buChar char="•"/>
            </a:pPr>
            <a:r>
              <a:rPr lang="en-US" dirty="0">
                <a:latin typeface="Calibri" panose="020F0502020204030204" pitchFamily="34" charset="0"/>
              </a:rPr>
              <a:t>Much… much… more</a:t>
            </a:r>
          </a:p>
          <a:p>
            <a:endParaRPr lang="en-US" dirty="0"/>
          </a:p>
          <a:p>
            <a:endParaRPr lang="en-US" dirty="0"/>
          </a:p>
        </p:txBody>
      </p:sp>
      <p:sp>
        <p:nvSpPr>
          <p:cNvPr id="5" name="Rectangle 4">
            <a:extLst>
              <a:ext uri="{FF2B5EF4-FFF2-40B4-BE49-F238E27FC236}">
                <a16:creationId xmlns:a16="http://schemas.microsoft.com/office/drawing/2014/main" id="{0DC3ACD0-D255-42D8-84B0-DA0B4186F180}"/>
              </a:ext>
            </a:extLst>
          </p:cNvPr>
          <p:cNvSpPr/>
          <p:nvPr/>
        </p:nvSpPr>
        <p:spPr>
          <a:xfrm>
            <a:off x="5898167" y="2101419"/>
            <a:ext cx="6096000" cy="3416320"/>
          </a:xfrm>
          <a:prstGeom prst="rect">
            <a:avLst/>
          </a:prstGeom>
        </p:spPr>
        <p:txBody>
          <a:bodyPr>
            <a:spAutoFit/>
          </a:bodyPr>
          <a:lstStyle/>
          <a:p>
            <a:r>
              <a:rPr lang="en-US" b="1" dirty="0">
                <a:latin typeface="Calibri" panose="020F0502020204030204" pitchFamily="34" charset="0"/>
              </a:rPr>
              <a:t>Elks.org</a:t>
            </a:r>
          </a:p>
          <a:p>
            <a:pPr marL="285750" indent="-285750">
              <a:buFont typeface="Arial" panose="020B0604020202020204" pitchFamily="34" charset="0"/>
              <a:buChar char="•"/>
            </a:pPr>
            <a:r>
              <a:rPr lang="en-US" dirty="0">
                <a:latin typeface="Calibri" panose="020F0502020204030204" pitchFamily="34" charset="0"/>
              </a:rPr>
              <a:t>Organization History / Current Day Stats</a:t>
            </a:r>
          </a:p>
          <a:p>
            <a:pPr marL="285750" indent="-285750">
              <a:buFont typeface="Arial" panose="020B0604020202020204" pitchFamily="34" charset="0"/>
              <a:buChar char="•"/>
            </a:pPr>
            <a:r>
              <a:rPr lang="en-US" dirty="0">
                <a:latin typeface="Calibri" panose="020F0502020204030204" pitchFamily="34" charset="0"/>
              </a:rPr>
              <a:t>Featured Program Info – Public Relations, Scholarship,</a:t>
            </a:r>
          </a:p>
          <a:p>
            <a:r>
              <a:rPr lang="en-US" dirty="0">
                <a:latin typeface="Calibri" panose="020F0502020204030204" pitchFamily="34" charset="0"/>
              </a:rPr>
              <a:t>     Hoop Shoot, Community Grants, Elks National Foundation</a:t>
            </a:r>
          </a:p>
          <a:p>
            <a:pPr marL="285750" indent="-285750">
              <a:buFont typeface="Arial" panose="020B0604020202020204" pitchFamily="34" charset="0"/>
              <a:buChar char="•"/>
            </a:pPr>
            <a:r>
              <a:rPr lang="en-US" dirty="0">
                <a:latin typeface="Calibri" panose="020F0502020204030204" pitchFamily="34" charset="0"/>
              </a:rPr>
              <a:t>Forms – Audit, contest, By Law Revisions, Membership</a:t>
            </a:r>
          </a:p>
          <a:p>
            <a:r>
              <a:rPr lang="en-US" dirty="0">
                <a:latin typeface="Calibri" panose="020F0502020204030204" pitchFamily="34" charset="0"/>
              </a:rPr>
              <a:t>     Application (online)</a:t>
            </a:r>
          </a:p>
          <a:p>
            <a:pPr marL="285750" indent="-285750">
              <a:buFont typeface="Arial" panose="020B0604020202020204" pitchFamily="34" charset="0"/>
              <a:buChar char="•"/>
            </a:pPr>
            <a:r>
              <a:rPr lang="en-US" dirty="0">
                <a:latin typeface="Calibri" panose="020F0502020204030204" pitchFamily="34" charset="0"/>
              </a:rPr>
              <a:t>Manuals – Auditing / Accounting, Public Relations, How to Manage Employees, Ritual, Drug Awareness, Ritual, etc…</a:t>
            </a:r>
          </a:p>
          <a:p>
            <a:pPr marL="285750" indent="-285750">
              <a:buFont typeface="Arial" panose="020B0604020202020204" pitchFamily="34" charset="0"/>
              <a:buChar char="•"/>
            </a:pPr>
            <a:r>
              <a:rPr lang="en-US" dirty="0">
                <a:latin typeface="Calibri" panose="020F0502020204030204" pitchFamily="34" charset="0"/>
              </a:rPr>
              <a:t>Lodge By Laws</a:t>
            </a:r>
          </a:p>
          <a:p>
            <a:pPr marL="285750" indent="-285750">
              <a:buFont typeface="Arial" panose="020B0604020202020204" pitchFamily="34" charset="0"/>
              <a:buChar char="•"/>
            </a:pPr>
            <a:r>
              <a:rPr lang="en-US" dirty="0">
                <a:latin typeface="Calibri" panose="020F0502020204030204" pitchFamily="34" charset="0"/>
              </a:rPr>
              <a:t>Personal donation access for ENF</a:t>
            </a:r>
          </a:p>
          <a:p>
            <a:pPr marL="285750" indent="-285750">
              <a:buFont typeface="Arial" panose="020B0604020202020204" pitchFamily="34" charset="0"/>
              <a:buChar char="•"/>
            </a:pPr>
            <a:r>
              <a:rPr lang="en-US" dirty="0">
                <a:latin typeface="Calibri" panose="020F0502020204030204" pitchFamily="34" charset="0"/>
              </a:rPr>
              <a:t>Dates  and locations of upcoming Grand Lodge Conventions</a:t>
            </a:r>
          </a:p>
          <a:p>
            <a:pPr marL="285750" indent="-285750">
              <a:buFont typeface="Arial" panose="020B0604020202020204" pitchFamily="34" charset="0"/>
              <a:buChar char="•"/>
            </a:pPr>
            <a:r>
              <a:rPr lang="en-US" dirty="0">
                <a:latin typeface="Calibri" panose="020F0502020204030204" pitchFamily="34" charset="0"/>
              </a:rPr>
              <a:t>Message Boards – Share info across the country!</a:t>
            </a:r>
          </a:p>
        </p:txBody>
      </p:sp>
      <p:pic>
        <p:nvPicPr>
          <p:cNvPr id="7171" name="Picture 3" descr="C:\Users\renea_oswaltyahoo.co\AppData\Local\Microsoft\Windows\INetCache\IE\KOGKZD8I\1-1232472552P4L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1507" y="307304"/>
            <a:ext cx="2264736" cy="150923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7172" name="Picture 4" descr="C:\Users\renea_oswaltyahoo.co\AppData\Local\Microsoft\Windows\INetCache\IE\SMD3FH80\pexels-photo-26931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5724" y="344786"/>
            <a:ext cx="2618443" cy="1753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331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83D7EE-8BD2-451B-A0FE-5F43E99CDFDA}"/>
              </a:ext>
            </a:extLst>
          </p:cNvPr>
          <p:cNvSpPr txBox="1"/>
          <p:nvPr/>
        </p:nvSpPr>
        <p:spPr>
          <a:xfrm>
            <a:off x="708872" y="889843"/>
            <a:ext cx="4515788" cy="4555093"/>
          </a:xfrm>
          <a:prstGeom prst="rect">
            <a:avLst/>
          </a:prstGeom>
          <a:noFill/>
        </p:spPr>
        <p:txBody>
          <a:bodyPr wrap="none" rtlCol="0">
            <a:spAutoFit/>
          </a:bodyPr>
          <a:lstStyle/>
          <a:p>
            <a:r>
              <a:rPr lang="en-US" sz="1600" b="1" u="sng" dirty="0">
                <a:latin typeface="Calibri" panose="020F0502020204030204" pitchFamily="34" charset="0"/>
              </a:rPr>
              <a:t>Facebook Pages to LIKE &amp; FOLLOW</a:t>
            </a:r>
          </a:p>
          <a:p>
            <a:r>
              <a:rPr lang="en-US" sz="1600" dirty="0">
                <a:latin typeface="Calibri" panose="020F0502020204030204" pitchFamily="34" charset="0"/>
              </a:rPr>
              <a:t>Local Lodge Page (public or private or both)</a:t>
            </a:r>
          </a:p>
          <a:p>
            <a:r>
              <a:rPr lang="en-US" sz="1600" dirty="0">
                <a:latin typeface="Calibri" panose="020F0502020204030204" pitchFamily="34" charset="0"/>
              </a:rPr>
              <a:t>Northeast District Page</a:t>
            </a:r>
          </a:p>
          <a:p>
            <a:r>
              <a:rPr lang="en-US" sz="1600" dirty="0">
                <a:latin typeface="Calibri" panose="020F0502020204030204" pitchFamily="34" charset="0"/>
              </a:rPr>
              <a:t>Texas Elks State Association</a:t>
            </a:r>
          </a:p>
          <a:p>
            <a:r>
              <a:rPr lang="en-US" sz="1600" dirty="0">
                <a:latin typeface="Calibri" panose="020F0502020204030204" pitchFamily="34" charset="0"/>
              </a:rPr>
              <a:t>Texas Elks Children’s Services</a:t>
            </a:r>
          </a:p>
          <a:p>
            <a:r>
              <a:rPr lang="en-US" sz="1600" dirty="0">
                <a:latin typeface="Calibri" panose="020F0502020204030204" pitchFamily="34" charset="0"/>
              </a:rPr>
              <a:t>Texas Elks</a:t>
            </a:r>
          </a:p>
          <a:p>
            <a:r>
              <a:rPr lang="en-US" sz="1600" dirty="0">
                <a:latin typeface="Calibri" panose="020F0502020204030204" pitchFamily="34" charset="0"/>
              </a:rPr>
              <a:t>Elks Social Media Network</a:t>
            </a:r>
          </a:p>
          <a:p>
            <a:r>
              <a:rPr lang="en-US" sz="1600" dirty="0">
                <a:latin typeface="Calibri" panose="020F0502020204030204" pitchFamily="34" charset="0"/>
              </a:rPr>
              <a:t>Grand Lodge Membership &amp; Marketing</a:t>
            </a:r>
          </a:p>
          <a:p>
            <a:endParaRPr lang="en-US" sz="1600" dirty="0">
              <a:latin typeface="Calibri" panose="020F0502020204030204" pitchFamily="34" charset="0"/>
            </a:endParaRPr>
          </a:p>
          <a:p>
            <a:r>
              <a:rPr lang="en-US" sz="1600" b="1" dirty="0">
                <a:latin typeface="Calibri" panose="020F0502020204030204" pitchFamily="34" charset="0"/>
              </a:rPr>
              <a:t>Hashtag Campaigns for Texas</a:t>
            </a:r>
          </a:p>
          <a:p>
            <a:r>
              <a:rPr lang="en-US" sz="1600" dirty="0">
                <a:latin typeface="Calibri" panose="020F0502020204030204" pitchFamily="34" charset="0"/>
              </a:rPr>
              <a:t>#startswithme</a:t>
            </a:r>
          </a:p>
          <a:p>
            <a:r>
              <a:rPr lang="en-US" sz="1600" dirty="0">
                <a:latin typeface="Calibri" panose="020F0502020204030204" pitchFamily="34" charset="0"/>
              </a:rPr>
              <a:t>#thepowerofone</a:t>
            </a:r>
          </a:p>
          <a:p>
            <a:r>
              <a:rPr lang="en-US" sz="1600" dirty="0">
                <a:latin typeface="Calibri" panose="020F0502020204030204" pitchFamily="34" charset="0"/>
              </a:rPr>
              <a:t>#texaselkstexasstrong</a:t>
            </a:r>
          </a:p>
          <a:p>
            <a:endParaRPr lang="en-US" sz="1600" dirty="0">
              <a:latin typeface="Calibri" panose="020F0502020204030204" pitchFamily="34" charset="0"/>
            </a:endParaRPr>
          </a:p>
          <a:p>
            <a:r>
              <a:rPr lang="en-US" sz="1600" b="1" dirty="0">
                <a:latin typeface="Calibri" panose="020F0502020204030204" pitchFamily="34" charset="0"/>
              </a:rPr>
              <a:t>**ALWAYS </a:t>
            </a:r>
            <a:r>
              <a:rPr lang="en-US" sz="1600" dirty="0">
                <a:latin typeface="Calibri" panose="020F0502020204030204" pitchFamily="34" charset="0"/>
              </a:rPr>
              <a:t>ask your followers to “like &amp; share”</a:t>
            </a:r>
          </a:p>
          <a:p>
            <a:r>
              <a:rPr lang="en-US" sz="1600" dirty="0">
                <a:latin typeface="Calibri" panose="020F0502020204030204" pitchFamily="34" charset="0"/>
              </a:rPr>
              <a:t>Every post / advertising an event, media recognition</a:t>
            </a:r>
          </a:p>
          <a:p>
            <a:r>
              <a:rPr lang="en-US" sz="1600" dirty="0">
                <a:latin typeface="Calibri" panose="020F0502020204030204" pitchFamily="34" charset="0"/>
              </a:rPr>
              <a:t>And other info that would help promote the good</a:t>
            </a:r>
          </a:p>
          <a:p>
            <a:r>
              <a:rPr lang="en-US" sz="1600" dirty="0">
                <a:latin typeface="Calibri" panose="020F0502020204030204" pitchFamily="34" charset="0"/>
              </a:rPr>
              <a:t>Works of your lodge.</a:t>
            </a:r>
          </a:p>
        </p:txBody>
      </p:sp>
      <p:sp>
        <p:nvSpPr>
          <p:cNvPr id="3" name="Rectangle 2">
            <a:extLst>
              <a:ext uri="{FF2B5EF4-FFF2-40B4-BE49-F238E27FC236}">
                <a16:creationId xmlns:a16="http://schemas.microsoft.com/office/drawing/2014/main" id="{4348A214-2715-46C4-B72D-934C4B3BE6EC}"/>
              </a:ext>
            </a:extLst>
          </p:cNvPr>
          <p:cNvSpPr/>
          <p:nvPr/>
        </p:nvSpPr>
        <p:spPr>
          <a:xfrm>
            <a:off x="3693521" y="127065"/>
            <a:ext cx="5062027" cy="584775"/>
          </a:xfrm>
          <a:prstGeom prst="rect">
            <a:avLst/>
          </a:prstGeom>
          <a:ln>
            <a:solidFill>
              <a:schemeClr val="tx1"/>
            </a:solidFill>
          </a:ln>
        </p:spPr>
        <p:txBody>
          <a:bodyPr wrap="none">
            <a:spAutoFit/>
          </a:bodyPr>
          <a:lstStyle/>
          <a:p>
            <a:r>
              <a:rPr lang="en-US" sz="3200" b="1" dirty="0">
                <a:latin typeface="Calibri" panose="020F0502020204030204" pitchFamily="34" charset="0"/>
              </a:rPr>
              <a:t>Social Media -  Do’s &amp; Don'ts</a:t>
            </a:r>
          </a:p>
        </p:txBody>
      </p:sp>
      <p:sp>
        <p:nvSpPr>
          <p:cNvPr id="4" name="TextBox 3">
            <a:extLst>
              <a:ext uri="{FF2B5EF4-FFF2-40B4-BE49-F238E27FC236}">
                <a16:creationId xmlns:a16="http://schemas.microsoft.com/office/drawing/2014/main" id="{FD8E077C-A8AF-4579-A936-711E43243AAF}"/>
              </a:ext>
            </a:extLst>
          </p:cNvPr>
          <p:cNvSpPr txBox="1"/>
          <p:nvPr/>
        </p:nvSpPr>
        <p:spPr>
          <a:xfrm>
            <a:off x="6351813" y="782120"/>
            <a:ext cx="5479267" cy="4770537"/>
          </a:xfrm>
          <a:prstGeom prst="rect">
            <a:avLst/>
          </a:prstGeom>
          <a:noFill/>
        </p:spPr>
        <p:txBody>
          <a:bodyPr wrap="square" rtlCol="0">
            <a:spAutoFit/>
          </a:bodyPr>
          <a:lstStyle/>
          <a:p>
            <a:pPr algn="ctr"/>
            <a:r>
              <a:rPr lang="en-US" sz="1600" b="1" u="sng" dirty="0">
                <a:latin typeface="Calibri" panose="020F0502020204030204" pitchFamily="34" charset="0"/>
              </a:rPr>
              <a:t>Reminders – Things NOT TO POST</a:t>
            </a:r>
          </a:p>
          <a:p>
            <a:pPr marL="285750" indent="-285750">
              <a:buFont typeface="Arial" panose="020B0604020202020204" pitchFamily="34" charset="0"/>
              <a:buChar char="•"/>
            </a:pPr>
            <a:r>
              <a:rPr lang="en-US" sz="1600" dirty="0">
                <a:latin typeface="Calibri" panose="020F0502020204030204" pitchFamily="34" charset="0"/>
              </a:rPr>
              <a:t>Do Not include posts that say “Open to the Public”</a:t>
            </a:r>
          </a:p>
          <a:p>
            <a:pPr marL="285750" indent="-285750">
              <a:buFont typeface="Arial" panose="020B0604020202020204" pitchFamily="34" charset="0"/>
              <a:buChar char="•"/>
            </a:pPr>
            <a:r>
              <a:rPr lang="en-US" sz="1600" dirty="0">
                <a:latin typeface="Calibri" panose="020F0502020204030204" pitchFamily="34" charset="0"/>
              </a:rPr>
              <a:t>Use – “Members and Guests of Members” or “Be Our   Guest”….. </a:t>
            </a:r>
          </a:p>
          <a:p>
            <a:pPr marL="285750" indent="-285750">
              <a:buFont typeface="Arial" panose="020B0604020202020204" pitchFamily="34" charset="0"/>
              <a:buChar char="•"/>
            </a:pPr>
            <a:r>
              <a:rPr lang="en-US" sz="1600" dirty="0">
                <a:latin typeface="Calibri" panose="020F0502020204030204" pitchFamily="34" charset="0"/>
              </a:rPr>
              <a:t>Do Not post pictures of members smoking, drinking and/or participating in any inappropriate or offensive activities</a:t>
            </a:r>
          </a:p>
          <a:p>
            <a:pPr marL="285750" indent="-285750">
              <a:buFont typeface="Arial" panose="020B0604020202020204" pitchFamily="34" charset="0"/>
              <a:buChar char="•"/>
            </a:pPr>
            <a:r>
              <a:rPr lang="en-US" sz="1600" dirty="0">
                <a:latin typeface="Calibri" panose="020F0502020204030204" pitchFamily="34" charset="0"/>
              </a:rPr>
              <a:t>Do Not post negative comments or information about internal conflicts</a:t>
            </a:r>
            <a:endParaRPr lang="en-US" sz="1600" b="1" dirty="0">
              <a:latin typeface="Calibri" panose="020F0502020204030204" pitchFamily="34" charset="0"/>
            </a:endParaRPr>
          </a:p>
          <a:p>
            <a:pPr algn="ctr"/>
            <a:endParaRPr lang="en-US" sz="1600" b="1" dirty="0">
              <a:latin typeface="Calibri" panose="020F0502020204030204" pitchFamily="34" charset="0"/>
            </a:endParaRPr>
          </a:p>
          <a:p>
            <a:pPr algn="ctr"/>
            <a:r>
              <a:rPr lang="en-US" sz="1600" b="1" dirty="0">
                <a:latin typeface="Calibri" panose="020F0502020204030204" pitchFamily="34" charset="0"/>
              </a:rPr>
              <a:t>Things TO DO</a:t>
            </a:r>
          </a:p>
          <a:p>
            <a:pPr marL="285750" indent="-285750">
              <a:buFont typeface="Arial" panose="020B0604020202020204" pitchFamily="34" charset="0"/>
              <a:buChar char="•"/>
            </a:pPr>
            <a:r>
              <a:rPr lang="en-US" sz="1600" dirty="0">
                <a:latin typeface="Calibri" panose="020F0502020204030204" pitchFamily="34" charset="0"/>
              </a:rPr>
              <a:t>Add settings that require an “administrator” approve posts before they go live</a:t>
            </a:r>
          </a:p>
          <a:p>
            <a:pPr marL="285750" indent="-285750">
              <a:buFont typeface="Arial" panose="020B0604020202020204" pitchFamily="34" charset="0"/>
              <a:buChar char="•"/>
            </a:pPr>
            <a:r>
              <a:rPr lang="en-US" sz="1600" dirty="0">
                <a:latin typeface="Calibri" panose="020F0502020204030204" pitchFamily="34" charset="0"/>
              </a:rPr>
              <a:t>Have more than one administrator</a:t>
            </a:r>
          </a:p>
          <a:p>
            <a:pPr marL="285750" indent="-285750">
              <a:buFont typeface="Arial" panose="020B0604020202020204" pitchFamily="34" charset="0"/>
              <a:buChar char="•"/>
            </a:pPr>
            <a:r>
              <a:rPr lang="en-US" sz="1600" dirty="0">
                <a:latin typeface="Calibri" panose="020F0502020204030204" pitchFamily="34" charset="0"/>
              </a:rPr>
              <a:t>Include a disclaimer on your page that says your lodge has the right to delete posts that are deemed not appropriate due to content, language, negativity, or for any other reason. </a:t>
            </a:r>
          </a:p>
          <a:p>
            <a:pPr marL="285750" indent="-285750">
              <a:buFont typeface="Arial" panose="020B0604020202020204" pitchFamily="34" charset="0"/>
              <a:buChar char="•"/>
            </a:pPr>
            <a:r>
              <a:rPr lang="en-US" sz="1600" dirty="0">
                <a:latin typeface="Calibri" panose="020F0502020204030204" pitchFamily="34" charset="0"/>
              </a:rPr>
              <a:t>Complete “photo release forms” for non members who are     included in pictures before they are posted on the lodge Facebook page.</a:t>
            </a:r>
          </a:p>
        </p:txBody>
      </p:sp>
      <p:pic>
        <p:nvPicPr>
          <p:cNvPr id="8194" name="Picture 2" descr="C:\Users\renea_oswaltyahoo.co\AppData\Local\Microsoft\Windows\INetCache\IE\TTY1PD8L\65283-icons-wallpaper-desktop-fb-computer-facebook-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71059" y="1344171"/>
            <a:ext cx="1619378" cy="1500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822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1395AC-415B-41DF-9865-F3A737814C93}"/>
              </a:ext>
            </a:extLst>
          </p:cNvPr>
          <p:cNvSpPr txBox="1"/>
          <p:nvPr/>
        </p:nvSpPr>
        <p:spPr>
          <a:xfrm>
            <a:off x="439344" y="501937"/>
            <a:ext cx="11518740" cy="4924425"/>
          </a:xfrm>
          <a:prstGeom prst="rect">
            <a:avLst/>
          </a:prstGeom>
          <a:noFill/>
        </p:spPr>
        <p:txBody>
          <a:bodyPr wrap="square" rtlCol="0">
            <a:spAutoFit/>
          </a:bodyPr>
          <a:lstStyle/>
          <a:p>
            <a:pPr algn="ctr"/>
            <a:r>
              <a:rPr lang="en-US" dirty="0"/>
              <a:t>Leadership </a:t>
            </a:r>
            <a:r>
              <a:rPr lang="en-US" b="1" dirty="0"/>
              <a:t>IS NOT </a:t>
            </a:r>
            <a:r>
              <a:rPr lang="en-US" dirty="0"/>
              <a:t>about rank, privilege, titles or money…… Leadership </a:t>
            </a:r>
            <a:r>
              <a:rPr lang="en-US" b="1" dirty="0"/>
              <a:t>IS</a:t>
            </a:r>
            <a:r>
              <a:rPr lang="en-US" dirty="0"/>
              <a:t> RESPONSIBILITY!</a:t>
            </a:r>
          </a:p>
          <a:p>
            <a:pPr algn="ctr"/>
            <a:endParaRPr lang="en-US" dirty="0"/>
          </a:p>
          <a:p>
            <a:pPr algn="ctr"/>
            <a:r>
              <a:rPr lang="en-US" dirty="0"/>
              <a:t>To keep leading, you must keep learning.   It’s what you learn after you know it all that counts!</a:t>
            </a:r>
          </a:p>
          <a:p>
            <a:pPr algn="ctr"/>
            <a:endParaRPr lang="en-US" sz="2000" dirty="0"/>
          </a:p>
          <a:p>
            <a:pPr algn="ctr"/>
            <a:r>
              <a:rPr lang="en-US" dirty="0"/>
              <a:t>A good leader encourages followers to tell him what he needs to know, not what he wants to hear. </a:t>
            </a:r>
          </a:p>
          <a:p>
            <a:pPr algn="ctr"/>
            <a:endParaRPr lang="en-US" dirty="0"/>
          </a:p>
          <a:p>
            <a:pPr algn="r"/>
            <a:r>
              <a:rPr lang="en-US" dirty="0"/>
              <a:t> 		  </a:t>
            </a:r>
            <a:endParaRPr lang="en-US" sz="1600" dirty="0"/>
          </a:p>
          <a:p>
            <a:pPr algn="r"/>
            <a:endParaRPr lang="en-US" sz="1600" dirty="0"/>
          </a:p>
          <a:p>
            <a:pPr algn="r"/>
            <a:endParaRPr lang="en-US" sz="1600" dirty="0"/>
          </a:p>
          <a:p>
            <a:pPr algn="r"/>
            <a:endParaRPr lang="en-US" sz="1600" dirty="0"/>
          </a:p>
          <a:p>
            <a:pPr algn="r"/>
            <a:endParaRPr lang="en-US" sz="1600" dirty="0"/>
          </a:p>
          <a:p>
            <a:pPr algn="r"/>
            <a:endParaRPr lang="en-US" sz="1600" dirty="0"/>
          </a:p>
          <a:p>
            <a:pPr algn="r"/>
            <a:endParaRPr lang="en-US" sz="1600" dirty="0"/>
          </a:p>
          <a:p>
            <a:pPr algn="r"/>
            <a:endParaRPr lang="en-US" dirty="0"/>
          </a:p>
          <a:p>
            <a:pPr algn="ctr"/>
            <a:endParaRPr lang="en-US" sz="2400" dirty="0"/>
          </a:p>
          <a:p>
            <a:pPr algn="ctr"/>
            <a:endParaRPr lang="en-US" sz="2400" dirty="0"/>
          </a:p>
          <a:p>
            <a:r>
              <a:rPr lang="en-US" sz="2400" dirty="0"/>
              <a:t>Walt Disney said, “Remember, if you can dream it, you can do it.”</a:t>
            </a:r>
          </a:p>
        </p:txBody>
      </p:sp>
      <p:graphicFrame>
        <p:nvGraphicFramePr>
          <p:cNvPr id="4" name="Table 3">
            <a:extLst>
              <a:ext uri="{FF2B5EF4-FFF2-40B4-BE49-F238E27FC236}">
                <a16:creationId xmlns:a16="http://schemas.microsoft.com/office/drawing/2014/main" id="{3EE93E1B-A248-4A46-9389-7B8D08E3B2CF}"/>
              </a:ext>
            </a:extLst>
          </p:cNvPr>
          <p:cNvGraphicFramePr>
            <a:graphicFrameLocks noGrp="1"/>
          </p:cNvGraphicFramePr>
          <p:nvPr>
            <p:extLst>
              <p:ext uri="{D42A27DB-BD31-4B8C-83A1-F6EECF244321}">
                <p14:modId xmlns:p14="http://schemas.microsoft.com/office/powerpoint/2010/main" val="622045254"/>
              </p:ext>
            </p:extLst>
          </p:nvPr>
        </p:nvGraphicFramePr>
        <p:xfrm>
          <a:off x="2658244" y="2530548"/>
          <a:ext cx="8836608" cy="1103187"/>
        </p:xfrm>
        <a:graphic>
          <a:graphicData uri="http://schemas.openxmlformats.org/drawingml/2006/table">
            <a:tbl>
              <a:tblPr firstRow="1" bandRow="1">
                <a:tableStyleId>{5C22544A-7EE6-4342-B048-85BDC9FD1C3A}</a:tableStyleId>
              </a:tblPr>
              <a:tblGrid>
                <a:gridCol w="4041699">
                  <a:extLst>
                    <a:ext uri="{9D8B030D-6E8A-4147-A177-3AD203B41FA5}">
                      <a16:colId xmlns:a16="http://schemas.microsoft.com/office/drawing/2014/main" val="2470809349"/>
                    </a:ext>
                  </a:extLst>
                </a:gridCol>
                <a:gridCol w="4794909">
                  <a:extLst>
                    <a:ext uri="{9D8B030D-6E8A-4147-A177-3AD203B41FA5}">
                      <a16:colId xmlns:a16="http://schemas.microsoft.com/office/drawing/2014/main" val="1638753456"/>
                    </a:ext>
                  </a:extLst>
                </a:gridCol>
              </a:tblGrid>
              <a:tr h="361507">
                <a:tc>
                  <a:txBody>
                    <a:bodyPr/>
                    <a:lstStyle/>
                    <a:p>
                      <a:r>
                        <a:rPr lang="en-US" sz="1600" b="0" dirty="0"/>
                        <a:t>Listen Carefully &amp; Understand Others</a:t>
                      </a:r>
                    </a:p>
                  </a:txBody>
                  <a:tcPr>
                    <a:solidFill>
                      <a:schemeClr val="bg1">
                        <a:lumMod val="50000"/>
                      </a:schemeClr>
                    </a:solidFill>
                  </a:tcPr>
                </a:tc>
                <a:tc>
                  <a:txBody>
                    <a:bodyPr/>
                    <a:lstStyle/>
                    <a:p>
                      <a:r>
                        <a:rPr lang="en-US" sz="1600" b="0" dirty="0"/>
                        <a:t>Compromise During Conflict</a:t>
                      </a:r>
                    </a:p>
                  </a:txBody>
                  <a:tcPr>
                    <a:solidFill>
                      <a:schemeClr val="bg1">
                        <a:lumMod val="50000"/>
                      </a:schemeClr>
                    </a:solidFill>
                  </a:tcPr>
                </a:tc>
                <a:extLst>
                  <a:ext uri="{0D108BD9-81ED-4DB2-BD59-A6C34878D82A}">
                    <a16:rowId xmlns:a16="http://schemas.microsoft.com/office/drawing/2014/main" val="1698760213"/>
                  </a:ext>
                </a:extLst>
              </a:tr>
              <a:tr h="370840">
                <a:tc>
                  <a:txBody>
                    <a:bodyPr/>
                    <a:lstStyle/>
                    <a:p>
                      <a:r>
                        <a:rPr lang="en-US" sz="1600" dirty="0">
                          <a:solidFill>
                            <a:schemeClr val="bg1"/>
                          </a:solidFill>
                        </a:rPr>
                        <a:t>Do Their Part; Inspire Others</a:t>
                      </a:r>
                    </a:p>
                  </a:txBody>
                  <a:tcPr>
                    <a:solidFill>
                      <a:schemeClr val="bg1">
                        <a:lumMod val="50000"/>
                      </a:schemeClr>
                    </a:solidFill>
                  </a:tcPr>
                </a:tc>
                <a:tc>
                  <a:txBody>
                    <a:bodyPr/>
                    <a:lstStyle/>
                    <a:p>
                      <a:r>
                        <a:rPr lang="en-US" sz="1600" dirty="0">
                          <a:solidFill>
                            <a:schemeClr val="bg1"/>
                          </a:solidFill>
                        </a:rPr>
                        <a:t>Show Appreciation for what Others Contribute</a:t>
                      </a:r>
                    </a:p>
                  </a:txBody>
                  <a:tcPr>
                    <a:solidFill>
                      <a:schemeClr val="bg1">
                        <a:lumMod val="50000"/>
                      </a:schemeClr>
                    </a:solidFill>
                  </a:tcPr>
                </a:tc>
                <a:extLst>
                  <a:ext uri="{0D108BD9-81ED-4DB2-BD59-A6C34878D82A}">
                    <a16:rowId xmlns:a16="http://schemas.microsoft.com/office/drawing/2014/main" val="2719899789"/>
                  </a:ext>
                </a:extLst>
              </a:tr>
              <a:tr h="370840">
                <a:tc>
                  <a:txBody>
                    <a:bodyPr/>
                    <a:lstStyle/>
                    <a:p>
                      <a:r>
                        <a:rPr lang="en-US" sz="1600" dirty="0">
                          <a:solidFill>
                            <a:schemeClr val="bg1"/>
                          </a:solidFill>
                        </a:rPr>
                        <a:t>Make People Feel Needed;  Work Together</a:t>
                      </a:r>
                    </a:p>
                  </a:txBody>
                  <a:tcPr>
                    <a:solidFill>
                      <a:schemeClr val="bg1">
                        <a:lumMod val="50000"/>
                      </a:schemeClr>
                    </a:solidFill>
                  </a:tcPr>
                </a:tc>
                <a:tc>
                  <a:txBody>
                    <a:bodyPr/>
                    <a:lstStyle/>
                    <a:p>
                      <a:r>
                        <a:rPr lang="en-US" sz="1600" dirty="0">
                          <a:solidFill>
                            <a:schemeClr val="bg1"/>
                          </a:solidFill>
                        </a:rPr>
                        <a:t>Recognizes that Everyone has Something to Give</a:t>
                      </a:r>
                    </a:p>
                  </a:txBody>
                  <a:tcPr>
                    <a:solidFill>
                      <a:schemeClr val="bg1">
                        <a:lumMod val="50000"/>
                      </a:schemeClr>
                    </a:solidFill>
                  </a:tcPr>
                </a:tc>
                <a:extLst>
                  <a:ext uri="{0D108BD9-81ED-4DB2-BD59-A6C34878D82A}">
                    <a16:rowId xmlns:a16="http://schemas.microsoft.com/office/drawing/2014/main" val="3499619506"/>
                  </a:ext>
                </a:extLst>
              </a:tr>
            </a:tbl>
          </a:graphicData>
        </a:graphic>
      </p:graphicFrame>
      <p:pic>
        <p:nvPicPr>
          <p:cNvPr id="9219" name="Picture 3" descr="C:\Users\renea_oswaltyahoo.co\AppData\Local\Microsoft\Windows\INetCache\IE\KOGKZD8I\leadership-1326282_64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344" y="2155747"/>
            <a:ext cx="1834891" cy="259234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Users\renea_oswaltyahoo.co\AppData\Local\Microsoft\Windows\INetCache\IE\PFP05V7J\20110109-141059-Partners-Walt-and-Mickey-in-the-Magic-Kingdom[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99989" y="4161287"/>
            <a:ext cx="1351773" cy="1802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5482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D8E131EA-EBDE-4065-B786-A04C9F2D762C}"/>
              </a:ext>
            </a:extLst>
          </p:cNvPr>
          <p:cNvSpPr txBox="1"/>
          <p:nvPr/>
        </p:nvSpPr>
        <p:spPr>
          <a:xfrm rot="20370373">
            <a:off x="363465" y="1583993"/>
            <a:ext cx="1800493" cy="584775"/>
          </a:xfrm>
          <a:prstGeom prst="rect">
            <a:avLst/>
          </a:prstGeom>
          <a:solidFill>
            <a:srgbClr val="CC6600"/>
          </a:solidFill>
        </p:spPr>
        <p:txBody>
          <a:bodyPr wrap="none" rtlCol="0">
            <a:spAutoFit/>
          </a:bodyPr>
          <a:lstStyle/>
          <a:p>
            <a:pPr algn="ctr"/>
            <a:r>
              <a:rPr lang="en-US" sz="1600" b="1" dirty="0"/>
              <a:t>LODGE OFFICER </a:t>
            </a:r>
          </a:p>
          <a:p>
            <a:pPr algn="ctr"/>
            <a:r>
              <a:rPr lang="en-US" sz="1600" b="1" dirty="0"/>
              <a:t>INFORMATION</a:t>
            </a:r>
          </a:p>
        </p:txBody>
      </p:sp>
      <p:sp>
        <p:nvSpPr>
          <p:cNvPr id="13" name="TextBox 12">
            <a:extLst>
              <a:ext uri="{FF2B5EF4-FFF2-40B4-BE49-F238E27FC236}">
                <a16:creationId xmlns:a16="http://schemas.microsoft.com/office/drawing/2014/main" id="{F1F157FA-8109-421E-B7D8-A81F46DEE398}"/>
              </a:ext>
            </a:extLst>
          </p:cNvPr>
          <p:cNvSpPr txBox="1"/>
          <p:nvPr/>
        </p:nvSpPr>
        <p:spPr>
          <a:xfrm>
            <a:off x="547750" y="61277"/>
            <a:ext cx="11096499" cy="584775"/>
          </a:xfrm>
          <a:prstGeom prst="rect">
            <a:avLst/>
          </a:prstGeom>
          <a:noFill/>
          <a:ln>
            <a:solidFill>
              <a:schemeClr val="tx1"/>
            </a:solidFill>
          </a:ln>
        </p:spPr>
        <p:txBody>
          <a:bodyPr wrap="none" rtlCol="0">
            <a:spAutoFit/>
          </a:bodyPr>
          <a:lstStyle/>
          <a:p>
            <a:r>
              <a:rPr lang="en-US" sz="3200" b="1" dirty="0"/>
              <a:t>What Should I Be Doing Now That I am A Lodge Officer?</a:t>
            </a:r>
          </a:p>
        </p:txBody>
      </p:sp>
      <p:graphicFrame>
        <p:nvGraphicFramePr>
          <p:cNvPr id="14" name="Table 13">
            <a:extLst>
              <a:ext uri="{FF2B5EF4-FFF2-40B4-BE49-F238E27FC236}">
                <a16:creationId xmlns:a16="http://schemas.microsoft.com/office/drawing/2014/main" id="{E2E00067-492A-4F1C-A6A4-0EC657B1F120}"/>
              </a:ext>
            </a:extLst>
          </p:cNvPr>
          <p:cNvGraphicFramePr>
            <a:graphicFrameLocks noGrp="1"/>
          </p:cNvGraphicFramePr>
          <p:nvPr>
            <p:extLst>
              <p:ext uri="{D42A27DB-BD31-4B8C-83A1-F6EECF244321}">
                <p14:modId xmlns:p14="http://schemas.microsoft.com/office/powerpoint/2010/main" val="372183049"/>
              </p:ext>
            </p:extLst>
          </p:nvPr>
        </p:nvGraphicFramePr>
        <p:xfrm>
          <a:off x="2613996" y="984072"/>
          <a:ext cx="9349273" cy="4878701"/>
        </p:xfrm>
        <a:graphic>
          <a:graphicData uri="http://schemas.openxmlformats.org/drawingml/2006/table">
            <a:tbl>
              <a:tblPr firstRow="1" bandRow="1">
                <a:tableStyleId>{5C22544A-7EE6-4342-B048-85BDC9FD1C3A}</a:tableStyleId>
              </a:tblPr>
              <a:tblGrid>
                <a:gridCol w="4684157">
                  <a:extLst>
                    <a:ext uri="{9D8B030D-6E8A-4147-A177-3AD203B41FA5}">
                      <a16:colId xmlns:a16="http://schemas.microsoft.com/office/drawing/2014/main" val="532225224"/>
                    </a:ext>
                  </a:extLst>
                </a:gridCol>
                <a:gridCol w="4665116">
                  <a:extLst>
                    <a:ext uri="{9D8B030D-6E8A-4147-A177-3AD203B41FA5}">
                      <a16:colId xmlns:a16="http://schemas.microsoft.com/office/drawing/2014/main" val="2735562010"/>
                    </a:ext>
                  </a:extLst>
                </a:gridCol>
              </a:tblGrid>
              <a:tr h="758909">
                <a:tc>
                  <a:txBody>
                    <a:bodyPr/>
                    <a:lstStyle/>
                    <a:p>
                      <a:r>
                        <a:rPr lang="en-US" sz="2000" b="1" dirty="0"/>
                        <a:t>Understand the Commitment of Being an Officer – Learn Your  Part for Ritual</a:t>
                      </a:r>
                    </a:p>
                  </a:txBody>
                  <a:tcPr>
                    <a:solidFill>
                      <a:schemeClr val="bg2">
                        <a:lumMod val="50000"/>
                      </a:schemeClr>
                    </a:solidFill>
                  </a:tcPr>
                </a:tc>
                <a:tc>
                  <a:txBody>
                    <a:bodyPr/>
                    <a:lstStyle/>
                    <a:p>
                      <a:r>
                        <a:rPr lang="en-US" sz="2000" b="1" dirty="0"/>
                        <a:t>Learn the Business of the Lodge</a:t>
                      </a:r>
                    </a:p>
                    <a:p>
                      <a:endParaRPr lang="en-US" sz="2000" b="1" dirty="0"/>
                    </a:p>
                  </a:txBody>
                  <a:tcPr>
                    <a:solidFill>
                      <a:schemeClr val="bg2">
                        <a:lumMod val="50000"/>
                      </a:schemeClr>
                    </a:solidFill>
                  </a:tcPr>
                </a:tc>
                <a:extLst>
                  <a:ext uri="{0D108BD9-81ED-4DB2-BD59-A6C34878D82A}">
                    <a16:rowId xmlns:a16="http://schemas.microsoft.com/office/drawing/2014/main" val="2192838779"/>
                  </a:ext>
                </a:extLst>
              </a:tr>
              <a:tr h="758909">
                <a:tc>
                  <a:txBody>
                    <a:bodyPr/>
                    <a:lstStyle/>
                    <a:p>
                      <a:r>
                        <a:rPr lang="en-US" sz="2000" b="1" dirty="0">
                          <a:solidFill>
                            <a:schemeClr val="bg1"/>
                          </a:solidFill>
                        </a:rPr>
                        <a:t>Learn Parliamentary Procedure</a:t>
                      </a:r>
                    </a:p>
                    <a:p>
                      <a:r>
                        <a:rPr lang="en-US" sz="2000" b="1" dirty="0">
                          <a:solidFill>
                            <a:schemeClr val="bg1"/>
                          </a:solidFill>
                        </a:rPr>
                        <a:t>Know your Lodge By-Laws</a:t>
                      </a:r>
                    </a:p>
                  </a:txBody>
                  <a:tcPr>
                    <a:solidFill>
                      <a:schemeClr val="bg2">
                        <a:lumMod val="50000"/>
                      </a:schemeClr>
                    </a:solidFill>
                  </a:tcPr>
                </a:tc>
                <a:tc>
                  <a:txBody>
                    <a:bodyPr/>
                    <a:lstStyle/>
                    <a:p>
                      <a:r>
                        <a:rPr lang="en-US" sz="2000" b="1" dirty="0">
                          <a:solidFill>
                            <a:schemeClr val="bg1"/>
                          </a:solidFill>
                        </a:rPr>
                        <a:t>Work Cohesively with the Lodge Officer Team</a:t>
                      </a:r>
                    </a:p>
                  </a:txBody>
                  <a:tcPr>
                    <a:solidFill>
                      <a:schemeClr val="bg2">
                        <a:lumMod val="50000"/>
                      </a:schemeClr>
                    </a:solidFill>
                  </a:tcPr>
                </a:tc>
                <a:extLst>
                  <a:ext uri="{0D108BD9-81ED-4DB2-BD59-A6C34878D82A}">
                    <a16:rowId xmlns:a16="http://schemas.microsoft.com/office/drawing/2014/main" val="51202436"/>
                  </a:ext>
                </a:extLst>
              </a:tr>
              <a:tr h="758909">
                <a:tc>
                  <a:txBody>
                    <a:bodyPr/>
                    <a:lstStyle/>
                    <a:p>
                      <a:r>
                        <a:rPr lang="en-US" sz="2000" b="1" dirty="0">
                          <a:solidFill>
                            <a:schemeClr val="bg1"/>
                          </a:solidFill>
                        </a:rPr>
                        <a:t>Seek out New Committee Candidates</a:t>
                      </a:r>
                    </a:p>
                  </a:txBody>
                  <a:tcPr>
                    <a:solidFill>
                      <a:schemeClr val="bg2">
                        <a:lumMod val="50000"/>
                      </a:schemeClr>
                    </a:solidFill>
                  </a:tcPr>
                </a:tc>
                <a:tc>
                  <a:txBody>
                    <a:bodyPr/>
                    <a:lstStyle/>
                    <a:p>
                      <a:r>
                        <a:rPr lang="en-US" sz="2000" b="1" dirty="0">
                          <a:solidFill>
                            <a:schemeClr val="bg1"/>
                          </a:solidFill>
                        </a:rPr>
                        <a:t>Ask PERs to Mentor or Assist</a:t>
                      </a:r>
                    </a:p>
                  </a:txBody>
                  <a:tcPr>
                    <a:solidFill>
                      <a:schemeClr val="bg2">
                        <a:lumMod val="50000"/>
                      </a:schemeClr>
                    </a:solidFill>
                  </a:tcPr>
                </a:tc>
                <a:extLst>
                  <a:ext uri="{0D108BD9-81ED-4DB2-BD59-A6C34878D82A}">
                    <a16:rowId xmlns:a16="http://schemas.microsoft.com/office/drawing/2014/main" val="1044615629"/>
                  </a:ext>
                </a:extLst>
              </a:tr>
              <a:tr h="1084156">
                <a:tc>
                  <a:txBody>
                    <a:bodyPr/>
                    <a:lstStyle/>
                    <a:p>
                      <a:r>
                        <a:rPr lang="en-US" sz="2000" b="1" dirty="0">
                          <a:solidFill>
                            <a:schemeClr val="bg1"/>
                          </a:solidFill>
                        </a:rPr>
                        <a:t>Attend District Meetings / Clinics and Network with Officers / Members from Other Lodges</a:t>
                      </a:r>
                    </a:p>
                  </a:txBody>
                  <a:tcPr>
                    <a:solidFill>
                      <a:schemeClr val="bg2">
                        <a:lumMod val="50000"/>
                      </a:schemeClr>
                    </a:solidFill>
                  </a:tcPr>
                </a:tc>
                <a:tc>
                  <a:txBody>
                    <a:bodyPr/>
                    <a:lstStyle/>
                    <a:p>
                      <a:r>
                        <a:rPr lang="en-US" sz="2000" b="1" dirty="0">
                          <a:solidFill>
                            <a:schemeClr val="bg1"/>
                          </a:solidFill>
                        </a:rPr>
                        <a:t>Visit Other Lodges and Check Out Their Plans / Programs</a:t>
                      </a:r>
                    </a:p>
                  </a:txBody>
                  <a:tcPr>
                    <a:solidFill>
                      <a:schemeClr val="bg2">
                        <a:lumMod val="50000"/>
                      </a:schemeClr>
                    </a:solidFill>
                  </a:tcPr>
                </a:tc>
                <a:extLst>
                  <a:ext uri="{0D108BD9-81ED-4DB2-BD59-A6C34878D82A}">
                    <a16:rowId xmlns:a16="http://schemas.microsoft.com/office/drawing/2014/main" val="1018156889"/>
                  </a:ext>
                </a:extLst>
              </a:tr>
              <a:tr h="758909">
                <a:tc>
                  <a:txBody>
                    <a:bodyPr/>
                    <a:lstStyle/>
                    <a:p>
                      <a:r>
                        <a:rPr lang="en-US" sz="2000" b="1" dirty="0">
                          <a:solidFill>
                            <a:schemeClr val="bg1"/>
                          </a:solidFill>
                        </a:rPr>
                        <a:t>See How Other Lodges Do Business</a:t>
                      </a:r>
                    </a:p>
                    <a:p>
                      <a:endParaRPr lang="en-US" sz="2000" b="1" dirty="0">
                        <a:solidFill>
                          <a:schemeClr val="bg1"/>
                        </a:solidFill>
                      </a:endParaRPr>
                    </a:p>
                  </a:txBody>
                  <a:tcPr>
                    <a:solidFill>
                      <a:schemeClr val="bg2">
                        <a:lumMod val="50000"/>
                      </a:schemeClr>
                    </a:solidFill>
                  </a:tcPr>
                </a:tc>
                <a:tc>
                  <a:txBody>
                    <a:bodyPr/>
                    <a:lstStyle/>
                    <a:p>
                      <a:r>
                        <a:rPr lang="en-US" sz="2000" b="1" dirty="0">
                          <a:solidFill>
                            <a:schemeClr val="bg1"/>
                          </a:solidFill>
                        </a:rPr>
                        <a:t>Connect with District Resources</a:t>
                      </a:r>
                    </a:p>
                  </a:txBody>
                  <a:tcPr>
                    <a:solidFill>
                      <a:schemeClr val="bg2">
                        <a:lumMod val="50000"/>
                      </a:schemeClr>
                    </a:solidFill>
                  </a:tcPr>
                </a:tc>
                <a:extLst>
                  <a:ext uri="{0D108BD9-81ED-4DB2-BD59-A6C34878D82A}">
                    <a16:rowId xmlns:a16="http://schemas.microsoft.com/office/drawing/2014/main" val="3174045316"/>
                  </a:ext>
                </a:extLst>
              </a:tr>
              <a:tr h="758909">
                <a:tc>
                  <a:txBody>
                    <a:bodyPr/>
                    <a:lstStyle/>
                    <a:p>
                      <a:r>
                        <a:rPr lang="en-US" sz="2000" b="1" dirty="0">
                          <a:solidFill>
                            <a:schemeClr val="bg1"/>
                          </a:solidFill>
                        </a:rPr>
                        <a:t>Learn More about Lodge, State and National Programs</a:t>
                      </a:r>
                    </a:p>
                  </a:txBody>
                  <a:tcPr>
                    <a:solidFill>
                      <a:schemeClr val="bg2">
                        <a:lumMod val="50000"/>
                      </a:schemeClr>
                    </a:solidFill>
                  </a:tcPr>
                </a:tc>
                <a:tc>
                  <a:txBody>
                    <a:bodyPr/>
                    <a:lstStyle/>
                    <a:p>
                      <a:r>
                        <a:rPr lang="en-US" sz="2000" b="1" dirty="0">
                          <a:solidFill>
                            <a:schemeClr val="bg1"/>
                          </a:solidFill>
                        </a:rPr>
                        <a:t>Learn the Broad Impact of Elk Programs</a:t>
                      </a:r>
                    </a:p>
                  </a:txBody>
                  <a:tcPr>
                    <a:solidFill>
                      <a:schemeClr val="bg2">
                        <a:lumMod val="50000"/>
                      </a:schemeClr>
                    </a:solidFill>
                  </a:tcPr>
                </a:tc>
                <a:extLst>
                  <a:ext uri="{0D108BD9-81ED-4DB2-BD59-A6C34878D82A}">
                    <a16:rowId xmlns:a16="http://schemas.microsoft.com/office/drawing/2014/main" val="1045899809"/>
                  </a:ext>
                </a:extLst>
              </a:tr>
            </a:tbl>
          </a:graphicData>
        </a:graphic>
      </p:graphicFrame>
      <p:sp>
        <p:nvSpPr>
          <p:cNvPr id="15" name="TextBox 14">
            <a:extLst>
              <a:ext uri="{FF2B5EF4-FFF2-40B4-BE49-F238E27FC236}">
                <a16:creationId xmlns:a16="http://schemas.microsoft.com/office/drawing/2014/main" id="{2B6C976C-6C5C-448D-8D62-03D72C488150}"/>
              </a:ext>
            </a:extLst>
          </p:cNvPr>
          <p:cNvSpPr txBox="1"/>
          <p:nvPr/>
        </p:nvSpPr>
        <p:spPr>
          <a:xfrm>
            <a:off x="-18661" y="6406780"/>
            <a:ext cx="8587992" cy="400110"/>
          </a:xfrm>
          <a:prstGeom prst="rect">
            <a:avLst/>
          </a:prstGeom>
          <a:noFill/>
        </p:spPr>
        <p:txBody>
          <a:bodyPr wrap="none" rtlCol="0">
            <a:spAutoFit/>
          </a:bodyPr>
          <a:lstStyle/>
          <a:p>
            <a:r>
              <a:rPr lang="en-US" sz="2000" b="1" dirty="0">
                <a:solidFill>
                  <a:schemeClr val="bg1"/>
                </a:solidFill>
              </a:rPr>
              <a:t>Reference – TESA Officer Training – Officer Duties and Responsibilities</a:t>
            </a:r>
          </a:p>
        </p:txBody>
      </p:sp>
    </p:spTree>
    <p:extLst>
      <p:ext uri="{BB962C8B-B14F-4D97-AF65-F5344CB8AC3E}">
        <p14:creationId xmlns:p14="http://schemas.microsoft.com/office/powerpoint/2010/main" val="3902466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C93123-8130-457A-BB44-0083A3457F1F}"/>
              </a:ext>
            </a:extLst>
          </p:cNvPr>
          <p:cNvSpPr txBox="1"/>
          <p:nvPr/>
        </p:nvSpPr>
        <p:spPr>
          <a:xfrm>
            <a:off x="193897" y="175603"/>
            <a:ext cx="5986467" cy="2893100"/>
          </a:xfrm>
          <a:prstGeom prst="rect">
            <a:avLst/>
          </a:prstGeom>
          <a:noFill/>
          <a:ln>
            <a:solidFill>
              <a:schemeClr val="tx1"/>
            </a:solidFill>
          </a:ln>
        </p:spPr>
        <p:txBody>
          <a:bodyPr wrap="square" rtlCol="0">
            <a:spAutoFit/>
          </a:bodyPr>
          <a:lstStyle/>
          <a:p>
            <a:r>
              <a:rPr lang="en-US" sz="1600" dirty="0"/>
              <a:t>EXALTED RULER (ER)</a:t>
            </a:r>
          </a:p>
          <a:p>
            <a:pPr marL="285750" indent="-285750">
              <a:buFont typeface="Arial" panose="020B0604020202020204" pitchFamily="34" charset="0"/>
              <a:buChar char="•"/>
            </a:pPr>
            <a:r>
              <a:rPr lang="en-US" sz="1600" dirty="0"/>
              <a:t>Primary Responsibility – PROTECT the Lodge Charter</a:t>
            </a:r>
          </a:p>
          <a:p>
            <a:pPr marL="285750" indent="-285750">
              <a:buFont typeface="Arial" panose="020B0604020202020204" pitchFamily="34" charset="0"/>
              <a:buChar char="•"/>
            </a:pPr>
            <a:r>
              <a:rPr lang="en-US" sz="1600" dirty="0"/>
              <a:t>Executive Officer to Preside Over Lodge Meetings</a:t>
            </a:r>
          </a:p>
          <a:p>
            <a:pPr marL="285750" indent="-285750">
              <a:buFont typeface="Arial" panose="020B0604020202020204" pitchFamily="34" charset="0"/>
              <a:buChar char="•"/>
            </a:pPr>
            <a:r>
              <a:rPr lang="en-US" sz="1600" dirty="0"/>
              <a:t>Enforce the Laws of the Order</a:t>
            </a:r>
          </a:p>
          <a:p>
            <a:pPr marL="285750" indent="-285750">
              <a:buFont typeface="Arial" panose="020B0604020202020204" pitchFamily="34" charset="0"/>
              <a:buChar char="•"/>
            </a:pPr>
            <a:r>
              <a:rPr lang="en-US" sz="1600" dirty="0"/>
              <a:t>Appoint Committee Chairpersons</a:t>
            </a:r>
          </a:p>
          <a:p>
            <a:pPr marL="285750" indent="-285750">
              <a:buFont typeface="Arial" panose="020B0604020202020204" pitchFamily="34" charset="0"/>
              <a:buChar char="•"/>
            </a:pPr>
            <a:r>
              <a:rPr lang="en-US" sz="1600" dirty="0"/>
              <a:t>Appoint Elective Officers</a:t>
            </a:r>
          </a:p>
          <a:p>
            <a:pPr marL="285750" indent="-285750">
              <a:buFont typeface="Arial" panose="020B0604020202020204" pitchFamily="34" charset="0"/>
              <a:buChar char="•"/>
            </a:pPr>
            <a:r>
              <a:rPr lang="en-US" sz="1600" dirty="0"/>
              <a:t>Attend all District Deputy Clinics</a:t>
            </a:r>
          </a:p>
          <a:p>
            <a:pPr marL="285750" indent="-285750">
              <a:buFont typeface="Arial" panose="020B0604020202020204" pitchFamily="34" charset="0"/>
              <a:buChar char="•"/>
            </a:pPr>
            <a:r>
              <a:rPr lang="en-US" sz="1600" dirty="0"/>
              <a:t>Study and Learn By-Laws</a:t>
            </a:r>
          </a:p>
          <a:p>
            <a:pPr marL="285750" indent="-285750">
              <a:buFont typeface="Arial" panose="020B0604020202020204" pitchFamily="34" charset="0"/>
              <a:buChar char="•"/>
            </a:pPr>
            <a:r>
              <a:rPr lang="en-US" sz="1600" dirty="0"/>
              <a:t>Perform Other Duties According to Lodge By-Laws</a:t>
            </a:r>
          </a:p>
          <a:p>
            <a:pPr marL="285750" indent="-285750">
              <a:buFont typeface="Arial" panose="020B0604020202020204" pitchFamily="34" charset="0"/>
              <a:buChar char="•"/>
            </a:pPr>
            <a:r>
              <a:rPr lang="en-US" sz="1600" dirty="0"/>
              <a:t>Serve as Member of Incorporation’s Board of Directors </a:t>
            </a:r>
          </a:p>
          <a:p>
            <a:pPr marL="285750" indent="-285750">
              <a:buFont typeface="Arial" panose="020B0604020202020204" pitchFamily="34" charset="0"/>
              <a:buChar char="•"/>
            </a:pPr>
            <a:r>
              <a:rPr lang="en-US" sz="1600" dirty="0"/>
              <a:t>Administer and Support Grand Lodge Programs</a:t>
            </a:r>
          </a:p>
        </p:txBody>
      </p:sp>
      <p:sp>
        <p:nvSpPr>
          <p:cNvPr id="4" name="TextBox 3">
            <a:extLst>
              <a:ext uri="{FF2B5EF4-FFF2-40B4-BE49-F238E27FC236}">
                <a16:creationId xmlns:a16="http://schemas.microsoft.com/office/drawing/2014/main" id="{F10B97E1-D14E-40A5-94C3-5AC1EAA85265}"/>
              </a:ext>
            </a:extLst>
          </p:cNvPr>
          <p:cNvSpPr txBox="1"/>
          <p:nvPr/>
        </p:nvSpPr>
        <p:spPr>
          <a:xfrm>
            <a:off x="170045" y="3172584"/>
            <a:ext cx="6010319" cy="2800767"/>
          </a:xfrm>
          <a:prstGeom prst="rect">
            <a:avLst/>
          </a:prstGeom>
          <a:noFill/>
          <a:ln>
            <a:solidFill>
              <a:schemeClr val="tx1"/>
            </a:solidFill>
          </a:ln>
        </p:spPr>
        <p:txBody>
          <a:bodyPr wrap="square" rtlCol="0">
            <a:spAutoFit/>
          </a:bodyPr>
          <a:lstStyle/>
          <a:p>
            <a:r>
              <a:rPr lang="en-US" sz="1600" dirty="0"/>
              <a:t>ALL KNIGHTS</a:t>
            </a:r>
          </a:p>
          <a:p>
            <a:pPr marL="285750" indent="-285750">
              <a:buFont typeface="Arial" panose="020B0604020202020204" pitchFamily="34" charset="0"/>
              <a:buChar char="•"/>
            </a:pPr>
            <a:r>
              <a:rPr lang="en-US" sz="1600" dirty="0"/>
              <a:t>Assist the Exalted Ruler in the performance of  their duties in their absence – by rank</a:t>
            </a:r>
          </a:p>
          <a:p>
            <a:pPr marL="285750" indent="-285750">
              <a:buFont typeface="Arial" panose="020B0604020202020204" pitchFamily="34" charset="0"/>
              <a:buChar char="•"/>
            </a:pPr>
            <a:r>
              <a:rPr lang="en-US" sz="1600" dirty="0"/>
              <a:t>Study the Laws of the Order and the By Laws of the Lodge</a:t>
            </a:r>
          </a:p>
          <a:p>
            <a:pPr marL="285750" indent="-285750">
              <a:buFont typeface="Arial" panose="020B0604020202020204" pitchFamily="34" charset="0"/>
              <a:buChar char="•"/>
            </a:pPr>
            <a:r>
              <a:rPr lang="en-US" sz="1600" dirty="0"/>
              <a:t>Study Ritual and Participate- Opening, Closing &amp; Initiation</a:t>
            </a:r>
          </a:p>
          <a:p>
            <a:pPr marL="285750" indent="-285750">
              <a:buFont typeface="Arial" panose="020B0604020202020204" pitchFamily="34" charset="0"/>
              <a:buChar char="•"/>
            </a:pPr>
            <a:r>
              <a:rPr lang="en-US" sz="1600" dirty="0"/>
              <a:t>Observe Proper Protocol</a:t>
            </a:r>
          </a:p>
          <a:p>
            <a:pPr marL="285750" indent="-285750">
              <a:buFont typeface="Arial" panose="020B0604020202020204" pitchFamily="34" charset="0"/>
              <a:buChar char="•"/>
            </a:pPr>
            <a:r>
              <a:rPr lang="en-US" sz="1600" dirty="0"/>
              <a:t>Support Grand Lodge Programs</a:t>
            </a:r>
          </a:p>
          <a:p>
            <a:pPr marL="285750" indent="-285750">
              <a:buFont typeface="Arial" panose="020B0604020202020204" pitchFamily="34" charset="0"/>
              <a:buChar char="•"/>
            </a:pPr>
            <a:r>
              <a:rPr lang="en-US" sz="1600" dirty="0"/>
              <a:t>Learn as Much as You Can As You Move Through the Chairs</a:t>
            </a:r>
          </a:p>
        </p:txBody>
      </p:sp>
      <p:sp>
        <p:nvSpPr>
          <p:cNvPr id="5" name="TextBox 4">
            <a:extLst>
              <a:ext uri="{FF2B5EF4-FFF2-40B4-BE49-F238E27FC236}">
                <a16:creationId xmlns:a16="http://schemas.microsoft.com/office/drawing/2014/main" id="{443EDA24-8AF6-4695-BB89-27FCA65AB490}"/>
              </a:ext>
            </a:extLst>
          </p:cNvPr>
          <p:cNvSpPr txBox="1"/>
          <p:nvPr/>
        </p:nvSpPr>
        <p:spPr>
          <a:xfrm>
            <a:off x="6411060" y="1649090"/>
            <a:ext cx="5587042" cy="3046988"/>
          </a:xfrm>
          <a:prstGeom prst="rect">
            <a:avLst/>
          </a:prstGeom>
          <a:noFill/>
          <a:ln>
            <a:solidFill>
              <a:schemeClr val="tx1"/>
            </a:solidFill>
          </a:ln>
        </p:spPr>
        <p:txBody>
          <a:bodyPr wrap="square" rtlCol="0">
            <a:spAutoFit/>
          </a:bodyPr>
          <a:lstStyle/>
          <a:p>
            <a:r>
              <a:rPr lang="en-US" sz="1600" dirty="0"/>
              <a:t>LEADING KNIGHT</a:t>
            </a:r>
          </a:p>
          <a:p>
            <a:pPr marL="285750" indent="-285750">
              <a:buFont typeface="Arial" panose="020B0604020202020204" pitchFamily="34" charset="0"/>
              <a:buChar char="•"/>
            </a:pPr>
            <a:r>
              <a:rPr lang="en-US" sz="1600" dirty="0"/>
              <a:t>Attend District Deputy Clinics*</a:t>
            </a:r>
          </a:p>
          <a:p>
            <a:pPr marL="285750" indent="-285750">
              <a:buFont typeface="Arial" panose="020B0604020202020204" pitchFamily="34" charset="0"/>
              <a:buChar char="•"/>
            </a:pPr>
            <a:r>
              <a:rPr lang="en-US" sz="1600" dirty="0"/>
              <a:t>Offer Support to ER as Needed</a:t>
            </a:r>
          </a:p>
          <a:p>
            <a:pPr marL="285750" indent="-285750">
              <a:buFont typeface="Arial" panose="020B0604020202020204" pitchFamily="34" charset="0"/>
              <a:buChar char="•"/>
            </a:pPr>
            <a:r>
              <a:rPr lang="en-US" sz="1600" dirty="0"/>
              <a:t>Scope for Potential Leaders for Next Year</a:t>
            </a:r>
          </a:p>
          <a:p>
            <a:endParaRPr lang="en-US" sz="1600" dirty="0"/>
          </a:p>
          <a:p>
            <a:r>
              <a:rPr lang="en-US" sz="1600" dirty="0"/>
              <a:t>LOYAL KNIGHT</a:t>
            </a:r>
          </a:p>
          <a:p>
            <a:pPr marL="285750" indent="-285750">
              <a:buFont typeface="Arial" panose="020B0604020202020204" pitchFamily="34" charset="0"/>
              <a:buChar char="•"/>
            </a:pPr>
            <a:r>
              <a:rPr lang="en-US" sz="1600" dirty="0"/>
              <a:t>Conduct Prosecution of the Local Forum, Assisted by Counsel</a:t>
            </a:r>
          </a:p>
          <a:p>
            <a:endParaRPr lang="en-US" sz="1600" dirty="0"/>
          </a:p>
          <a:p>
            <a:r>
              <a:rPr lang="en-US" sz="1600" dirty="0"/>
              <a:t>LECTURING KNIGHT</a:t>
            </a:r>
          </a:p>
          <a:p>
            <a:pPr marL="285750" indent="-285750">
              <a:buFont typeface="Arial" panose="020B0604020202020204" pitchFamily="34" charset="0"/>
              <a:buChar char="•"/>
            </a:pPr>
            <a:r>
              <a:rPr lang="en-US" sz="1600" dirty="0"/>
              <a:t>Examine Membership Cards During Opening of Meeting</a:t>
            </a:r>
          </a:p>
        </p:txBody>
      </p:sp>
      <p:sp>
        <p:nvSpPr>
          <p:cNvPr id="7" name="TextBox 6">
            <a:extLst>
              <a:ext uri="{FF2B5EF4-FFF2-40B4-BE49-F238E27FC236}">
                <a16:creationId xmlns:a16="http://schemas.microsoft.com/office/drawing/2014/main" id="{0F2E1D13-5F53-4A84-9B29-8F12F86CD991}"/>
              </a:ext>
            </a:extLst>
          </p:cNvPr>
          <p:cNvSpPr txBox="1"/>
          <p:nvPr/>
        </p:nvSpPr>
        <p:spPr>
          <a:xfrm>
            <a:off x="6411060" y="4896133"/>
            <a:ext cx="5587042" cy="1077218"/>
          </a:xfrm>
          <a:prstGeom prst="rect">
            <a:avLst/>
          </a:prstGeom>
          <a:noFill/>
          <a:ln>
            <a:solidFill>
              <a:schemeClr val="tx1"/>
            </a:solidFill>
          </a:ln>
        </p:spPr>
        <p:txBody>
          <a:bodyPr wrap="square" rtlCol="0">
            <a:spAutoFit/>
          </a:bodyPr>
          <a:lstStyle/>
          <a:p>
            <a:pPr algn="ctr"/>
            <a:r>
              <a:rPr lang="en-US" sz="3200" dirty="0"/>
              <a:t>LODGE OFFICER ROLES &amp; RESPONSIBILITIES</a:t>
            </a:r>
          </a:p>
        </p:txBody>
      </p:sp>
      <p:sp>
        <p:nvSpPr>
          <p:cNvPr id="2" name="TextBox 1">
            <a:extLst>
              <a:ext uri="{FF2B5EF4-FFF2-40B4-BE49-F238E27FC236}">
                <a16:creationId xmlns:a16="http://schemas.microsoft.com/office/drawing/2014/main" id="{030254BA-2829-4404-97F2-08BD96C6FACE}"/>
              </a:ext>
            </a:extLst>
          </p:cNvPr>
          <p:cNvSpPr txBox="1"/>
          <p:nvPr/>
        </p:nvSpPr>
        <p:spPr>
          <a:xfrm>
            <a:off x="170045" y="6405939"/>
            <a:ext cx="4937698" cy="369332"/>
          </a:xfrm>
          <a:prstGeom prst="rect">
            <a:avLst/>
          </a:prstGeom>
          <a:noFill/>
        </p:spPr>
        <p:txBody>
          <a:bodyPr wrap="none" rtlCol="0">
            <a:spAutoFit/>
          </a:bodyPr>
          <a:lstStyle/>
          <a:p>
            <a:r>
              <a:rPr lang="en-US" b="1" dirty="0">
                <a:solidFill>
                  <a:schemeClr val="bg1"/>
                </a:solidFill>
              </a:rPr>
              <a:t>**See Lodge By-Laws for More Detailed Info</a:t>
            </a:r>
          </a:p>
        </p:txBody>
      </p:sp>
      <p:pic>
        <p:nvPicPr>
          <p:cNvPr id="1030" name="Picture 6" descr="C:\Users\renea_oswaltyahoo.co\AppData\Local\Microsoft\Windows\INetCache\IE\SMD3FH80\you-got-mail-baby[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2140" y="175603"/>
            <a:ext cx="3484881" cy="133804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920716" y="610935"/>
            <a:ext cx="2009560" cy="646331"/>
          </a:xfrm>
          <a:prstGeom prst="rect">
            <a:avLst/>
          </a:prstGeom>
          <a:solidFill>
            <a:schemeClr val="tx2"/>
          </a:solidFill>
        </p:spPr>
        <p:txBody>
          <a:bodyPr wrap="square" rtlCol="0">
            <a:spAutoFit/>
          </a:bodyPr>
          <a:lstStyle/>
          <a:p>
            <a:pPr algn="ctr"/>
            <a:r>
              <a:rPr lang="en-US" b="1" i="1" dirty="0">
                <a:solidFill>
                  <a:schemeClr val="bg1"/>
                </a:solidFill>
                <a:latin typeface="AR JULIAN" panose="02000000000000000000" pitchFamily="2" charset="0"/>
              </a:rPr>
              <a:t>You Got </a:t>
            </a:r>
          </a:p>
          <a:p>
            <a:pPr algn="ctr"/>
            <a:r>
              <a:rPr lang="en-US" b="1" i="1" dirty="0">
                <a:solidFill>
                  <a:schemeClr val="bg1"/>
                </a:solidFill>
                <a:latin typeface="AR JULIAN" panose="02000000000000000000" pitchFamily="2" charset="0"/>
              </a:rPr>
              <a:t>THIS BABY!</a:t>
            </a:r>
          </a:p>
        </p:txBody>
      </p:sp>
    </p:spTree>
    <p:extLst>
      <p:ext uri="{BB962C8B-B14F-4D97-AF65-F5344CB8AC3E}">
        <p14:creationId xmlns:p14="http://schemas.microsoft.com/office/powerpoint/2010/main" val="1958698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CC3CC8-36C7-45CD-83CF-7F0E9BB8F8CB}"/>
              </a:ext>
            </a:extLst>
          </p:cNvPr>
          <p:cNvSpPr txBox="1"/>
          <p:nvPr/>
        </p:nvSpPr>
        <p:spPr>
          <a:xfrm>
            <a:off x="193898" y="497267"/>
            <a:ext cx="5451990" cy="2677656"/>
          </a:xfrm>
          <a:prstGeom prst="rect">
            <a:avLst/>
          </a:prstGeom>
          <a:noFill/>
          <a:ln>
            <a:solidFill>
              <a:schemeClr val="tx1"/>
            </a:solidFill>
          </a:ln>
        </p:spPr>
        <p:txBody>
          <a:bodyPr wrap="square" rtlCol="0">
            <a:spAutoFit/>
          </a:bodyPr>
          <a:lstStyle/>
          <a:p>
            <a:r>
              <a:rPr lang="en-US" sz="1400" dirty="0"/>
              <a:t>ESQUIRE</a:t>
            </a:r>
          </a:p>
          <a:p>
            <a:pPr marL="285750" indent="-285750">
              <a:buFont typeface="Arial" panose="020B0604020202020204" pitchFamily="34" charset="0"/>
              <a:buChar char="•"/>
            </a:pPr>
            <a:r>
              <a:rPr lang="en-US" sz="1400" dirty="0"/>
              <a:t>Organize the lodge for meetings</a:t>
            </a:r>
          </a:p>
          <a:p>
            <a:pPr marL="285750" indent="-285750">
              <a:buFont typeface="Arial" panose="020B0604020202020204" pitchFamily="34" charset="0"/>
              <a:buChar char="•"/>
            </a:pPr>
            <a:r>
              <a:rPr lang="en-US" sz="1400" dirty="0"/>
              <a:t>Prepare candidates for initiation</a:t>
            </a:r>
          </a:p>
          <a:p>
            <a:pPr marL="285750" indent="-285750">
              <a:buFont typeface="Arial" panose="020B0604020202020204" pitchFamily="34" charset="0"/>
              <a:buChar char="•"/>
            </a:pPr>
            <a:r>
              <a:rPr lang="en-US" sz="1400" dirty="0"/>
              <a:t>Examine and introduce visiting members</a:t>
            </a:r>
          </a:p>
          <a:p>
            <a:pPr marL="285750" indent="-285750">
              <a:buFont typeface="Arial" panose="020B0604020202020204" pitchFamily="34" charset="0"/>
              <a:buChar char="•"/>
            </a:pPr>
            <a:r>
              <a:rPr lang="en-US" sz="1400" dirty="0"/>
              <a:t>Transmit official messages as directed by the ER</a:t>
            </a:r>
          </a:p>
          <a:p>
            <a:pPr marL="285750" indent="-285750">
              <a:buFont typeface="Arial" panose="020B0604020202020204" pitchFamily="34" charset="0"/>
              <a:buChar char="•"/>
            </a:pPr>
            <a:r>
              <a:rPr lang="en-US" sz="1400" dirty="0"/>
              <a:t>Study Ritual / Participate - Opening, Closing and Initiation</a:t>
            </a:r>
          </a:p>
          <a:p>
            <a:pPr marL="285750" indent="-285750">
              <a:buFont typeface="Arial" panose="020B0604020202020204" pitchFamily="34" charset="0"/>
              <a:buChar char="•"/>
            </a:pPr>
            <a:endParaRPr lang="en-US" sz="1400" dirty="0"/>
          </a:p>
          <a:p>
            <a:r>
              <a:rPr lang="en-US" sz="1400" dirty="0"/>
              <a:t>CHAPLIN</a:t>
            </a:r>
          </a:p>
          <a:p>
            <a:pPr marL="285750" indent="-285750">
              <a:buFont typeface="Arial" panose="020B0604020202020204" pitchFamily="34" charset="0"/>
              <a:buChar char="•"/>
            </a:pPr>
            <a:r>
              <a:rPr lang="en-US" sz="1400" dirty="0"/>
              <a:t>Study Ritual / Participate- Opening, Closing and </a:t>
            </a:r>
          </a:p>
          <a:p>
            <a:pPr marL="285750" indent="-285750">
              <a:buFont typeface="Arial" panose="020B0604020202020204" pitchFamily="34" charset="0"/>
              <a:buChar char="•"/>
            </a:pPr>
            <a:r>
              <a:rPr lang="en-US" sz="1400" dirty="0"/>
              <a:t>Initiation Rituals</a:t>
            </a:r>
          </a:p>
          <a:p>
            <a:pPr marL="285750" indent="-285750">
              <a:buFont typeface="Arial" panose="020B0604020202020204" pitchFamily="34" charset="0"/>
              <a:buChar char="•"/>
            </a:pPr>
            <a:r>
              <a:rPr lang="en-US" sz="1400" dirty="0"/>
              <a:t>Give Invocation and Benediction as part of various social activities</a:t>
            </a:r>
          </a:p>
        </p:txBody>
      </p:sp>
      <p:sp>
        <p:nvSpPr>
          <p:cNvPr id="3" name="TextBox 2">
            <a:extLst>
              <a:ext uri="{FF2B5EF4-FFF2-40B4-BE49-F238E27FC236}">
                <a16:creationId xmlns:a16="http://schemas.microsoft.com/office/drawing/2014/main" id="{49B8D594-E237-4A3D-B748-8A2012508651}"/>
              </a:ext>
            </a:extLst>
          </p:cNvPr>
          <p:cNvSpPr txBox="1"/>
          <p:nvPr/>
        </p:nvSpPr>
        <p:spPr>
          <a:xfrm>
            <a:off x="193898" y="3270616"/>
            <a:ext cx="5451990" cy="2462213"/>
          </a:xfrm>
          <a:prstGeom prst="rect">
            <a:avLst/>
          </a:prstGeom>
          <a:noFill/>
          <a:ln>
            <a:solidFill>
              <a:schemeClr val="tx1"/>
            </a:solidFill>
          </a:ln>
        </p:spPr>
        <p:txBody>
          <a:bodyPr wrap="square" rtlCol="0">
            <a:spAutoFit/>
          </a:bodyPr>
          <a:lstStyle/>
          <a:p>
            <a:r>
              <a:rPr lang="en-US" sz="1400" dirty="0"/>
              <a:t>INNER GUARD</a:t>
            </a:r>
          </a:p>
          <a:p>
            <a:pPr marL="285750" indent="-285750">
              <a:buFont typeface="Arial" panose="020B0604020202020204" pitchFamily="34" charset="0"/>
              <a:buChar char="•"/>
            </a:pPr>
            <a:r>
              <a:rPr lang="en-US" sz="1400" dirty="0"/>
              <a:t>Permit no member to enter without previous announcement and permission of the ER</a:t>
            </a:r>
          </a:p>
          <a:p>
            <a:endParaRPr lang="en-US" sz="1400" dirty="0"/>
          </a:p>
          <a:p>
            <a:r>
              <a:rPr lang="en-US" sz="1400" dirty="0"/>
              <a:t>TILER</a:t>
            </a:r>
          </a:p>
          <a:p>
            <a:pPr marL="285750" indent="-285750">
              <a:buFont typeface="Arial" panose="020B0604020202020204" pitchFamily="34" charset="0"/>
              <a:buChar char="•"/>
            </a:pPr>
            <a:r>
              <a:rPr lang="en-US" sz="1400" dirty="0"/>
              <a:t>Stationed at the inner door and permit no person to enter without previous announcement through the Inner Guard</a:t>
            </a:r>
          </a:p>
          <a:p>
            <a:pPr marL="285750" indent="-285750">
              <a:buFont typeface="Arial" panose="020B0604020202020204" pitchFamily="34" charset="0"/>
              <a:buChar char="•"/>
            </a:pPr>
            <a:r>
              <a:rPr lang="en-US" sz="1400" dirty="0"/>
              <a:t>Require all members to show their membership cards</a:t>
            </a:r>
          </a:p>
          <a:p>
            <a:pPr marL="285750" indent="-285750">
              <a:buFont typeface="Arial" panose="020B0604020202020204" pitchFamily="34" charset="0"/>
              <a:buChar char="•"/>
            </a:pPr>
            <a:r>
              <a:rPr lang="en-US" sz="1400" dirty="0"/>
              <a:t>Require visiting members to register</a:t>
            </a:r>
          </a:p>
          <a:p>
            <a:pPr marL="285750" indent="-285750">
              <a:buFont typeface="Arial" panose="020B0604020202020204" pitchFamily="34" charset="0"/>
              <a:buChar char="•"/>
            </a:pPr>
            <a:r>
              <a:rPr lang="en-US" sz="1400" dirty="0"/>
              <a:t>Responsible for lodge property pertaining to lodge meeting</a:t>
            </a:r>
          </a:p>
        </p:txBody>
      </p:sp>
      <p:sp>
        <p:nvSpPr>
          <p:cNvPr id="4" name="TextBox 3">
            <a:extLst>
              <a:ext uri="{FF2B5EF4-FFF2-40B4-BE49-F238E27FC236}">
                <a16:creationId xmlns:a16="http://schemas.microsoft.com/office/drawing/2014/main" id="{6F051724-7E81-4900-86CA-AB88E16D6C78}"/>
              </a:ext>
            </a:extLst>
          </p:cNvPr>
          <p:cNvSpPr txBox="1"/>
          <p:nvPr/>
        </p:nvSpPr>
        <p:spPr>
          <a:xfrm>
            <a:off x="5983698" y="536265"/>
            <a:ext cx="6014403" cy="1077218"/>
          </a:xfrm>
          <a:prstGeom prst="rect">
            <a:avLst/>
          </a:prstGeom>
          <a:noFill/>
          <a:ln>
            <a:solidFill>
              <a:schemeClr val="tx1"/>
            </a:solidFill>
          </a:ln>
        </p:spPr>
        <p:txBody>
          <a:bodyPr wrap="square" rtlCol="0">
            <a:spAutoFit/>
          </a:bodyPr>
          <a:lstStyle/>
          <a:p>
            <a:pPr algn="ctr"/>
            <a:r>
              <a:rPr lang="en-US" sz="3200" dirty="0"/>
              <a:t>LODGE OFFICER ROLES &amp; RESPONSIBILITIES</a:t>
            </a:r>
          </a:p>
        </p:txBody>
      </p:sp>
      <p:sp>
        <p:nvSpPr>
          <p:cNvPr id="5" name="TextBox 4">
            <a:extLst>
              <a:ext uri="{FF2B5EF4-FFF2-40B4-BE49-F238E27FC236}">
                <a16:creationId xmlns:a16="http://schemas.microsoft.com/office/drawing/2014/main" id="{20054DA9-3D47-4B4E-B22E-4FD2796ABC1D}"/>
              </a:ext>
            </a:extLst>
          </p:cNvPr>
          <p:cNvSpPr txBox="1"/>
          <p:nvPr/>
        </p:nvSpPr>
        <p:spPr>
          <a:xfrm>
            <a:off x="5983697" y="1973209"/>
            <a:ext cx="6014403" cy="3754874"/>
          </a:xfrm>
          <a:prstGeom prst="rect">
            <a:avLst/>
          </a:prstGeom>
          <a:noFill/>
          <a:ln>
            <a:solidFill>
              <a:schemeClr val="tx1"/>
            </a:solidFill>
          </a:ln>
        </p:spPr>
        <p:txBody>
          <a:bodyPr wrap="square" rtlCol="0">
            <a:spAutoFit/>
          </a:bodyPr>
          <a:lstStyle/>
          <a:p>
            <a:r>
              <a:rPr lang="en-US" sz="1400" dirty="0"/>
              <a:t>SECRETARY</a:t>
            </a:r>
          </a:p>
          <a:p>
            <a:pPr marL="285750" indent="-285750">
              <a:buFont typeface="Arial" panose="020B0604020202020204" pitchFamily="34" charset="0"/>
              <a:buChar char="•"/>
            </a:pPr>
            <a:r>
              <a:rPr lang="en-US" sz="1400" dirty="0"/>
              <a:t>Receive all monies for the lodge</a:t>
            </a:r>
          </a:p>
          <a:p>
            <a:pPr marL="285750" indent="-285750">
              <a:buFont typeface="Arial" panose="020B0604020202020204" pitchFamily="34" charset="0"/>
              <a:buChar char="•"/>
            </a:pPr>
            <a:r>
              <a:rPr lang="en-US" sz="1400" dirty="0"/>
              <a:t>Create vouchers for payouts and receipts for monies received</a:t>
            </a:r>
          </a:p>
          <a:p>
            <a:pPr marL="285750" indent="-285750">
              <a:buFont typeface="Arial" panose="020B0604020202020204" pitchFamily="34" charset="0"/>
              <a:buChar char="•"/>
            </a:pPr>
            <a:r>
              <a:rPr lang="en-US" sz="1400" dirty="0"/>
              <a:t>Keep correct minutes of meetings</a:t>
            </a:r>
          </a:p>
          <a:p>
            <a:pPr marL="285750" indent="-285750">
              <a:buFont typeface="Arial" panose="020B0604020202020204" pitchFamily="34" charset="0"/>
              <a:buChar char="•"/>
            </a:pPr>
            <a:r>
              <a:rPr lang="en-US" sz="1400" dirty="0"/>
              <a:t>Process membership transactions, notifications, reports</a:t>
            </a:r>
          </a:p>
          <a:p>
            <a:pPr marL="285750" indent="-285750">
              <a:buFont typeface="Arial" panose="020B0604020202020204" pitchFamily="34" charset="0"/>
              <a:buChar char="•"/>
            </a:pPr>
            <a:r>
              <a:rPr lang="en-US" sz="1400" dirty="0"/>
              <a:t>Receive and respond to all communications – read on floor during lodge meetings</a:t>
            </a:r>
          </a:p>
          <a:p>
            <a:pPr marL="285750" indent="-285750">
              <a:buFont typeface="Arial" panose="020B0604020202020204" pitchFamily="34" charset="0"/>
              <a:buChar char="•"/>
            </a:pPr>
            <a:r>
              <a:rPr lang="en-US" sz="1400" dirty="0"/>
              <a:t>File annual membership and charity reports to Grand Lodge timely</a:t>
            </a:r>
          </a:p>
          <a:p>
            <a:endParaRPr lang="en-US" sz="1400" dirty="0"/>
          </a:p>
          <a:p>
            <a:r>
              <a:rPr lang="en-US" sz="1400" dirty="0"/>
              <a:t>TREASURER</a:t>
            </a:r>
          </a:p>
          <a:p>
            <a:pPr marL="285750" indent="-285750">
              <a:buFont typeface="Arial" panose="020B0604020202020204" pitchFamily="34" charset="0"/>
              <a:buChar char="•"/>
            </a:pPr>
            <a:r>
              <a:rPr lang="en-US" sz="1400" dirty="0"/>
              <a:t>Receive all monies from the Secretary</a:t>
            </a:r>
          </a:p>
          <a:p>
            <a:pPr marL="285750" indent="-285750">
              <a:buFont typeface="Arial" panose="020B0604020202020204" pitchFamily="34" charset="0"/>
              <a:buChar char="•"/>
            </a:pPr>
            <a:r>
              <a:rPr lang="en-US" sz="1400" dirty="0"/>
              <a:t>Serve as Treasurer of all committees</a:t>
            </a:r>
          </a:p>
          <a:p>
            <a:pPr marL="285750" indent="-285750">
              <a:buFont typeface="Arial" panose="020B0604020202020204" pitchFamily="34" charset="0"/>
              <a:buChar char="•"/>
            </a:pPr>
            <a:r>
              <a:rPr lang="en-US" sz="1400" dirty="0"/>
              <a:t>Pay bills against the lodge after receiving vouchers signed by (Sec &amp; ER)</a:t>
            </a:r>
          </a:p>
          <a:p>
            <a:pPr marL="285750" indent="-285750">
              <a:buFont typeface="Arial" panose="020B0604020202020204" pitchFamily="34" charset="0"/>
              <a:buChar char="•"/>
            </a:pPr>
            <a:r>
              <a:rPr lang="en-US" sz="1400" dirty="0"/>
              <a:t>Present financial reports during lodge meetings and obtain approval of report</a:t>
            </a:r>
          </a:p>
        </p:txBody>
      </p:sp>
      <p:sp>
        <p:nvSpPr>
          <p:cNvPr id="7" name="TextBox 6">
            <a:extLst>
              <a:ext uri="{FF2B5EF4-FFF2-40B4-BE49-F238E27FC236}">
                <a16:creationId xmlns:a16="http://schemas.microsoft.com/office/drawing/2014/main" id="{F802E4FE-5785-4BCA-AC88-A79257C6386D}"/>
              </a:ext>
            </a:extLst>
          </p:cNvPr>
          <p:cNvSpPr txBox="1"/>
          <p:nvPr/>
        </p:nvSpPr>
        <p:spPr>
          <a:xfrm>
            <a:off x="0" y="6398379"/>
            <a:ext cx="4937698" cy="369332"/>
          </a:xfrm>
          <a:prstGeom prst="rect">
            <a:avLst/>
          </a:prstGeom>
          <a:noFill/>
        </p:spPr>
        <p:txBody>
          <a:bodyPr wrap="none" rtlCol="0">
            <a:spAutoFit/>
          </a:bodyPr>
          <a:lstStyle/>
          <a:p>
            <a:r>
              <a:rPr lang="en-US" b="1" dirty="0">
                <a:solidFill>
                  <a:schemeClr val="bg1"/>
                </a:solidFill>
              </a:rPr>
              <a:t>**See Lodge By-Laws for More Detailed Info</a:t>
            </a:r>
          </a:p>
        </p:txBody>
      </p:sp>
      <p:sp>
        <p:nvSpPr>
          <p:cNvPr id="6" name="TextBox 5">
            <a:extLst>
              <a:ext uri="{FF2B5EF4-FFF2-40B4-BE49-F238E27FC236}">
                <a16:creationId xmlns:a16="http://schemas.microsoft.com/office/drawing/2014/main" id="{4670D1AF-1F41-4235-9D4C-8367ACB09CC8}"/>
              </a:ext>
            </a:extLst>
          </p:cNvPr>
          <p:cNvSpPr txBox="1"/>
          <p:nvPr/>
        </p:nvSpPr>
        <p:spPr>
          <a:xfrm>
            <a:off x="1630885" y="51390"/>
            <a:ext cx="2386629" cy="369332"/>
          </a:xfrm>
          <a:prstGeom prst="rect">
            <a:avLst/>
          </a:prstGeom>
          <a:solidFill>
            <a:srgbClr val="996633"/>
          </a:solidFill>
          <a:ln>
            <a:solidFill>
              <a:schemeClr val="tx1"/>
            </a:solidFill>
          </a:ln>
        </p:spPr>
        <p:txBody>
          <a:bodyPr wrap="square" rtlCol="0">
            <a:spAutoFit/>
          </a:bodyPr>
          <a:lstStyle/>
          <a:p>
            <a:r>
              <a:rPr lang="en-US" dirty="0"/>
              <a:t>Appointed Positions</a:t>
            </a:r>
          </a:p>
        </p:txBody>
      </p:sp>
    </p:spTree>
    <p:extLst>
      <p:ext uri="{BB962C8B-B14F-4D97-AF65-F5344CB8AC3E}">
        <p14:creationId xmlns:p14="http://schemas.microsoft.com/office/powerpoint/2010/main" val="71552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CD4663-8658-4DED-BF7C-F69D399857EF}"/>
              </a:ext>
            </a:extLst>
          </p:cNvPr>
          <p:cNvSpPr txBox="1"/>
          <p:nvPr/>
        </p:nvSpPr>
        <p:spPr>
          <a:xfrm>
            <a:off x="1571766" y="191891"/>
            <a:ext cx="9048466" cy="1077218"/>
          </a:xfrm>
          <a:prstGeom prst="rect">
            <a:avLst/>
          </a:prstGeom>
          <a:noFill/>
          <a:ln>
            <a:solidFill>
              <a:schemeClr val="tx1"/>
            </a:solidFill>
          </a:ln>
        </p:spPr>
        <p:txBody>
          <a:bodyPr wrap="square" rtlCol="0">
            <a:spAutoFit/>
          </a:bodyPr>
          <a:lstStyle/>
          <a:p>
            <a:pPr algn="ctr"/>
            <a:r>
              <a:rPr lang="en-US" sz="3200" dirty="0"/>
              <a:t>OTHER LODGE OFFICER ROLES &amp; RESPONSIBILITIES……</a:t>
            </a:r>
          </a:p>
        </p:txBody>
      </p:sp>
      <p:sp>
        <p:nvSpPr>
          <p:cNvPr id="3" name="TextBox 2">
            <a:extLst>
              <a:ext uri="{FF2B5EF4-FFF2-40B4-BE49-F238E27FC236}">
                <a16:creationId xmlns:a16="http://schemas.microsoft.com/office/drawing/2014/main" id="{D545CBF3-1802-4593-9FCD-BFB5A6B028A9}"/>
              </a:ext>
            </a:extLst>
          </p:cNvPr>
          <p:cNvSpPr txBox="1"/>
          <p:nvPr/>
        </p:nvSpPr>
        <p:spPr>
          <a:xfrm>
            <a:off x="320614" y="1276884"/>
            <a:ext cx="11550767" cy="4770537"/>
          </a:xfrm>
          <a:prstGeom prst="rect">
            <a:avLst/>
          </a:prstGeom>
          <a:noFill/>
        </p:spPr>
        <p:txBody>
          <a:bodyPr wrap="square" rtlCol="0">
            <a:spAutoFit/>
          </a:bodyPr>
          <a:lstStyle/>
          <a:p>
            <a:r>
              <a:rPr lang="en-US" sz="1600" dirty="0"/>
              <a:t>While there are assigned responsibilities for ritual, each lodge can choose to assign areas of responsibility to each chair.</a:t>
            </a:r>
          </a:p>
          <a:p>
            <a:endParaRPr lang="en-US" sz="1600" dirty="0"/>
          </a:p>
          <a:p>
            <a:r>
              <a:rPr lang="en-US" sz="1600" dirty="0"/>
              <a:t>An Officer could be assigned as a new member “advocate”, getting to know new members, understanding their interest, attending orientation and connecting new members with longer term members and offering to stay in touch as new members become more familiar with lodge practices and the organization, as a whole. </a:t>
            </a:r>
          </a:p>
          <a:p>
            <a:endParaRPr lang="en-US" sz="1600" dirty="0"/>
          </a:p>
          <a:p>
            <a:r>
              <a:rPr lang="en-US" sz="1600" dirty="0"/>
              <a:t>Other Duties… </a:t>
            </a:r>
          </a:p>
          <a:p>
            <a:endParaRPr lang="en-US" sz="1600" dirty="0"/>
          </a:p>
          <a:p>
            <a:pPr marL="285750" indent="-285750">
              <a:buFont typeface="Arial" panose="020B0604020202020204" pitchFamily="34" charset="0"/>
              <a:buChar char="•"/>
            </a:pPr>
            <a:r>
              <a:rPr lang="en-US" sz="1600" dirty="0"/>
              <a:t>Assign Oversight Responsibility by Chair</a:t>
            </a:r>
          </a:p>
          <a:p>
            <a:pPr marL="742950" lvl="1" indent="-285750">
              <a:buFont typeface="Arial" panose="020B0604020202020204" pitchFamily="34" charset="0"/>
              <a:buChar char="•"/>
            </a:pPr>
            <a:r>
              <a:rPr lang="en-US" sz="1600" dirty="0"/>
              <a:t>By Committee – Fraternal,  Activities, Other</a:t>
            </a:r>
          </a:p>
          <a:p>
            <a:pPr marL="742950" lvl="1" indent="-285750">
              <a:buFont typeface="Arial" panose="020B0604020202020204" pitchFamily="34" charset="0"/>
              <a:buChar char="•"/>
            </a:pPr>
            <a:r>
              <a:rPr lang="en-US" sz="1600" dirty="0"/>
              <a:t>By Function – Charity,  Youth,  Veterans, etc…</a:t>
            </a:r>
          </a:p>
          <a:p>
            <a:pPr marL="285750" indent="-285750">
              <a:buFont typeface="Arial" panose="020B0604020202020204" pitchFamily="34" charset="0"/>
              <a:buChar char="•"/>
            </a:pPr>
            <a:r>
              <a:rPr lang="en-US" sz="1600" dirty="0"/>
              <a:t>Serve as a “connector” between new members and committees</a:t>
            </a:r>
          </a:p>
          <a:p>
            <a:pPr marL="285750" indent="-285750">
              <a:buFont typeface="Arial" panose="020B0604020202020204" pitchFamily="34" charset="0"/>
              <a:buChar char="•"/>
            </a:pPr>
            <a:r>
              <a:rPr lang="en-US" sz="1600" dirty="0"/>
              <a:t>Embrace every opportunity to learn about Elkdom and roles</a:t>
            </a:r>
          </a:p>
          <a:p>
            <a:r>
              <a:rPr lang="en-US" sz="1600" dirty="0"/>
              <a:t>     in the Lodge and Organization</a:t>
            </a:r>
          </a:p>
          <a:p>
            <a:pPr marL="285750" indent="-285750">
              <a:buFont typeface="Arial" panose="020B0604020202020204" pitchFamily="34" charset="0"/>
              <a:buChar char="•"/>
            </a:pPr>
            <a:r>
              <a:rPr lang="en-US" sz="1600" dirty="0"/>
              <a:t>Take initiative and Share your talents</a:t>
            </a:r>
          </a:p>
          <a:p>
            <a:pPr marL="285750" indent="-285750">
              <a:buFont typeface="Arial" panose="020B0604020202020204" pitchFamily="34" charset="0"/>
              <a:buChar char="•"/>
            </a:pPr>
            <a:r>
              <a:rPr lang="en-US" sz="1600" dirty="0"/>
              <a:t>Can be a member of MOST committees</a:t>
            </a:r>
          </a:p>
          <a:p>
            <a:pPr marL="285750" indent="-285750">
              <a:buFont typeface="Arial" panose="020B0604020202020204" pitchFamily="34" charset="0"/>
              <a:buChar char="•"/>
            </a:pPr>
            <a:r>
              <a:rPr lang="en-US" sz="1600" dirty="0"/>
              <a:t>Serve as resource for other officers</a:t>
            </a:r>
          </a:p>
          <a:p>
            <a:pPr marL="285750" indent="-285750">
              <a:buFont typeface="Arial" panose="020B0604020202020204" pitchFamily="34" charset="0"/>
              <a:buChar char="•"/>
            </a:pPr>
            <a:r>
              <a:rPr lang="en-US" sz="1600" dirty="0"/>
              <a:t>Support your lodge and lodge members</a:t>
            </a:r>
          </a:p>
        </p:txBody>
      </p:sp>
      <p:pic>
        <p:nvPicPr>
          <p:cNvPr id="11266" name="Picture 2" descr="C:\Users\renea_oswaltyahoo.co\AppData\Local\Microsoft\Windows\INetCache\IE\PFP05V7J\patientadvocac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506" y="3405964"/>
            <a:ext cx="3618392" cy="2073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935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D7618A-ABE0-4513-9483-1E359A63C7F8}"/>
              </a:ext>
            </a:extLst>
          </p:cNvPr>
          <p:cNvSpPr txBox="1"/>
          <p:nvPr/>
        </p:nvSpPr>
        <p:spPr>
          <a:xfrm>
            <a:off x="4269410" y="465364"/>
            <a:ext cx="3738909" cy="646331"/>
          </a:xfrm>
          <a:prstGeom prst="rect">
            <a:avLst/>
          </a:prstGeom>
          <a:noFill/>
        </p:spPr>
        <p:txBody>
          <a:bodyPr wrap="none" rtlCol="0">
            <a:spAutoFit/>
          </a:bodyPr>
          <a:lstStyle/>
          <a:p>
            <a:pPr algn="ctr"/>
            <a:r>
              <a:rPr lang="en-US" dirty="0"/>
              <a:t>WHAT LANGUAGE DO WE SPEAK?</a:t>
            </a:r>
          </a:p>
          <a:p>
            <a:pPr algn="ctr"/>
            <a:r>
              <a:rPr lang="en-US" dirty="0"/>
              <a:t>Acronym OVERLOAD</a:t>
            </a:r>
          </a:p>
        </p:txBody>
      </p:sp>
      <p:sp>
        <p:nvSpPr>
          <p:cNvPr id="4" name="TextBox 3">
            <a:extLst>
              <a:ext uri="{FF2B5EF4-FFF2-40B4-BE49-F238E27FC236}">
                <a16:creationId xmlns:a16="http://schemas.microsoft.com/office/drawing/2014/main" id="{6FE4E71B-D971-48A4-BD55-B59E40E60020}"/>
              </a:ext>
            </a:extLst>
          </p:cNvPr>
          <p:cNvSpPr txBox="1"/>
          <p:nvPr/>
        </p:nvSpPr>
        <p:spPr>
          <a:xfrm>
            <a:off x="5753706" y="2179861"/>
            <a:ext cx="5168403" cy="2031325"/>
          </a:xfrm>
          <a:prstGeom prst="rect">
            <a:avLst/>
          </a:prstGeom>
          <a:noFill/>
        </p:spPr>
        <p:txBody>
          <a:bodyPr wrap="none" rtlCol="0">
            <a:spAutoFit/>
          </a:bodyPr>
          <a:lstStyle/>
          <a:p>
            <a:r>
              <a:rPr lang="en-US" dirty="0"/>
              <a:t>TESA					DD					GL</a:t>
            </a:r>
          </a:p>
          <a:p>
            <a:endParaRPr lang="en-US" dirty="0"/>
          </a:p>
          <a:p>
            <a:r>
              <a:rPr lang="en-US" dirty="0"/>
              <a:t>BPOE				TECSI				ER</a:t>
            </a:r>
          </a:p>
          <a:p>
            <a:endParaRPr lang="en-US" dirty="0"/>
          </a:p>
          <a:p>
            <a:r>
              <a:rPr lang="en-US" dirty="0"/>
              <a:t>TEEI					SRDL				PBC</a:t>
            </a:r>
          </a:p>
          <a:p>
            <a:endParaRPr lang="en-US" dirty="0"/>
          </a:p>
          <a:p>
            <a:r>
              <a:rPr lang="en-US" dirty="0"/>
              <a:t>ENF					HFC					PR</a:t>
            </a:r>
          </a:p>
        </p:txBody>
      </p:sp>
      <p:sp>
        <p:nvSpPr>
          <p:cNvPr id="7" name="TextBox 6">
            <a:extLst>
              <a:ext uri="{FF2B5EF4-FFF2-40B4-BE49-F238E27FC236}">
                <a16:creationId xmlns:a16="http://schemas.microsoft.com/office/drawing/2014/main" id="{CA566F83-E945-47B4-BE3B-22948378FBC5}"/>
              </a:ext>
            </a:extLst>
          </p:cNvPr>
          <p:cNvSpPr txBox="1"/>
          <p:nvPr/>
        </p:nvSpPr>
        <p:spPr>
          <a:xfrm>
            <a:off x="7845878" y="6066364"/>
            <a:ext cx="3436040" cy="230832"/>
          </a:xfrm>
          <a:prstGeom prst="rect">
            <a:avLst/>
          </a:prstGeom>
          <a:noFill/>
        </p:spPr>
        <p:txBody>
          <a:bodyPr wrap="square" rtlCol="0">
            <a:spAutoFit/>
          </a:bodyPr>
          <a:lstStyle/>
          <a:p>
            <a:r>
              <a:rPr lang="en-US" sz="900">
                <a:hlinkClick r:id="rId2" tooltip="https://edtech4beginners.com/2017/04/03/edtech-acronyms-explained/"/>
              </a:rPr>
              <a:t>This Photo</a:t>
            </a:r>
            <a:r>
              <a:rPr lang="en-US" sz="900"/>
              <a:t> by Unknown Author is licensed under </a:t>
            </a:r>
            <a:r>
              <a:rPr lang="en-US" sz="900">
                <a:hlinkClick r:id="rId3" tooltip="https://creativecommons.org/licenses/by-nc-nd/3.0/"/>
              </a:rPr>
              <a:t>CC BY-NC-ND</a:t>
            </a:r>
            <a:endParaRPr lang="en-US" sz="900"/>
          </a:p>
        </p:txBody>
      </p:sp>
      <p:pic>
        <p:nvPicPr>
          <p:cNvPr id="8" name="Picture 7">
            <a:extLst>
              <a:ext uri="{FF2B5EF4-FFF2-40B4-BE49-F238E27FC236}">
                <a16:creationId xmlns:a16="http://schemas.microsoft.com/office/drawing/2014/main" id="{7DA47047-377F-48E3-8FEB-80DFF6B9BBB7}"/>
              </a:ext>
            </a:extLst>
          </p:cNvPr>
          <p:cNvPicPr>
            <a:picLocks noChangeAspect="1"/>
          </p:cNvPicPr>
          <p:nvPr/>
        </p:nvPicPr>
        <p:blipFill>
          <a:blip r:embed="rId4"/>
          <a:stretch>
            <a:fillRect/>
          </a:stretch>
        </p:blipFill>
        <p:spPr>
          <a:xfrm rot="1206155">
            <a:off x="842964" y="1510393"/>
            <a:ext cx="3876675" cy="2514600"/>
          </a:xfrm>
          <a:prstGeom prst="rect">
            <a:avLst/>
          </a:prstGeom>
        </p:spPr>
      </p:pic>
    </p:spTree>
    <p:extLst>
      <p:ext uri="{BB962C8B-B14F-4D97-AF65-F5344CB8AC3E}">
        <p14:creationId xmlns:p14="http://schemas.microsoft.com/office/powerpoint/2010/main" val="4112734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CE6EE8-4BBF-45AE-99C3-BF75ED5B55D6}"/>
              </a:ext>
            </a:extLst>
          </p:cNvPr>
          <p:cNvSpPr/>
          <p:nvPr/>
        </p:nvSpPr>
        <p:spPr>
          <a:xfrm>
            <a:off x="100084" y="727443"/>
            <a:ext cx="12091916" cy="5295296"/>
          </a:xfrm>
          <a:prstGeom prst="rect">
            <a:avLst/>
          </a:prstGeom>
        </p:spPr>
        <p:txBody>
          <a:bodyPr wrap="square">
            <a:spAutoFit/>
          </a:bodyPr>
          <a:lstStyle/>
          <a:p>
            <a:pPr>
              <a:lnSpc>
                <a:spcPct val="115000"/>
              </a:lnSpc>
            </a:pPr>
            <a:r>
              <a:rPr lang="en-US" sz="1400" b="1" dirty="0">
                <a:latin typeface="Calibri" panose="020F0502020204030204" pitchFamily="34" charset="0"/>
                <a:ea typeface="Calibri" panose="020F0502020204030204" pitchFamily="34" charset="0"/>
                <a:cs typeface="Times New Roman" panose="02020603050405020304" pitchFamily="18" charset="0"/>
              </a:rPr>
              <a:t>Auditing / Accounting </a:t>
            </a:r>
            <a:r>
              <a:rPr lang="en-US" sz="1400" dirty="0">
                <a:latin typeface="Calibri" panose="020F0502020204030204" pitchFamily="34" charset="0"/>
                <a:ea typeface="Calibri" panose="020F0502020204030204" pitchFamily="34" charset="0"/>
                <a:cs typeface="Times New Roman" panose="02020603050405020304" pitchFamily="18" charset="0"/>
              </a:rPr>
              <a:t>– 3 members </a:t>
            </a:r>
          </a:p>
          <a:p>
            <a:pPr marL="285750" indent="-285750">
              <a:lnSpc>
                <a:spcPct val="115000"/>
              </a:lnSpc>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No Secretary, Treasurer, Trustees nor House Committee members can serve</a:t>
            </a:r>
          </a:p>
          <a:p>
            <a:pPr marL="285750" indent="-285750">
              <a:lnSpc>
                <a:spcPct val="115000"/>
              </a:lnSpc>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Complete / Submit lodges financial report to Grand Lodge by June 15</a:t>
            </a:r>
            <a:r>
              <a:rPr lang="en-US" sz="1400" baseline="30000" dirty="0">
                <a:latin typeface="Calibri" panose="020F0502020204030204" pitchFamily="34" charset="0"/>
                <a:ea typeface="Calibri" panose="020F0502020204030204" pitchFamily="34" charset="0"/>
                <a:cs typeface="Times New Roman" panose="02020603050405020304" pitchFamily="18" charset="0"/>
              </a:rPr>
              <a:t>th  </a:t>
            </a:r>
          </a:p>
          <a:p>
            <a:pPr marL="285750" indent="-285750">
              <a:lnSpc>
                <a:spcPct val="115000"/>
              </a:lnSpc>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Require use of uniform chart of accounts provided in Sec 4.33 of the Laws of the Order / Grand Lodge Financial System</a:t>
            </a:r>
          </a:p>
          <a:p>
            <a:pPr marL="285750" indent="-285750">
              <a:lnSpc>
                <a:spcPct val="115000"/>
              </a:lnSpc>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Review the year to date financial affairs / compliance with the approved budget of the lodge in the months of July, October and January and report at the last regular meeting of those months.</a:t>
            </a:r>
          </a:p>
          <a:p>
            <a:pPr>
              <a:lnSpc>
                <a:spcPct val="115000"/>
              </a:lnSpc>
            </a:pPr>
            <a:r>
              <a:rPr lang="en-US" sz="1400" b="1" dirty="0">
                <a:latin typeface="Calibri" panose="020F0502020204030204" pitchFamily="34" charset="0"/>
                <a:ea typeface="Calibri" panose="020F0502020204030204" pitchFamily="34" charset="0"/>
                <a:cs typeface="Times New Roman" panose="02020603050405020304" pitchFamily="18" charset="0"/>
              </a:rPr>
              <a:t>Activities </a:t>
            </a:r>
          </a:p>
          <a:p>
            <a:pPr marL="285750" indent="-285750">
              <a:lnSpc>
                <a:spcPct val="115000"/>
              </a:lnSpc>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Drug Awareness, Hoop Shoot, Marketing /Public Relations and other Youth activities.</a:t>
            </a:r>
          </a:p>
          <a:p>
            <a:pPr marL="285750" indent="-285750">
              <a:lnSpc>
                <a:spcPct val="115000"/>
              </a:lnSpc>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Supervise all matters pertaining to activities of civic, social and community interested activities / events.</a:t>
            </a:r>
          </a:p>
          <a:p>
            <a:pPr>
              <a:lnSpc>
                <a:spcPct val="115000"/>
              </a:lnSpc>
            </a:pPr>
            <a:r>
              <a:rPr lang="en-US" sz="1400" b="1" dirty="0">
                <a:latin typeface="Calibri" panose="020F0502020204030204" pitchFamily="34" charset="0"/>
                <a:ea typeface="Calibri" panose="020F0502020204030204" pitchFamily="34" charset="0"/>
                <a:cs typeface="Times New Roman" panose="02020603050405020304" pitchFamily="18" charset="0"/>
              </a:rPr>
              <a:t>Fraternal</a:t>
            </a:r>
          </a:p>
          <a:p>
            <a:pPr marL="285750" indent="-285750">
              <a:lnSpc>
                <a:spcPct val="115000"/>
              </a:lnSpc>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Implement Patriotic activities, Flag Day, indoctrination of candidates / families, investigation of applicants, report on Delinquent members, Elks Memorial Day, publicize ENF and Elks National Veterans Service Commission in the event of a disaster. </a:t>
            </a:r>
          </a:p>
          <a:p>
            <a:pPr>
              <a:lnSpc>
                <a:spcPct val="115000"/>
              </a:lnSpc>
            </a:pPr>
            <a:r>
              <a:rPr lang="en-US" sz="1400" b="1" dirty="0">
                <a:latin typeface="Calibri" panose="020F0502020204030204" pitchFamily="34" charset="0"/>
                <a:ea typeface="Calibri" panose="020F0502020204030204" pitchFamily="34" charset="0"/>
                <a:cs typeface="Times New Roman" panose="02020603050405020304" pitchFamily="18" charset="0"/>
              </a:rPr>
              <a:t>Past Exalted Rulers Association – PERs</a:t>
            </a:r>
          </a:p>
          <a:p>
            <a:pPr marL="285750" indent="-285750">
              <a:lnSpc>
                <a:spcPct val="115000"/>
              </a:lnSpc>
              <a:buFont typeface="Arial" panose="020B060402020202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Serve as advisors to current lodge officers, support newer officers, mentor and train, encourage ideas, thoughts and suggestions to promote the good of the order.</a:t>
            </a:r>
          </a:p>
          <a:p>
            <a:pPr algn="ctr">
              <a:lnSpc>
                <a:spcPct val="115000"/>
              </a:lnSpc>
            </a:pPr>
            <a:r>
              <a:rPr lang="en-US" sz="1400" dirty="0">
                <a:latin typeface="Calibri" panose="020F0502020204030204" pitchFamily="34" charset="0"/>
                <a:ea typeface="Calibri" panose="020F0502020204030204" pitchFamily="34" charset="0"/>
                <a:cs typeface="Times New Roman" panose="02020603050405020304" pitchFamily="18" charset="0"/>
              </a:rPr>
              <a:t>Reference Lodge By-Laws – RULES OF ORDER</a:t>
            </a:r>
          </a:p>
          <a:p>
            <a:pPr algn="ctr">
              <a:lnSpc>
                <a:spcPct val="115000"/>
              </a:lnSpc>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1400" dirty="0">
                <a:latin typeface="Calibri" panose="020F0502020204030204" pitchFamily="34" charset="0"/>
                <a:ea typeface="Calibri" panose="020F0502020204030204" pitchFamily="34" charset="0"/>
                <a:cs typeface="Times New Roman" panose="02020603050405020304" pitchFamily="18" charset="0"/>
              </a:rPr>
              <a:t>ER is responsible for preserving order	/ deciding vote if votes are split evenly	Motions must be clearly stated, 2</a:t>
            </a:r>
            <a:r>
              <a:rPr lang="en-US" sz="1400" baseline="30000" dirty="0">
                <a:latin typeface="Calibri" panose="020F0502020204030204" pitchFamily="34" charset="0"/>
                <a:ea typeface="Calibri" panose="020F0502020204030204" pitchFamily="34" charset="0"/>
                <a:cs typeface="Times New Roman" panose="02020603050405020304" pitchFamily="18" charset="0"/>
              </a:rPr>
              <a:t>nd</a:t>
            </a:r>
            <a:r>
              <a:rPr lang="en-US" sz="1400" dirty="0">
                <a:latin typeface="Calibri" panose="020F0502020204030204" pitchFamily="34" charset="0"/>
                <a:ea typeface="Calibri" panose="020F0502020204030204" pitchFamily="34" charset="0"/>
                <a:cs typeface="Times New Roman" panose="02020603050405020304" pitchFamily="18" charset="0"/>
              </a:rPr>
              <a:t> obtained &amp; discussion offered for each motion</a:t>
            </a:r>
          </a:p>
          <a:p>
            <a:pPr>
              <a:lnSpc>
                <a:spcPct val="115000"/>
              </a:lnSpc>
            </a:pPr>
            <a:r>
              <a:rPr lang="en-US" sz="1400" dirty="0">
                <a:latin typeface="Calibri" panose="020F0502020204030204" pitchFamily="34" charset="0"/>
                <a:ea typeface="Calibri" panose="020F0502020204030204" pitchFamily="34" charset="0"/>
                <a:cs typeface="Times New Roman" panose="02020603050405020304" pitchFamily="18" charset="0"/>
              </a:rPr>
              <a:t>STAND and WAIT to be recognized by the ER before speaking				Each motion must complete the process before a 2</a:t>
            </a:r>
            <a:r>
              <a:rPr lang="en-US" sz="1400" baseline="30000" dirty="0">
                <a:latin typeface="Calibri" panose="020F0502020204030204" pitchFamily="34" charset="0"/>
                <a:ea typeface="Calibri" panose="020F0502020204030204" pitchFamily="34" charset="0"/>
                <a:cs typeface="Times New Roman" panose="02020603050405020304" pitchFamily="18" charset="0"/>
              </a:rPr>
              <a:t>nd</a:t>
            </a:r>
            <a:r>
              <a:rPr lang="en-US" sz="1400" dirty="0">
                <a:latin typeface="Calibri" panose="020F0502020204030204" pitchFamily="34" charset="0"/>
                <a:ea typeface="Calibri" panose="020F0502020204030204" pitchFamily="34" charset="0"/>
                <a:cs typeface="Times New Roman" panose="02020603050405020304" pitchFamily="18" charset="0"/>
              </a:rPr>
              <a:t> motion can be made</a:t>
            </a:r>
          </a:p>
          <a:p>
            <a:pPr>
              <a:lnSpc>
                <a:spcPct val="115000"/>
              </a:lnSpc>
            </a:pPr>
            <a:r>
              <a:rPr lang="en-US" sz="1400" dirty="0">
                <a:latin typeface="Calibri" panose="020F0502020204030204" pitchFamily="34" charset="0"/>
                <a:ea typeface="Calibri" panose="020F0502020204030204" pitchFamily="34" charset="0"/>
                <a:cs typeface="Times New Roman" panose="02020603050405020304" pitchFamily="18" charset="0"/>
              </a:rPr>
              <a:t>One person speaking at a time									Members should not exit the meeting with out permission from the ER</a:t>
            </a:r>
          </a:p>
        </p:txBody>
      </p:sp>
      <p:pic>
        <p:nvPicPr>
          <p:cNvPr id="10242" name="Picture 2" descr="C:\Users\renea_oswaltyahoo.co\AppData\Local\Microsoft\Windows\INetCache\IE\FLKIMTUA\220px-RONR_12th_Editio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7413" y="4199855"/>
            <a:ext cx="867657" cy="1045153"/>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renea_oswaltyahoo.co\AppData\Local\Microsoft\Windows\INetCache\IE\KOGKZD8I\committees-that-make-a-differen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205" y="194021"/>
            <a:ext cx="3923414" cy="1066843"/>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C:\Users\renea_oswaltyahoo.co\AppData\Local\Microsoft\Windows\INetCache\IE\SMD3FH80\Legal_Gavel_(27571702173)[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32795" y="4263652"/>
            <a:ext cx="1055485" cy="925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14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AE9BB6-B5C8-493A-AAF3-6051A48814AE}"/>
              </a:ext>
            </a:extLst>
          </p:cNvPr>
          <p:cNvSpPr txBox="1"/>
          <p:nvPr/>
        </p:nvSpPr>
        <p:spPr>
          <a:xfrm>
            <a:off x="357766" y="71530"/>
            <a:ext cx="7712345" cy="584775"/>
          </a:xfrm>
          <a:prstGeom prst="rect">
            <a:avLst/>
          </a:prstGeom>
          <a:noFill/>
          <a:ln>
            <a:solidFill>
              <a:schemeClr val="tx1"/>
            </a:solidFill>
          </a:ln>
        </p:spPr>
        <p:txBody>
          <a:bodyPr wrap="square" rtlCol="0">
            <a:spAutoFit/>
          </a:bodyPr>
          <a:lstStyle/>
          <a:p>
            <a:pPr algn="ctr"/>
            <a:r>
              <a:rPr lang="en-US" sz="3200" b="1" dirty="0">
                <a:latin typeface="Calibri" panose="020F0502020204030204" pitchFamily="34" charset="0"/>
              </a:rPr>
              <a:t>BASICS for Running a Successful Lodge</a:t>
            </a:r>
          </a:p>
        </p:txBody>
      </p:sp>
      <p:sp>
        <p:nvSpPr>
          <p:cNvPr id="3" name="TextBox 2">
            <a:extLst>
              <a:ext uri="{FF2B5EF4-FFF2-40B4-BE49-F238E27FC236}">
                <a16:creationId xmlns:a16="http://schemas.microsoft.com/office/drawing/2014/main" id="{9E877F81-E1D6-4288-8405-F3C517E32425}"/>
              </a:ext>
            </a:extLst>
          </p:cNvPr>
          <p:cNvSpPr txBox="1"/>
          <p:nvPr/>
        </p:nvSpPr>
        <p:spPr>
          <a:xfrm>
            <a:off x="357767" y="1321268"/>
            <a:ext cx="10432728" cy="4555093"/>
          </a:xfrm>
          <a:prstGeom prst="rect">
            <a:avLst/>
          </a:prstGeom>
          <a:noFill/>
        </p:spPr>
        <p:txBody>
          <a:bodyPr wrap="none" rtlCol="0">
            <a:spAutoFit/>
          </a:bodyPr>
          <a:lstStyle/>
          <a:p>
            <a:pPr marL="285750" indent="-285750">
              <a:buFont typeface="Arial" panose="020B0604020202020204" pitchFamily="34" charset="0"/>
              <a:buChar char="•"/>
            </a:pPr>
            <a:r>
              <a:rPr lang="en-US" sz="1600" dirty="0">
                <a:latin typeface="Calibri" panose="020F0502020204030204" pitchFamily="34" charset="0"/>
              </a:rPr>
              <a:t>Communicate effectively and respectfully to all</a:t>
            </a:r>
          </a:p>
          <a:p>
            <a:pPr marL="285750" indent="-285750">
              <a:buFont typeface="Arial" panose="020B0604020202020204" pitchFamily="34" charset="0"/>
              <a:buChar char="•"/>
            </a:pPr>
            <a:r>
              <a:rPr lang="en-US" sz="1600" dirty="0">
                <a:latin typeface="Calibri" panose="020F0502020204030204" pitchFamily="34" charset="0"/>
              </a:rPr>
              <a:t>Plan in advance and communicate</a:t>
            </a:r>
          </a:p>
          <a:p>
            <a:pPr marL="285750" indent="-285750">
              <a:buFont typeface="Arial" panose="020B0604020202020204" pitchFamily="34" charset="0"/>
              <a:buChar char="•"/>
            </a:pPr>
            <a:r>
              <a:rPr lang="en-US" sz="1600" dirty="0">
                <a:latin typeface="Calibri" panose="020F0502020204030204" pitchFamily="34" charset="0"/>
              </a:rPr>
              <a:t>Promote activities and good works</a:t>
            </a:r>
          </a:p>
          <a:p>
            <a:pPr marL="285750" indent="-285750">
              <a:buFont typeface="Arial" panose="020B0604020202020204" pitchFamily="34" charset="0"/>
              <a:buChar char="•"/>
            </a:pPr>
            <a:r>
              <a:rPr lang="en-US" sz="1600" dirty="0">
                <a:latin typeface="Calibri" panose="020F0502020204030204" pitchFamily="34" charset="0"/>
              </a:rPr>
              <a:t>Be open to diverse views and opinions. Value ALL!</a:t>
            </a:r>
          </a:p>
          <a:p>
            <a:pPr marL="285750" indent="-285750">
              <a:buFont typeface="Arial" panose="020B0604020202020204" pitchFamily="34" charset="0"/>
              <a:buChar char="•"/>
            </a:pPr>
            <a:r>
              <a:rPr lang="en-US" sz="1600" dirty="0">
                <a:latin typeface="Calibri" panose="020F0502020204030204" pitchFamily="34" charset="0"/>
              </a:rPr>
              <a:t>Get new and/or interested members INVOLVED!</a:t>
            </a:r>
          </a:p>
          <a:p>
            <a:pPr marL="285750" indent="-285750">
              <a:buFont typeface="Arial" panose="020B0604020202020204" pitchFamily="34" charset="0"/>
              <a:buChar char="•"/>
            </a:pPr>
            <a:r>
              <a:rPr lang="en-US" sz="1600" dirty="0">
                <a:latin typeface="Calibri" panose="020F0502020204030204" pitchFamily="34" charset="0"/>
              </a:rPr>
              <a:t>Stay close to the pulse of what is happening in your lodge</a:t>
            </a:r>
          </a:p>
          <a:p>
            <a:pPr marL="285750" indent="-285750">
              <a:buFont typeface="Arial" panose="020B0604020202020204" pitchFamily="34" charset="0"/>
              <a:buChar char="•"/>
            </a:pPr>
            <a:r>
              <a:rPr lang="en-US" sz="1600" dirty="0">
                <a:latin typeface="Calibri" panose="020F0502020204030204" pitchFamily="34" charset="0"/>
              </a:rPr>
              <a:t>Hold officers and committees accountable</a:t>
            </a:r>
          </a:p>
          <a:p>
            <a:pPr marL="285750" indent="-285750">
              <a:buFont typeface="Arial" panose="020B0604020202020204" pitchFamily="34" charset="0"/>
              <a:buChar char="•"/>
            </a:pPr>
            <a:r>
              <a:rPr lang="en-US" sz="1600" dirty="0">
                <a:latin typeface="Calibri" panose="020F0502020204030204" pitchFamily="34" charset="0"/>
              </a:rPr>
              <a:t>Try new things</a:t>
            </a:r>
          </a:p>
          <a:p>
            <a:pPr marL="285750" indent="-285750">
              <a:buFont typeface="Arial" panose="020B0604020202020204" pitchFamily="34" charset="0"/>
              <a:buChar char="•"/>
            </a:pPr>
            <a:r>
              <a:rPr lang="en-US" sz="1600" dirty="0">
                <a:latin typeface="Calibri" panose="020F0502020204030204" pitchFamily="34" charset="0"/>
              </a:rPr>
              <a:t>Ask for help</a:t>
            </a:r>
          </a:p>
          <a:p>
            <a:pPr marL="285750" indent="-285750">
              <a:buFont typeface="Arial" panose="020B0604020202020204" pitchFamily="34" charset="0"/>
              <a:buChar char="•"/>
            </a:pPr>
            <a:r>
              <a:rPr lang="en-US" sz="1600" dirty="0">
                <a:latin typeface="Calibri" panose="020F0502020204030204" pitchFamily="34" charset="0"/>
              </a:rPr>
              <a:t>Fill as many Committees as Possible</a:t>
            </a:r>
          </a:p>
          <a:p>
            <a:pPr marL="742950" lvl="1" indent="-285750">
              <a:buFont typeface="Arial" panose="020B0604020202020204" pitchFamily="34" charset="0"/>
              <a:buChar char="•"/>
            </a:pPr>
            <a:r>
              <a:rPr lang="en-US" sz="1600" dirty="0">
                <a:latin typeface="Calibri" panose="020F0502020204030204" pitchFamily="34" charset="0"/>
              </a:rPr>
              <a:t>Pick the ones most important to your lodge / community</a:t>
            </a:r>
          </a:p>
          <a:p>
            <a:pPr marL="742950" lvl="1" indent="-285750">
              <a:buFont typeface="Arial" panose="020B0604020202020204" pitchFamily="34" charset="0"/>
              <a:buChar char="•"/>
            </a:pPr>
            <a:r>
              <a:rPr lang="en-US" sz="1600" dirty="0">
                <a:latin typeface="Calibri" panose="020F0502020204030204" pitchFamily="34" charset="0"/>
              </a:rPr>
              <a:t>Don’t stress if you can’t fill every position</a:t>
            </a:r>
          </a:p>
          <a:p>
            <a:pPr marL="285750" indent="-285750">
              <a:buFont typeface="Arial" panose="020B0604020202020204" pitchFamily="34" charset="0"/>
              <a:buChar char="•"/>
            </a:pPr>
            <a:r>
              <a:rPr lang="en-US" sz="1600" dirty="0">
                <a:latin typeface="Calibri" panose="020F0502020204030204" pitchFamily="34" charset="0"/>
              </a:rPr>
              <a:t>Utilize resources available – i.e. PERs, District&amp; State Committees / Members &amp; published info on Elks.org &amp; Texaselks.org</a:t>
            </a:r>
          </a:p>
          <a:p>
            <a:pPr marL="285750" indent="-285750">
              <a:buFont typeface="Arial" panose="020B0604020202020204" pitchFamily="34" charset="0"/>
              <a:buChar char="•"/>
            </a:pPr>
            <a:r>
              <a:rPr lang="en-US" sz="1600" dirty="0">
                <a:latin typeface="Calibri" panose="020F0502020204030204" pitchFamily="34" charset="0"/>
              </a:rPr>
              <a:t>ATTEND &amp; NETWORK</a:t>
            </a:r>
          </a:p>
          <a:p>
            <a:pPr marL="742950" lvl="1" indent="-285750">
              <a:buFont typeface="Arial" panose="020B0604020202020204" pitchFamily="34" charset="0"/>
              <a:buChar char="•"/>
            </a:pPr>
            <a:r>
              <a:rPr lang="en-US" sz="1600" dirty="0">
                <a:latin typeface="Calibri" panose="020F0502020204030204" pitchFamily="34" charset="0"/>
              </a:rPr>
              <a:t>Officer Trainings, District Meetings, State and National Conventions, Homecoming &amp; Fall Conference</a:t>
            </a:r>
          </a:p>
          <a:p>
            <a:pPr marL="285750" indent="-285750">
              <a:buFont typeface="Arial" panose="020B0604020202020204" pitchFamily="34" charset="0"/>
              <a:buChar char="•"/>
            </a:pPr>
            <a:r>
              <a:rPr lang="en-US" sz="1600" dirty="0">
                <a:latin typeface="Calibri" panose="020F0502020204030204" pitchFamily="34" charset="0"/>
              </a:rPr>
              <a:t>PLAN &amp; SUPPORT</a:t>
            </a:r>
          </a:p>
          <a:p>
            <a:pPr marL="742950" lvl="1" indent="-285750">
              <a:buFont typeface="Arial" panose="020B0604020202020204" pitchFamily="34" charset="0"/>
              <a:buChar char="•"/>
            </a:pPr>
            <a:r>
              <a:rPr lang="en-US" sz="1600" dirty="0">
                <a:latin typeface="Calibri" panose="020F0502020204030204" pitchFamily="34" charset="0"/>
              </a:rPr>
              <a:t>Flag Day, Elks Memorial &amp; Installation of Officer Events</a:t>
            </a:r>
          </a:p>
          <a:p>
            <a:pPr marL="285750" indent="-285750">
              <a:buFont typeface="Arial" panose="020B0604020202020204" pitchFamily="34" charset="0"/>
              <a:buChar char="•"/>
            </a:pPr>
            <a:endParaRPr lang="en-US" dirty="0"/>
          </a:p>
        </p:txBody>
      </p:sp>
      <p:pic>
        <p:nvPicPr>
          <p:cNvPr id="4098" name="Picture 2" descr="C:\Users\renea_oswaltyahoo.co\AppData\Local\Microsoft\Windows\INetCache\IE\KOGKZD8I\40633260_l-600x4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1145" y="1042582"/>
            <a:ext cx="4359350" cy="29861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7030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A12E42-23B9-485B-A3A3-E0B1048E5F0B}"/>
              </a:ext>
            </a:extLst>
          </p:cNvPr>
          <p:cNvSpPr txBox="1"/>
          <p:nvPr/>
        </p:nvSpPr>
        <p:spPr>
          <a:xfrm>
            <a:off x="191184" y="203796"/>
            <a:ext cx="11781076" cy="1569660"/>
          </a:xfrm>
          <a:prstGeom prst="rect">
            <a:avLst/>
          </a:prstGeom>
          <a:noFill/>
          <a:ln>
            <a:solidFill>
              <a:schemeClr val="tx1"/>
            </a:solidFill>
          </a:ln>
        </p:spPr>
        <p:txBody>
          <a:bodyPr wrap="square" rtlCol="0">
            <a:spAutoFit/>
          </a:bodyPr>
          <a:lstStyle/>
          <a:p>
            <a:pPr algn="ctr"/>
            <a:r>
              <a:rPr lang="en-US" sz="3200" b="1" dirty="0">
                <a:latin typeface="Calibri" panose="020F0502020204030204" pitchFamily="34" charset="0"/>
              </a:rPr>
              <a:t>Charitable Hours </a:t>
            </a:r>
          </a:p>
          <a:p>
            <a:pPr algn="ctr"/>
            <a:r>
              <a:rPr lang="en-US" sz="3200" b="1" dirty="0">
                <a:latin typeface="Calibri" panose="020F0502020204030204" pitchFamily="34" charset="0"/>
              </a:rPr>
              <a:t>And</a:t>
            </a:r>
          </a:p>
          <a:p>
            <a:pPr algn="ctr"/>
            <a:r>
              <a:rPr lang="en-US" sz="3200" b="1" dirty="0">
                <a:latin typeface="Calibri" panose="020F0502020204030204" pitchFamily="34" charset="0"/>
              </a:rPr>
              <a:t>Community Investment Grant Reporting</a:t>
            </a:r>
          </a:p>
        </p:txBody>
      </p:sp>
      <p:sp>
        <p:nvSpPr>
          <p:cNvPr id="3" name="TextBox 2">
            <a:extLst>
              <a:ext uri="{FF2B5EF4-FFF2-40B4-BE49-F238E27FC236}">
                <a16:creationId xmlns:a16="http://schemas.microsoft.com/office/drawing/2014/main" id="{81693947-186F-40E8-861E-1FFACA075B18}"/>
              </a:ext>
            </a:extLst>
          </p:cNvPr>
          <p:cNvSpPr txBox="1"/>
          <p:nvPr/>
        </p:nvSpPr>
        <p:spPr>
          <a:xfrm>
            <a:off x="191184" y="1910442"/>
            <a:ext cx="11932780" cy="4031873"/>
          </a:xfrm>
          <a:prstGeom prst="rect">
            <a:avLst/>
          </a:prstGeom>
          <a:noFill/>
        </p:spPr>
        <p:txBody>
          <a:bodyPr wrap="square" rtlCol="0">
            <a:spAutoFit/>
          </a:bodyPr>
          <a:lstStyle/>
          <a:p>
            <a:r>
              <a:rPr lang="en-US" sz="1600" b="1" dirty="0">
                <a:latin typeface="Calibri" panose="020F0502020204030204" pitchFamily="34" charset="0"/>
              </a:rPr>
              <a:t>Charitable Reporting</a:t>
            </a:r>
          </a:p>
          <a:p>
            <a:pPr marL="285750" indent="-285750">
              <a:buFont typeface="Arial" panose="020B0604020202020204" pitchFamily="34" charset="0"/>
              <a:buChar char="•"/>
            </a:pPr>
            <a:r>
              <a:rPr lang="en-US" sz="1600" dirty="0">
                <a:latin typeface="Calibri" panose="020F0502020204030204" pitchFamily="34" charset="0"/>
              </a:rPr>
              <a:t>Lodges are required to report charitable and community service program hours for tax status / non profit classification.</a:t>
            </a:r>
          </a:p>
          <a:p>
            <a:pPr marL="742950" lvl="1" indent="-285750">
              <a:buFont typeface="Arial" panose="020B0604020202020204" pitchFamily="34" charset="0"/>
              <a:buChar char="•"/>
            </a:pPr>
            <a:r>
              <a:rPr lang="en-US" sz="1600" dirty="0">
                <a:latin typeface="Calibri" panose="020F0502020204030204" pitchFamily="34" charset="0"/>
              </a:rPr>
              <a:t>Description of Program / Activity</a:t>
            </a:r>
          </a:p>
          <a:p>
            <a:pPr marL="742950" lvl="1" indent="-285750">
              <a:buFont typeface="Arial" panose="020B0604020202020204" pitchFamily="34" charset="0"/>
              <a:buChar char="•"/>
            </a:pPr>
            <a:r>
              <a:rPr lang="en-US" sz="1600" dirty="0">
                <a:latin typeface="Calibri" panose="020F0502020204030204" pitchFamily="34" charset="0"/>
              </a:rPr>
              <a:t>Number of Participants</a:t>
            </a:r>
          </a:p>
          <a:p>
            <a:pPr marL="742950" lvl="1" indent="-285750">
              <a:buFont typeface="Arial" panose="020B0604020202020204" pitchFamily="34" charset="0"/>
              <a:buChar char="•"/>
            </a:pPr>
            <a:r>
              <a:rPr lang="en-US" sz="1600" dirty="0">
                <a:latin typeface="Calibri" panose="020F0502020204030204" pitchFamily="34" charset="0"/>
              </a:rPr>
              <a:t>Number of Elks</a:t>
            </a:r>
          </a:p>
          <a:p>
            <a:pPr marL="742950" lvl="1" indent="-285750">
              <a:buFont typeface="Arial" panose="020B0604020202020204" pitchFamily="34" charset="0"/>
              <a:buChar char="•"/>
            </a:pPr>
            <a:r>
              <a:rPr lang="en-US" sz="1600" dirty="0">
                <a:latin typeface="Calibri" panose="020F0502020204030204" pitchFamily="34" charset="0"/>
              </a:rPr>
              <a:t>Number of Helpers</a:t>
            </a:r>
          </a:p>
          <a:p>
            <a:pPr marL="742950" lvl="1" indent="-285750">
              <a:buFont typeface="Arial" panose="020B0604020202020204" pitchFamily="34" charset="0"/>
              <a:buChar char="•"/>
            </a:pPr>
            <a:r>
              <a:rPr lang="en-US" sz="1600" dirty="0">
                <a:latin typeface="Calibri" panose="020F0502020204030204" pitchFamily="34" charset="0"/>
              </a:rPr>
              <a:t>Total Elk Hours</a:t>
            </a:r>
          </a:p>
          <a:p>
            <a:pPr marL="742950" lvl="1" indent="-285750">
              <a:buFont typeface="Arial" panose="020B0604020202020204" pitchFamily="34" charset="0"/>
              <a:buChar char="•"/>
            </a:pPr>
            <a:r>
              <a:rPr lang="en-US" sz="1600" dirty="0">
                <a:latin typeface="Calibri" panose="020F0502020204030204" pitchFamily="34" charset="0"/>
              </a:rPr>
              <a:t>Total Helper Hours</a:t>
            </a:r>
          </a:p>
          <a:p>
            <a:pPr marL="742950" lvl="1" indent="-285750">
              <a:buFont typeface="Arial" panose="020B0604020202020204" pitchFamily="34" charset="0"/>
              <a:buChar char="•"/>
            </a:pPr>
            <a:r>
              <a:rPr lang="en-US" sz="1600" dirty="0">
                <a:latin typeface="Calibri" panose="020F0502020204030204" pitchFamily="34" charset="0"/>
              </a:rPr>
              <a:t>Elk Miles</a:t>
            </a:r>
          </a:p>
          <a:p>
            <a:pPr marL="742950" lvl="1" indent="-285750">
              <a:buFont typeface="Arial" panose="020B0604020202020204" pitchFamily="34" charset="0"/>
              <a:buChar char="•"/>
            </a:pPr>
            <a:r>
              <a:rPr lang="en-US" sz="1600" dirty="0">
                <a:latin typeface="Calibri" panose="020F0502020204030204" pitchFamily="34" charset="0"/>
              </a:rPr>
              <a:t>Helper Miles</a:t>
            </a:r>
          </a:p>
          <a:p>
            <a:pPr marL="742950" lvl="1" indent="-285750">
              <a:buFont typeface="Arial" panose="020B0604020202020204" pitchFamily="34" charset="0"/>
              <a:buChar char="•"/>
            </a:pPr>
            <a:r>
              <a:rPr lang="en-US" sz="1600" dirty="0">
                <a:latin typeface="Calibri" panose="020F0502020204030204" pitchFamily="34" charset="0"/>
              </a:rPr>
              <a:t>Non-Cash Contributions</a:t>
            </a:r>
          </a:p>
          <a:p>
            <a:pPr marL="742950" lvl="1" indent="-285750">
              <a:buFont typeface="Arial" panose="020B0604020202020204" pitchFamily="34" charset="0"/>
              <a:buChar char="•"/>
            </a:pPr>
            <a:r>
              <a:rPr lang="en-US" sz="1600" dirty="0">
                <a:latin typeface="Calibri" panose="020F0502020204030204" pitchFamily="34" charset="0"/>
              </a:rPr>
              <a:t>Cash Donations</a:t>
            </a:r>
          </a:p>
          <a:p>
            <a:r>
              <a:rPr lang="en-US" sz="1600" dirty="0">
                <a:latin typeface="Calibri" panose="020F0502020204030204" pitchFamily="34" charset="0"/>
              </a:rPr>
              <a:t>Sweetheart, ENF, Community Grant Activities, Interlodge, Veteran Programs, Hoop Shoot, etc….. </a:t>
            </a:r>
          </a:p>
          <a:p>
            <a:r>
              <a:rPr lang="en-US" sz="1600" dirty="0">
                <a:latin typeface="Calibri" panose="020F0502020204030204" pitchFamily="34" charset="0"/>
              </a:rPr>
              <a:t>**Forms can be found on line Elks.org – or – see the lodge secretary to obtain a copy!</a:t>
            </a:r>
          </a:p>
          <a:p>
            <a:pPr algn="ctr"/>
            <a:endParaRPr lang="en-US" sz="1600" b="1" dirty="0">
              <a:latin typeface="Calibri" panose="020F0502020204030204" pitchFamily="34" charset="0"/>
            </a:endParaRPr>
          </a:p>
          <a:p>
            <a:pPr algn="ctr"/>
            <a:r>
              <a:rPr lang="en-US" sz="1600" b="1" dirty="0">
                <a:latin typeface="Calibri" panose="020F0502020204030204" pitchFamily="34" charset="0"/>
              </a:rPr>
              <a:t>HOLD YOUR COMMITTEE ACCOUNTABLE FOR REPORTING!!</a:t>
            </a:r>
            <a:endParaRPr lang="en-US" b="1" dirty="0">
              <a:latin typeface="Calibri" panose="020F0502020204030204" pitchFamily="34" charset="0"/>
            </a:endParaRPr>
          </a:p>
        </p:txBody>
      </p:sp>
      <p:pic>
        <p:nvPicPr>
          <p:cNvPr id="5122" name="Picture 2" descr="C:\Users\renea_oswaltyahoo.co\AppData\Local\Microsoft\Windows\INetCache\IE\SMD3FH80\charit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7574" y="2625852"/>
            <a:ext cx="3923413" cy="1993094"/>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renea_oswaltyahoo.co\AppData\Local\Microsoft\Windows\INetCache\IE\KOGKZD8I\alms-beg-charity-connection-27125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610" y="370108"/>
            <a:ext cx="1855554" cy="1237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452166"/>
      </p:ext>
    </p:extLst>
  </p:cSld>
  <p:clrMapOvr>
    <a:masterClrMapping/>
  </p:clrMapOvr>
</p:sld>
</file>

<file path=ppt/theme/theme1.xml><?xml version="1.0" encoding="utf-8"?>
<a:theme xmlns:a="http://schemas.openxmlformats.org/drawingml/2006/main" name="Train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uccessful Lodge Presentation 2" id="{2D630A9A-D735-41F7-B98E-069B4F666567}" vid="{21DD78F3-2378-4C19-AACD-C3AB0A4011FE}"/>
    </a:ext>
  </a:extLst>
</a:theme>
</file>

<file path=docProps/app.xml><?xml version="1.0" encoding="utf-8"?>
<Properties xmlns="http://schemas.openxmlformats.org/officeDocument/2006/extended-properties" xmlns:vt="http://schemas.openxmlformats.org/officeDocument/2006/docPropsVTypes">
  <Template>Training Template</Template>
  <TotalTime>4190</TotalTime>
  <Words>1772</Words>
  <Application>Microsoft Office PowerPoint</Application>
  <PresentationFormat>Widescreen</PresentationFormat>
  <Paragraphs>244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 JULIAN</vt:lpstr>
      <vt:lpstr>Arial</vt:lpstr>
      <vt:lpstr>Calibri</vt:lpstr>
      <vt:lpstr>Training Template</vt:lpstr>
      <vt:lpstr>Best Practices 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Draft</dc:title>
  <dc:creator>Michael Callahan</dc:creator>
  <cp:lastModifiedBy>Andrew Mishaga</cp:lastModifiedBy>
  <cp:revision>71</cp:revision>
  <cp:lastPrinted>2019-08-14T20:47:58Z</cp:lastPrinted>
  <dcterms:created xsi:type="dcterms:W3CDTF">2019-08-13T20:04:29Z</dcterms:created>
  <dcterms:modified xsi:type="dcterms:W3CDTF">2022-03-14T14:32:09Z</dcterms:modified>
</cp:coreProperties>
</file>