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3" r:id="rId3"/>
    <p:sldId id="256" r:id="rId4"/>
    <p:sldId id="262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215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7DAFC-2CA4-1041-8F3B-EA244FF2A4B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1D8EE-2944-FA40-A32B-08F65451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2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07C09-8BA4-A545-BBFC-742A3B75C2B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BA9DE-F83E-9F42-951E-E8CFCA0E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17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140"/>
            <a:ext cx="7772400" cy="84500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7628"/>
            <a:ext cx="7772400" cy="41934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9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8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0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4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0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4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1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7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untit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5641"/>
            <a:ext cx="88423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371600" y="6174241"/>
            <a:ext cx="191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Officer Training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6172200"/>
            <a:ext cx="17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Successful</a:t>
            </a:r>
            <a:r>
              <a:rPr lang="en-US" baseline="0" dirty="0"/>
              <a:t> Lodge</a:t>
            </a:r>
            <a:endParaRPr lang="en-US" dirty="0"/>
          </a:p>
        </p:txBody>
      </p:sp>
      <p:pic>
        <p:nvPicPr>
          <p:cNvPr id="10" name="Picture 4" descr="untitled">
            <a:extLst>
              <a:ext uri="{FF2B5EF4-FFF2-40B4-BE49-F238E27FC236}">
                <a16:creationId xmlns:a16="http://schemas.microsoft.com/office/drawing/2014/main" id="{A5FAC562-3A76-4581-8842-27D816EB4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5641"/>
            <a:ext cx="88423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06C017DA-CD8B-4BC9-A4DE-8598D81A1C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71600" y="6174241"/>
            <a:ext cx="191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23080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3A9A97C-12D8-4699-A140-313E7B112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527628"/>
            <a:ext cx="7772400" cy="2883598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Club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38171-F3C8-47DA-962A-F04DF0C8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5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7628"/>
            <a:ext cx="7772400" cy="431678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PRICING INDIVIDUAL DRINKS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Number of 1.5oz pours 	30oz/1.5oz = 20 drinks per bottle (20 pours)</a:t>
            </a:r>
          </a:p>
          <a:p>
            <a:r>
              <a:rPr lang="en-US" dirty="0">
                <a:solidFill>
                  <a:srgbClr val="000000"/>
                </a:solidFill>
              </a:rPr>
              <a:t>							Cost per 	Cost per</a:t>
            </a:r>
          </a:p>
          <a:p>
            <a:r>
              <a:rPr lang="en-US" dirty="0">
                <a:solidFill>
                  <a:srgbClr val="000000"/>
                </a:solidFill>
              </a:rPr>
              <a:t>							</a:t>
            </a:r>
            <a:r>
              <a:rPr lang="en-US" u="sng" dirty="0">
                <a:solidFill>
                  <a:srgbClr val="000000"/>
                </a:solidFill>
              </a:rPr>
              <a:t>Bottle 		Drink</a:t>
            </a:r>
          </a:p>
          <a:p>
            <a:r>
              <a:rPr lang="en-US" dirty="0">
                <a:solidFill>
                  <a:srgbClr val="000000"/>
                </a:solidFill>
              </a:rPr>
              <a:t>Cost per illustration 			$27.83 		$1.39</a:t>
            </a:r>
          </a:p>
          <a:p>
            <a:r>
              <a:rPr lang="en-US" dirty="0">
                <a:solidFill>
                  <a:srgbClr val="000000"/>
                </a:solidFill>
              </a:rPr>
              <a:t>Assume cost of mix/supplies*  	</a:t>
            </a:r>
            <a:r>
              <a:rPr lang="en-US" u="sng" dirty="0">
                <a:solidFill>
                  <a:srgbClr val="000000"/>
                </a:solidFill>
              </a:rPr>
              <a:t>$2.17 		$ .11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Total cost per bottle 			$30.00 		$1.50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To make 35% recommended cost of sales percentage your price per drink would be:</a:t>
            </a:r>
          </a:p>
          <a:p>
            <a:r>
              <a:rPr lang="en-US" dirty="0">
                <a:solidFill>
                  <a:srgbClr val="000000"/>
                </a:solidFill>
              </a:rPr>
              <a:t>Cost per drink ÷ % 		$1.50 ÷ 35% = $4.29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To add sales tax: If you have a 7% sales tax:</a:t>
            </a:r>
          </a:p>
          <a:p>
            <a:r>
              <a:rPr lang="en-US" dirty="0">
                <a:solidFill>
                  <a:srgbClr val="000000"/>
                </a:solidFill>
              </a:rPr>
              <a:t>$4.25 x 107% = $4.55 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Dining Room Costing – Portioning – Pricing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Plan to serve 100 people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086695"/>
              </p:ext>
            </p:extLst>
          </p:nvPr>
        </p:nvGraphicFramePr>
        <p:xfrm>
          <a:off x="278063" y="2580968"/>
          <a:ext cx="8642166" cy="355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6629400" imgH="2730500" progId="Word.Document.12">
                  <p:embed/>
                </p:oleObj>
              </mc:Choice>
              <mc:Fallback>
                <p:oleObj name="Document" r:id="rId3" imgW="6629400" imgH="273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063" y="2580968"/>
                        <a:ext cx="8642166" cy="355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97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Other Potential Costs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Labor, Payroll Taxes, Entertainment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Allocation of Overhead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House Rules, Operations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Same approval as Lodge By-Laws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Lodge Floor cannot override employment or prices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48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99170"/>
            <a:ext cx="7772400" cy="42154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Public Accommodation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Balance of IRS, TABC &amp; Elk policies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TABC Permit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Know the rules of your permit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Only “stamped” product from authorized seller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UBIT &amp; Employee Tips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Establishment and Management of Home Club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Chair Officers + Trustees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Trustees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House Committee, 3 to 13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Board of Directors of a (separate)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Home Club Guidelines and Requirements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Separate Budget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Monthly Reporting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Member of Body CANNOT be employed by it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Monthly Meetings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Facilities are for Members and Guests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Follow State Laws (TABC)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Watch language and conduct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8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Home Club Suspensions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Follow processes in Grand Lodge Statutes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Section 16.041 has guidelines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Home Club Suggestions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Friendly Employees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Make Club Inviting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Promote Functions and Activities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Covers Beverage and Food Service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Keep Club Clean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Cash Handling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Ring ALL sales in register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Breakout by Liquor, Beer, Wine, Other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Reconcile cash drawers at end-of-shift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Secure daily cash and receipts for Secretary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Record overages, shortages and refunds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Purchases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Limit number of buyers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Approve payment methods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Inventory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Conduct Inventory at least annually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Home Club body member(s) conduct inventory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Paperwork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Bar workers must be TABC certified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Everything is taxable – including comps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Operational Controls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Cost of Goods at 35%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Employment costs NTE 35%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Club body, not bartender, control inventory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46204"/>
            <a:ext cx="7772400" cy="809507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Illustration of Cost of Goods Sold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85692"/>
              </p:ext>
            </p:extLst>
          </p:nvPr>
        </p:nvGraphicFramePr>
        <p:xfrm>
          <a:off x="1259401" y="2273098"/>
          <a:ext cx="6243642" cy="3784600"/>
        </p:xfrm>
        <a:graphic>
          <a:graphicData uri="http://schemas.openxmlformats.org/drawingml/2006/table">
            <a:tbl>
              <a:tblPr/>
              <a:tblGrid>
                <a:gridCol w="171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133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 INCOME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COG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Liquor Sales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$53,054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$10,956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Beer Sales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$68,766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$30,805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Wine Sales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$11,089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$4,964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7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$140,140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$49,616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75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75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Profit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$90,524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75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Expenses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$90,358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75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03172"/>
      </p:ext>
    </p:extLst>
  </p:cSld>
  <p:clrMapOvr>
    <a:masterClrMapping/>
  </p:clrMapOvr>
</p:sld>
</file>

<file path=ppt/theme/theme1.xml><?xml version="1.0" encoding="utf-8"?>
<a:theme xmlns:a="http://schemas.openxmlformats.org/drawingml/2006/main" name="Train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ccessful Lodge Presentation 2" id="{2D630A9A-D735-41F7-B98E-069B4F666567}" vid="{21DD78F3-2378-4C19-AACD-C3AB0A4011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Template</Template>
  <TotalTime>171</TotalTime>
  <Words>490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Training Template</vt:lpstr>
      <vt:lpstr>Document</vt:lpstr>
      <vt:lpstr>PowerPoint Presentation</vt:lpstr>
      <vt:lpstr>Club Management</vt:lpstr>
      <vt:lpstr>Club Management</vt:lpstr>
      <vt:lpstr>Club Management</vt:lpstr>
      <vt:lpstr>Club Management</vt:lpstr>
      <vt:lpstr>Club Management</vt:lpstr>
      <vt:lpstr>Club Management</vt:lpstr>
      <vt:lpstr>Club Management</vt:lpstr>
      <vt:lpstr>Club Management</vt:lpstr>
      <vt:lpstr>Club Management</vt:lpstr>
      <vt:lpstr>Club Management</vt:lpstr>
      <vt:lpstr>Club Management</vt:lpstr>
      <vt:lpstr>Club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Clark</dc:creator>
  <cp:lastModifiedBy>Andrew Mishaga</cp:lastModifiedBy>
  <cp:revision>14</cp:revision>
  <cp:lastPrinted>2016-02-15T17:17:25Z</cp:lastPrinted>
  <dcterms:created xsi:type="dcterms:W3CDTF">2015-03-13T05:42:30Z</dcterms:created>
  <dcterms:modified xsi:type="dcterms:W3CDTF">2022-03-14T15:09:21Z</dcterms:modified>
</cp:coreProperties>
</file>