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1" r:id="rId2"/>
    <p:sldId id="256" r:id="rId3"/>
    <p:sldId id="269" r:id="rId4"/>
    <p:sldId id="257" r:id="rId5"/>
    <p:sldId id="262" r:id="rId6"/>
    <p:sldId id="258" r:id="rId7"/>
    <p:sldId id="259" r:id="rId8"/>
    <p:sldId id="260" r:id="rId9"/>
    <p:sldId id="261" r:id="rId10"/>
    <p:sldId id="263" r:id="rId11"/>
    <p:sldId id="264" r:id="rId12"/>
    <p:sldId id="265" r:id="rId13"/>
    <p:sldId id="266" r:id="rId14"/>
    <p:sldId id="267" r:id="rId15"/>
    <p:sldId id="268" r:id="rId16"/>
    <p:sldId id="289" r:id="rId17"/>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C11190-AFC3-481E-8D47-02BBC9E734EA}" v="1" dt="2022-03-09T19:32:54.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54278" autoAdjust="0"/>
  </p:normalViewPr>
  <p:slideViewPr>
    <p:cSldViewPr snapToGrid="0">
      <p:cViewPr varScale="1">
        <p:scale>
          <a:sx n="43" d="100"/>
          <a:sy n="43" d="100"/>
        </p:scale>
        <p:origin x="1872" y="58"/>
      </p:cViewPr>
      <p:guideLst/>
    </p:cSldViewPr>
  </p:slideViewPr>
  <p:notesTextViewPr>
    <p:cViewPr>
      <p:scale>
        <a:sx n="1" d="1"/>
        <a:sy n="1" d="1"/>
      </p:scale>
      <p:origin x="0" y="0"/>
    </p:cViewPr>
  </p:notesTextViewPr>
  <p:notesViewPr>
    <p:cSldViewPr snapToGrid="0">
      <p:cViewPr varScale="1">
        <p:scale>
          <a:sx n="60" d="100"/>
          <a:sy n="60" d="100"/>
        </p:scale>
        <p:origin x="3221"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Mishaga" userId="f3698c1139c42a7b" providerId="LiveId" clId="{BEC11190-AFC3-481E-8D47-02BBC9E734EA}"/>
    <pc:docChg chg="custSel modSld">
      <pc:chgData name="Andrew Mishaga" userId="f3698c1139c42a7b" providerId="LiveId" clId="{BEC11190-AFC3-481E-8D47-02BBC9E734EA}" dt="2022-03-09T19:33:00.653" v="8" actId="1076"/>
      <pc:docMkLst>
        <pc:docMk/>
      </pc:docMkLst>
      <pc:sldChg chg="addSp delSp modSp mod">
        <pc:chgData name="Andrew Mishaga" userId="f3698c1139c42a7b" providerId="LiveId" clId="{BEC11190-AFC3-481E-8D47-02BBC9E734EA}" dt="2022-03-09T19:33:00.653" v="8" actId="1076"/>
        <pc:sldMkLst>
          <pc:docMk/>
          <pc:sldMk cId="2741640922" sldId="289"/>
        </pc:sldMkLst>
        <pc:picChg chg="del mod">
          <ac:chgData name="Andrew Mishaga" userId="f3698c1139c42a7b" providerId="LiveId" clId="{BEC11190-AFC3-481E-8D47-02BBC9E734EA}" dt="2022-03-09T19:24:13.105" v="1" actId="478"/>
          <ac:picMkLst>
            <pc:docMk/>
            <pc:sldMk cId="2741640922" sldId="289"/>
            <ac:picMk id="5" creationId="{DBA46E0B-F221-46E8-901E-1E043F050DCC}"/>
          </ac:picMkLst>
        </pc:picChg>
        <pc:picChg chg="add del mod">
          <ac:chgData name="Andrew Mishaga" userId="f3698c1139c42a7b" providerId="LiveId" clId="{BEC11190-AFC3-481E-8D47-02BBC9E734EA}" dt="2022-03-09T19:27:11.830" v="5" actId="478"/>
          <ac:picMkLst>
            <pc:docMk/>
            <pc:sldMk cId="2741640922" sldId="289"/>
            <ac:picMk id="7" creationId="{B06F89A2-EDBF-4CA6-AB66-C594008AA4F6}"/>
          </ac:picMkLst>
        </pc:picChg>
        <pc:picChg chg="add mod">
          <ac:chgData name="Andrew Mishaga" userId="f3698c1139c42a7b" providerId="LiveId" clId="{BEC11190-AFC3-481E-8D47-02BBC9E734EA}" dt="2022-03-09T19:33:00.653" v="8" actId="1076"/>
          <ac:picMkLst>
            <pc:docMk/>
            <pc:sldMk cId="2741640922" sldId="289"/>
            <ac:picMk id="8" creationId="{17DC3184-1755-4FF3-93E1-44E60B8EF1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1"/>
            <a:ext cx="3066733" cy="469780"/>
          </a:xfrm>
          <a:prstGeom prst="rect">
            <a:avLst/>
          </a:prstGeom>
        </p:spPr>
        <p:txBody>
          <a:bodyPr vert="horz" lIns="93936" tIns="46968" rIns="93936" bIns="46968" rtlCol="0"/>
          <a:lstStyle>
            <a:lvl1pPr algn="r">
              <a:defRPr sz="1200"/>
            </a:lvl1pPr>
          </a:lstStyle>
          <a:p>
            <a:fld id="{8404FB95-2E37-4B90-B26C-92F0C2ACC6A5}" type="datetimeFigureOut">
              <a:rPr lang="en-US" smtClean="0"/>
              <a:t>3/9/2022</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79"/>
            <a:ext cx="5661660" cy="3686712"/>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3FF817E-1929-4F26-9A44-7FB6DEEFF281}" type="slidenum">
              <a:rPr lang="en-US" smtClean="0"/>
              <a:t>‹#›</a:t>
            </a:fld>
            <a:endParaRPr lang="en-US"/>
          </a:p>
        </p:txBody>
      </p:sp>
    </p:spTree>
    <p:extLst>
      <p:ext uri="{BB962C8B-B14F-4D97-AF65-F5344CB8AC3E}">
        <p14:creationId xmlns:p14="http://schemas.microsoft.com/office/powerpoint/2010/main" val="325631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What to do NOT how to do it</a:t>
            </a:r>
          </a:p>
          <a:p>
            <a:endParaRPr lang="en-US" sz="1400" dirty="0"/>
          </a:p>
          <a:p>
            <a:r>
              <a:rPr lang="en-US" sz="1800" dirty="0"/>
              <a:t>Some items my have occurred in your Lodge</a:t>
            </a:r>
          </a:p>
        </p:txBody>
      </p:sp>
      <p:sp>
        <p:nvSpPr>
          <p:cNvPr id="4" name="Slide Number Placeholder 3"/>
          <p:cNvSpPr>
            <a:spLocks noGrp="1"/>
          </p:cNvSpPr>
          <p:nvPr>
            <p:ph type="sldNum" sz="quarter" idx="5"/>
          </p:nvPr>
        </p:nvSpPr>
        <p:spPr/>
        <p:txBody>
          <a:bodyPr/>
          <a:lstStyle/>
          <a:p>
            <a:fld id="{43FF817E-1929-4F26-9A44-7FB6DEEFF281}" type="slidenum">
              <a:rPr lang="en-US" smtClean="0"/>
              <a:t>1</a:t>
            </a:fld>
            <a:endParaRPr lang="en-US"/>
          </a:p>
        </p:txBody>
      </p:sp>
    </p:spTree>
    <p:extLst>
      <p:ext uri="{BB962C8B-B14F-4D97-AF65-F5344CB8AC3E}">
        <p14:creationId xmlns:p14="http://schemas.microsoft.com/office/powerpoint/2010/main" val="232869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latin typeface="TimesNewRomanPSMT"/>
              </a:rPr>
              <a:t>Budget must be presented to the Lodge by the last meeting in April</a:t>
            </a:r>
          </a:p>
          <a:p>
            <a:pPr algn="l"/>
            <a:endParaRPr lang="en-US" sz="1800" dirty="0">
              <a:latin typeface="TimesNewRomanPSMT"/>
            </a:endParaRPr>
          </a:p>
          <a:p>
            <a:pPr algn="l"/>
            <a:r>
              <a:rPr lang="en-US" sz="1800" dirty="0">
                <a:latin typeface="TimesNewRomanPSMT"/>
              </a:rPr>
              <a:t>GLS 12.070 OP 5 -The duties of the Board of the Lodge and its duties as the House Committee are separate and distinct and should not be confused.</a:t>
            </a:r>
          </a:p>
          <a:p>
            <a:pPr algn="l"/>
            <a:r>
              <a:rPr lang="en-US" sz="1800" dirty="0">
                <a:latin typeface="TimesNewRomanPSMT"/>
              </a:rPr>
              <a:t>When sitting as a House Committee they operate the Club and hear complaints for violations of House Rules. The Board has</a:t>
            </a:r>
          </a:p>
          <a:p>
            <a:pPr algn="l"/>
            <a:r>
              <a:rPr lang="en-US" sz="1800" dirty="0">
                <a:latin typeface="TimesNewRomanPSMT"/>
              </a:rPr>
              <a:t>control of Lodge property and supervises all attendant problems thereto.</a:t>
            </a:r>
            <a:endParaRPr lang="en-US" dirty="0"/>
          </a:p>
        </p:txBody>
      </p:sp>
      <p:sp>
        <p:nvSpPr>
          <p:cNvPr id="4" name="Slide Number Placeholder 3"/>
          <p:cNvSpPr>
            <a:spLocks noGrp="1"/>
          </p:cNvSpPr>
          <p:nvPr>
            <p:ph type="sldNum" sz="quarter" idx="5"/>
          </p:nvPr>
        </p:nvSpPr>
        <p:spPr/>
        <p:txBody>
          <a:bodyPr/>
          <a:lstStyle/>
          <a:p>
            <a:fld id="{43FF817E-1929-4F26-9A44-7FB6DEEFF281}" type="slidenum">
              <a:rPr lang="en-US" smtClean="0"/>
              <a:t>10</a:t>
            </a:fld>
            <a:endParaRPr lang="en-US"/>
          </a:p>
        </p:txBody>
      </p:sp>
    </p:spTree>
    <p:extLst>
      <p:ext uri="{BB962C8B-B14F-4D97-AF65-F5344CB8AC3E}">
        <p14:creationId xmlns:p14="http://schemas.microsoft.com/office/powerpoint/2010/main" val="415210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latin typeface="MinionPro-Regular"/>
              </a:rPr>
              <a:t>The Board should be mindful of the requirements of GLS 14.130 that limit the use of the club facilities so as to maintain a private club environment.</a:t>
            </a:r>
          </a:p>
          <a:p>
            <a:pPr algn="l"/>
            <a:endParaRPr lang="en-US" sz="1800" dirty="0">
              <a:latin typeface="MinionPro-Regular"/>
            </a:endParaRPr>
          </a:p>
          <a:p>
            <a:pPr algn="l"/>
            <a:r>
              <a:rPr lang="en-US" sz="1800" dirty="0">
                <a:latin typeface="MinionPro-Regular"/>
              </a:rPr>
              <a:t>AS A SUGGESTION Use the Internet to get current pricing for replacement costs</a:t>
            </a:r>
            <a:endParaRPr lang="en-US" dirty="0"/>
          </a:p>
        </p:txBody>
      </p:sp>
      <p:sp>
        <p:nvSpPr>
          <p:cNvPr id="4" name="Slide Number Placeholder 3"/>
          <p:cNvSpPr>
            <a:spLocks noGrp="1"/>
          </p:cNvSpPr>
          <p:nvPr>
            <p:ph type="sldNum" sz="quarter" idx="5"/>
          </p:nvPr>
        </p:nvSpPr>
        <p:spPr/>
        <p:txBody>
          <a:bodyPr/>
          <a:lstStyle/>
          <a:p>
            <a:fld id="{43FF817E-1929-4F26-9A44-7FB6DEEFF281}" type="slidenum">
              <a:rPr lang="en-US" smtClean="0"/>
              <a:t>11</a:t>
            </a:fld>
            <a:endParaRPr lang="en-US"/>
          </a:p>
        </p:txBody>
      </p:sp>
    </p:spTree>
    <p:extLst>
      <p:ext uri="{BB962C8B-B14F-4D97-AF65-F5344CB8AC3E}">
        <p14:creationId xmlns:p14="http://schemas.microsoft.com/office/powerpoint/2010/main" val="239647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Notice given at a Lodge meeting, E-Blast or in the monthly Bulletin</a:t>
            </a:r>
          </a:p>
          <a:p>
            <a:endParaRPr lang="en-US" dirty="0"/>
          </a:p>
          <a:p>
            <a:pPr algn="l"/>
            <a:r>
              <a:rPr lang="en-US" sz="1800" dirty="0">
                <a:latin typeface="MinionPro-Regular"/>
              </a:rPr>
              <a:t>Minutes of meetings are generally not in effect until approved by the Board; until that happens, they are of no import and remain under the jurisdiction and</a:t>
            </a:r>
          </a:p>
          <a:p>
            <a:pPr algn="l"/>
            <a:r>
              <a:rPr lang="en-US" sz="1800" dirty="0">
                <a:latin typeface="MinionPro-Regular"/>
              </a:rPr>
              <a:t>control of the Board.</a:t>
            </a:r>
            <a:endParaRPr lang="en-US" dirty="0"/>
          </a:p>
        </p:txBody>
      </p:sp>
      <p:sp>
        <p:nvSpPr>
          <p:cNvPr id="4" name="Slide Number Placeholder 3"/>
          <p:cNvSpPr>
            <a:spLocks noGrp="1"/>
          </p:cNvSpPr>
          <p:nvPr>
            <p:ph type="sldNum" sz="quarter" idx="5"/>
          </p:nvPr>
        </p:nvSpPr>
        <p:spPr/>
        <p:txBody>
          <a:bodyPr/>
          <a:lstStyle/>
          <a:p>
            <a:fld id="{43FF817E-1929-4F26-9A44-7FB6DEEFF281}" type="slidenum">
              <a:rPr lang="en-US" smtClean="0"/>
              <a:t>12</a:t>
            </a:fld>
            <a:endParaRPr lang="en-US"/>
          </a:p>
        </p:txBody>
      </p:sp>
    </p:spTree>
    <p:extLst>
      <p:ext uri="{BB962C8B-B14F-4D97-AF65-F5344CB8AC3E}">
        <p14:creationId xmlns:p14="http://schemas.microsoft.com/office/powerpoint/2010/main" val="4041024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F817E-1929-4F26-9A44-7FB6DEEFF281}" type="slidenum">
              <a:rPr lang="en-US" smtClean="0"/>
              <a:t>13</a:t>
            </a:fld>
            <a:endParaRPr lang="en-US"/>
          </a:p>
        </p:txBody>
      </p:sp>
    </p:spTree>
    <p:extLst>
      <p:ext uri="{BB962C8B-B14F-4D97-AF65-F5344CB8AC3E}">
        <p14:creationId xmlns:p14="http://schemas.microsoft.com/office/powerpoint/2010/main" val="164992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latin typeface="MinionPro-Regular"/>
              </a:rPr>
              <a:t>How many Lodges have and active Auditing Committee?  How many Members or on the Committee</a:t>
            </a:r>
          </a:p>
          <a:p>
            <a:pPr algn="l"/>
            <a:endParaRPr lang="en-US" sz="1800" dirty="0">
              <a:latin typeface="MinionPro-Regular"/>
            </a:endParaRPr>
          </a:p>
          <a:p>
            <a:pPr algn="l"/>
            <a:r>
              <a:rPr lang="en-US" sz="1800" dirty="0">
                <a:latin typeface="MinionPro-Regular"/>
              </a:rPr>
              <a:t>In cases of other personnel, such as landscapers / painters or Lodge employees other than in the office, the Board would have jurisdiction but again subject to the ultimate control of the Membership.</a:t>
            </a:r>
            <a:endParaRPr lang="en-US" dirty="0"/>
          </a:p>
        </p:txBody>
      </p:sp>
      <p:sp>
        <p:nvSpPr>
          <p:cNvPr id="4" name="Slide Number Placeholder 3"/>
          <p:cNvSpPr>
            <a:spLocks noGrp="1"/>
          </p:cNvSpPr>
          <p:nvPr>
            <p:ph type="sldNum" sz="quarter" idx="5"/>
          </p:nvPr>
        </p:nvSpPr>
        <p:spPr/>
        <p:txBody>
          <a:bodyPr/>
          <a:lstStyle/>
          <a:p>
            <a:fld id="{43FF817E-1929-4F26-9A44-7FB6DEEFF281}" type="slidenum">
              <a:rPr lang="en-US" smtClean="0"/>
              <a:t>14</a:t>
            </a:fld>
            <a:endParaRPr lang="en-US"/>
          </a:p>
        </p:txBody>
      </p:sp>
    </p:spTree>
    <p:extLst>
      <p:ext uri="{BB962C8B-B14F-4D97-AF65-F5344CB8AC3E}">
        <p14:creationId xmlns:p14="http://schemas.microsoft.com/office/powerpoint/2010/main" val="382258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latin typeface="MinionPro-Regular"/>
              </a:rPr>
              <a:t>Practices may be implemented in the Lodge By-Laws for signers in addition to a required signer as part of a Lodge check and balance system</a:t>
            </a:r>
          </a:p>
          <a:p>
            <a:pPr algn="l"/>
            <a:endParaRPr lang="en-US" sz="1800" dirty="0">
              <a:latin typeface="MinionPro-Regular"/>
            </a:endParaRPr>
          </a:p>
          <a:p>
            <a:pPr algn="l"/>
            <a:r>
              <a:rPr lang="en-US" sz="1800" dirty="0">
                <a:latin typeface="MinionPro-Regular"/>
              </a:rPr>
              <a:t>For Example – The Lodge Secretary has a duty to maintain security in the maintenance of Lodge records and while review of records should be made reasonably available</a:t>
            </a:r>
            <a:endParaRPr lang="en-US" dirty="0"/>
          </a:p>
        </p:txBody>
      </p:sp>
      <p:sp>
        <p:nvSpPr>
          <p:cNvPr id="4" name="Slide Number Placeholder 3"/>
          <p:cNvSpPr>
            <a:spLocks noGrp="1"/>
          </p:cNvSpPr>
          <p:nvPr>
            <p:ph type="sldNum" sz="quarter" idx="5"/>
          </p:nvPr>
        </p:nvSpPr>
        <p:spPr/>
        <p:txBody>
          <a:bodyPr/>
          <a:lstStyle/>
          <a:p>
            <a:fld id="{43FF817E-1929-4F26-9A44-7FB6DEEFF281}" type="slidenum">
              <a:rPr lang="en-US" smtClean="0"/>
              <a:t>15</a:t>
            </a:fld>
            <a:endParaRPr lang="en-US"/>
          </a:p>
        </p:txBody>
      </p:sp>
    </p:spTree>
    <p:extLst>
      <p:ext uri="{BB962C8B-B14F-4D97-AF65-F5344CB8AC3E}">
        <p14:creationId xmlns:p14="http://schemas.microsoft.com/office/powerpoint/2010/main" val="276109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dirty="0">
                <a:latin typeface="TimesNewRomanPS-BoldMT"/>
              </a:rPr>
              <a:t>Section 16.020. </a:t>
            </a:r>
            <a:r>
              <a:rPr lang="en-US" sz="1800" dirty="0">
                <a:latin typeface="TimesNewRomanPSMT"/>
              </a:rPr>
              <a:t>A Lodge may incorporate under the laws of the state or territory wherein it is located. The Articles of Incorporation must be approved by the</a:t>
            </a:r>
          </a:p>
          <a:p>
            <a:pPr algn="l"/>
            <a:r>
              <a:rPr lang="en-US" sz="1800" dirty="0">
                <a:latin typeface="TimesNewRomanPSMT"/>
              </a:rPr>
              <a:t>Committee on Judiciary prior to filing with the state authority</a:t>
            </a:r>
          </a:p>
          <a:p>
            <a:pPr algn="l"/>
            <a:endParaRPr lang="en-US" sz="1800" dirty="0">
              <a:latin typeface="TimesNewRomanPSMT"/>
            </a:endParaRPr>
          </a:p>
          <a:p>
            <a:pPr algn="l"/>
            <a:r>
              <a:rPr lang="en-US" sz="1800" b="1" dirty="0">
                <a:latin typeface="TimesNewRomanPS-BoldMT"/>
              </a:rPr>
              <a:t>Section 12.070. </a:t>
            </a:r>
            <a:r>
              <a:rPr lang="en-US" sz="1800" dirty="0">
                <a:latin typeface="TimesNewRomanPSMT"/>
              </a:rPr>
              <a:t>The Board of Trustees, or the Board of Directors if the Lodge is incorporated under Section 16.020, (herein called “the Board”), after each</a:t>
            </a:r>
          </a:p>
          <a:p>
            <a:pPr algn="l"/>
            <a:r>
              <a:rPr lang="en-US" sz="1800" dirty="0">
                <a:latin typeface="TimesNewRomanPSMT"/>
              </a:rPr>
              <a:t>annual installation shall meet and organize by electing a Chairman and Secretary who shall be members of the Board.</a:t>
            </a:r>
            <a:endParaRPr lang="en-US" dirty="0"/>
          </a:p>
        </p:txBody>
      </p:sp>
      <p:sp>
        <p:nvSpPr>
          <p:cNvPr id="4" name="Slide Number Placeholder 3"/>
          <p:cNvSpPr>
            <a:spLocks noGrp="1"/>
          </p:cNvSpPr>
          <p:nvPr>
            <p:ph type="sldNum" sz="quarter" idx="5"/>
          </p:nvPr>
        </p:nvSpPr>
        <p:spPr/>
        <p:txBody>
          <a:bodyPr/>
          <a:lstStyle/>
          <a:p>
            <a:fld id="{43FF817E-1929-4F26-9A44-7FB6DEEFF281}" type="slidenum">
              <a:rPr lang="en-US" smtClean="0"/>
              <a:t>2</a:t>
            </a:fld>
            <a:endParaRPr lang="en-US"/>
          </a:p>
        </p:txBody>
      </p:sp>
    </p:spTree>
    <p:extLst>
      <p:ext uri="{BB962C8B-B14F-4D97-AF65-F5344CB8AC3E}">
        <p14:creationId xmlns:p14="http://schemas.microsoft.com/office/powerpoint/2010/main" val="305665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F817E-1929-4F26-9A44-7FB6DEEFF281}" type="slidenum">
              <a:rPr lang="en-US" smtClean="0"/>
              <a:t>3</a:t>
            </a:fld>
            <a:endParaRPr lang="en-US"/>
          </a:p>
        </p:txBody>
      </p:sp>
    </p:spTree>
    <p:extLst>
      <p:ext uri="{BB962C8B-B14F-4D97-AF65-F5344CB8AC3E}">
        <p14:creationId xmlns:p14="http://schemas.microsoft.com/office/powerpoint/2010/main" val="161413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F817E-1929-4F26-9A44-7FB6DEEFF281}" type="slidenum">
              <a:rPr lang="en-US" smtClean="0"/>
              <a:t>4</a:t>
            </a:fld>
            <a:endParaRPr lang="en-US"/>
          </a:p>
        </p:txBody>
      </p:sp>
    </p:spTree>
    <p:extLst>
      <p:ext uri="{BB962C8B-B14F-4D97-AF65-F5344CB8AC3E}">
        <p14:creationId xmlns:p14="http://schemas.microsoft.com/office/powerpoint/2010/main" val="106138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to Articles of Incorporation</a:t>
            </a:r>
          </a:p>
          <a:p>
            <a:endParaRPr lang="en-US" dirty="0"/>
          </a:p>
          <a:p>
            <a:pPr defTabSz="939363"/>
            <a:r>
              <a:rPr lang="en-US" b="0" i="0" u="none" strike="noStrike" baseline="0" dirty="0">
                <a:solidFill>
                  <a:srgbClr val="221E1F"/>
                </a:solidFill>
                <a:latin typeface="Arial" panose="020B0604020202020204" pitchFamily="34" charset="0"/>
                <a:cs typeface="Arial" panose="020B0604020202020204" pitchFamily="34" charset="0"/>
              </a:rPr>
              <a:t>The Lodge has responsibility for seeking an attorney or other adviser to handle the formalities and other legal requirements </a:t>
            </a:r>
            <a:endParaRPr lang="en-US" sz="14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43FF817E-1929-4F26-9A44-7FB6DEEFF281}" type="slidenum">
              <a:rPr lang="en-US" smtClean="0"/>
              <a:t>5</a:t>
            </a:fld>
            <a:endParaRPr lang="en-US"/>
          </a:p>
        </p:txBody>
      </p:sp>
    </p:spTree>
    <p:extLst>
      <p:ext uri="{BB962C8B-B14F-4D97-AF65-F5344CB8AC3E}">
        <p14:creationId xmlns:p14="http://schemas.microsoft.com/office/powerpoint/2010/main" val="16820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F817E-1929-4F26-9A44-7FB6DEEFF281}" type="slidenum">
              <a:rPr lang="en-US" smtClean="0"/>
              <a:t>6</a:t>
            </a:fld>
            <a:endParaRPr lang="en-US"/>
          </a:p>
        </p:txBody>
      </p:sp>
    </p:spTree>
    <p:extLst>
      <p:ext uri="{BB962C8B-B14F-4D97-AF65-F5344CB8AC3E}">
        <p14:creationId xmlns:p14="http://schemas.microsoft.com/office/powerpoint/2010/main" val="2200472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Must have an Annual Corporate meeting</a:t>
            </a:r>
          </a:p>
          <a:p>
            <a:endParaRPr lang="en-US" sz="1800" dirty="0"/>
          </a:p>
          <a:p>
            <a:r>
              <a:rPr lang="en-US" sz="1800" dirty="0"/>
              <a:t>Officer titles can be President for ER, 1</a:t>
            </a:r>
            <a:r>
              <a:rPr lang="en-US" sz="1800" baseline="30000" dirty="0"/>
              <a:t>st</a:t>
            </a:r>
            <a:r>
              <a:rPr lang="en-US" sz="1800" dirty="0"/>
              <a:t> VP for Leading Knight,2</a:t>
            </a:r>
            <a:r>
              <a:rPr lang="en-US" sz="1800" baseline="30000" dirty="0"/>
              <a:t>nd</a:t>
            </a:r>
            <a:r>
              <a:rPr lang="en-US" sz="1800" dirty="0"/>
              <a:t> VP for Loyal Knight, 3</a:t>
            </a:r>
            <a:r>
              <a:rPr lang="en-US" sz="1800" baseline="30000" dirty="0"/>
              <a:t>rd</a:t>
            </a:r>
            <a:r>
              <a:rPr lang="en-US" sz="1800" dirty="0"/>
              <a:t> VP for Lecturing Knight</a:t>
            </a:r>
          </a:p>
        </p:txBody>
      </p:sp>
      <p:sp>
        <p:nvSpPr>
          <p:cNvPr id="4" name="Slide Number Placeholder 3"/>
          <p:cNvSpPr>
            <a:spLocks noGrp="1"/>
          </p:cNvSpPr>
          <p:nvPr>
            <p:ph type="sldNum" sz="quarter" idx="5"/>
          </p:nvPr>
        </p:nvSpPr>
        <p:spPr/>
        <p:txBody>
          <a:bodyPr/>
          <a:lstStyle/>
          <a:p>
            <a:fld id="{43FF817E-1929-4F26-9A44-7FB6DEEFF281}" type="slidenum">
              <a:rPr lang="en-US" smtClean="0"/>
              <a:t>7</a:t>
            </a:fld>
            <a:endParaRPr lang="en-US"/>
          </a:p>
        </p:txBody>
      </p:sp>
    </p:spTree>
    <p:extLst>
      <p:ext uri="{BB962C8B-B14F-4D97-AF65-F5344CB8AC3E}">
        <p14:creationId xmlns:p14="http://schemas.microsoft.com/office/powerpoint/2010/main" val="394313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given to ALL Members of scheduled meetings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meeting </a:t>
            </a:r>
            <a:r>
              <a:rPr lang="en-US" dirty="0">
                <a:solidFill>
                  <a:srgbClr val="221E1F"/>
                </a:solidFill>
                <a:latin typeface="Minion Pro"/>
              </a:rPr>
              <a:t>Board Chairman </a:t>
            </a:r>
            <a:r>
              <a:rPr lang="en-US" b="0" i="0" u="none" strike="noStrike" baseline="0" dirty="0">
                <a:solidFill>
                  <a:srgbClr val="221E1F"/>
                </a:solidFill>
                <a:latin typeface="Minion Pro"/>
              </a:rPr>
              <a:t>may make motions, debate and vote in all matters, not only those in which his or her vote would be determinative of an issue. </a:t>
            </a:r>
          </a:p>
          <a:p>
            <a:endParaRPr lang="en-US" dirty="0"/>
          </a:p>
        </p:txBody>
      </p:sp>
      <p:sp>
        <p:nvSpPr>
          <p:cNvPr id="4" name="Slide Number Placeholder 3"/>
          <p:cNvSpPr>
            <a:spLocks noGrp="1"/>
          </p:cNvSpPr>
          <p:nvPr>
            <p:ph type="sldNum" sz="quarter" idx="5"/>
          </p:nvPr>
        </p:nvSpPr>
        <p:spPr/>
        <p:txBody>
          <a:bodyPr/>
          <a:lstStyle/>
          <a:p>
            <a:fld id="{43FF817E-1929-4F26-9A44-7FB6DEEFF281}" type="slidenum">
              <a:rPr lang="en-US" smtClean="0"/>
              <a:t>8</a:t>
            </a:fld>
            <a:endParaRPr lang="en-US"/>
          </a:p>
        </p:txBody>
      </p:sp>
    </p:spTree>
    <p:extLst>
      <p:ext uri="{BB962C8B-B14F-4D97-AF65-F5344CB8AC3E}">
        <p14:creationId xmlns:p14="http://schemas.microsoft.com/office/powerpoint/2010/main" val="236366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dirty="0">
                <a:latin typeface="TimesNewRomanPSMT"/>
              </a:rPr>
              <a:t>Under 16.050 the Board must seek a permit from the Board of Grand Trustees before it may:</a:t>
            </a:r>
          </a:p>
          <a:p>
            <a:pPr algn="l"/>
            <a:r>
              <a:rPr lang="en-US" sz="1100" b="1" i="1" dirty="0">
                <a:latin typeface="TimesNewRomanPS-BoldItalicMT"/>
              </a:rPr>
              <a:t>(a) </a:t>
            </a:r>
            <a:r>
              <a:rPr lang="en-US" sz="1100" dirty="0">
                <a:latin typeface="TimesNewRomanPSMT"/>
              </a:rPr>
              <a:t>Purchase real estate at a cost in excess of $25,000.00;</a:t>
            </a:r>
          </a:p>
          <a:p>
            <a:pPr algn="l"/>
            <a:r>
              <a:rPr lang="en-US" sz="1100" b="1" i="1" dirty="0">
                <a:latin typeface="TimesNewRomanPS-BoldItalicMT"/>
              </a:rPr>
              <a:t>(b) </a:t>
            </a:r>
            <a:r>
              <a:rPr lang="en-US" sz="1100" dirty="0">
                <a:latin typeface="TimesNewRomanPSMT"/>
              </a:rPr>
              <a:t>Acquire property by lease for a period of more than one year;</a:t>
            </a:r>
          </a:p>
          <a:p>
            <a:pPr algn="l"/>
            <a:r>
              <a:rPr lang="en-US" sz="1100" b="1" i="1" dirty="0">
                <a:latin typeface="TimesNewRomanPS-BoldItalicMT"/>
              </a:rPr>
              <a:t>(c) </a:t>
            </a:r>
            <a:r>
              <a:rPr lang="en-US" sz="1100" dirty="0">
                <a:latin typeface="TimesNewRomanPSMT"/>
              </a:rPr>
              <a:t>Construct a new facility, whether a building or otherwise, if the cost is in excess of $25,000.00;</a:t>
            </a:r>
          </a:p>
          <a:p>
            <a:pPr algn="l"/>
            <a:r>
              <a:rPr lang="en-US" sz="1100" b="1" i="1" dirty="0">
                <a:latin typeface="TimesNewRomanPS-BoldItalicMT"/>
              </a:rPr>
              <a:t>(d) </a:t>
            </a:r>
            <a:r>
              <a:rPr lang="en-US" sz="1100" dirty="0">
                <a:latin typeface="TimesNewRomanPSMT"/>
              </a:rPr>
              <a:t>Make additions to or alterations in its present facilities, if the cost is in excess of $25,000.00;</a:t>
            </a:r>
          </a:p>
          <a:p>
            <a:pPr algn="l"/>
            <a:r>
              <a:rPr lang="en-US" sz="1100" b="1" i="1" dirty="0">
                <a:latin typeface="TimesNewRomanPS-BoldItalicMT"/>
              </a:rPr>
              <a:t>(e) </a:t>
            </a:r>
            <a:r>
              <a:rPr lang="en-US" sz="1100" dirty="0">
                <a:latin typeface="TimesNewRomanPSMT"/>
              </a:rPr>
              <a:t>Contract for services, purchase furnishings, fixtures and equipment, other than equipment required for normal maintenance, at a total cost in excess of $25,000.00; provided, however, the requirement of this section shall not apply to employment contracts with employees of the club or home.</a:t>
            </a:r>
          </a:p>
          <a:p>
            <a:pPr algn="l"/>
            <a:r>
              <a:rPr lang="en-US" sz="1100" b="1" i="1" dirty="0">
                <a:latin typeface="TimesNewRomanPS-BoldItalicMT"/>
              </a:rPr>
              <a:t>(f) </a:t>
            </a:r>
            <a:r>
              <a:rPr lang="en-US" sz="1100" dirty="0">
                <a:latin typeface="TimesNewRomanPSMT"/>
              </a:rPr>
              <a:t>Sell, exchange, or make a gift of its real property, or any portion thereof, unless as a result of condemnation proceedings;</a:t>
            </a:r>
          </a:p>
          <a:p>
            <a:pPr algn="l"/>
            <a:r>
              <a:rPr lang="en-US" sz="1100" b="1" i="1" dirty="0">
                <a:latin typeface="TimesNewRomanPS-BoldItalicMT"/>
              </a:rPr>
              <a:t>(g) </a:t>
            </a:r>
            <a:r>
              <a:rPr lang="en-US" sz="1100" dirty="0">
                <a:latin typeface="TimesNewRomanPSMT"/>
              </a:rPr>
              <a:t>Lease its real property, or any portion thereof, for a term of more than five (5) years, whether it be an original term or under an arrangement for renewal or extension;</a:t>
            </a:r>
          </a:p>
          <a:p>
            <a:pPr algn="l"/>
            <a:r>
              <a:rPr lang="en-US" sz="1100" b="1" i="1" dirty="0">
                <a:latin typeface="TimesNewRomanPS-BoldItalicMT"/>
              </a:rPr>
              <a:t>(h) </a:t>
            </a:r>
            <a:r>
              <a:rPr lang="en-US" sz="1100" dirty="0">
                <a:latin typeface="TimesNewRomanPSMT"/>
              </a:rPr>
              <a:t>Incur or refinance a debt involving mortgage of real property or the sale of debentures, bonds or other certificates of indebtedness;</a:t>
            </a:r>
          </a:p>
          <a:p>
            <a:pPr algn="l"/>
            <a:r>
              <a:rPr lang="en-US" sz="1100" b="1" i="1" dirty="0">
                <a:latin typeface="TimesNewRomanPS-BoldItalicMT"/>
              </a:rPr>
              <a:t>(</a:t>
            </a:r>
            <a:r>
              <a:rPr lang="en-US" sz="1100" b="1" i="1" dirty="0" err="1">
                <a:latin typeface="TimesNewRomanPS-BoldItalicMT"/>
              </a:rPr>
              <a:t>i</a:t>
            </a:r>
            <a:r>
              <a:rPr lang="en-US" sz="1100" b="1" i="1" dirty="0">
                <a:latin typeface="TimesNewRomanPS-BoldItalicMT"/>
              </a:rPr>
              <a:t>) </a:t>
            </a:r>
            <a:r>
              <a:rPr lang="en-US" sz="1100" dirty="0">
                <a:latin typeface="TimesNewRomanPSMT"/>
              </a:rPr>
              <a:t>Borrow money for any purpose </a:t>
            </a:r>
            <a:r>
              <a:rPr lang="en-US" sz="1100" i="1" dirty="0">
                <a:latin typeface="TimesNewRomanPS-ItalicMT"/>
              </a:rPr>
              <a:t>(See exception in next to last paragraph of this section)</a:t>
            </a:r>
            <a:r>
              <a:rPr lang="en-US" sz="1100" dirty="0">
                <a:latin typeface="TimesNewRomanPSMT"/>
              </a:rPr>
              <a:t>.</a:t>
            </a:r>
          </a:p>
          <a:p>
            <a:pPr algn="l"/>
            <a:r>
              <a:rPr lang="en-US" sz="1100" b="1" i="1" dirty="0">
                <a:latin typeface="TimesNewRomanPS-BoldItalicMT"/>
              </a:rPr>
              <a:t>(j) </a:t>
            </a:r>
            <a:r>
              <a:rPr lang="en-US" sz="1100" dirty="0">
                <a:latin typeface="TimesNewRomanPSMT"/>
              </a:rPr>
              <a:t>Sell, exchange, or make a gift of its personal property valued in excess of $25,000.00.</a:t>
            </a:r>
            <a:endParaRPr lang="en-US" sz="900" dirty="0"/>
          </a:p>
        </p:txBody>
      </p:sp>
      <p:sp>
        <p:nvSpPr>
          <p:cNvPr id="4" name="Slide Number Placeholder 3"/>
          <p:cNvSpPr>
            <a:spLocks noGrp="1"/>
          </p:cNvSpPr>
          <p:nvPr>
            <p:ph type="sldNum" sz="quarter" idx="5"/>
          </p:nvPr>
        </p:nvSpPr>
        <p:spPr/>
        <p:txBody>
          <a:bodyPr/>
          <a:lstStyle/>
          <a:p>
            <a:fld id="{43FF817E-1929-4F26-9A44-7FB6DEEFF281}" type="slidenum">
              <a:rPr lang="en-US" smtClean="0"/>
              <a:t>9</a:t>
            </a:fld>
            <a:endParaRPr lang="en-US"/>
          </a:p>
        </p:txBody>
      </p:sp>
    </p:spTree>
    <p:extLst>
      <p:ext uri="{BB962C8B-B14F-4D97-AF65-F5344CB8AC3E}">
        <p14:creationId xmlns:p14="http://schemas.microsoft.com/office/powerpoint/2010/main" val="258099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Board of Directors vs. House Committee</a:t>
            </a:r>
          </a:p>
        </p:txBody>
      </p:sp>
      <p:sp>
        <p:nvSpPr>
          <p:cNvPr id="6" name="Slide Number Placeholder 5"/>
          <p:cNvSpPr>
            <a:spLocks noGrp="1"/>
          </p:cNvSpPr>
          <p:nvPr>
            <p:ph type="sldNum" sz="quarter" idx="12"/>
          </p:nvPr>
        </p:nvSpPr>
        <p:spPr/>
        <p:txBody>
          <a:bodyPr/>
          <a:lstStyle/>
          <a:p>
            <a:fld id="{A2475D34-3B6A-4A9C-8B3C-9AB981372D57}" type="slidenum">
              <a:rPr lang="en-US" smtClean="0"/>
              <a:t>‹#›</a:t>
            </a:fld>
            <a:endParaRPr lang="en-US"/>
          </a:p>
        </p:txBody>
      </p:sp>
    </p:spTree>
    <p:extLst>
      <p:ext uri="{BB962C8B-B14F-4D97-AF65-F5344CB8AC3E}">
        <p14:creationId xmlns:p14="http://schemas.microsoft.com/office/powerpoint/2010/main" val="193709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Board of Directors vs. House Committee</a:t>
            </a:r>
          </a:p>
        </p:txBody>
      </p:sp>
      <p:sp>
        <p:nvSpPr>
          <p:cNvPr id="6" name="Slide Number Placeholder 5"/>
          <p:cNvSpPr>
            <a:spLocks noGrp="1"/>
          </p:cNvSpPr>
          <p:nvPr>
            <p:ph type="sldNum" sz="quarter" idx="12"/>
          </p:nvPr>
        </p:nvSpPr>
        <p:spPr/>
        <p:txBody>
          <a:bodyPr/>
          <a:lstStyle/>
          <a:p>
            <a:fld id="{A2475D34-3B6A-4A9C-8B3C-9AB981372D57}" type="slidenum">
              <a:rPr lang="en-US" smtClean="0"/>
              <a:t>‹#›</a:t>
            </a:fld>
            <a:endParaRPr lang="en-US"/>
          </a:p>
        </p:txBody>
      </p:sp>
    </p:spTree>
    <p:extLst>
      <p:ext uri="{BB962C8B-B14F-4D97-AF65-F5344CB8AC3E}">
        <p14:creationId xmlns:p14="http://schemas.microsoft.com/office/powerpoint/2010/main" val="98724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Board of Directors vs. House Committee</a:t>
            </a:r>
          </a:p>
        </p:txBody>
      </p:sp>
      <p:sp>
        <p:nvSpPr>
          <p:cNvPr id="6" name="Slide Number Placeholder 5"/>
          <p:cNvSpPr>
            <a:spLocks noGrp="1"/>
          </p:cNvSpPr>
          <p:nvPr>
            <p:ph type="sldNum" sz="quarter" idx="12"/>
          </p:nvPr>
        </p:nvSpPr>
        <p:spPr/>
        <p:txBody>
          <a:bodyPr/>
          <a:lstStyle/>
          <a:p>
            <a:fld id="{A2475D34-3B6A-4A9C-8B3C-9AB981372D57}" type="slidenum">
              <a:rPr lang="en-US" smtClean="0"/>
              <a:t>‹#›</a:t>
            </a:fld>
            <a:endParaRPr lang="en-US"/>
          </a:p>
        </p:txBody>
      </p:sp>
    </p:spTree>
    <p:extLst>
      <p:ext uri="{BB962C8B-B14F-4D97-AF65-F5344CB8AC3E}">
        <p14:creationId xmlns:p14="http://schemas.microsoft.com/office/powerpoint/2010/main" val="163583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415449" y="6356351"/>
            <a:ext cx="3086100" cy="365125"/>
          </a:xfrm>
        </p:spPr>
        <p:txBody>
          <a:bodyPr/>
          <a:lstStyle/>
          <a:p>
            <a:r>
              <a:rPr lang="en-US" dirty="0"/>
              <a:t>Board of Directors vs. House Committee</a:t>
            </a:r>
          </a:p>
        </p:txBody>
      </p:sp>
      <p:sp>
        <p:nvSpPr>
          <p:cNvPr id="6" name="Slide Number Placeholder 5"/>
          <p:cNvSpPr>
            <a:spLocks noGrp="1"/>
          </p:cNvSpPr>
          <p:nvPr>
            <p:ph type="sldNum" sz="quarter" idx="12"/>
          </p:nvPr>
        </p:nvSpPr>
        <p:spPr/>
        <p:txBody>
          <a:bodyPr/>
          <a:lstStyle/>
          <a:p>
            <a:fld id="{A2475D34-3B6A-4A9C-8B3C-9AB981372D57}" type="slidenum">
              <a:rPr lang="en-US" smtClean="0"/>
              <a:t>‹#›</a:t>
            </a:fld>
            <a:endParaRPr lang="en-US"/>
          </a:p>
        </p:txBody>
      </p:sp>
      <p:pic>
        <p:nvPicPr>
          <p:cNvPr id="7" name="Picture 4" descr="untitled">
            <a:extLst>
              <a:ext uri="{FF2B5EF4-FFF2-40B4-BE49-F238E27FC236}">
                <a16:creationId xmlns:a16="http://schemas.microsoft.com/office/drawing/2014/main" id="{1DB80EAE-0012-452D-A40C-CD546A0195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945641"/>
            <a:ext cx="884238" cy="86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
            <a:extLst>
              <a:ext uri="{FF2B5EF4-FFF2-40B4-BE49-F238E27FC236}">
                <a16:creationId xmlns:a16="http://schemas.microsoft.com/office/drawing/2014/main" id="{D68BEE50-0FE6-498F-B84C-44B6CFD7DA31}"/>
              </a:ext>
            </a:extLst>
          </p:cNvPr>
          <p:cNvSpPr txBox="1">
            <a:spLocks noChangeArrowheads="1"/>
          </p:cNvSpPr>
          <p:nvPr userDrawn="1"/>
        </p:nvSpPr>
        <p:spPr bwMode="auto">
          <a:xfrm>
            <a:off x="1371600" y="6334500"/>
            <a:ext cx="19192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100">
                <a:solidFill>
                  <a:schemeClr val="tx1"/>
                </a:solidFill>
                <a:latin typeface="Arial" charset="0"/>
                <a:ea typeface="ＭＳ Ｐゴシック" charset="0"/>
                <a:cs typeface="ＭＳ Ｐゴシック" charset="0"/>
              </a:defRPr>
            </a:lvl1pPr>
            <a:lvl2pPr marL="742950" indent="-285750" eaLnBrk="0" hangingPunct="0">
              <a:defRPr sz="3100">
                <a:solidFill>
                  <a:schemeClr val="tx1"/>
                </a:solidFill>
                <a:latin typeface="Arial" charset="0"/>
                <a:ea typeface="ＭＳ Ｐゴシック" charset="0"/>
              </a:defRPr>
            </a:lvl2pPr>
            <a:lvl3pPr marL="1143000" indent="-228600" eaLnBrk="0" hangingPunct="0">
              <a:defRPr sz="3100">
                <a:solidFill>
                  <a:schemeClr val="tx1"/>
                </a:solidFill>
                <a:latin typeface="Arial" charset="0"/>
                <a:ea typeface="ＭＳ Ｐゴシック" charset="0"/>
              </a:defRPr>
            </a:lvl3pPr>
            <a:lvl4pPr marL="1600200" indent="-228600" eaLnBrk="0" hangingPunct="0">
              <a:defRPr sz="3100">
                <a:solidFill>
                  <a:schemeClr val="tx1"/>
                </a:solidFill>
                <a:latin typeface="Arial" charset="0"/>
                <a:ea typeface="ＭＳ Ｐゴシック" charset="0"/>
              </a:defRPr>
            </a:lvl4pPr>
            <a:lvl5pPr marL="2057400" indent="-228600" eaLnBrk="0" hangingPunct="0">
              <a:defRPr sz="31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31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31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31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3100">
                <a:solidFill>
                  <a:schemeClr val="tx1"/>
                </a:solidFill>
                <a:latin typeface="Arial" charset="0"/>
                <a:ea typeface="ＭＳ Ｐゴシック" charset="0"/>
              </a:defRPr>
            </a:lvl9pPr>
          </a:lstStyle>
          <a:p>
            <a:pPr eaLnBrk="1" hangingPunct="1"/>
            <a:r>
              <a:rPr lang="en-US" sz="2000" dirty="0"/>
              <a:t>Officer Training</a:t>
            </a:r>
          </a:p>
        </p:txBody>
      </p:sp>
    </p:spTree>
    <p:extLst>
      <p:ext uri="{BB962C8B-B14F-4D97-AF65-F5344CB8AC3E}">
        <p14:creationId xmlns:p14="http://schemas.microsoft.com/office/powerpoint/2010/main" val="422671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Board of Directors vs. House Committee</a:t>
            </a:r>
          </a:p>
        </p:txBody>
      </p:sp>
      <p:sp>
        <p:nvSpPr>
          <p:cNvPr id="6" name="Slide Number Placeholder 5"/>
          <p:cNvSpPr>
            <a:spLocks noGrp="1"/>
          </p:cNvSpPr>
          <p:nvPr>
            <p:ph type="sldNum" sz="quarter" idx="12"/>
          </p:nvPr>
        </p:nvSpPr>
        <p:spPr/>
        <p:txBody>
          <a:bodyPr/>
          <a:lstStyle/>
          <a:p>
            <a:fld id="{A2475D34-3B6A-4A9C-8B3C-9AB981372D57}" type="slidenum">
              <a:rPr lang="en-US" smtClean="0"/>
              <a:t>‹#›</a:t>
            </a:fld>
            <a:endParaRPr lang="en-US"/>
          </a:p>
        </p:txBody>
      </p:sp>
    </p:spTree>
    <p:extLst>
      <p:ext uri="{BB962C8B-B14F-4D97-AF65-F5344CB8AC3E}">
        <p14:creationId xmlns:p14="http://schemas.microsoft.com/office/powerpoint/2010/main" val="20452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Board of Directors vs. House Committee</a:t>
            </a:r>
          </a:p>
        </p:txBody>
      </p:sp>
      <p:sp>
        <p:nvSpPr>
          <p:cNvPr id="7" name="Slide Number Placeholder 6"/>
          <p:cNvSpPr>
            <a:spLocks noGrp="1"/>
          </p:cNvSpPr>
          <p:nvPr>
            <p:ph type="sldNum" sz="quarter" idx="12"/>
          </p:nvPr>
        </p:nvSpPr>
        <p:spPr/>
        <p:txBody>
          <a:bodyPr/>
          <a:lstStyle/>
          <a:p>
            <a:fld id="{A2475D34-3B6A-4A9C-8B3C-9AB981372D57}" type="slidenum">
              <a:rPr lang="en-US" smtClean="0"/>
              <a:t>‹#›</a:t>
            </a:fld>
            <a:endParaRPr lang="en-US"/>
          </a:p>
        </p:txBody>
      </p:sp>
    </p:spTree>
    <p:extLst>
      <p:ext uri="{BB962C8B-B14F-4D97-AF65-F5344CB8AC3E}">
        <p14:creationId xmlns:p14="http://schemas.microsoft.com/office/powerpoint/2010/main" val="113033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Board of Directors vs. House Committee</a:t>
            </a:r>
          </a:p>
        </p:txBody>
      </p:sp>
      <p:sp>
        <p:nvSpPr>
          <p:cNvPr id="9" name="Slide Number Placeholder 8"/>
          <p:cNvSpPr>
            <a:spLocks noGrp="1"/>
          </p:cNvSpPr>
          <p:nvPr>
            <p:ph type="sldNum" sz="quarter" idx="12"/>
          </p:nvPr>
        </p:nvSpPr>
        <p:spPr/>
        <p:txBody>
          <a:bodyPr/>
          <a:lstStyle/>
          <a:p>
            <a:fld id="{A2475D34-3B6A-4A9C-8B3C-9AB981372D57}" type="slidenum">
              <a:rPr lang="en-US" smtClean="0"/>
              <a:t>‹#›</a:t>
            </a:fld>
            <a:endParaRPr lang="en-US"/>
          </a:p>
        </p:txBody>
      </p:sp>
    </p:spTree>
    <p:extLst>
      <p:ext uri="{BB962C8B-B14F-4D97-AF65-F5344CB8AC3E}">
        <p14:creationId xmlns:p14="http://schemas.microsoft.com/office/powerpoint/2010/main" val="193085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Board of Directors vs. House Committee</a:t>
            </a:r>
          </a:p>
        </p:txBody>
      </p:sp>
      <p:sp>
        <p:nvSpPr>
          <p:cNvPr id="5" name="Slide Number Placeholder 4"/>
          <p:cNvSpPr>
            <a:spLocks noGrp="1"/>
          </p:cNvSpPr>
          <p:nvPr>
            <p:ph type="sldNum" sz="quarter" idx="12"/>
          </p:nvPr>
        </p:nvSpPr>
        <p:spPr/>
        <p:txBody>
          <a:bodyPr/>
          <a:lstStyle/>
          <a:p>
            <a:fld id="{A2475D34-3B6A-4A9C-8B3C-9AB981372D57}" type="slidenum">
              <a:rPr lang="en-US" smtClean="0"/>
              <a:t>‹#›</a:t>
            </a:fld>
            <a:endParaRPr lang="en-US"/>
          </a:p>
        </p:txBody>
      </p:sp>
    </p:spTree>
    <p:extLst>
      <p:ext uri="{BB962C8B-B14F-4D97-AF65-F5344CB8AC3E}">
        <p14:creationId xmlns:p14="http://schemas.microsoft.com/office/powerpoint/2010/main" val="349230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Board of Directors vs. House Committee</a:t>
            </a:r>
          </a:p>
        </p:txBody>
      </p:sp>
      <p:sp>
        <p:nvSpPr>
          <p:cNvPr id="4" name="Slide Number Placeholder 3"/>
          <p:cNvSpPr>
            <a:spLocks noGrp="1"/>
          </p:cNvSpPr>
          <p:nvPr>
            <p:ph type="sldNum" sz="quarter" idx="12"/>
          </p:nvPr>
        </p:nvSpPr>
        <p:spPr/>
        <p:txBody>
          <a:bodyPr/>
          <a:lstStyle/>
          <a:p>
            <a:fld id="{A2475D34-3B6A-4A9C-8B3C-9AB981372D57}" type="slidenum">
              <a:rPr lang="en-US" smtClean="0"/>
              <a:t>‹#›</a:t>
            </a:fld>
            <a:endParaRPr lang="en-US"/>
          </a:p>
        </p:txBody>
      </p:sp>
    </p:spTree>
    <p:extLst>
      <p:ext uri="{BB962C8B-B14F-4D97-AF65-F5344CB8AC3E}">
        <p14:creationId xmlns:p14="http://schemas.microsoft.com/office/powerpoint/2010/main" val="392369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Board of Directors vs. House Committee</a:t>
            </a:r>
          </a:p>
        </p:txBody>
      </p:sp>
      <p:sp>
        <p:nvSpPr>
          <p:cNvPr id="7" name="Slide Number Placeholder 6"/>
          <p:cNvSpPr>
            <a:spLocks noGrp="1"/>
          </p:cNvSpPr>
          <p:nvPr>
            <p:ph type="sldNum" sz="quarter" idx="12"/>
          </p:nvPr>
        </p:nvSpPr>
        <p:spPr/>
        <p:txBody>
          <a:bodyPr/>
          <a:lstStyle/>
          <a:p>
            <a:fld id="{A2475D34-3B6A-4A9C-8B3C-9AB981372D57}" type="slidenum">
              <a:rPr lang="en-US" smtClean="0"/>
              <a:t>‹#›</a:t>
            </a:fld>
            <a:endParaRPr lang="en-US"/>
          </a:p>
        </p:txBody>
      </p:sp>
    </p:spTree>
    <p:extLst>
      <p:ext uri="{BB962C8B-B14F-4D97-AF65-F5344CB8AC3E}">
        <p14:creationId xmlns:p14="http://schemas.microsoft.com/office/powerpoint/2010/main" val="1364020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Board of Directors vs. House Committee</a:t>
            </a:r>
          </a:p>
        </p:txBody>
      </p:sp>
      <p:sp>
        <p:nvSpPr>
          <p:cNvPr id="7" name="Slide Number Placeholder 6"/>
          <p:cNvSpPr>
            <a:spLocks noGrp="1"/>
          </p:cNvSpPr>
          <p:nvPr>
            <p:ph type="sldNum" sz="quarter" idx="12"/>
          </p:nvPr>
        </p:nvSpPr>
        <p:spPr/>
        <p:txBody>
          <a:bodyPr/>
          <a:lstStyle/>
          <a:p>
            <a:fld id="{A2475D34-3B6A-4A9C-8B3C-9AB981372D57}" type="slidenum">
              <a:rPr lang="en-US" smtClean="0"/>
              <a:t>‹#›</a:t>
            </a:fld>
            <a:endParaRPr lang="en-US"/>
          </a:p>
        </p:txBody>
      </p:sp>
    </p:spTree>
    <p:extLst>
      <p:ext uri="{BB962C8B-B14F-4D97-AF65-F5344CB8AC3E}">
        <p14:creationId xmlns:p14="http://schemas.microsoft.com/office/powerpoint/2010/main" val="56999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Board of Directors vs. House Committee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75D34-3B6A-4A9C-8B3C-9AB981372D57}" type="slidenum">
              <a:rPr lang="en-US" smtClean="0"/>
              <a:t>‹#›</a:t>
            </a:fld>
            <a:endParaRPr lang="en-US"/>
          </a:p>
        </p:txBody>
      </p:sp>
    </p:spTree>
    <p:extLst>
      <p:ext uri="{BB962C8B-B14F-4D97-AF65-F5344CB8AC3E}">
        <p14:creationId xmlns:p14="http://schemas.microsoft.com/office/powerpoint/2010/main" val="2365748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4AE3-2A98-4323-816E-A1FF1424C4B5}"/>
              </a:ext>
            </a:extLst>
          </p:cNvPr>
          <p:cNvSpPr>
            <a:spLocks noGrp="1"/>
          </p:cNvSpPr>
          <p:nvPr>
            <p:ph type="title"/>
          </p:nvPr>
        </p:nvSpPr>
        <p:spPr>
          <a:xfrm>
            <a:off x="628650" y="365126"/>
            <a:ext cx="7886700" cy="5597524"/>
          </a:xfrm>
        </p:spPr>
        <p:txBody>
          <a:bodyPr>
            <a:normAutofit/>
          </a:bodyPr>
          <a:lstStyle/>
          <a:p>
            <a:pPr algn="ctr"/>
            <a:r>
              <a:rPr lang="en-US" sz="6600" b="1" dirty="0">
                <a:latin typeface="Arial" panose="020B0604020202020204" pitchFamily="34" charset="0"/>
                <a:cs typeface="Arial" panose="020B0604020202020204" pitchFamily="34" charset="0"/>
              </a:rPr>
              <a:t>Board of Directors</a:t>
            </a:r>
          </a:p>
        </p:txBody>
      </p:sp>
      <p:sp>
        <p:nvSpPr>
          <p:cNvPr id="5" name="Footer Placeholder 4">
            <a:extLst>
              <a:ext uri="{FF2B5EF4-FFF2-40B4-BE49-F238E27FC236}">
                <a16:creationId xmlns:a16="http://schemas.microsoft.com/office/drawing/2014/main" id="{473F3F31-7F04-4155-A583-F4CC9AB3AF06}"/>
              </a:ext>
            </a:extLst>
          </p:cNvPr>
          <p:cNvSpPr>
            <a:spLocks noGrp="1"/>
          </p:cNvSpPr>
          <p:nvPr>
            <p:ph type="ftr" sz="quarter" idx="11"/>
          </p:nvPr>
        </p:nvSpPr>
        <p:spPr>
          <a:xfrm>
            <a:off x="3591295" y="6356351"/>
            <a:ext cx="3086100" cy="365125"/>
          </a:xfrm>
        </p:spPr>
        <p:txBody>
          <a:bodyPr/>
          <a:lstStyle/>
          <a:p>
            <a:r>
              <a:rPr lang="en-US" dirty="0"/>
              <a:t>Board of Directors</a:t>
            </a:r>
          </a:p>
        </p:txBody>
      </p:sp>
      <p:sp>
        <p:nvSpPr>
          <p:cNvPr id="6" name="Slide Number Placeholder 5">
            <a:extLst>
              <a:ext uri="{FF2B5EF4-FFF2-40B4-BE49-F238E27FC236}">
                <a16:creationId xmlns:a16="http://schemas.microsoft.com/office/drawing/2014/main" id="{8F002A50-A6BA-4FC7-BE9F-31C9098FCE8C}"/>
              </a:ext>
            </a:extLst>
          </p:cNvPr>
          <p:cNvSpPr>
            <a:spLocks noGrp="1"/>
          </p:cNvSpPr>
          <p:nvPr>
            <p:ph type="sldNum" sz="quarter" idx="12"/>
          </p:nvPr>
        </p:nvSpPr>
        <p:spPr/>
        <p:txBody>
          <a:bodyPr/>
          <a:lstStyle/>
          <a:p>
            <a:fld id="{A2475D34-3B6A-4A9C-8B3C-9AB981372D57}" type="slidenum">
              <a:rPr lang="en-US" smtClean="0"/>
              <a:t>1</a:t>
            </a:fld>
            <a:endParaRPr lang="en-US"/>
          </a:p>
        </p:txBody>
      </p:sp>
    </p:spTree>
    <p:extLst>
      <p:ext uri="{BB962C8B-B14F-4D97-AF65-F5344CB8AC3E}">
        <p14:creationId xmlns:p14="http://schemas.microsoft.com/office/powerpoint/2010/main" val="152671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EDB0-EE05-4406-A8A8-450E5EB4A446}"/>
              </a:ext>
            </a:extLst>
          </p:cNvPr>
          <p:cNvSpPr>
            <a:spLocks noGrp="1"/>
          </p:cNvSpPr>
          <p:nvPr>
            <p:ph type="title"/>
          </p:nvPr>
        </p:nvSpPr>
        <p:spPr/>
        <p:txBody>
          <a:bodyPr/>
          <a:lstStyle/>
          <a:p>
            <a:r>
              <a:rPr lang="en-US" dirty="0"/>
              <a:t>Provision #9 &amp; #10</a:t>
            </a:r>
            <a:br>
              <a:rPr lang="en-US" dirty="0"/>
            </a:br>
            <a:endParaRPr lang="en-US" dirty="0"/>
          </a:p>
        </p:txBody>
      </p:sp>
      <p:sp>
        <p:nvSpPr>
          <p:cNvPr id="3" name="Content Placeholder 2">
            <a:extLst>
              <a:ext uri="{FF2B5EF4-FFF2-40B4-BE49-F238E27FC236}">
                <a16:creationId xmlns:a16="http://schemas.microsoft.com/office/drawing/2014/main" id="{3740A8E2-A559-4A02-8ADF-CC87B47E9B02}"/>
              </a:ext>
            </a:extLst>
          </p:cNvPr>
          <p:cNvSpPr>
            <a:spLocks noGrp="1"/>
          </p:cNvSpPr>
          <p:nvPr>
            <p:ph idx="1"/>
          </p:nvPr>
        </p:nvSpPr>
        <p:spPr>
          <a:xfrm>
            <a:off x="628650" y="1368425"/>
            <a:ext cx="7886700" cy="4351338"/>
          </a:xfrm>
        </p:spPr>
        <p:txBody>
          <a:bodyPr>
            <a:noAutofit/>
          </a:bodyPr>
          <a:lstStyle/>
          <a:p>
            <a:r>
              <a:rPr lang="en-US" dirty="0">
                <a:solidFill>
                  <a:srgbClr val="221E1F"/>
                </a:solidFill>
                <a:latin typeface="Arial" panose="020B0604020202020204" pitchFamily="34" charset="0"/>
                <a:cs typeface="Arial" panose="020B0604020202020204" pitchFamily="34" charset="0"/>
              </a:rPr>
              <a:t>Board must present a detailed and segregated budget.</a:t>
            </a:r>
          </a:p>
          <a:p>
            <a:pPr lvl="2"/>
            <a:r>
              <a:rPr lang="en-US" sz="2800" dirty="0">
                <a:solidFill>
                  <a:srgbClr val="221E1F"/>
                </a:solidFill>
                <a:latin typeface="Arial" panose="020B0604020202020204" pitchFamily="34" charset="0"/>
                <a:cs typeface="Arial" panose="020B0604020202020204" pitchFamily="34" charset="0"/>
              </a:rPr>
              <a:t>A</a:t>
            </a:r>
            <a:r>
              <a:rPr lang="en-US" sz="2400" dirty="0">
                <a:solidFill>
                  <a:srgbClr val="221E1F"/>
                </a:solidFill>
                <a:latin typeface="Arial" panose="020B0604020202020204" pitchFamily="34" charset="0"/>
                <a:cs typeface="Arial" panose="020B0604020202020204" pitchFamily="34" charset="0"/>
              </a:rPr>
              <a:t>pproval by the members is not </a:t>
            </a:r>
            <a:r>
              <a:rPr lang="en-US" sz="2400" b="0" i="0" u="none" strike="noStrike" baseline="0" dirty="0">
                <a:solidFill>
                  <a:srgbClr val="221E1F"/>
                </a:solidFill>
                <a:latin typeface="Arial" panose="020B0604020202020204" pitchFamily="34" charset="0"/>
                <a:cs typeface="Arial" panose="020B0604020202020204" pitchFamily="34" charset="0"/>
              </a:rPr>
              <a:t>an authorization to spend money </a:t>
            </a:r>
          </a:p>
          <a:p>
            <a:pPr lvl="2"/>
            <a:r>
              <a:rPr lang="en-US" sz="2400" b="0" i="0" u="none" strike="noStrike" baseline="0" dirty="0">
                <a:solidFill>
                  <a:srgbClr val="221E1F"/>
                </a:solidFill>
                <a:latin typeface="Arial" panose="020B0604020202020204" pitchFamily="34" charset="0"/>
                <a:cs typeface="Arial" panose="020B0604020202020204" pitchFamily="34" charset="0"/>
              </a:rPr>
              <a:t>Budgets should not be taken lightly </a:t>
            </a:r>
          </a:p>
          <a:p>
            <a:r>
              <a:rPr lang="en-US" dirty="0">
                <a:latin typeface="Arial" panose="020B0604020202020204" pitchFamily="34" charset="0"/>
                <a:cs typeface="Arial" panose="020B0604020202020204" pitchFamily="34" charset="0"/>
              </a:rPr>
              <a:t>The Board as such has no authority over the operation of the social quarters.</a:t>
            </a:r>
          </a:p>
          <a:p>
            <a:pPr lvl="2"/>
            <a:r>
              <a:rPr lang="en-US" sz="2400" b="0" i="0" u="none" strike="noStrike" baseline="0" dirty="0">
                <a:solidFill>
                  <a:srgbClr val="221E1F"/>
                </a:solidFill>
                <a:latin typeface="Arial" panose="020B0604020202020204" pitchFamily="34" charset="0"/>
                <a:cs typeface="Arial" panose="020B0604020202020204" pitchFamily="34" charset="0"/>
              </a:rPr>
              <a:t>Members of the Lodge have ultimate control </a:t>
            </a:r>
          </a:p>
          <a:p>
            <a:pPr lvl="2"/>
            <a:r>
              <a:rPr lang="en-US" sz="2400" b="0" i="0" u="none" strike="noStrike" baseline="0" dirty="0">
                <a:solidFill>
                  <a:srgbClr val="221E1F"/>
                </a:solidFill>
                <a:latin typeface="Arial" panose="020B0604020202020204" pitchFamily="34" charset="0"/>
                <a:cs typeface="Arial" panose="020B0604020202020204" pitchFamily="34" charset="0"/>
              </a:rPr>
              <a:t>House Committee has exclusive authority over the pricing of goods and services and club employment </a:t>
            </a:r>
            <a:endParaRPr lang="en-US" sz="24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86D8422-DD28-4AED-AB98-B8C516E8AA32}"/>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2DA09338-598C-4BDF-945F-EF372FFAD206}"/>
              </a:ext>
            </a:extLst>
          </p:cNvPr>
          <p:cNvSpPr>
            <a:spLocks noGrp="1"/>
          </p:cNvSpPr>
          <p:nvPr>
            <p:ph type="sldNum" sz="quarter" idx="12"/>
          </p:nvPr>
        </p:nvSpPr>
        <p:spPr/>
        <p:txBody>
          <a:bodyPr/>
          <a:lstStyle/>
          <a:p>
            <a:fld id="{A2475D34-3B6A-4A9C-8B3C-9AB981372D57}" type="slidenum">
              <a:rPr lang="en-US" smtClean="0"/>
              <a:t>10</a:t>
            </a:fld>
            <a:endParaRPr lang="en-US"/>
          </a:p>
        </p:txBody>
      </p:sp>
    </p:spTree>
    <p:extLst>
      <p:ext uri="{BB962C8B-B14F-4D97-AF65-F5344CB8AC3E}">
        <p14:creationId xmlns:p14="http://schemas.microsoft.com/office/powerpoint/2010/main" val="114202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C9296D-92BE-4BB6-AED8-1AC476195911}"/>
              </a:ext>
            </a:extLst>
          </p:cNvPr>
          <p:cNvSpPr>
            <a:spLocks noGrp="1"/>
          </p:cNvSpPr>
          <p:nvPr>
            <p:ph type="title"/>
          </p:nvPr>
        </p:nvSpPr>
        <p:spPr/>
        <p:txBody>
          <a:bodyPr/>
          <a:lstStyle/>
          <a:p>
            <a:r>
              <a:rPr lang="en-US" dirty="0"/>
              <a:t>Provision #11 &amp; 12</a:t>
            </a:r>
          </a:p>
        </p:txBody>
      </p:sp>
      <p:sp>
        <p:nvSpPr>
          <p:cNvPr id="4" name="Content Placeholder 3">
            <a:extLst>
              <a:ext uri="{FF2B5EF4-FFF2-40B4-BE49-F238E27FC236}">
                <a16:creationId xmlns:a16="http://schemas.microsoft.com/office/drawing/2014/main" id="{B9F56882-F5C6-410F-80E1-B6FDD9FF6AE5}"/>
              </a:ext>
            </a:extLst>
          </p:cNvPr>
          <p:cNvSpPr>
            <a:spLocks noGrp="1"/>
          </p:cNvSpPr>
          <p:nvPr>
            <p:ph idx="1"/>
          </p:nvPr>
        </p:nvSpPr>
        <p:spPr>
          <a:xfrm>
            <a:off x="628650" y="1482725"/>
            <a:ext cx="7886700" cy="4351338"/>
          </a:xfrm>
        </p:spPr>
        <p:txBody>
          <a:bodyPr>
            <a:normAutofit/>
          </a:bodyPr>
          <a:lstStyle/>
          <a:p>
            <a:r>
              <a:rPr lang="en-US" dirty="0">
                <a:latin typeface="Arial" panose="020B0604020202020204" pitchFamily="34" charset="0"/>
                <a:cs typeface="Arial" panose="020B0604020202020204" pitchFamily="34" charset="0"/>
              </a:rPr>
              <a:t>Board approves and oversees facility rental arrangements</a:t>
            </a:r>
          </a:p>
          <a:p>
            <a:pPr lvl="1"/>
            <a:r>
              <a:rPr lang="en-US" dirty="0">
                <a:latin typeface="Arial" panose="020B0604020202020204" pitchFamily="34" charset="0"/>
                <a:cs typeface="Arial" panose="020B0604020202020204" pitchFamily="34" charset="0"/>
              </a:rPr>
              <a:t>Dependent on budget structure</a:t>
            </a:r>
          </a:p>
          <a:p>
            <a:pPr lvl="1"/>
            <a:r>
              <a:rPr lang="en-US" dirty="0">
                <a:latin typeface="Arial" panose="020B0604020202020204" pitchFamily="34" charset="0"/>
                <a:cs typeface="Arial" panose="020B0604020202020204" pitchFamily="34" charset="0"/>
              </a:rPr>
              <a:t>Proceeds usually are a part of Lodge Budget</a:t>
            </a:r>
          </a:p>
          <a:p>
            <a:pPr marL="457200" lvl="1" indent="0">
              <a:buNone/>
            </a:pPr>
            <a:endParaRPr lang="en-US" sz="2800" dirty="0">
              <a:solidFill>
                <a:srgbClr val="221E1F"/>
              </a:solidFill>
              <a:latin typeface="Arial" panose="020B0604020202020204" pitchFamily="34" charset="0"/>
              <a:cs typeface="Arial" panose="020B0604020202020204" pitchFamily="34" charset="0"/>
            </a:endParaRPr>
          </a:p>
          <a:p>
            <a:r>
              <a:rPr lang="en-US" b="0" i="0" u="none" strike="noStrike" baseline="0" dirty="0">
                <a:solidFill>
                  <a:srgbClr val="000000"/>
                </a:solidFill>
                <a:latin typeface="Arial" panose="020B0604020202020204" pitchFamily="34" charset="0"/>
                <a:cs typeface="Arial" panose="020B0604020202020204" pitchFamily="34" charset="0"/>
              </a:rPr>
              <a:t>Conduct an annual inventory </a:t>
            </a:r>
          </a:p>
          <a:p>
            <a:pPr lvl="1"/>
            <a:r>
              <a:rPr lang="en-US" dirty="0">
                <a:solidFill>
                  <a:srgbClr val="000000"/>
                </a:solidFill>
                <a:latin typeface="Arial" panose="020B0604020202020204" pitchFamily="34" charset="0"/>
                <a:cs typeface="Arial" panose="020B0604020202020204" pitchFamily="34" charset="0"/>
              </a:rPr>
              <a:t>Insurance coverage</a:t>
            </a:r>
          </a:p>
          <a:p>
            <a:pPr lvl="1"/>
            <a:r>
              <a:rPr lang="en-US" dirty="0">
                <a:solidFill>
                  <a:srgbClr val="000000"/>
                </a:solidFill>
                <a:latin typeface="Arial" panose="020B0604020202020204" pitchFamily="34" charset="0"/>
                <a:cs typeface="Arial" panose="020B0604020202020204" pitchFamily="34" charset="0"/>
              </a:rPr>
              <a:t>Document property existence (VIDEO)</a:t>
            </a:r>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2A613296-CAF9-446F-B6EA-AA91F7703B97}"/>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2DF25681-0F8D-439F-87F6-61B2F37AD779}"/>
              </a:ext>
            </a:extLst>
          </p:cNvPr>
          <p:cNvSpPr>
            <a:spLocks noGrp="1"/>
          </p:cNvSpPr>
          <p:nvPr>
            <p:ph type="sldNum" sz="quarter" idx="12"/>
          </p:nvPr>
        </p:nvSpPr>
        <p:spPr/>
        <p:txBody>
          <a:bodyPr/>
          <a:lstStyle/>
          <a:p>
            <a:fld id="{A2475D34-3B6A-4A9C-8B3C-9AB981372D57}" type="slidenum">
              <a:rPr lang="en-US" smtClean="0"/>
              <a:t>11</a:t>
            </a:fld>
            <a:endParaRPr lang="en-US"/>
          </a:p>
        </p:txBody>
      </p:sp>
    </p:spTree>
    <p:extLst>
      <p:ext uri="{BB962C8B-B14F-4D97-AF65-F5344CB8AC3E}">
        <p14:creationId xmlns:p14="http://schemas.microsoft.com/office/powerpoint/2010/main" val="292583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847DD-1652-4F01-BFEC-692201F1E156}"/>
              </a:ext>
            </a:extLst>
          </p:cNvPr>
          <p:cNvSpPr>
            <a:spLocks noGrp="1"/>
          </p:cNvSpPr>
          <p:nvPr>
            <p:ph type="title"/>
          </p:nvPr>
        </p:nvSpPr>
        <p:spPr/>
        <p:txBody>
          <a:bodyPr/>
          <a:lstStyle/>
          <a:p>
            <a:r>
              <a:rPr lang="en-US" dirty="0"/>
              <a:t>Provision #13 &amp; 14</a:t>
            </a:r>
            <a:br>
              <a:rPr lang="en-US" dirty="0"/>
            </a:br>
            <a:endParaRPr lang="en-US" dirty="0"/>
          </a:p>
        </p:txBody>
      </p:sp>
      <p:sp>
        <p:nvSpPr>
          <p:cNvPr id="4" name="Content Placeholder 3">
            <a:extLst>
              <a:ext uri="{FF2B5EF4-FFF2-40B4-BE49-F238E27FC236}">
                <a16:creationId xmlns:a16="http://schemas.microsoft.com/office/drawing/2014/main" id="{9EB52EF3-8058-43D6-97A6-5BA3F9B84EB0}"/>
              </a:ext>
            </a:extLst>
          </p:cNvPr>
          <p:cNvSpPr>
            <a:spLocks noGrp="1"/>
          </p:cNvSpPr>
          <p:nvPr>
            <p:ph idx="1"/>
          </p:nvPr>
        </p:nvSpPr>
        <p:spPr>
          <a:xfrm>
            <a:off x="628650" y="1397000"/>
            <a:ext cx="7886700" cy="4351338"/>
          </a:xfrm>
        </p:spPr>
        <p:txBody>
          <a:bodyPr>
            <a:noAutofit/>
          </a:bodyPr>
          <a:lstStyle/>
          <a:p>
            <a:r>
              <a:rPr lang="en-US" b="0" i="0" u="none" strike="noStrike" baseline="0" dirty="0">
                <a:solidFill>
                  <a:srgbClr val="000000"/>
                </a:solidFill>
                <a:latin typeface="Arial" panose="020B0604020202020204" pitchFamily="34" charset="0"/>
                <a:cs typeface="Arial" panose="020B0604020202020204" pitchFamily="34" charset="0"/>
              </a:rPr>
              <a:t>Board must hold monthly meetings</a:t>
            </a:r>
          </a:p>
          <a:p>
            <a:pPr lvl="1"/>
            <a:r>
              <a:rPr lang="en-US" dirty="0">
                <a:solidFill>
                  <a:srgbClr val="000000"/>
                </a:solidFill>
                <a:latin typeface="Arial" panose="020B0604020202020204" pitchFamily="34" charset="0"/>
                <a:cs typeface="Arial" panose="020B0604020202020204" pitchFamily="34" charset="0"/>
              </a:rPr>
              <a:t>N</a:t>
            </a:r>
            <a:r>
              <a:rPr lang="en-US" b="0" i="0" u="none" strike="noStrike" baseline="0" dirty="0">
                <a:solidFill>
                  <a:srgbClr val="000000"/>
                </a:solidFill>
                <a:latin typeface="Arial" panose="020B0604020202020204" pitchFamily="34" charset="0"/>
                <a:cs typeface="Arial" panose="020B0604020202020204" pitchFamily="34" charset="0"/>
              </a:rPr>
              <a:t>otice to the Lodge </a:t>
            </a:r>
            <a:r>
              <a:rPr lang="en-US" b="0" i="0" u="none" strike="noStrike" baseline="0" dirty="0">
                <a:solidFill>
                  <a:srgbClr val="221E1F"/>
                </a:solidFill>
                <a:latin typeface="Arial" panose="020B0604020202020204" pitchFamily="34" charset="0"/>
                <a:cs typeface="Arial" panose="020B0604020202020204" pitchFamily="34" charset="0"/>
              </a:rPr>
              <a:t>Members </a:t>
            </a:r>
          </a:p>
          <a:p>
            <a:pPr lvl="1"/>
            <a:r>
              <a:rPr lang="en-US" b="0" i="0" u="none" strike="noStrike" baseline="0" dirty="0">
                <a:solidFill>
                  <a:srgbClr val="221E1F"/>
                </a:solidFill>
                <a:latin typeface="Arial" panose="020B0604020202020204" pitchFamily="34" charset="0"/>
                <a:cs typeface="Arial" panose="020B0604020202020204" pitchFamily="34" charset="0"/>
              </a:rPr>
              <a:t>Minutes must be taken and approved</a:t>
            </a:r>
          </a:p>
          <a:p>
            <a:pPr lvl="2"/>
            <a:r>
              <a:rPr lang="en-US" sz="2400" dirty="0">
                <a:solidFill>
                  <a:srgbClr val="221E1F"/>
                </a:solidFill>
                <a:latin typeface="Arial" panose="020B0604020202020204" pitchFamily="34" charset="0"/>
                <a:cs typeface="Arial" panose="020B0604020202020204" pitchFamily="34" charset="0"/>
              </a:rPr>
              <a:t>Available to the members</a:t>
            </a:r>
          </a:p>
          <a:p>
            <a:pPr lvl="1"/>
            <a:endParaRPr lang="en-US" sz="2800" dirty="0">
              <a:latin typeface="Arial" panose="020B0604020202020204" pitchFamily="34" charset="0"/>
              <a:cs typeface="Arial" panose="020B0604020202020204" pitchFamily="34" charset="0"/>
            </a:endParaRPr>
          </a:p>
          <a:p>
            <a:r>
              <a:rPr lang="en-US" b="0" i="0" u="none" strike="noStrike" baseline="0" dirty="0">
                <a:solidFill>
                  <a:srgbClr val="000000"/>
                </a:solidFill>
                <a:latin typeface="Arial" panose="020B0604020202020204" pitchFamily="34" charset="0"/>
                <a:cs typeface="Arial" panose="020B0604020202020204" pitchFamily="34" charset="0"/>
              </a:rPr>
              <a:t>Some Lodge By-Laws provide that the Lodge Trustees </a:t>
            </a:r>
            <a:r>
              <a:rPr lang="en-US" b="0" i="0" u="none" strike="noStrike" baseline="0" dirty="0">
                <a:solidFill>
                  <a:srgbClr val="221E1F"/>
                </a:solidFill>
                <a:latin typeface="Arial" panose="020B0604020202020204" pitchFamily="34" charset="0"/>
                <a:cs typeface="Arial" panose="020B0604020202020204" pitchFamily="34" charset="0"/>
              </a:rPr>
              <a:t>are to be the managing body of the club </a:t>
            </a:r>
          </a:p>
          <a:p>
            <a:pPr lvl="1"/>
            <a:r>
              <a:rPr lang="en-US" dirty="0">
                <a:solidFill>
                  <a:srgbClr val="221E1F"/>
                </a:solidFill>
                <a:latin typeface="Arial" panose="020B0604020202020204" pitchFamily="34" charset="0"/>
                <a:cs typeface="Arial" panose="020B0604020202020204" pitchFamily="34" charset="0"/>
              </a:rPr>
              <a:t>If so, </a:t>
            </a:r>
            <a:r>
              <a:rPr lang="en-US" b="0" i="0" u="none" strike="noStrike" baseline="0" dirty="0">
                <a:solidFill>
                  <a:srgbClr val="221E1F"/>
                </a:solidFill>
                <a:latin typeface="Arial" panose="020B0604020202020204" pitchFamily="34" charset="0"/>
                <a:cs typeface="Arial" panose="020B0604020202020204" pitchFamily="34" charset="0"/>
              </a:rPr>
              <a:t>then the elected Lodge Trustees and not the Board of Directors shall serve in that position.</a:t>
            </a:r>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F0351C3A-8AA3-4365-AFEA-D20BE6034B4F}"/>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729E9088-5887-4F39-A4E6-7B2E17EDA90E}"/>
              </a:ext>
            </a:extLst>
          </p:cNvPr>
          <p:cNvSpPr>
            <a:spLocks noGrp="1"/>
          </p:cNvSpPr>
          <p:nvPr>
            <p:ph type="sldNum" sz="quarter" idx="12"/>
          </p:nvPr>
        </p:nvSpPr>
        <p:spPr/>
        <p:txBody>
          <a:bodyPr/>
          <a:lstStyle/>
          <a:p>
            <a:fld id="{A2475D34-3B6A-4A9C-8B3C-9AB981372D57}" type="slidenum">
              <a:rPr lang="en-US" smtClean="0"/>
              <a:t>12</a:t>
            </a:fld>
            <a:endParaRPr lang="en-US"/>
          </a:p>
        </p:txBody>
      </p:sp>
    </p:spTree>
    <p:extLst>
      <p:ext uri="{BB962C8B-B14F-4D97-AF65-F5344CB8AC3E}">
        <p14:creationId xmlns:p14="http://schemas.microsoft.com/office/powerpoint/2010/main" val="107780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0405E6-83B8-4B5D-AD68-59307DAFE5C5}"/>
              </a:ext>
            </a:extLst>
          </p:cNvPr>
          <p:cNvSpPr>
            <a:spLocks noGrp="1"/>
          </p:cNvSpPr>
          <p:nvPr>
            <p:ph type="title"/>
          </p:nvPr>
        </p:nvSpPr>
        <p:spPr/>
        <p:txBody>
          <a:bodyPr/>
          <a:lstStyle/>
          <a:p>
            <a:r>
              <a:rPr lang="en-US" dirty="0"/>
              <a:t>Provision #15 &amp; 16</a:t>
            </a:r>
            <a:br>
              <a:rPr lang="en-US" dirty="0"/>
            </a:br>
            <a:endParaRPr lang="en-US" dirty="0"/>
          </a:p>
        </p:txBody>
      </p:sp>
      <p:sp>
        <p:nvSpPr>
          <p:cNvPr id="4" name="Content Placeholder 3">
            <a:extLst>
              <a:ext uri="{FF2B5EF4-FFF2-40B4-BE49-F238E27FC236}">
                <a16:creationId xmlns:a16="http://schemas.microsoft.com/office/drawing/2014/main" id="{992EAA65-9E49-4A9A-A2D3-4C8627546771}"/>
              </a:ext>
            </a:extLst>
          </p:cNvPr>
          <p:cNvSpPr>
            <a:spLocks noGrp="1"/>
          </p:cNvSpPr>
          <p:nvPr>
            <p:ph idx="1"/>
          </p:nvPr>
        </p:nvSpPr>
        <p:spPr>
          <a:xfrm>
            <a:off x="628650" y="1253331"/>
            <a:ext cx="7886700" cy="4351338"/>
          </a:xfrm>
        </p:spPr>
        <p:txBody>
          <a:bodyPr>
            <a:normAutofit/>
          </a:bodyPr>
          <a:lstStyle/>
          <a:p>
            <a:r>
              <a:rPr lang="en-US" dirty="0">
                <a:latin typeface="Arial" panose="020B0604020202020204" pitchFamily="34" charset="0"/>
                <a:cs typeface="Arial" panose="020B0604020202020204" pitchFamily="34" charset="0"/>
              </a:rPr>
              <a:t>Board is a separate entity from any other Office or Committee on which they serve.</a:t>
            </a:r>
          </a:p>
          <a:p>
            <a:pPr lvl="1"/>
            <a:r>
              <a:rPr lang="en-US" dirty="0">
                <a:latin typeface="Arial" panose="020B0604020202020204" pitchFamily="34" charset="0"/>
                <a:cs typeface="Arial" panose="020B0604020202020204" pitchFamily="34" charset="0"/>
              </a:rPr>
              <a:t>Decisions by one may not be attributed to another</a:t>
            </a:r>
          </a:p>
          <a:p>
            <a:pPr lvl="1"/>
            <a:r>
              <a:rPr lang="en-US" dirty="0">
                <a:latin typeface="Arial" panose="020B0604020202020204" pitchFamily="34" charset="0"/>
                <a:cs typeface="Arial" panose="020B0604020202020204" pitchFamily="34" charset="0"/>
              </a:rPr>
              <a:t>Keep separate minutes</a:t>
            </a:r>
          </a:p>
          <a:p>
            <a:pPr lvl="1"/>
            <a:endParaRPr lang="en-US" sz="2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Establish and maintain an Accident Prevention Program</a:t>
            </a:r>
          </a:p>
        </p:txBody>
      </p:sp>
      <p:sp>
        <p:nvSpPr>
          <p:cNvPr id="5" name="Footer Placeholder 4">
            <a:extLst>
              <a:ext uri="{FF2B5EF4-FFF2-40B4-BE49-F238E27FC236}">
                <a16:creationId xmlns:a16="http://schemas.microsoft.com/office/drawing/2014/main" id="{BF241C4D-FBFF-497C-BEB2-ADC6F76B39C7}"/>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9C7FA243-A896-41A3-A745-DA50F03EB23F}"/>
              </a:ext>
            </a:extLst>
          </p:cNvPr>
          <p:cNvSpPr>
            <a:spLocks noGrp="1"/>
          </p:cNvSpPr>
          <p:nvPr>
            <p:ph type="sldNum" sz="quarter" idx="12"/>
          </p:nvPr>
        </p:nvSpPr>
        <p:spPr/>
        <p:txBody>
          <a:bodyPr/>
          <a:lstStyle/>
          <a:p>
            <a:fld id="{A2475D34-3B6A-4A9C-8B3C-9AB981372D57}" type="slidenum">
              <a:rPr lang="en-US" smtClean="0"/>
              <a:t>13</a:t>
            </a:fld>
            <a:endParaRPr lang="en-US"/>
          </a:p>
        </p:txBody>
      </p:sp>
    </p:spTree>
    <p:extLst>
      <p:ext uri="{BB962C8B-B14F-4D97-AF65-F5344CB8AC3E}">
        <p14:creationId xmlns:p14="http://schemas.microsoft.com/office/powerpoint/2010/main" val="1069286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511D7-E269-4442-B88C-20142763B070}"/>
              </a:ext>
            </a:extLst>
          </p:cNvPr>
          <p:cNvSpPr>
            <a:spLocks noGrp="1"/>
          </p:cNvSpPr>
          <p:nvPr>
            <p:ph type="title"/>
          </p:nvPr>
        </p:nvSpPr>
        <p:spPr/>
        <p:txBody>
          <a:bodyPr/>
          <a:lstStyle/>
          <a:p>
            <a:r>
              <a:rPr lang="en-US" dirty="0"/>
              <a:t>Provision #17 &amp; 18</a:t>
            </a:r>
            <a:br>
              <a:rPr lang="en-US" dirty="0"/>
            </a:br>
            <a:endParaRPr lang="en-US" dirty="0"/>
          </a:p>
        </p:txBody>
      </p:sp>
      <p:sp>
        <p:nvSpPr>
          <p:cNvPr id="4" name="Content Placeholder 3">
            <a:extLst>
              <a:ext uri="{FF2B5EF4-FFF2-40B4-BE49-F238E27FC236}">
                <a16:creationId xmlns:a16="http://schemas.microsoft.com/office/drawing/2014/main" id="{708DD459-261E-48DE-A4A6-A7CFDB98E18B}"/>
              </a:ext>
            </a:extLst>
          </p:cNvPr>
          <p:cNvSpPr>
            <a:spLocks noGrp="1"/>
          </p:cNvSpPr>
          <p:nvPr>
            <p:ph idx="1"/>
          </p:nvPr>
        </p:nvSpPr>
        <p:spPr>
          <a:xfrm>
            <a:off x="628650" y="1253331"/>
            <a:ext cx="7886700" cy="4351338"/>
          </a:xfrm>
        </p:spPr>
        <p:txBody>
          <a:bodyPr>
            <a:normAutofit/>
          </a:bodyPr>
          <a:lstStyle/>
          <a:p>
            <a:r>
              <a:rPr lang="en-US" b="0" i="0" u="none" strike="noStrike" baseline="0" dirty="0">
                <a:solidFill>
                  <a:srgbClr val="000000"/>
                </a:solidFill>
                <a:latin typeface="Arial" panose="020B0604020202020204" pitchFamily="34" charset="0"/>
                <a:cs typeface="Arial" panose="020B0604020202020204" pitchFamily="34" charset="0"/>
              </a:rPr>
              <a:t>The Board has little control over hiring and firing </a:t>
            </a:r>
          </a:p>
          <a:p>
            <a:pPr lvl="1"/>
            <a:r>
              <a:rPr lang="en-US" dirty="0">
                <a:solidFill>
                  <a:srgbClr val="221E1F"/>
                </a:solidFill>
                <a:latin typeface="Arial" panose="020B0604020202020204" pitchFamily="34" charset="0"/>
                <a:cs typeface="Arial" panose="020B0604020202020204" pitchFamily="34" charset="0"/>
              </a:rPr>
              <a:t>O</a:t>
            </a:r>
            <a:r>
              <a:rPr lang="en-US" i="0" u="none" strike="noStrike" baseline="0" dirty="0">
                <a:solidFill>
                  <a:srgbClr val="221E1F"/>
                </a:solidFill>
                <a:latin typeface="Arial" panose="020B0604020202020204" pitchFamily="34" charset="0"/>
                <a:cs typeface="Arial" panose="020B0604020202020204" pitchFamily="34" charset="0"/>
              </a:rPr>
              <a:t>ffice staff are under the control of the Lodge Secretary </a:t>
            </a:r>
          </a:p>
          <a:p>
            <a:pPr lvl="1"/>
            <a:r>
              <a:rPr lang="en-US" dirty="0">
                <a:latin typeface="Arial" panose="020B0604020202020204" pitchFamily="34" charset="0"/>
                <a:cs typeface="Arial" panose="020B0604020202020204" pitchFamily="34" charset="0"/>
              </a:rPr>
              <a:t>Club employees are under the control of the House Committee</a:t>
            </a:r>
          </a:p>
          <a:p>
            <a:pPr lvl="2"/>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Board must cooperate with and not impede or obstruct the activities of the Auditing and Accounting committee</a:t>
            </a:r>
          </a:p>
        </p:txBody>
      </p:sp>
      <p:sp>
        <p:nvSpPr>
          <p:cNvPr id="5" name="Footer Placeholder 4">
            <a:extLst>
              <a:ext uri="{FF2B5EF4-FFF2-40B4-BE49-F238E27FC236}">
                <a16:creationId xmlns:a16="http://schemas.microsoft.com/office/drawing/2014/main" id="{EE5F64CA-3C09-49BD-A8E3-E8BAF18759BB}"/>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67BFBE96-8513-46B3-87C1-6A5D6599FFD5}"/>
              </a:ext>
            </a:extLst>
          </p:cNvPr>
          <p:cNvSpPr>
            <a:spLocks noGrp="1"/>
          </p:cNvSpPr>
          <p:nvPr>
            <p:ph type="sldNum" sz="quarter" idx="12"/>
          </p:nvPr>
        </p:nvSpPr>
        <p:spPr/>
        <p:txBody>
          <a:bodyPr/>
          <a:lstStyle/>
          <a:p>
            <a:fld id="{A2475D34-3B6A-4A9C-8B3C-9AB981372D57}" type="slidenum">
              <a:rPr lang="en-US" smtClean="0"/>
              <a:t>14</a:t>
            </a:fld>
            <a:endParaRPr lang="en-US"/>
          </a:p>
        </p:txBody>
      </p:sp>
    </p:spTree>
    <p:extLst>
      <p:ext uri="{BB962C8B-B14F-4D97-AF65-F5344CB8AC3E}">
        <p14:creationId xmlns:p14="http://schemas.microsoft.com/office/powerpoint/2010/main" val="2155094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0A8E2-A559-4A02-8ADF-CC87B47E9B02}"/>
              </a:ext>
            </a:extLst>
          </p:cNvPr>
          <p:cNvSpPr>
            <a:spLocks noGrp="1"/>
          </p:cNvSpPr>
          <p:nvPr>
            <p:ph idx="1"/>
          </p:nvPr>
        </p:nvSpPr>
        <p:spPr/>
        <p:txBody>
          <a:bodyPr>
            <a:normAutofit/>
          </a:bodyPr>
          <a:lstStyle/>
          <a:p>
            <a:r>
              <a:rPr lang="en-US" b="0" i="0" u="none" strike="noStrike" baseline="0" dirty="0">
                <a:solidFill>
                  <a:srgbClr val="000000"/>
                </a:solidFill>
                <a:latin typeface="Arial" panose="020B0604020202020204" pitchFamily="34" charset="0"/>
                <a:cs typeface="Arial" panose="020B0604020202020204" pitchFamily="34" charset="0"/>
              </a:rPr>
              <a:t>The Board has a responsibility to monitor revenues and </a:t>
            </a:r>
            <a:r>
              <a:rPr lang="en-US" b="0" i="0" u="none" strike="noStrike" baseline="0" dirty="0">
                <a:solidFill>
                  <a:srgbClr val="221E1F"/>
                </a:solidFill>
                <a:latin typeface="Arial" panose="020B0604020202020204" pitchFamily="34" charset="0"/>
                <a:cs typeface="Arial" panose="020B0604020202020204" pitchFamily="34" charset="0"/>
              </a:rPr>
              <a:t>expenditures for budgetary compliance</a:t>
            </a:r>
          </a:p>
          <a:p>
            <a:endParaRPr lang="en-US" b="0" i="0" u="none" strike="noStrike" baseline="0" dirty="0">
              <a:solidFill>
                <a:srgbClr val="221E1F"/>
              </a:solidFill>
              <a:latin typeface="Arial" panose="020B0604020202020204" pitchFamily="34" charset="0"/>
              <a:cs typeface="Arial" panose="020B0604020202020204" pitchFamily="34" charset="0"/>
            </a:endParaRPr>
          </a:p>
          <a:p>
            <a:r>
              <a:rPr lang="en-US" b="0" i="0" u="none" strike="noStrike" baseline="0" dirty="0">
                <a:solidFill>
                  <a:srgbClr val="221E1F"/>
                </a:solidFill>
                <a:latin typeface="Arial" panose="020B0604020202020204" pitchFamily="34" charset="0"/>
                <a:cs typeface="Arial" panose="020B0604020202020204" pitchFamily="34" charset="0"/>
              </a:rPr>
              <a:t>Board must be mindful that other Officers have their own Statutory duties </a:t>
            </a:r>
            <a:endParaRPr lang="en-US" dirty="0">
              <a:solidFill>
                <a:srgbClr val="221E1F"/>
              </a:solidFill>
              <a:latin typeface="Arial" panose="020B0604020202020204" pitchFamily="34" charset="0"/>
              <a:cs typeface="Arial" panose="020B0604020202020204" pitchFamily="34" charset="0"/>
            </a:endParaRPr>
          </a:p>
          <a:p>
            <a:pPr lvl="1"/>
            <a:r>
              <a:rPr lang="en-US" b="0" i="0" u="none" strike="noStrike" baseline="0" dirty="0">
                <a:solidFill>
                  <a:srgbClr val="221E1F"/>
                </a:solidFill>
                <a:latin typeface="Arial" panose="020B0604020202020204" pitchFamily="34" charset="0"/>
                <a:cs typeface="Arial" panose="020B0604020202020204" pitchFamily="34" charset="0"/>
              </a:rPr>
              <a:t>Board has its own Statutory duties and responsibilities that may not be violated or abridged</a:t>
            </a:r>
          </a:p>
          <a:p>
            <a:pPr marL="457200" lvl="1" indent="0">
              <a:buNone/>
            </a:pPr>
            <a:endParaRPr lang="en-US" sz="4000" dirty="0"/>
          </a:p>
        </p:txBody>
      </p:sp>
      <p:sp>
        <p:nvSpPr>
          <p:cNvPr id="4" name="Title 2">
            <a:extLst>
              <a:ext uri="{FF2B5EF4-FFF2-40B4-BE49-F238E27FC236}">
                <a16:creationId xmlns:a16="http://schemas.microsoft.com/office/drawing/2014/main" id="{C9F47F67-D053-4769-865C-7F9B911BA3D8}"/>
              </a:ext>
            </a:extLst>
          </p:cNvPr>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Provision #19 &amp; 20</a:t>
            </a:r>
          </a:p>
        </p:txBody>
      </p:sp>
      <p:sp>
        <p:nvSpPr>
          <p:cNvPr id="5" name="Footer Placeholder 4">
            <a:extLst>
              <a:ext uri="{FF2B5EF4-FFF2-40B4-BE49-F238E27FC236}">
                <a16:creationId xmlns:a16="http://schemas.microsoft.com/office/drawing/2014/main" id="{70D8A38E-749A-4110-82FC-A5EC9A961657}"/>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987A77EE-7033-4CF8-9897-6D6CE79FBFF6}"/>
              </a:ext>
            </a:extLst>
          </p:cNvPr>
          <p:cNvSpPr>
            <a:spLocks noGrp="1"/>
          </p:cNvSpPr>
          <p:nvPr>
            <p:ph type="sldNum" sz="quarter" idx="12"/>
          </p:nvPr>
        </p:nvSpPr>
        <p:spPr/>
        <p:txBody>
          <a:bodyPr/>
          <a:lstStyle/>
          <a:p>
            <a:fld id="{A2475D34-3B6A-4A9C-8B3C-9AB981372D57}" type="slidenum">
              <a:rPr lang="en-US" smtClean="0"/>
              <a:t>15</a:t>
            </a:fld>
            <a:endParaRPr lang="en-US"/>
          </a:p>
        </p:txBody>
      </p:sp>
    </p:spTree>
    <p:extLst>
      <p:ext uri="{BB962C8B-B14F-4D97-AF65-F5344CB8AC3E}">
        <p14:creationId xmlns:p14="http://schemas.microsoft.com/office/powerpoint/2010/main" val="390021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51B939-FCCB-4324-BFB8-4DA3BCF9C08B}"/>
              </a:ext>
            </a:extLst>
          </p:cNvPr>
          <p:cNvSpPr>
            <a:spLocks noGrp="1"/>
          </p:cNvSpPr>
          <p:nvPr>
            <p:ph type="ftr" sz="quarter" idx="11"/>
          </p:nvPr>
        </p:nvSpPr>
        <p:spPr/>
        <p:txBody>
          <a:bodyPr/>
          <a:lstStyle/>
          <a:p>
            <a:r>
              <a:rPr lang="en-US"/>
              <a:t>Board of Directors vs. House Committee</a:t>
            </a:r>
          </a:p>
        </p:txBody>
      </p:sp>
      <p:sp>
        <p:nvSpPr>
          <p:cNvPr id="3" name="Slide Number Placeholder 2">
            <a:extLst>
              <a:ext uri="{FF2B5EF4-FFF2-40B4-BE49-F238E27FC236}">
                <a16:creationId xmlns:a16="http://schemas.microsoft.com/office/drawing/2014/main" id="{FBCC1F22-C37C-43F6-95D9-F85F96569D0E}"/>
              </a:ext>
            </a:extLst>
          </p:cNvPr>
          <p:cNvSpPr>
            <a:spLocks noGrp="1"/>
          </p:cNvSpPr>
          <p:nvPr>
            <p:ph type="sldNum" sz="quarter" idx="12"/>
          </p:nvPr>
        </p:nvSpPr>
        <p:spPr/>
        <p:txBody>
          <a:bodyPr/>
          <a:lstStyle/>
          <a:p>
            <a:fld id="{A2475D34-3B6A-4A9C-8B3C-9AB981372D57}" type="slidenum">
              <a:rPr lang="en-US" smtClean="0"/>
              <a:t>16</a:t>
            </a:fld>
            <a:endParaRPr lang="en-US"/>
          </a:p>
        </p:txBody>
      </p:sp>
      <p:pic>
        <p:nvPicPr>
          <p:cNvPr id="4" name="Picture 3">
            <a:extLst>
              <a:ext uri="{FF2B5EF4-FFF2-40B4-BE49-F238E27FC236}">
                <a16:creationId xmlns:a16="http://schemas.microsoft.com/office/drawing/2014/main" id="{457E9A73-76A9-41AE-B897-D86EA592A390}"/>
              </a:ext>
            </a:extLst>
          </p:cNvPr>
          <p:cNvPicPr>
            <a:picLocks noChangeAspect="1"/>
          </p:cNvPicPr>
          <p:nvPr/>
        </p:nvPicPr>
        <p:blipFill>
          <a:blip r:embed="rId2"/>
          <a:stretch>
            <a:fillRect/>
          </a:stretch>
        </p:blipFill>
        <p:spPr>
          <a:xfrm>
            <a:off x="1043819" y="390249"/>
            <a:ext cx="3251553" cy="5558212"/>
          </a:xfrm>
          <a:prstGeom prst="rect">
            <a:avLst/>
          </a:prstGeom>
        </p:spPr>
      </p:pic>
      <p:pic>
        <p:nvPicPr>
          <p:cNvPr id="8" name="Picture 7">
            <a:extLst>
              <a:ext uri="{FF2B5EF4-FFF2-40B4-BE49-F238E27FC236}">
                <a16:creationId xmlns:a16="http://schemas.microsoft.com/office/drawing/2014/main" id="{17DC3184-1755-4FF3-93E1-44E60B8EF1DC}"/>
              </a:ext>
            </a:extLst>
          </p:cNvPr>
          <p:cNvPicPr>
            <a:picLocks noChangeAspect="1"/>
          </p:cNvPicPr>
          <p:nvPr/>
        </p:nvPicPr>
        <p:blipFill>
          <a:blip r:embed="rId3"/>
          <a:stretch>
            <a:fillRect/>
          </a:stretch>
        </p:blipFill>
        <p:spPr>
          <a:xfrm>
            <a:off x="4572000" y="192359"/>
            <a:ext cx="3638550" cy="5953991"/>
          </a:xfrm>
          <a:prstGeom prst="rect">
            <a:avLst/>
          </a:prstGeom>
        </p:spPr>
      </p:pic>
    </p:spTree>
    <p:extLst>
      <p:ext uri="{BB962C8B-B14F-4D97-AF65-F5344CB8AC3E}">
        <p14:creationId xmlns:p14="http://schemas.microsoft.com/office/powerpoint/2010/main" val="274164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B436-52C6-407A-9652-DC7EE5919FE3}"/>
              </a:ext>
            </a:extLst>
          </p:cNvPr>
          <p:cNvSpPr>
            <a:spLocks noGrp="1"/>
          </p:cNvSpPr>
          <p:nvPr>
            <p:ph type="ctrTitle"/>
          </p:nvPr>
        </p:nvSpPr>
        <p:spPr>
          <a:xfrm>
            <a:off x="290945" y="1122363"/>
            <a:ext cx="8287790" cy="2387600"/>
          </a:xfrm>
        </p:spPr>
        <p:txBody>
          <a:bodyPr>
            <a:normAutofit/>
          </a:bodyPr>
          <a:lstStyle/>
          <a:p>
            <a:r>
              <a:rPr lang="en-US" sz="4000" b="1" i="0" u="none" strike="noStrike" baseline="0">
                <a:solidFill>
                  <a:srgbClr val="221E1F"/>
                </a:solidFill>
                <a:latin typeface="Arial" panose="020B0604020202020204" pitchFamily="34" charset="0"/>
                <a:cs typeface="Arial" panose="020B0604020202020204" pitchFamily="34" charset="0"/>
              </a:rPr>
              <a:t>Local Lodge Boards of Directors Duties and Responsibilities under Grand Lodge Statutes (GLS) 16.020 &amp; 12.070</a:t>
            </a:r>
            <a:endParaRPr lang="en-US" sz="11500" b="1" dirty="0">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id="{2C06E11F-663E-442C-BA8F-DEBCA55623C7}"/>
              </a:ext>
            </a:extLst>
          </p:cNvPr>
          <p:cNvSpPr>
            <a:spLocks noGrp="1"/>
          </p:cNvSpPr>
          <p:nvPr>
            <p:ph type="ftr" sz="quarter" idx="11"/>
          </p:nvPr>
        </p:nvSpPr>
        <p:spPr>
          <a:xfrm>
            <a:off x="3028950" y="6367781"/>
            <a:ext cx="3086100" cy="365125"/>
          </a:xfrm>
        </p:spPr>
        <p:txBody>
          <a:bodyPr/>
          <a:lstStyle/>
          <a:p>
            <a:r>
              <a:rPr lang="en-US" dirty="0"/>
              <a:t>Board of Directors</a:t>
            </a:r>
          </a:p>
        </p:txBody>
      </p:sp>
      <p:sp>
        <p:nvSpPr>
          <p:cNvPr id="8" name="Slide Number Placeholder 7">
            <a:extLst>
              <a:ext uri="{FF2B5EF4-FFF2-40B4-BE49-F238E27FC236}">
                <a16:creationId xmlns:a16="http://schemas.microsoft.com/office/drawing/2014/main" id="{58E81F4F-1967-4B6B-8A6D-679C9C63437B}"/>
              </a:ext>
            </a:extLst>
          </p:cNvPr>
          <p:cNvSpPr>
            <a:spLocks noGrp="1"/>
          </p:cNvSpPr>
          <p:nvPr>
            <p:ph type="sldNum" sz="quarter" idx="12"/>
          </p:nvPr>
        </p:nvSpPr>
        <p:spPr/>
        <p:txBody>
          <a:bodyPr/>
          <a:lstStyle/>
          <a:p>
            <a:fld id="{A2475D34-3B6A-4A9C-8B3C-9AB981372D57}" type="slidenum">
              <a:rPr lang="en-US" smtClean="0"/>
              <a:t>2</a:t>
            </a:fld>
            <a:endParaRPr lang="en-US"/>
          </a:p>
        </p:txBody>
      </p:sp>
    </p:spTree>
    <p:extLst>
      <p:ext uri="{BB962C8B-B14F-4D97-AF65-F5344CB8AC3E}">
        <p14:creationId xmlns:p14="http://schemas.microsoft.com/office/powerpoint/2010/main" val="1372203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F66F-18BB-4E21-B7C9-FDA5585B47B1}"/>
              </a:ext>
            </a:extLst>
          </p:cNvPr>
          <p:cNvSpPr>
            <a:spLocks noGrp="1"/>
          </p:cNvSpPr>
          <p:nvPr>
            <p:ph type="title"/>
          </p:nvPr>
        </p:nvSpPr>
        <p:spPr/>
        <p:txBody>
          <a:bodyPr>
            <a:normAutofit fontScale="90000"/>
          </a:bodyPr>
          <a:lstStyle/>
          <a:p>
            <a:r>
              <a:rPr lang="en-US" sz="4400" b="0" i="0" u="none" strike="noStrike" baseline="0" dirty="0">
                <a:solidFill>
                  <a:srgbClr val="221E1F"/>
                </a:solidFill>
                <a:latin typeface="Arial Rounded MT Bold" panose="020F0704030504030204" pitchFamily="34" charset="0"/>
              </a:rPr>
              <a:t>How Does GLS 16.020 Relate to GLS 12.070?</a:t>
            </a:r>
            <a:br>
              <a:rPr lang="en-US" sz="4400" b="0" i="0" u="none" strike="noStrike" baseline="0" dirty="0">
                <a:solidFill>
                  <a:srgbClr val="221E1F"/>
                </a:solidFill>
                <a:latin typeface="Arial Rounded MT Bold" panose="020F0704030504030204" pitchFamily="34" charset="0"/>
              </a:rPr>
            </a:br>
            <a:endParaRPr lang="en-US" dirty="0"/>
          </a:p>
        </p:txBody>
      </p:sp>
      <p:sp>
        <p:nvSpPr>
          <p:cNvPr id="3" name="Content Placeholder 2">
            <a:extLst>
              <a:ext uri="{FF2B5EF4-FFF2-40B4-BE49-F238E27FC236}">
                <a16:creationId xmlns:a16="http://schemas.microsoft.com/office/drawing/2014/main" id="{63A5C427-BBE9-407B-8AD2-EC19513552AC}"/>
              </a:ext>
            </a:extLst>
          </p:cNvPr>
          <p:cNvSpPr>
            <a:spLocks noGrp="1"/>
          </p:cNvSpPr>
          <p:nvPr>
            <p:ph idx="1"/>
          </p:nvPr>
        </p:nvSpPr>
        <p:spPr>
          <a:xfrm>
            <a:off x="628650" y="1690689"/>
            <a:ext cx="7886700" cy="4051300"/>
          </a:xfrm>
        </p:spPr>
        <p:txBody>
          <a:bodyPr>
            <a:normAutofit/>
          </a:bodyPr>
          <a:lstStyle/>
          <a:p>
            <a:pPr algn="just"/>
            <a:r>
              <a:rPr lang="en-US" b="0" i="0" u="none" strike="noStrike" baseline="0" dirty="0">
                <a:solidFill>
                  <a:srgbClr val="221E1F"/>
                </a:solidFill>
                <a:latin typeface="Arial" panose="020B0604020202020204" pitchFamily="34" charset="0"/>
                <a:cs typeface="Arial" panose="020B0604020202020204" pitchFamily="34" charset="0"/>
              </a:rPr>
              <a:t>Members of the Board of a Lodge incorporated under GLS 16.020 are referred to as its </a:t>
            </a:r>
            <a:r>
              <a:rPr lang="en-US" b="0" i="1" u="none" strike="noStrike" baseline="0" dirty="0">
                <a:solidFill>
                  <a:srgbClr val="221E1F"/>
                </a:solidFill>
                <a:latin typeface="Arial" panose="020B0604020202020204" pitchFamily="34" charset="0"/>
                <a:cs typeface="Arial" panose="020B0604020202020204" pitchFamily="34" charset="0"/>
              </a:rPr>
              <a:t>Board of Directors</a:t>
            </a:r>
            <a:r>
              <a:rPr lang="en-US" b="0" i="0" u="none" strike="noStrike" baseline="0" dirty="0">
                <a:solidFill>
                  <a:srgbClr val="221E1F"/>
                </a:solidFill>
                <a:latin typeface="Arial" panose="020B0604020202020204" pitchFamily="34" charset="0"/>
                <a:cs typeface="Arial" panose="020B0604020202020204" pitchFamily="34" charset="0"/>
              </a:rPr>
              <a:t>. If a Lodge is incorporated, then under the provisions of both GLS 16.020 and 12.070 it is stated that the Board of Directors takes over all duties that the Board of Trustees would have in an unincorporated Lodge. </a:t>
            </a:r>
            <a:endParaRPr lang="en-US" sz="40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C0F01A9F-0F10-439C-8B2B-FD9CB121BB3F}"/>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8CC07E49-B84C-4576-A246-BB6ECB98A635}"/>
              </a:ext>
            </a:extLst>
          </p:cNvPr>
          <p:cNvSpPr>
            <a:spLocks noGrp="1"/>
          </p:cNvSpPr>
          <p:nvPr>
            <p:ph type="sldNum" sz="quarter" idx="12"/>
          </p:nvPr>
        </p:nvSpPr>
        <p:spPr/>
        <p:txBody>
          <a:bodyPr/>
          <a:lstStyle/>
          <a:p>
            <a:fld id="{A2475D34-3B6A-4A9C-8B3C-9AB981372D57}" type="slidenum">
              <a:rPr lang="en-US" smtClean="0"/>
              <a:t>3</a:t>
            </a:fld>
            <a:endParaRPr lang="en-US"/>
          </a:p>
        </p:txBody>
      </p:sp>
    </p:spTree>
    <p:extLst>
      <p:ext uri="{BB962C8B-B14F-4D97-AF65-F5344CB8AC3E}">
        <p14:creationId xmlns:p14="http://schemas.microsoft.com/office/powerpoint/2010/main" val="63187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1E2B-8336-42F4-B06E-586A50AA23C4}"/>
              </a:ext>
            </a:extLst>
          </p:cNvPr>
          <p:cNvSpPr>
            <a:spLocks noGrp="1"/>
          </p:cNvSpPr>
          <p:nvPr>
            <p:ph type="title"/>
          </p:nvPr>
        </p:nvSpPr>
        <p:spPr/>
        <p:txBody>
          <a:bodyPr/>
          <a:lstStyle/>
          <a:p>
            <a:pPr algn="ctr"/>
            <a:r>
              <a:rPr lang="en-US" b="1" dirty="0"/>
              <a:t>What Can or Should </a:t>
            </a:r>
            <a:br>
              <a:rPr lang="en-US" b="1" dirty="0"/>
            </a:br>
            <a:r>
              <a:rPr lang="en-US" b="1" dirty="0"/>
              <a:t>the Board Do?</a:t>
            </a:r>
          </a:p>
        </p:txBody>
      </p:sp>
      <p:sp>
        <p:nvSpPr>
          <p:cNvPr id="4" name="Content Placeholder 3">
            <a:extLst>
              <a:ext uri="{FF2B5EF4-FFF2-40B4-BE49-F238E27FC236}">
                <a16:creationId xmlns:a16="http://schemas.microsoft.com/office/drawing/2014/main" id="{88F184ED-ACAA-48E9-BA5C-2222FEB4D9E3}"/>
              </a:ext>
            </a:extLst>
          </p:cNvPr>
          <p:cNvSpPr>
            <a:spLocks noGrp="1"/>
          </p:cNvSpPr>
          <p:nvPr>
            <p:ph idx="1"/>
          </p:nvPr>
        </p:nvSpPr>
        <p:spPr/>
        <p:txBody>
          <a:bodyPr>
            <a:normAutofit/>
          </a:bodyPr>
          <a:lstStyle/>
          <a:p>
            <a:r>
              <a:rPr lang="en-US" sz="3600" dirty="0"/>
              <a:t>There are 20 Mandatory Provisions for any incorporated Lodge</a:t>
            </a:r>
          </a:p>
          <a:p>
            <a:pPr lvl="1"/>
            <a:r>
              <a:rPr lang="en-US" sz="3200" dirty="0"/>
              <a:t>(Members of the Board are obligated to do the following 20 provisions)</a:t>
            </a:r>
          </a:p>
        </p:txBody>
      </p:sp>
      <p:sp>
        <p:nvSpPr>
          <p:cNvPr id="5" name="Footer Placeholder 4">
            <a:extLst>
              <a:ext uri="{FF2B5EF4-FFF2-40B4-BE49-F238E27FC236}">
                <a16:creationId xmlns:a16="http://schemas.microsoft.com/office/drawing/2014/main" id="{ABB8FD07-CD42-4148-A01F-F46278A20477}"/>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511C8B4B-1DF8-470C-9670-1A1F0312EB92}"/>
              </a:ext>
            </a:extLst>
          </p:cNvPr>
          <p:cNvSpPr>
            <a:spLocks noGrp="1"/>
          </p:cNvSpPr>
          <p:nvPr>
            <p:ph type="sldNum" sz="quarter" idx="12"/>
          </p:nvPr>
        </p:nvSpPr>
        <p:spPr/>
        <p:txBody>
          <a:bodyPr/>
          <a:lstStyle/>
          <a:p>
            <a:fld id="{A2475D34-3B6A-4A9C-8B3C-9AB981372D57}" type="slidenum">
              <a:rPr lang="en-US" smtClean="0"/>
              <a:t>4</a:t>
            </a:fld>
            <a:endParaRPr lang="en-US"/>
          </a:p>
        </p:txBody>
      </p:sp>
    </p:spTree>
    <p:extLst>
      <p:ext uri="{BB962C8B-B14F-4D97-AF65-F5344CB8AC3E}">
        <p14:creationId xmlns:p14="http://schemas.microsoft.com/office/powerpoint/2010/main" val="3263198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AA3FE5-02B0-4690-B860-6D9F2D80525D}"/>
              </a:ext>
            </a:extLst>
          </p:cNvPr>
          <p:cNvSpPr>
            <a:spLocks noGrp="1"/>
          </p:cNvSpPr>
          <p:nvPr>
            <p:ph type="title"/>
          </p:nvPr>
        </p:nvSpPr>
        <p:spPr/>
        <p:txBody>
          <a:bodyPr/>
          <a:lstStyle/>
          <a:p>
            <a:r>
              <a:rPr lang="en-US" dirty="0"/>
              <a:t>Provision #1</a:t>
            </a:r>
          </a:p>
        </p:txBody>
      </p:sp>
      <p:sp>
        <p:nvSpPr>
          <p:cNvPr id="5" name="Content Placeholder 4">
            <a:extLst>
              <a:ext uri="{FF2B5EF4-FFF2-40B4-BE49-F238E27FC236}">
                <a16:creationId xmlns:a16="http://schemas.microsoft.com/office/drawing/2014/main" id="{C609612C-A9FB-45C7-B438-4363BB19FB89}"/>
              </a:ext>
            </a:extLst>
          </p:cNvPr>
          <p:cNvSpPr>
            <a:spLocks noGrp="1"/>
          </p:cNvSpPr>
          <p:nvPr>
            <p:ph idx="1"/>
          </p:nvPr>
        </p:nvSpPr>
        <p:spPr>
          <a:xfrm>
            <a:off x="628650" y="1825625"/>
            <a:ext cx="7886700" cy="4156075"/>
          </a:xfrm>
        </p:spPr>
        <p:txBody>
          <a:bodyPr>
            <a:normAutofit/>
          </a:bodyPr>
          <a:lstStyle/>
          <a:p>
            <a:r>
              <a:rPr lang="en-US" dirty="0">
                <a:latin typeface="Arial" panose="020B0604020202020204" pitchFamily="34" charset="0"/>
                <a:cs typeface="Arial" panose="020B0604020202020204" pitchFamily="34" charset="0"/>
              </a:rPr>
              <a:t>Board Members must seek</a:t>
            </a:r>
            <a:r>
              <a:rPr lang="en-US" dirty="0">
                <a:solidFill>
                  <a:srgbClr val="000000"/>
                </a:solidFill>
                <a:latin typeface="Arial" panose="020B0604020202020204" pitchFamily="34" charset="0"/>
                <a:cs typeface="Arial" panose="020B0604020202020204" pitchFamily="34" charset="0"/>
              </a:rPr>
              <a:t> t</a:t>
            </a:r>
            <a:r>
              <a:rPr lang="en-US" b="0" i="0" u="none" strike="noStrike" baseline="0" dirty="0">
                <a:solidFill>
                  <a:srgbClr val="000000"/>
                </a:solidFill>
                <a:latin typeface="Arial" panose="020B0604020202020204" pitchFamily="34" charset="0"/>
                <a:cs typeface="Arial" panose="020B0604020202020204" pitchFamily="34" charset="0"/>
              </a:rPr>
              <a:t>he Area Member of the Committee on Judiciary to approve </a:t>
            </a:r>
            <a:r>
              <a:rPr lang="en-US" b="0" i="0" u="none" strike="noStrike" baseline="0" dirty="0">
                <a:solidFill>
                  <a:srgbClr val="221E1F"/>
                </a:solidFill>
                <a:latin typeface="Arial" panose="020B0604020202020204" pitchFamily="34" charset="0"/>
                <a:cs typeface="Arial" panose="020B0604020202020204" pitchFamily="34" charset="0"/>
              </a:rPr>
              <a:t>any proposed Articles, By-Laws, Amendments and other corporate documents</a:t>
            </a:r>
            <a:r>
              <a:rPr lang="en-US" b="1" i="1" u="none" strike="noStrike" baseline="0" dirty="0">
                <a:solidFill>
                  <a:srgbClr val="221E1F"/>
                </a:solidFill>
                <a:latin typeface="Arial" panose="020B0604020202020204" pitchFamily="34" charset="0"/>
                <a:cs typeface="Arial" panose="020B0604020202020204" pitchFamily="34" charset="0"/>
              </a:rPr>
              <a:t> </a:t>
            </a:r>
            <a:r>
              <a:rPr lang="en-US" b="1" i="1" u="sng" strike="noStrike" baseline="0" dirty="0">
                <a:solidFill>
                  <a:srgbClr val="221E1F"/>
                </a:solidFill>
                <a:latin typeface="Arial" panose="020B0604020202020204" pitchFamily="34" charset="0"/>
                <a:cs typeface="Arial" panose="020B0604020202020204" pitchFamily="34" charset="0"/>
              </a:rPr>
              <a:t>before </a:t>
            </a:r>
            <a:r>
              <a:rPr lang="en-US" b="0" i="0" u="none" strike="noStrike" baseline="0" dirty="0">
                <a:solidFill>
                  <a:srgbClr val="221E1F"/>
                </a:solidFill>
                <a:latin typeface="Arial" panose="020B0604020202020204" pitchFamily="34" charset="0"/>
                <a:cs typeface="Arial" panose="020B0604020202020204" pitchFamily="34" charset="0"/>
              </a:rPr>
              <a:t>they are adopted or submitted to any authority. </a:t>
            </a:r>
          </a:p>
          <a:p>
            <a:pPr lvl="1"/>
            <a:r>
              <a:rPr lang="en-US" b="0" i="0" u="none" strike="noStrike" baseline="0" dirty="0">
                <a:solidFill>
                  <a:srgbClr val="221E1F"/>
                </a:solidFill>
                <a:latin typeface="Arial" panose="020B0604020202020204" pitchFamily="34" charset="0"/>
                <a:cs typeface="Arial" panose="020B0604020202020204" pitchFamily="34" charset="0"/>
              </a:rPr>
              <a:t>Area Member is acting as an attorney for the</a:t>
            </a:r>
            <a:r>
              <a:rPr lang="en-US" b="0" i="0" u="none" strike="noStrike" dirty="0">
                <a:solidFill>
                  <a:srgbClr val="221E1F"/>
                </a:solidFill>
                <a:latin typeface="Arial" panose="020B0604020202020204" pitchFamily="34" charset="0"/>
                <a:cs typeface="Arial" panose="020B0604020202020204" pitchFamily="34" charset="0"/>
              </a:rPr>
              <a:t> Grand</a:t>
            </a:r>
            <a:r>
              <a:rPr lang="en-US" b="0" i="0" u="none" strike="noStrike" baseline="0" dirty="0">
                <a:solidFill>
                  <a:srgbClr val="221E1F"/>
                </a:solidFill>
                <a:latin typeface="Arial" panose="020B0604020202020204" pitchFamily="34" charset="0"/>
                <a:cs typeface="Arial" panose="020B0604020202020204" pitchFamily="34" charset="0"/>
              </a:rPr>
              <a:t> Lodge </a:t>
            </a:r>
          </a:p>
          <a:p>
            <a:pPr lvl="1"/>
            <a:r>
              <a:rPr lang="en-US" b="0" i="0" u="none" strike="noStrike" baseline="0" dirty="0">
                <a:solidFill>
                  <a:srgbClr val="221E1F"/>
                </a:solidFill>
                <a:latin typeface="Arial" panose="020B0604020202020204" pitchFamily="34" charset="0"/>
                <a:cs typeface="Arial" panose="020B0604020202020204" pitchFamily="34" charset="0"/>
              </a:rPr>
              <a:t>The Lodge has responsibility for seeking an attorney</a:t>
            </a:r>
            <a:endParaRPr lang="en-US" sz="28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FB285AF-FD37-459D-89C6-2CFC5637E180}"/>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B4B7F99C-EE52-466F-B61C-55718561523F}"/>
              </a:ext>
            </a:extLst>
          </p:cNvPr>
          <p:cNvSpPr>
            <a:spLocks noGrp="1"/>
          </p:cNvSpPr>
          <p:nvPr>
            <p:ph type="sldNum" sz="quarter" idx="12"/>
          </p:nvPr>
        </p:nvSpPr>
        <p:spPr/>
        <p:txBody>
          <a:bodyPr/>
          <a:lstStyle/>
          <a:p>
            <a:fld id="{A2475D34-3B6A-4A9C-8B3C-9AB981372D57}" type="slidenum">
              <a:rPr lang="en-US" smtClean="0"/>
              <a:t>5</a:t>
            </a:fld>
            <a:endParaRPr lang="en-US"/>
          </a:p>
        </p:txBody>
      </p:sp>
    </p:spTree>
    <p:extLst>
      <p:ext uri="{BB962C8B-B14F-4D97-AF65-F5344CB8AC3E}">
        <p14:creationId xmlns:p14="http://schemas.microsoft.com/office/powerpoint/2010/main" val="258688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C9296D-92BE-4BB6-AED8-1AC476195911}"/>
              </a:ext>
            </a:extLst>
          </p:cNvPr>
          <p:cNvSpPr>
            <a:spLocks noGrp="1"/>
          </p:cNvSpPr>
          <p:nvPr>
            <p:ph type="title"/>
          </p:nvPr>
        </p:nvSpPr>
        <p:spPr/>
        <p:txBody>
          <a:bodyPr/>
          <a:lstStyle/>
          <a:p>
            <a:r>
              <a:rPr lang="en-US" dirty="0"/>
              <a:t>Provision #2 &amp; #3</a:t>
            </a:r>
          </a:p>
        </p:txBody>
      </p:sp>
      <p:sp>
        <p:nvSpPr>
          <p:cNvPr id="4" name="Content Placeholder 3">
            <a:extLst>
              <a:ext uri="{FF2B5EF4-FFF2-40B4-BE49-F238E27FC236}">
                <a16:creationId xmlns:a16="http://schemas.microsoft.com/office/drawing/2014/main" id="{B9F56882-F5C6-410F-80E1-B6FDD9FF6AE5}"/>
              </a:ext>
            </a:extLst>
          </p:cNvPr>
          <p:cNvSpPr>
            <a:spLocks noGrp="1"/>
          </p:cNvSpPr>
          <p:nvPr>
            <p:ph idx="1"/>
          </p:nvPr>
        </p:nvSpPr>
        <p:spPr>
          <a:xfrm>
            <a:off x="628650" y="1501775"/>
            <a:ext cx="7886700" cy="4351338"/>
          </a:xfrm>
        </p:spPr>
        <p:txBody>
          <a:bodyPr>
            <a:normAutofit/>
          </a:bodyPr>
          <a:lstStyle/>
          <a:p>
            <a:r>
              <a:rPr lang="en-US" b="0" i="0" u="none" strike="noStrike" baseline="0" dirty="0">
                <a:solidFill>
                  <a:srgbClr val="000000"/>
                </a:solidFill>
                <a:latin typeface="Arial" panose="020B0604020202020204" pitchFamily="34" charset="0"/>
                <a:cs typeface="Arial" panose="020B0604020202020204" pitchFamily="34" charset="0"/>
              </a:rPr>
              <a:t>All Members in good standing of the Lodge shall be Members </a:t>
            </a:r>
            <a:r>
              <a:rPr lang="en-US" b="0" i="0" u="none" strike="noStrike" baseline="0" dirty="0">
                <a:solidFill>
                  <a:srgbClr val="221E1F"/>
                </a:solidFill>
                <a:latin typeface="Arial" panose="020B0604020202020204" pitchFamily="34" charset="0"/>
                <a:cs typeface="Arial" panose="020B0604020202020204" pitchFamily="34" charset="0"/>
              </a:rPr>
              <a:t>of the Corporation </a:t>
            </a:r>
          </a:p>
          <a:p>
            <a:pPr lvl="1"/>
            <a:r>
              <a:rPr lang="en-US" dirty="0">
                <a:solidFill>
                  <a:srgbClr val="221E1F"/>
                </a:solidFill>
                <a:latin typeface="Arial" panose="020B0604020202020204" pitchFamily="34" charset="0"/>
                <a:cs typeface="Arial" panose="020B0604020202020204" pitchFamily="34" charset="0"/>
              </a:rPr>
              <a:t>Members </a:t>
            </a:r>
            <a:r>
              <a:rPr lang="en-US" b="0" i="0" u="none" strike="noStrike" baseline="0" dirty="0">
                <a:solidFill>
                  <a:srgbClr val="221E1F"/>
                </a:solidFill>
                <a:latin typeface="Arial" panose="020B0604020202020204" pitchFamily="34" charset="0"/>
                <a:cs typeface="Arial" panose="020B0604020202020204" pitchFamily="34" charset="0"/>
              </a:rPr>
              <a:t>retain ultimate control over the actions of the Corporation. </a:t>
            </a:r>
          </a:p>
          <a:p>
            <a:pPr marL="0" indent="0">
              <a:buNone/>
            </a:pPr>
            <a:endParaRPr lang="en-US" dirty="0">
              <a:solidFill>
                <a:srgbClr val="221E1F"/>
              </a:solidFill>
              <a:latin typeface="Arial" panose="020B0604020202020204" pitchFamily="34" charset="0"/>
              <a:cs typeface="Arial" panose="020B0604020202020204" pitchFamily="34" charset="0"/>
            </a:endParaRPr>
          </a:p>
          <a:p>
            <a:r>
              <a:rPr lang="en-US" b="0" i="0" u="none" strike="noStrike" baseline="0" dirty="0">
                <a:solidFill>
                  <a:srgbClr val="000000"/>
                </a:solidFill>
                <a:latin typeface="Arial" panose="020B0604020202020204" pitchFamily="34" charset="0"/>
                <a:cs typeface="Arial" panose="020B0604020202020204" pitchFamily="34" charset="0"/>
              </a:rPr>
              <a:t>At each annual Lodge election in February the Members of the </a:t>
            </a:r>
            <a:r>
              <a:rPr lang="en-US" b="0" i="0" u="none" strike="noStrike" baseline="0" dirty="0">
                <a:solidFill>
                  <a:srgbClr val="221E1F"/>
                </a:solidFill>
                <a:latin typeface="Arial" panose="020B0604020202020204" pitchFamily="34" charset="0"/>
                <a:cs typeface="Arial" panose="020B0604020202020204" pitchFamily="34" charset="0"/>
              </a:rPr>
              <a:t>Lodge elect Lodge officers for the succeeding year. </a:t>
            </a:r>
            <a:endParaRPr lang="en-US" dirty="0">
              <a:solidFill>
                <a:srgbClr val="221E1F"/>
              </a:solidFill>
              <a:latin typeface="Arial" panose="020B0604020202020204" pitchFamily="34" charset="0"/>
              <a:cs typeface="Arial" panose="020B0604020202020204" pitchFamily="34" charset="0"/>
            </a:endParaRPr>
          </a:p>
          <a:p>
            <a:pPr lvl="1"/>
            <a:r>
              <a:rPr lang="en-US" dirty="0">
                <a:solidFill>
                  <a:srgbClr val="221E1F"/>
                </a:solidFill>
                <a:latin typeface="Arial" panose="020B0604020202020204" pitchFamily="34" charset="0"/>
                <a:cs typeface="Arial" panose="020B0604020202020204" pitchFamily="34" charset="0"/>
              </a:rPr>
              <a:t>Comprised of four new Chair Officers and Lodge Trustees</a:t>
            </a:r>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6853C476-9B9D-4E2E-903F-C9B490499CBD}"/>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BA4E5127-D0E1-4D0E-9AAF-0A62B0879376}"/>
              </a:ext>
            </a:extLst>
          </p:cNvPr>
          <p:cNvSpPr>
            <a:spLocks noGrp="1"/>
          </p:cNvSpPr>
          <p:nvPr>
            <p:ph type="sldNum" sz="quarter" idx="12"/>
          </p:nvPr>
        </p:nvSpPr>
        <p:spPr/>
        <p:txBody>
          <a:bodyPr/>
          <a:lstStyle/>
          <a:p>
            <a:fld id="{A2475D34-3B6A-4A9C-8B3C-9AB981372D57}" type="slidenum">
              <a:rPr lang="en-US" smtClean="0"/>
              <a:t>6</a:t>
            </a:fld>
            <a:endParaRPr lang="en-US"/>
          </a:p>
        </p:txBody>
      </p:sp>
    </p:spTree>
    <p:extLst>
      <p:ext uri="{BB962C8B-B14F-4D97-AF65-F5344CB8AC3E}">
        <p14:creationId xmlns:p14="http://schemas.microsoft.com/office/powerpoint/2010/main" val="156233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E847DD-1652-4F01-BFEC-692201F1E156}"/>
              </a:ext>
            </a:extLst>
          </p:cNvPr>
          <p:cNvSpPr>
            <a:spLocks noGrp="1"/>
          </p:cNvSpPr>
          <p:nvPr>
            <p:ph type="title"/>
          </p:nvPr>
        </p:nvSpPr>
        <p:spPr/>
        <p:txBody>
          <a:bodyPr/>
          <a:lstStyle/>
          <a:p>
            <a:r>
              <a:rPr lang="en-US" dirty="0"/>
              <a:t>Provision #4 &amp; #5</a:t>
            </a:r>
            <a:br>
              <a:rPr lang="en-US" dirty="0"/>
            </a:br>
            <a:endParaRPr lang="en-US" dirty="0"/>
          </a:p>
        </p:txBody>
      </p:sp>
      <p:sp>
        <p:nvSpPr>
          <p:cNvPr id="4" name="Content Placeholder 3">
            <a:extLst>
              <a:ext uri="{FF2B5EF4-FFF2-40B4-BE49-F238E27FC236}">
                <a16:creationId xmlns:a16="http://schemas.microsoft.com/office/drawing/2014/main" id="{9EB52EF3-8058-43D6-97A6-5BA3F9B84EB0}"/>
              </a:ext>
            </a:extLst>
          </p:cNvPr>
          <p:cNvSpPr>
            <a:spLocks noGrp="1"/>
          </p:cNvSpPr>
          <p:nvPr>
            <p:ph idx="1"/>
          </p:nvPr>
        </p:nvSpPr>
        <p:spPr>
          <a:xfrm>
            <a:off x="628650" y="1463675"/>
            <a:ext cx="7886700" cy="4351338"/>
          </a:xfrm>
        </p:spPr>
        <p:txBody>
          <a:bodyPr>
            <a:normAutofit/>
          </a:bodyPr>
          <a:lstStyle/>
          <a:p>
            <a:r>
              <a:rPr lang="en-US" dirty="0">
                <a:latin typeface="Arial" panose="020B0604020202020204" pitchFamily="34" charset="0"/>
                <a:cs typeface="Arial" panose="020B0604020202020204" pitchFamily="34" charset="0"/>
              </a:rPr>
              <a:t>After installation,  Board members elect a Chairman and Secretary for the upcoming Lodge year.</a:t>
            </a:r>
          </a:p>
          <a:p>
            <a:pPr lvl="1"/>
            <a:r>
              <a:rPr lang="en-US" dirty="0">
                <a:solidFill>
                  <a:srgbClr val="221E1F"/>
                </a:solidFill>
                <a:latin typeface="Arial" panose="020B0604020202020204" pitchFamily="34" charset="0"/>
                <a:cs typeface="Arial" panose="020B0604020202020204" pitchFamily="34" charset="0"/>
              </a:rPr>
              <a:t>P</a:t>
            </a:r>
            <a:r>
              <a:rPr lang="en-US" b="0" i="0" u="none" strike="noStrike" baseline="0" dirty="0">
                <a:solidFill>
                  <a:srgbClr val="221E1F"/>
                </a:solidFill>
                <a:latin typeface="Arial" panose="020B0604020202020204" pitchFamily="34" charset="0"/>
                <a:cs typeface="Arial" panose="020B0604020202020204" pitchFamily="34" charset="0"/>
              </a:rPr>
              <a:t>reside and to keep a record of actions taken (meeting minutes)</a:t>
            </a:r>
          </a:p>
          <a:p>
            <a:pPr lvl="1"/>
            <a:endParaRPr lang="en-US" sz="2800" dirty="0">
              <a:solidFill>
                <a:srgbClr val="221E1F"/>
              </a:solidFill>
              <a:latin typeface="Arial" panose="020B0604020202020204" pitchFamily="34" charset="0"/>
              <a:cs typeface="Arial" panose="020B0604020202020204" pitchFamily="34" charset="0"/>
            </a:endParaRPr>
          </a:p>
          <a:p>
            <a:r>
              <a:rPr lang="en-US" dirty="0">
                <a:solidFill>
                  <a:srgbClr val="221E1F"/>
                </a:solidFill>
                <a:latin typeface="Arial" panose="020B0604020202020204" pitchFamily="34" charset="0"/>
                <a:cs typeface="Arial" panose="020B0604020202020204" pitchFamily="34" charset="0"/>
              </a:rPr>
              <a:t>Officers of the Lodge are the Officers of the Corporation.</a:t>
            </a:r>
          </a:p>
          <a:p>
            <a:pPr lvl="1"/>
            <a:r>
              <a:rPr lang="en-US" dirty="0">
                <a:solidFill>
                  <a:srgbClr val="221E1F"/>
                </a:solidFill>
                <a:latin typeface="Arial" panose="020B0604020202020204" pitchFamily="34" charset="0"/>
                <a:cs typeface="Arial" panose="020B0604020202020204" pitchFamily="34" charset="0"/>
              </a:rPr>
              <a:t>Officers hold the same titles</a:t>
            </a:r>
            <a:endParaRPr lang="en-US"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731A91C-E458-4D4B-84E9-75B2FEE0E16D}"/>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1FFD9E50-5480-4059-B3F0-1F40E91B949F}"/>
              </a:ext>
            </a:extLst>
          </p:cNvPr>
          <p:cNvSpPr>
            <a:spLocks noGrp="1"/>
          </p:cNvSpPr>
          <p:nvPr>
            <p:ph type="sldNum" sz="quarter" idx="12"/>
          </p:nvPr>
        </p:nvSpPr>
        <p:spPr/>
        <p:txBody>
          <a:bodyPr/>
          <a:lstStyle/>
          <a:p>
            <a:fld id="{A2475D34-3B6A-4A9C-8B3C-9AB981372D57}" type="slidenum">
              <a:rPr lang="en-US" smtClean="0"/>
              <a:t>7</a:t>
            </a:fld>
            <a:endParaRPr lang="en-US"/>
          </a:p>
        </p:txBody>
      </p:sp>
    </p:spTree>
    <p:extLst>
      <p:ext uri="{BB962C8B-B14F-4D97-AF65-F5344CB8AC3E}">
        <p14:creationId xmlns:p14="http://schemas.microsoft.com/office/powerpoint/2010/main" val="138037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0405E6-83B8-4B5D-AD68-59307DAFE5C5}"/>
              </a:ext>
            </a:extLst>
          </p:cNvPr>
          <p:cNvSpPr>
            <a:spLocks noGrp="1"/>
          </p:cNvSpPr>
          <p:nvPr>
            <p:ph type="title"/>
          </p:nvPr>
        </p:nvSpPr>
        <p:spPr/>
        <p:txBody>
          <a:bodyPr/>
          <a:lstStyle/>
          <a:p>
            <a:r>
              <a:rPr lang="en-US" dirty="0"/>
              <a:t>Provision #6</a:t>
            </a:r>
            <a:br>
              <a:rPr lang="en-US" dirty="0"/>
            </a:br>
            <a:endParaRPr lang="en-US" dirty="0"/>
          </a:p>
        </p:txBody>
      </p:sp>
      <p:sp>
        <p:nvSpPr>
          <p:cNvPr id="4" name="Content Placeholder 3">
            <a:extLst>
              <a:ext uri="{FF2B5EF4-FFF2-40B4-BE49-F238E27FC236}">
                <a16:creationId xmlns:a16="http://schemas.microsoft.com/office/drawing/2014/main" id="{992EAA65-9E49-4A9A-A2D3-4C8627546771}"/>
              </a:ext>
            </a:extLst>
          </p:cNvPr>
          <p:cNvSpPr>
            <a:spLocks noGrp="1"/>
          </p:cNvSpPr>
          <p:nvPr>
            <p:ph idx="1"/>
          </p:nvPr>
        </p:nvSpPr>
        <p:spPr>
          <a:xfrm>
            <a:off x="628650" y="1330325"/>
            <a:ext cx="7886700" cy="4351338"/>
          </a:xfrm>
        </p:spPr>
        <p:txBody>
          <a:bodyPr>
            <a:normAutofit/>
          </a:bodyPr>
          <a:lstStyle/>
          <a:p>
            <a:r>
              <a:rPr lang="en-US" sz="3200" b="0" i="0" u="none" strike="noStrike" baseline="0" dirty="0">
                <a:solidFill>
                  <a:srgbClr val="000000"/>
                </a:solidFill>
                <a:latin typeface="Minion Pro"/>
              </a:rPr>
              <a:t>Board makes decisions concerning the </a:t>
            </a:r>
            <a:r>
              <a:rPr lang="en-US" sz="3200" b="0" i="0" u="none" strike="noStrike" baseline="0" dirty="0">
                <a:solidFill>
                  <a:srgbClr val="221E1F"/>
                </a:solidFill>
                <a:latin typeface="Minion Pro"/>
              </a:rPr>
              <a:t>activities of the Corporation </a:t>
            </a:r>
          </a:p>
          <a:p>
            <a:pPr lvl="1"/>
            <a:r>
              <a:rPr lang="en-US" sz="2800" dirty="0">
                <a:solidFill>
                  <a:srgbClr val="221E1F"/>
                </a:solidFill>
                <a:latin typeface="Minion Pro"/>
              </a:rPr>
              <a:t>Regularly scheduled meetings</a:t>
            </a:r>
          </a:p>
          <a:p>
            <a:pPr lvl="1"/>
            <a:r>
              <a:rPr lang="en-US" sz="2800" dirty="0"/>
              <a:t>Required to give notice to all Memb</a:t>
            </a:r>
            <a:r>
              <a:rPr lang="en-US" sz="2800" dirty="0">
                <a:solidFill>
                  <a:srgbClr val="221E1F"/>
                </a:solidFill>
                <a:latin typeface="Minion Pro"/>
              </a:rPr>
              <a:t>ers</a:t>
            </a:r>
          </a:p>
          <a:p>
            <a:pPr lvl="1"/>
            <a:r>
              <a:rPr lang="en-US" sz="2800" dirty="0">
                <a:solidFill>
                  <a:srgbClr val="221E1F"/>
                </a:solidFill>
                <a:latin typeface="Minion Pro"/>
              </a:rPr>
              <a:t>Carry out tasks withing the scope of their responsibilities</a:t>
            </a:r>
          </a:p>
          <a:p>
            <a:pPr lvl="1"/>
            <a:r>
              <a:rPr lang="en-US" sz="2800" dirty="0">
                <a:solidFill>
                  <a:srgbClr val="221E1F"/>
                </a:solidFill>
                <a:latin typeface="Minion Pro"/>
              </a:rPr>
              <a:t>Chairman may not refuse to consider items of business being proposed by a Member of the Board.</a:t>
            </a:r>
          </a:p>
          <a:p>
            <a:pPr lvl="1"/>
            <a:endParaRPr lang="en-US" sz="2000" dirty="0"/>
          </a:p>
        </p:txBody>
      </p:sp>
      <p:sp>
        <p:nvSpPr>
          <p:cNvPr id="5" name="Footer Placeholder 4">
            <a:extLst>
              <a:ext uri="{FF2B5EF4-FFF2-40B4-BE49-F238E27FC236}">
                <a16:creationId xmlns:a16="http://schemas.microsoft.com/office/drawing/2014/main" id="{55D34DC1-5EA1-4BC3-B0AB-BDD3ED754EC9}"/>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15665788-EA1B-4C7B-B286-87960E4CF29B}"/>
              </a:ext>
            </a:extLst>
          </p:cNvPr>
          <p:cNvSpPr>
            <a:spLocks noGrp="1"/>
          </p:cNvSpPr>
          <p:nvPr>
            <p:ph type="sldNum" sz="quarter" idx="12"/>
          </p:nvPr>
        </p:nvSpPr>
        <p:spPr/>
        <p:txBody>
          <a:bodyPr/>
          <a:lstStyle/>
          <a:p>
            <a:fld id="{A2475D34-3B6A-4A9C-8B3C-9AB981372D57}" type="slidenum">
              <a:rPr lang="en-US" smtClean="0"/>
              <a:t>8</a:t>
            </a:fld>
            <a:endParaRPr lang="en-US"/>
          </a:p>
        </p:txBody>
      </p:sp>
    </p:spTree>
    <p:extLst>
      <p:ext uri="{BB962C8B-B14F-4D97-AF65-F5344CB8AC3E}">
        <p14:creationId xmlns:p14="http://schemas.microsoft.com/office/powerpoint/2010/main" val="89683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511D7-E269-4442-B88C-20142763B070}"/>
              </a:ext>
            </a:extLst>
          </p:cNvPr>
          <p:cNvSpPr>
            <a:spLocks noGrp="1"/>
          </p:cNvSpPr>
          <p:nvPr>
            <p:ph type="title"/>
          </p:nvPr>
        </p:nvSpPr>
        <p:spPr/>
        <p:txBody>
          <a:bodyPr/>
          <a:lstStyle/>
          <a:p>
            <a:r>
              <a:rPr lang="en-US" dirty="0"/>
              <a:t>Provision #7 &amp; 8</a:t>
            </a:r>
            <a:br>
              <a:rPr lang="en-US" dirty="0"/>
            </a:br>
            <a:endParaRPr lang="en-US" dirty="0"/>
          </a:p>
        </p:txBody>
      </p:sp>
      <p:sp>
        <p:nvSpPr>
          <p:cNvPr id="4" name="Content Placeholder 3">
            <a:extLst>
              <a:ext uri="{FF2B5EF4-FFF2-40B4-BE49-F238E27FC236}">
                <a16:creationId xmlns:a16="http://schemas.microsoft.com/office/drawing/2014/main" id="{708DD459-261E-48DE-A4A6-A7CFDB98E18B}"/>
              </a:ext>
            </a:extLst>
          </p:cNvPr>
          <p:cNvSpPr>
            <a:spLocks noGrp="1"/>
          </p:cNvSpPr>
          <p:nvPr>
            <p:ph idx="1"/>
          </p:nvPr>
        </p:nvSpPr>
        <p:spPr>
          <a:xfrm>
            <a:off x="628650" y="1482725"/>
            <a:ext cx="7886700" cy="4351338"/>
          </a:xfrm>
        </p:spPr>
        <p:txBody>
          <a:bodyPr>
            <a:normAutofit/>
          </a:bodyPr>
          <a:lstStyle/>
          <a:p>
            <a:r>
              <a:rPr lang="en-US" b="0" i="0" u="none" strike="noStrike" baseline="0" dirty="0">
                <a:solidFill>
                  <a:srgbClr val="000000"/>
                </a:solidFill>
                <a:latin typeface="Arial" panose="020B0604020202020204" pitchFamily="34" charset="0"/>
                <a:cs typeface="Arial" panose="020B0604020202020204" pitchFamily="34" charset="0"/>
              </a:rPr>
              <a:t>Chairman of the Board must attend District Deputy clinics </a:t>
            </a:r>
          </a:p>
          <a:p>
            <a:r>
              <a:rPr lang="en-US" b="0" i="0" u="none" strike="noStrike" baseline="0" dirty="0">
                <a:solidFill>
                  <a:srgbClr val="221E1F"/>
                </a:solidFill>
                <a:latin typeface="Arial" panose="020B0604020202020204" pitchFamily="34" charset="0"/>
                <a:cs typeface="Arial" panose="020B0604020202020204" pitchFamily="34" charset="0"/>
              </a:rPr>
              <a:t>The Board acts at the direction of the Membership</a:t>
            </a:r>
          </a:p>
          <a:p>
            <a:pPr lvl="1"/>
            <a:r>
              <a:rPr lang="en-US" dirty="0">
                <a:solidFill>
                  <a:srgbClr val="000000"/>
                </a:solidFill>
                <a:latin typeface="Arial" panose="020B0604020202020204" pitchFamily="34" charset="0"/>
                <a:cs typeface="Arial" panose="020B0604020202020204" pitchFamily="34" charset="0"/>
              </a:rPr>
              <a:t>The Board controls the property, funds and investments of the </a:t>
            </a:r>
            <a:r>
              <a:rPr lang="en-US" dirty="0">
                <a:solidFill>
                  <a:srgbClr val="221E1F"/>
                </a:solidFill>
                <a:latin typeface="Arial" panose="020B0604020202020204" pitchFamily="34" charset="0"/>
                <a:cs typeface="Arial" panose="020B0604020202020204" pitchFamily="34" charset="0"/>
              </a:rPr>
              <a:t>Lodge, but subject to the approval of the Members </a:t>
            </a:r>
          </a:p>
          <a:p>
            <a:pPr lvl="1"/>
            <a:r>
              <a:rPr lang="en-US" dirty="0">
                <a:solidFill>
                  <a:srgbClr val="221E1F"/>
                </a:solidFill>
                <a:latin typeface="Arial" panose="020B0604020202020204" pitchFamily="34" charset="0"/>
                <a:cs typeface="Arial" panose="020B0604020202020204" pitchFamily="34" charset="0"/>
              </a:rPr>
              <a:t>May not spend money without approval of the Members </a:t>
            </a:r>
          </a:p>
          <a:p>
            <a:pPr lvl="1"/>
            <a:r>
              <a:rPr lang="en-US" dirty="0">
                <a:solidFill>
                  <a:srgbClr val="221E1F"/>
                </a:solidFill>
                <a:latin typeface="Arial" panose="020B0604020202020204" pitchFamily="34" charset="0"/>
                <a:cs typeface="Arial" panose="020B0604020202020204" pitchFamily="34" charset="0"/>
              </a:rPr>
              <a:t>Board must be aware of the permitting requirement under GLS 16.050 </a:t>
            </a:r>
          </a:p>
          <a:p>
            <a:pPr lvl="1"/>
            <a:endParaRPr lang="en-US" b="0" i="0" u="none" strike="noStrike" baseline="0" dirty="0">
              <a:solidFill>
                <a:srgbClr val="000000"/>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902C2306-C7DF-413A-A7B9-942E26B256A3}"/>
              </a:ext>
            </a:extLst>
          </p:cNvPr>
          <p:cNvSpPr>
            <a:spLocks noGrp="1"/>
          </p:cNvSpPr>
          <p:nvPr>
            <p:ph type="ftr" sz="quarter" idx="11"/>
          </p:nvPr>
        </p:nvSpPr>
        <p:spPr/>
        <p:txBody>
          <a:bodyPr/>
          <a:lstStyle/>
          <a:p>
            <a:r>
              <a:rPr lang="en-US" dirty="0"/>
              <a:t>Board of Directors</a:t>
            </a:r>
          </a:p>
        </p:txBody>
      </p:sp>
      <p:sp>
        <p:nvSpPr>
          <p:cNvPr id="6" name="Slide Number Placeholder 5">
            <a:extLst>
              <a:ext uri="{FF2B5EF4-FFF2-40B4-BE49-F238E27FC236}">
                <a16:creationId xmlns:a16="http://schemas.microsoft.com/office/drawing/2014/main" id="{3B99BE8D-DD84-4948-BD46-2D3431862D3A}"/>
              </a:ext>
            </a:extLst>
          </p:cNvPr>
          <p:cNvSpPr>
            <a:spLocks noGrp="1"/>
          </p:cNvSpPr>
          <p:nvPr>
            <p:ph type="sldNum" sz="quarter" idx="12"/>
          </p:nvPr>
        </p:nvSpPr>
        <p:spPr/>
        <p:txBody>
          <a:bodyPr/>
          <a:lstStyle/>
          <a:p>
            <a:fld id="{A2475D34-3B6A-4A9C-8B3C-9AB981372D57}" type="slidenum">
              <a:rPr lang="en-US" smtClean="0"/>
              <a:t>9</a:t>
            </a:fld>
            <a:endParaRPr lang="en-US"/>
          </a:p>
        </p:txBody>
      </p:sp>
    </p:spTree>
    <p:extLst>
      <p:ext uri="{BB962C8B-B14F-4D97-AF65-F5344CB8AC3E}">
        <p14:creationId xmlns:p14="http://schemas.microsoft.com/office/powerpoint/2010/main" val="22975695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Template</Template>
  <TotalTime>878</TotalTime>
  <Words>1556</Words>
  <Application>Microsoft Office PowerPoint</Application>
  <PresentationFormat>On-screen Show (4:3)</PresentationFormat>
  <Paragraphs>168</Paragraphs>
  <Slides>16</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Arial Rounded MT Bold</vt:lpstr>
      <vt:lpstr>Calibri</vt:lpstr>
      <vt:lpstr>Calibri Light</vt:lpstr>
      <vt:lpstr>Minion Pro</vt:lpstr>
      <vt:lpstr>MinionPro-Regular</vt:lpstr>
      <vt:lpstr>TimesNewRomanPS-BoldItalicMT</vt:lpstr>
      <vt:lpstr>TimesNewRomanPS-BoldMT</vt:lpstr>
      <vt:lpstr>TimesNewRomanPS-ItalicMT</vt:lpstr>
      <vt:lpstr>TimesNewRomanPSMT</vt:lpstr>
      <vt:lpstr>Office Theme</vt:lpstr>
      <vt:lpstr>Board of Directors</vt:lpstr>
      <vt:lpstr>Local Lodge Boards of Directors Duties and Responsibilities under Grand Lodge Statutes (GLS) 16.020 &amp; 12.070</vt:lpstr>
      <vt:lpstr>How Does GLS 16.020 Relate to GLS 12.070? </vt:lpstr>
      <vt:lpstr>What Can or Should  the Board Do?</vt:lpstr>
      <vt:lpstr>Provision #1</vt:lpstr>
      <vt:lpstr>Provision #2 &amp; #3</vt:lpstr>
      <vt:lpstr>Provision #4 &amp; #5 </vt:lpstr>
      <vt:lpstr>Provision #6 </vt:lpstr>
      <vt:lpstr>Provision #7 &amp; 8 </vt:lpstr>
      <vt:lpstr>Provision #9 &amp; #10 </vt:lpstr>
      <vt:lpstr>Provision #11 &amp; 12</vt:lpstr>
      <vt:lpstr>Provision #13 &amp; 14 </vt:lpstr>
      <vt:lpstr>Provision #15 &amp; 16 </vt:lpstr>
      <vt:lpstr>Provision #17 &amp; 18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Lodge Boards of Directors duties and responsibilities under Grand Lodge Statute (GLS) 16.020</dc:title>
  <dc:creator>Andrew Mishaga</dc:creator>
  <cp:lastModifiedBy>Andrew Mishaga</cp:lastModifiedBy>
  <cp:revision>8</cp:revision>
  <cp:lastPrinted>2021-08-14T12:10:42Z</cp:lastPrinted>
  <dcterms:created xsi:type="dcterms:W3CDTF">2021-07-22T15:58:19Z</dcterms:created>
  <dcterms:modified xsi:type="dcterms:W3CDTF">2022-03-09T19:33:04Z</dcterms:modified>
</cp:coreProperties>
</file>