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1" r:id="rId2"/>
    <p:sldId id="270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87" r:id="rId13"/>
    <p:sldId id="288" r:id="rId14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57219" autoAdjust="0"/>
  </p:normalViewPr>
  <p:slideViewPr>
    <p:cSldViewPr snapToGrid="0">
      <p:cViewPr varScale="1">
        <p:scale>
          <a:sx n="46" d="100"/>
          <a:sy n="46" d="100"/>
        </p:scale>
        <p:origin x="249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21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Mishaga" userId="f3698c1139c42a7b" providerId="LiveId" clId="{17E11C71-F94F-436E-A040-23767EB10F94}"/>
    <pc:docChg chg="modSld">
      <pc:chgData name="Andrew Mishaga" userId="f3698c1139c42a7b" providerId="LiveId" clId="{17E11C71-F94F-436E-A040-23767EB10F94}" dt="2022-03-14T14:17:53.691" v="0" actId="6549"/>
      <pc:docMkLst>
        <pc:docMk/>
      </pc:docMkLst>
      <pc:sldChg chg="modSp mod">
        <pc:chgData name="Andrew Mishaga" userId="f3698c1139c42a7b" providerId="LiveId" clId="{17E11C71-F94F-436E-A040-23767EB10F94}" dt="2022-03-14T14:17:53.691" v="0" actId="6549"/>
        <pc:sldMkLst>
          <pc:docMk/>
          <pc:sldMk cId="1526711139" sldId="271"/>
        </pc:sldMkLst>
        <pc:spChg chg="mod">
          <ac:chgData name="Andrew Mishaga" userId="f3698c1139c42a7b" providerId="LiveId" clId="{17E11C71-F94F-436E-A040-23767EB10F94}" dt="2022-03-14T14:17:53.691" v="0" actId="6549"/>
          <ac:spMkLst>
            <pc:docMk/>
            <pc:sldMk cId="1526711139" sldId="271"/>
            <ac:spMk id="2" creationId="{BF604AE3-2A98-4323-816E-A1FF1424C4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404FB95-2E37-4B90-B26C-92F0C2ACC6A5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2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3FF817E-1929-4F26-9A44-7FB6DEEF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1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quareup.com/townsquare/bar-startup-cost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What to do NOT how to do it</a:t>
            </a:r>
          </a:p>
          <a:p>
            <a:endParaRPr lang="en-US" sz="1400" dirty="0"/>
          </a:p>
          <a:p>
            <a:r>
              <a:rPr lang="en-US" sz="1800" dirty="0"/>
              <a:t>Some items my have occurred in your Lodge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F817E-1929-4F26-9A44-7FB6DEEFF2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90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Responsible 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F817E-1929-4F26-9A44-7FB6DEEFF2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6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F817E-1929-4F26-9A44-7FB6DEEFF2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63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F817E-1929-4F26-9A44-7FB6DEEFF2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57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F817E-1929-4F26-9A44-7FB6DEEFF2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3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F817E-1929-4F26-9A44-7FB6DEEFF2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F817E-1929-4F26-9A44-7FB6DEEFF2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Member of the Judiciary spoke on this yesterday.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expressly provide that the actions of the House Committee </a:t>
            </a:r>
            <a:r>
              <a:rPr lang="en-US" sz="18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always be subject to the control and direction of the Lodge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F817E-1929-4F26-9A44-7FB6DEEFF2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6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all contact information on committee members, including e-mail address and cell, home, and work phone numbers, and distribute to all other committee members.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u="none" strike="noStrike" baseline="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 committee members should be notified in advance of each meeting and provided an agenda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F817E-1929-4F26-9A44-7FB6DEEFF2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9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Manager is employed by the House Committee, at the first meeting of the committee, a contract with specific terms of employment should establish salaries and bonuses, evaluation processes and the goals and expectations of the House.</a:t>
            </a:r>
          </a:p>
          <a:p>
            <a:pPr lvl="2"/>
            <a:endParaRPr lang="en-US" sz="160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6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should be for no more that one (1) year.</a:t>
            </a:r>
          </a:p>
          <a:p>
            <a:pPr lvl="2"/>
            <a:r>
              <a:rPr lang="en-US" sz="1600" i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member of the supervising or managing body shall be employed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F817E-1929-4F26-9A44-7FB6DEEFF2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1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6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omprehensive budget for the proposed operation </a:t>
            </a:r>
          </a:p>
          <a:p>
            <a:pPr lvl="1"/>
            <a:r>
              <a:rPr lang="en-US" sz="360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month, the Committee should review House financials </a:t>
            </a:r>
          </a:p>
          <a:p>
            <a:pPr lvl="1"/>
            <a:r>
              <a:rPr lang="en-US" sz="36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eport to the Lodge showing the financial condition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TimesNewRomanPSMT"/>
            </a:endParaRPr>
          </a:p>
          <a:p>
            <a:pPr algn="l"/>
            <a:endParaRPr lang="en-US" sz="1800" dirty="0">
              <a:latin typeface="TimesNewRomanPSMT"/>
            </a:endParaRPr>
          </a:p>
          <a:p>
            <a:pPr algn="l"/>
            <a:r>
              <a:rPr lang="en-US" sz="1800" dirty="0">
                <a:latin typeface="TimesNewRomanPSMT"/>
              </a:rPr>
              <a:t>Shall submit a monthly written report to the Lodge showing the financial condition</a:t>
            </a:r>
          </a:p>
          <a:p>
            <a:pPr algn="l"/>
            <a:r>
              <a:rPr lang="en-US" sz="1800" dirty="0">
                <a:latin typeface="TimesNewRomanPSMT"/>
              </a:rPr>
              <a:t>HOW MANY LODGES DO THIS?</a:t>
            </a:r>
          </a:p>
          <a:p>
            <a:pPr algn="l"/>
            <a:r>
              <a:rPr lang="en-US" sz="1800" dirty="0">
                <a:latin typeface="TimesNewRomanPSMT"/>
              </a:rPr>
              <a:t>35%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F817E-1929-4F26-9A44-7FB6DEEFF2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43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22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 Inventory Advantages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22"/>
              </a:spcAft>
            </a:pPr>
            <a:r>
              <a:rPr lang="en-US" sz="1600" b="1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drink shortages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22"/>
              </a:spcAft>
            </a:pPr>
            <a:r>
              <a:rPr lang="en-US" sz="1600" b="1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Optimize alcohol order size and purchasing frequency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22"/>
              </a:spcAft>
            </a:pPr>
            <a:r>
              <a:rPr lang="en-US" sz="1600" b="1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rush orders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22"/>
              </a:spcAft>
            </a:pPr>
            <a:r>
              <a:rPr lang="en-US" sz="1600" b="1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waste at your bar (</a:t>
            </a:r>
            <a:r>
              <a:rPr lang="en-US" sz="16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inventory data and come up with preventive measures.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22"/>
              </a:spcAft>
            </a:pPr>
            <a:r>
              <a:rPr lang="en-US" sz="1600" b="1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profit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22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22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it is important?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22"/>
              </a:spcAft>
            </a:pPr>
            <a:r>
              <a:rPr lang="en-US" sz="16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too little inventory, your bar misses out on sales and tarnishes its reputation.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22"/>
              </a:spcAft>
            </a:pPr>
            <a:r>
              <a:rPr lang="en-US" sz="16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much inventory is a major 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cost for your bar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increase the risk of waste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F817E-1929-4F26-9A44-7FB6DEEFF2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F817E-1929-4F26-9A44-7FB6DEEFF2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8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Directors vs. House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Directors vs. House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Directors vs. House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3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5449" y="6356351"/>
            <a:ext cx="3086100" cy="365125"/>
          </a:xfrm>
        </p:spPr>
        <p:txBody>
          <a:bodyPr/>
          <a:lstStyle/>
          <a:p>
            <a:r>
              <a:rPr lang="en-US" dirty="0"/>
              <a:t>Board of Directors vs. House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untitled">
            <a:extLst>
              <a:ext uri="{FF2B5EF4-FFF2-40B4-BE49-F238E27FC236}">
                <a16:creationId xmlns:a16="http://schemas.microsoft.com/office/drawing/2014/main" id="{1DB80EAE-0012-452D-A40C-CD546A0195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5641"/>
            <a:ext cx="8842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D68BEE50-0FE6-498F-B84C-44B6CFD7DA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71600" y="6334500"/>
            <a:ext cx="191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Officer Training</a:t>
            </a:r>
          </a:p>
        </p:txBody>
      </p:sp>
    </p:spTree>
    <p:extLst>
      <p:ext uri="{BB962C8B-B14F-4D97-AF65-F5344CB8AC3E}">
        <p14:creationId xmlns:p14="http://schemas.microsoft.com/office/powerpoint/2010/main" val="422671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Directors vs. House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Directors vs. House Committee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3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Directors vs. House Committee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Directors vs. House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0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Directors vs. House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9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Directors vs. House Committee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2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Directors vs. House Committee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9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Board of Directors vs. House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5D34-3B6A-4A9C-8B3C-9AB98137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4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4AE3-2A98-4323-816E-A1FF1424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97524"/>
          </a:xfrm>
        </p:spPr>
        <p:txBody>
          <a:bodyPr>
            <a:normAutofit/>
          </a:bodyPr>
          <a:lstStyle/>
          <a:p>
            <a:pPr algn="ctr"/>
            <a:b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House Committee</a:t>
            </a:r>
            <a:b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F3F31-7F04-4155-A583-F4CC9AB3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House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02A50-A6BA-4FC7-BE9F-31C9098F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1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4788-A41C-4414-BF99-5CC4A814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31C3-2F22-43EA-B8A0-78A0DCBF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4625"/>
            <a:ext cx="78867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Conducting and coordinating ALL events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Past Exalted Ruler events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Committee events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 Daily Operations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House Rules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5CE37-E524-4D6F-85E5-5B1A32A9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House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3354F-E03E-46D4-9C31-C748ADD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6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4788-A41C-4414-BF99-5CC4A814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Enforcement of Approved House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31C3-2F22-43EA-B8A0-78A0DCBF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4150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ower to suspend a Member</a:t>
            </a:r>
          </a:p>
          <a:p>
            <a:pPr lvl="1"/>
            <a:r>
              <a:rPr lang="en-US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Violations of house rules</a:t>
            </a:r>
          </a:p>
          <a:p>
            <a:pPr lvl="1"/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unbecoming </a:t>
            </a:r>
          </a:p>
          <a:p>
            <a:r>
              <a:rPr lang="en-US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Managing </a:t>
            </a:r>
            <a:r>
              <a:rPr lang="en-US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ody Su</a:t>
            </a:r>
            <a:r>
              <a:rPr lang="en-US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</a:t>
            </a:r>
            <a:r>
              <a:rPr lang="en-US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rder</a:t>
            </a:r>
            <a:r>
              <a:rPr lang="en-US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lvl="1"/>
            <a:r>
              <a:rPr lang="en-US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(from Guide to the Courts of the Order; </a:t>
            </a:r>
            <a:r>
              <a:rPr lang="en-US" u="sng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VII</a:t>
            </a:r>
            <a:r>
              <a:rPr lang="en-US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en-US" i="0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 of Managing Body</a:t>
            </a:r>
          </a:p>
          <a:p>
            <a:pPr lvl="1" algn="just"/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GLS 16.040 </a:t>
            </a:r>
          </a:p>
          <a:p>
            <a:pPr lvl="1" algn="just"/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GLS 16.041</a:t>
            </a:r>
          </a:p>
          <a:p>
            <a:pPr lvl="2" algn="just"/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Grand Forum [in GF 978 and 1002] has set forth the necessary procedures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5CE37-E524-4D6F-85E5-5B1A32A9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House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3354F-E03E-46D4-9C31-C748ADD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4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4788-A41C-4414-BF99-5CC4A814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/>
              <a:t>Recommended Reading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2ABD4-2DBE-455B-ADBF-8A0C60F2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121" y="507479"/>
            <a:ext cx="2180013" cy="3774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07DA61-8D03-4375-96A4-530EC028C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153" y="507479"/>
            <a:ext cx="2293261" cy="3774916"/>
          </a:xfrm>
          <a:prstGeom prst="rect">
            <a:avLst/>
          </a:prstGeom>
        </p:spPr>
      </p:pic>
      <p:cxnSp>
        <p:nvCxnSpPr>
          <p:cNvPr id="30" name="Straight Connector 21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5CE37-E524-4D6F-85E5-5B1A32A9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Board of Directors vs. House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3354F-E03E-46D4-9C31-C748ADD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2475D34-3B6A-4A9C-8B3C-9AB981372D57}" type="slidenum">
              <a:rPr lang="en-US" smtClean="0"/>
              <a:pPr defTabSz="914400"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2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B58E83-E30E-43A8-88DD-873786C9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Directors vs. House Committee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1812B-C6E6-4C2D-B0F6-B08D4ED4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C4C2C-D171-483D-BF72-3D1C9E3F9B4E}"/>
              </a:ext>
            </a:extLst>
          </p:cNvPr>
          <p:cNvSpPr/>
          <p:nvPr/>
        </p:nvSpPr>
        <p:spPr>
          <a:xfrm>
            <a:off x="1766887" y="2000249"/>
            <a:ext cx="561022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T w="44450" h="25400"/>
            </a:sp3d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44273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3A35-1449-4A74-99E5-17B991959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</a:t>
            </a:r>
            <a:r>
              <a:rPr lang="en-US" sz="4000" b="1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4000" b="1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Managing </a:t>
            </a:r>
            <a:r>
              <a:rPr lang="en-US" sz="4000" b="1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b="1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</a:t>
            </a:r>
            <a:r>
              <a:rPr lang="en-US" sz="4000" b="1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4000" b="1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4000" b="1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ittee</a:t>
            </a:r>
          </a:p>
          <a:p>
            <a:pPr marL="0" indent="0" algn="ctr">
              <a:buNone/>
            </a:pPr>
            <a:r>
              <a:rPr lang="en-US" sz="4000" b="1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(from Statutes Annotated, 16.040)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E69DF-3F43-485B-8B5A-6DB9F7F6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House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57E86-7F15-4826-A95E-575D0FBC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8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4788-A41C-4414-BF99-5CC4A814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31C3-2F22-43EA-B8A0-78A0DCBF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250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presentation are the best practices for successfully managing a House Committee.</a:t>
            </a:r>
          </a:p>
          <a:p>
            <a:pPr lvl="1"/>
            <a:r>
              <a:rPr lang="en-US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four (4) options on the setting up of the governing body. </a:t>
            </a:r>
          </a:p>
          <a:p>
            <a:pPr lvl="1"/>
            <a:r>
              <a:rPr lang="en-US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16.040</a:t>
            </a:r>
          </a:p>
          <a:p>
            <a:pPr lvl="2" algn="just"/>
            <a:r>
              <a:rPr lang="en-US" sz="18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Exalted Ruler, elected chair officers (Leading, Loyal &amp; Lecturing Knights) and the Trustees; or </a:t>
            </a:r>
          </a:p>
          <a:p>
            <a:pPr lvl="2" algn="just"/>
            <a:r>
              <a:rPr lang="en-US" sz="18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Trustees of the Lodge; or </a:t>
            </a:r>
          </a:p>
          <a:p>
            <a:pPr lvl="2" algn="just"/>
            <a:r>
              <a:rPr lang="en-US" sz="18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 House Committee (of not fewer than 3 or more than 13) to be appointed by the Exalted Ruler of the Lodge (the exact number must be set forth in the By-Laws) </a:t>
            </a:r>
            <a:r>
              <a:rPr lang="en-US" sz="1800" b="0" i="1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 common)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or </a:t>
            </a:r>
          </a:p>
          <a:p>
            <a:pPr lvl="2" algn="just"/>
            <a:r>
              <a:rPr lang="en-US" sz="18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Board of Directors of a Corporation formed under Section 16.030.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5CE37-E524-4D6F-85E5-5B1A32A9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1850" y="6294439"/>
            <a:ext cx="3086100" cy="365125"/>
          </a:xfrm>
        </p:spPr>
        <p:txBody>
          <a:bodyPr/>
          <a:lstStyle/>
          <a:p>
            <a:r>
              <a:rPr lang="en-US" dirty="0"/>
              <a:t>House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3354F-E03E-46D4-9C31-C748ADD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0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4788-A41C-4414-BF99-5CC4A814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21E1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b="0" i="0" u="none" strike="noStrike" baseline="0" dirty="0">
                <a:solidFill>
                  <a:srgbClr val="221E1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ethod of supervision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31C3-2F22-43EA-B8A0-78A0DCBFA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 be specified in the By-Laws and actions of the House Committee </a:t>
            </a:r>
          </a:p>
          <a:p>
            <a:pPr lvl="1"/>
            <a:r>
              <a:rPr lang="en-US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always be subject to the control and direction of the Lodge</a:t>
            </a:r>
          </a:p>
          <a:p>
            <a:pPr lvl="1"/>
            <a:endParaRPr lang="en-US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those actions and decisions pertaining to an employment relationship and the fixing of prices for goods and services.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5CE37-E524-4D6F-85E5-5B1A32A9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House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3354F-E03E-46D4-9C31-C748ADD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0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4788-A41C-4414-BF99-5CC4A814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u="none" strike="noStrike" baseline="0" dirty="0">
                <a:solidFill>
                  <a:srgbClr val="221E1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First Order of Business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31C3-2F22-43EA-B8A0-78A0DCBF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1775"/>
            <a:ext cx="7886700" cy="4351338"/>
          </a:xfrm>
        </p:spPr>
        <p:txBody>
          <a:bodyPr/>
          <a:lstStyle/>
          <a:p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 Chairman and Secretary. </a:t>
            </a:r>
          </a:p>
          <a:p>
            <a:endParaRPr lang="en-US" i="0" u="none" strike="noStrike" baseline="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time to hold at least one regular meeting each month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5CE37-E524-4D6F-85E5-5B1A32A9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House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3354F-E03E-46D4-9C31-C748ADD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1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4788-A41C-4414-BF99-5CC4A814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31C3-2F22-43EA-B8A0-78A0DCBF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250"/>
            <a:ext cx="7886700" cy="4308475"/>
          </a:xfrm>
        </p:spPr>
        <p:txBody>
          <a:bodyPr>
            <a:noAutofit/>
          </a:bodyPr>
          <a:lstStyle/>
          <a:p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House club, bar, can be supervised by the Chairman of the committee or a designated member of the committee.</a:t>
            </a:r>
          </a:p>
          <a:p>
            <a:r>
              <a:rPr lang="en-US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responsibility of the Chair and his/her designee to deal with the employees of the Club / Social Quarters.</a:t>
            </a:r>
          </a:p>
          <a:p>
            <a:endParaRPr lang="en-US" b="0" i="0" u="none" strike="noStrike" baseline="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other member should ever correct an employee or demean or belittle an employee.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0" u="none" strike="noStrike" baseline="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5CE37-E524-4D6F-85E5-5B1A32A9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House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3354F-E03E-46D4-9C31-C748ADD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4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4788-A41C-4414-BF99-5CC4A814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31C3-2F22-43EA-B8A0-78A0DCBF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415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resented at the final regular meeting of the Lodge in April </a:t>
            </a:r>
          </a:p>
          <a:p>
            <a:pPr lvl="1"/>
            <a:r>
              <a:rPr lang="en-US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from the Lodge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5CE37-E524-4D6F-85E5-5B1A32A9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House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3354F-E03E-46D4-9C31-C748ADD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1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4788-A41C-4414-BF99-5CC4A814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31C3-2F22-43EA-B8A0-78A0DCBF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4625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nventory of bar alcohol, food, and supplies should be taken </a:t>
            </a:r>
            <a:r>
              <a:rPr lang="en-US" b="1" i="1" u="sng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</a:p>
          <a:p>
            <a:r>
              <a:rPr lang="en-US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than the manager or other employees </a:t>
            </a:r>
            <a:endParaRPr lang="en-US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regularly </a:t>
            </a:r>
          </a:p>
          <a:p>
            <a:r>
              <a:rPr lang="en-US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supplies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5CE37-E524-4D6F-85E5-5B1A32A9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House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3354F-E03E-46D4-9C31-C748ADD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4788-A41C-4414-BF99-5CC4A814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31C3-2F22-43EA-B8A0-78A0DCBF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67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Social Quarter funds belong to the Lodge</a:t>
            </a:r>
          </a:p>
          <a:p>
            <a:pPr lvl="1"/>
            <a:r>
              <a:rPr lang="en-US" sz="280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has power to purchase supplies for the club, </a:t>
            </a:r>
          </a:p>
          <a:p>
            <a:pPr lvl="2"/>
            <a:r>
              <a:rPr lang="en-US" sz="2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Lodge approval</a:t>
            </a:r>
          </a:p>
          <a:p>
            <a:pPr lvl="1"/>
            <a:r>
              <a:rPr lang="en-US" sz="28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daily records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5CE37-E524-4D6F-85E5-5B1A32A9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House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3354F-E03E-46D4-9C31-C748ADD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5D34-3B6A-4A9C-8B3C-9AB981372D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9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Template</Template>
  <TotalTime>4284</TotalTime>
  <Words>757</Words>
  <Application>Microsoft Office PowerPoint</Application>
  <PresentationFormat>On-screen Show (4:3)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TimesNewRomanPSMT</vt:lpstr>
      <vt:lpstr>Office Theme</vt:lpstr>
      <vt:lpstr> House Committee </vt:lpstr>
      <vt:lpstr>PowerPoint Presentation</vt:lpstr>
      <vt:lpstr>Best Practices</vt:lpstr>
      <vt:lpstr>Method of supervision </vt:lpstr>
      <vt:lpstr>First Order of Business</vt:lpstr>
      <vt:lpstr>Club Management</vt:lpstr>
      <vt:lpstr>Club Budget</vt:lpstr>
      <vt:lpstr>Club Inventory</vt:lpstr>
      <vt:lpstr>Club Funds</vt:lpstr>
      <vt:lpstr>Club Activities</vt:lpstr>
      <vt:lpstr>Enforcement of Approved House Rules</vt:lpstr>
      <vt:lpstr>Recommended Reading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Lodge Boards of Directors duties and responsibilities under Grand Lodge Statute (GLS) 16.020</dc:title>
  <dc:creator>Andrew Mishaga</dc:creator>
  <cp:lastModifiedBy>Andrew Mishaga</cp:lastModifiedBy>
  <cp:revision>8</cp:revision>
  <cp:lastPrinted>2021-08-14T12:10:42Z</cp:lastPrinted>
  <dcterms:created xsi:type="dcterms:W3CDTF">2021-07-22T15:58:19Z</dcterms:created>
  <dcterms:modified xsi:type="dcterms:W3CDTF">2022-03-14T14:17:57Z</dcterms:modified>
</cp:coreProperties>
</file>