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67" r:id="rId14"/>
    <p:sldId id="268" r:id="rId15"/>
    <p:sldId id="273" r:id="rId16"/>
    <p:sldId id="269" r:id="rId17"/>
    <p:sldId id="274" r:id="rId18"/>
    <p:sldId id="270" r:id="rId19"/>
    <p:sldId id="271" r:id="rId20"/>
    <p:sldId id="275" r:id="rId21"/>
    <p:sldId id="276" r:id="rId22"/>
    <p:sldId id="277" r:id="rId23"/>
    <p:sldId id="278" r:id="rId24"/>
    <p:sldId id="279" r:id="rId25"/>
    <p:sldId id="280" r:id="rId26"/>
    <p:sldId id="281" r:id="rId27"/>
    <p:sldId id="282" r:id="rId28"/>
    <p:sldId id="283" r:id="rId29"/>
    <p:sldId id="285"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085254-B574-4069-BA32-A1EC78C3FBD5}"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2990814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85254-B574-4069-BA32-A1EC78C3FBD5}"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296961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85254-B574-4069-BA32-A1EC78C3FBD5}"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3645825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85254-B574-4069-BA32-A1EC78C3FBD5}"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8625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85254-B574-4069-BA32-A1EC78C3FBD5}"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290669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085254-B574-4069-BA32-A1EC78C3FBD5}"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388477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85254-B574-4069-BA32-A1EC78C3FBD5}"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133968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85254-B574-4069-BA32-A1EC78C3FBD5}" type="datetimeFigureOut">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97430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85254-B574-4069-BA32-A1EC78C3FBD5}"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220604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85254-B574-4069-BA32-A1EC78C3FBD5}"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382479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85254-B574-4069-BA32-A1EC78C3FBD5}"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426B4-59DF-46FA-822B-B03E881320EC}" type="slidenum">
              <a:rPr lang="en-US" smtClean="0"/>
              <a:t>‹#›</a:t>
            </a:fld>
            <a:endParaRPr lang="en-US"/>
          </a:p>
        </p:txBody>
      </p:sp>
    </p:spTree>
    <p:extLst>
      <p:ext uri="{BB962C8B-B14F-4D97-AF65-F5344CB8AC3E}">
        <p14:creationId xmlns:p14="http://schemas.microsoft.com/office/powerpoint/2010/main" val="4188088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85254-B574-4069-BA32-A1EC78C3FBD5}" type="datetimeFigureOut">
              <a:rPr lang="en-US" smtClean="0"/>
              <a:t>9/16/2021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426B4-59DF-46FA-822B-B03E881320EC}" type="slidenum">
              <a:rPr lang="en-US" smtClean="0"/>
              <a:t>‹#›</a:t>
            </a:fld>
            <a:endParaRPr lang="en-US"/>
          </a:p>
        </p:txBody>
      </p:sp>
    </p:spTree>
    <p:extLst>
      <p:ext uri="{BB962C8B-B14F-4D97-AF65-F5344CB8AC3E}">
        <p14:creationId xmlns:p14="http://schemas.microsoft.com/office/powerpoint/2010/main" val="883235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Lodge Budgets</a:t>
            </a:r>
            <a:endParaRPr lang="en-US" sz="5400" dirty="0"/>
          </a:p>
        </p:txBody>
      </p:sp>
      <p:sp>
        <p:nvSpPr>
          <p:cNvPr id="3" name="Subtitle 2"/>
          <p:cNvSpPr>
            <a:spLocks noGrp="1"/>
          </p:cNvSpPr>
          <p:nvPr>
            <p:ph type="subTitle" idx="1"/>
          </p:nvPr>
        </p:nvSpPr>
        <p:spPr/>
        <p:txBody>
          <a:bodyPr/>
          <a:lstStyle/>
          <a:p>
            <a:r>
              <a:rPr lang="en-US" dirty="0" smtClean="0"/>
              <a:t>By </a:t>
            </a:r>
            <a:r>
              <a:rPr lang="en-US" smtClean="0"/>
              <a:t>Harry Woodstrom</a:t>
            </a:r>
          </a:p>
          <a:p>
            <a:endParaRPr lang="en-US" dirty="0"/>
          </a:p>
        </p:txBody>
      </p:sp>
    </p:spTree>
    <p:extLst>
      <p:ext uri="{BB962C8B-B14F-4D97-AF65-F5344CB8AC3E}">
        <p14:creationId xmlns:p14="http://schemas.microsoft.com/office/powerpoint/2010/main" val="1444670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Properly classify the Lodges </a:t>
            </a:r>
            <a:r>
              <a:rPr lang="en-US" dirty="0">
                <a:solidFill>
                  <a:srgbClr val="C00000"/>
                </a:solidFill>
              </a:rPr>
              <a:t>Assets, Liabilities, Equity, Revenues and </a:t>
            </a:r>
            <a:r>
              <a:rPr lang="en-US" dirty="0" smtClean="0">
                <a:solidFill>
                  <a:srgbClr val="C00000"/>
                </a:solidFill>
              </a:rPr>
              <a:t>Expenses</a:t>
            </a:r>
          </a:p>
          <a:p>
            <a:r>
              <a:rPr lang="en-US" dirty="0"/>
              <a:t>Provide </a:t>
            </a:r>
            <a:r>
              <a:rPr lang="en-US" dirty="0">
                <a:solidFill>
                  <a:srgbClr val="C00000"/>
                </a:solidFill>
              </a:rPr>
              <a:t>useful information </a:t>
            </a:r>
            <a:r>
              <a:rPr lang="en-US" dirty="0"/>
              <a:t>to the Board of Directors and business segment managers to make sound financial </a:t>
            </a:r>
            <a:r>
              <a:rPr lang="en-US" dirty="0" smtClean="0"/>
              <a:t>decisions</a:t>
            </a:r>
          </a:p>
          <a:p>
            <a:r>
              <a:rPr lang="en-US" dirty="0"/>
              <a:t>Provide detailed information for the accurate completion of the Lodge’s Federal, State and Local </a:t>
            </a:r>
            <a:r>
              <a:rPr lang="en-US" dirty="0">
                <a:solidFill>
                  <a:srgbClr val="C00000"/>
                </a:solidFill>
              </a:rPr>
              <a:t>Information and Income Tax Returns</a:t>
            </a:r>
            <a:r>
              <a:rPr lang="en-US" dirty="0"/>
              <a:t>. This includes the segregation of member versus non-member Revenues and Expenses.</a:t>
            </a:r>
          </a:p>
        </p:txBody>
      </p:sp>
    </p:spTree>
    <p:extLst>
      <p:ext uri="{BB962C8B-B14F-4D97-AF65-F5344CB8AC3E}">
        <p14:creationId xmlns:p14="http://schemas.microsoft.com/office/powerpoint/2010/main" val="3644650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a:t>
            </a:r>
            <a:endParaRPr lang="en-US" dirty="0"/>
          </a:p>
        </p:txBody>
      </p:sp>
      <p:sp>
        <p:nvSpPr>
          <p:cNvPr id="3" name="Content Placeholder 2"/>
          <p:cNvSpPr>
            <a:spLocks noGrp="1"/>
          </p:cNvSpPr>
          <p:nvPr>
            <p:ph idx="1"/>
          </p:nvPr>
        </p:nvSpPr>
        <p:spPr/>
        <p:txBody>
          <a:bodyPr/>
          <a:lstStyle/>
          <a:p>
            <a:pPr lvl="1"/>
            <a:r>
              <a:rPr lang="en-US" dirty="0"/>
              <a:t>30150	Miscellaneous	</a:t>
            </a:r>
            <a:r>
              <a:rPr lang="en-US" dirty="0" smtClean="0"/>
              <a:t>		Income</a:t>
            </a:r>
            <a:endParaRPr lang="en-US" dirty="0"/>
          </a:p>
          <a:p>
            <a:pPr lvl="1"/>
            <a:r>
              <a:rPr lang="en-US" dirty="0"/>
              <a:t>30155	Golf Tournaments	</a:t>
            </a:r>
            <a:r>
              <a:rPr lang="en-US" dirty="0" smtClean="0"/>
              <a:t>		Income</a:t>
            </a:r>
            <a:endParaRPr lang="en-US" dirty="0"/>
          </a:p>
          <a:p>
            <a:pPr lvl="1"/>
            <a:r>
              <a:rPr lang="en-US" dirty="0"/>
              <a:t>30165	Lodge Activities Members	</a:t>
            </a:r>
            <a:r>
              <a:rPr lang="en-US" dirty="0" smtClean="0"/>
              <a:t>Income</a:t>
            </a:r>
            <a:endParaRPr lang="en-US" dirty="0"/>
          </a:p>
          <a:p>
            <a:pPr lvl="1"/>
            <a:r>
              <a:rPr lang="en-US" dirty="0"/>
              <a:t>30170	Lodge Activities Non-Member UBI	Income	</a:t>
            </a:r>
          </a:p>
          <a:p>
            <a:pPr lvl="1"/>
            <a:r>
              <a:rPr lang="en-US" dirty="0"/>
              <a:t>30180	Lodge Fund Raisers	</a:t>
            </a:r>
            <a:r>
              <a:rPr lang="en-US" dirty="0" smtClean="0"/>
              <a:t>	Income</a:t>
            </a:r>
            <a:r>
              <a:rPr lang="en-US" dirty="0"/>
              <a:t>	</a:t>
            </a:r>
          </a:p>
          <a:p>
            <a:endParaRPr lang="en-US" dirty="0"/>
          </a:p>
        </p:txBody>
      </p:sp>
    </p:spTree>
    <p:extLst>
      <p:ext uri="{BB962C8B-B14F-4D97-AF65-F5344CB8AC3E}">
        <p14:creationId xmlns:p14="http://schemas.microsoft.com/office/powerpoint/2010/main" val="3536449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a:t>
            </a:r>
            <a:endParaRPr lang="en-US" dirty="0"/>
          </a:p>
        </p:txBody>
      </p:sp>
      <p:sp>
        <p:nvSpPr>
          <p:cNvPr id="3" name="Content Placeholder 2"/>
          <p:cNvSpPr>
            <a:spLocks noGrp="1"/>
          </p:cNvSpPr>
          <p:nvPr>
            <p:ph idx="1"/>
          </p:nvPr>
        </p:nvSpPr>
        <p:spPr/>
        <p:txBody>
          <a:bodyPr/>
          <a:lstStyle/>
          <a:p>
            <a:endParaRPr lang="en-US" dirty="0" smtClean="0"/>
          </a:p>
          <a:p>
            <a:r>
              <a:rPr lang="en-US" dirty="0" smtClean="0"/>
              <a:t>Use </a:t>
            </a:r>
            <a:r>
              <a:rPr lang="en-US" dirty="0"/>
              <a:t>of two-character </a:t>
            </a:r>
            <a:r>
              <a:rPr lang="en-US" dirty="0">
                <a:solidFill>
                  <a:srgbClr val="C00000"/>
                </a:solidFill>
              </a:rPr>
              <a:t>subaccounts</a:t>
            </a:r>
            <a:r>
              <a:rPr lang="en-US" dirty="0"/>
              <a:t> is permitted to allow the Lodge to adapt the COA to unique </a:t>
            </a:r>
            <a:r>
              <a:rPr lang="en-US" dirty="0" smtClean="0"/>
              <a:t>activities </a:t>
            </a:r>
            <a:r>
              <a:rPr lang="en-US" dirty="0"/>
              <a:t>within the </a:t>
            </a:r>
            <a:r>
              <a:rPr lang="en-US" dirty="0" smtClean="0"/>
              <a:t>Lodge</a:t>
            </a:r>
          </a:p>
          <a:p>
            <a:r>
              <a:rPr lang="en-US" dirty="0" smtClean="0"/>
              <a:t>Pair </a:t>
            </a:r>
            <a:r>
              <a:rPr lang="en-US" dirty="0" smtClean="0">
                <a:solidFill>
                  <a:srgbClr val="C00000"/>
                </a:solidFill>
              </a:rPr>
              <a:t>Income</a:t>
            </a:r>
            <a:r>
              <a:rPr lang="en-US" dirty="0" smtClean="0"/>
              <a:t> and </a:t>
            </a:r>
            <a:r>
              <a:rPr lang="en-US" dirty="0" smtClean="0">
                <a:solidFill>
                  <a:srgbClr val="C00000"/>
                </a:solidFill>
              </a:rPr>
              <a:t>Expense</a:t>
            </a:r>
            <a:r>
              <a:rPr lang="en-US" dirty="0" smtClean="0"/>
              <a:t> accounts to provide useful management information</a:t>
            </a:r>
          </a:p>
          <a:p>
            <a:pPr marL="0" indent="0">
              <a:buNone/>
            </a:pPr>
            <a:endParaRPr lang="en-US" dirty="0"/>
          </a:p>
        </p:txBody>
      </p:sp>
    </p:spTree>
    <p:extLst>
      <p:ext uri="{BB962C8B-B14F-4D97-AF65-F5344CB8AC3E}">
        <p14:creationId xmlns:p14="http://schemas.microsoft.com/office/powerpoint/2010/main" val="104566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a:t>
            </a:r>
            <a:endParaRPr lang="en-US" dirty="0"/>
          </a:p>
        </p:txBody>
      </p:sp>
      <p:sp>
        <p:nvSpPr>
          <p:cNvPr id="3" name="Content Placeholder 2"/>
          <p:cNvSpPr>
            <a:spLocks noGrp="1"/>
          </p:cNvSpPr>
          <p:nvPr>
            <p:ph idx="1"/>
          </p:nvPr>
        </p:nvSpPr>
        <p:spPr/>
        <p:txBody>
          <a:bodyPr/>
          <a:lstStyle/>
          <a:p>
            <a:r>
              <a:rPr lang="en-US" dirty="0" smtClean="0"/>
              <a:t>30180 Lodge Fund Raisers - Income</a:t>
            </a:r>
          </a:p>
          <a:p>
            <a:r>
              <a:rPr lang="en-US" dirty="0" smtClean="0"/>
              <a:t>3018010 Soap Box Derby – Income</a:t>
            </a:r>
          </a:p>
          <a:p>
            <a:endParaRPr lang="en-US" dirty="0"/>
          </a:p>
          <a:p>
            <a:r>
              <a:rPr lang="en-US" dirty="0" smtClean="0"/>
              <a:t>30600 Fund Raiser Expense – Expense</a:t>
            </a:r>
          </a:p>
          <a:p>
            <a:r>
              <a:rPr lang="en-US" dirty="0" smtClean="0"/>
              <a:t>3060010 Soap Box Derby Expense – Expense</a:t>
            </a:r>
          </a:p>
          <a:p>
            <a:endParaRPr lang="en-US" dirty="0"/>
          </a:p>
          <a:p>
            <a:r>
              <a:rPr lang="en-US" dirty="0" smtClean="0"/>
              <a:t>Numbers and Names must be unique</a:t>
            </a:r>
            <a:endParaRPr lang="en-US" dirty="0"/>
          </a:p>
        </p:txBody>
      </p:sp>
    </p:spTree>
    <p:extLst>
      <p:ext uri="{BB962C8B-B14F-4D97-AF65-F5344CB8AC3E}">
        <p14:creationId xmlns:p14="http://schemas.microsoft.com/office/powerpoint/2010/main" val="1306984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Sheet</a:t>
            </a:r>
            <a:endParaRPr lang="en-US" dirty="0"/>
          </a:p>
        </p:txBody>
      </p:sp>
      <p:sp>
        <p:nvSpPr>
          <p:cNvPr id="3" name="Content Placeholder 2"/>
          <p:cNvSpPr>
            <a:spLocks noGrp="1"/>
          </p:cNvSpPr>
          <p:nvPr>
            <p:ph idx="1"/>
          </p:nvPr>
        </p:nvSpPr>
        <p:spPr/>
        <p:txBody>
          <a:bodyPr/>
          <a:lstStyle/>
          <a:p>
            <a:endParaRPr lang="en-US" sz="2400" dirty="0" smtClean="0">
              <a:solidFill>
                <a:srgbClr val="00B050"/>
              </a:solidFill>
            </a:endParaRPr>
          </a:p>
          <a:p>
            <a:endParaRPr lang="en-US" sz="2400" dirty="0">
              <a:solidFill>
                <a:srgbClr val="00B050"/>
              </a:solidFill>
            </a:endParaRPr>
          </a:p>
          <a:p>
            <a:r>
              <a:rPr lang="en-US" sz="2400" dirty="0" smtClean="0">
                <a:solidFill>
                  <a:srgbClr val="00B050"/>
                </a:solidFill>
              </a:rPr>
              <a:t>Assets</a:t>
            </a:r>
            <a:r>
              <a:rPr lang="en-US" sz="2400" dirty="0"/>
              <a:t>	What the Lodge owns		</a:t>
            </a:r>
            <a:r>
              <a:rPr lang="en-US" sz="2400" dirty="0">
                <a:solidFill>
                  <a:srgbClr val="C00000"/>
                </a:solidFill>
              </a:rPr>
              <a:t>Balance Sheet</a:t>
            </a:r>
            <a:r>
              <a:rPr lang="en-US" sz="2400" dirty="0"/>
              <a:t>	</a:t>
            </a:r>
          </a:p>
          <a:p>
            <a:r>
              <a:rPr lang="en-US" sz="2400" dirty="0">
                <a:solidFill>
                  <a:srgbClr val="00B050"/>
                </a:solidFill>
              </a:rPr>
              <a:t>Liabilities</a:t>
            </a:r>
            <a:r>
              <a:rPr lang="en-US" sz="2400" dirty="0"/>
              <a:t>	What the Lodge owes		</a:t>
            </a:r>
            <a:r>
              <a:rPr lang="en-US" sz="2400" dirty="0">
                <a:solidFill>
                  <a:srgbClr val="C00000"/>
                </a:solidFill>
              </a:rPr>
              <a:t>Balance Sheet</a:t>
            </a:r>
            <a:r>
              <a:rPr lang="en-US" sz="2400" dirty="0"/>
              <a:t>	</a:t>
            </a:r>
          </a:p>
          <a:p>
            <a:r>
              <a:rPr lang="en-US" sz="2400" dirty="0">
                <a:solidFill>
                  <a:srgbClr val="00B050"/>
                </a:solidFill>
              </a:rPr>
              <a:t>Equity</a:t>
            </a:r>
            <a:r>
              <a:rPr lang="en-US" sz="2400" dirty="0"/>
              <a:t>	Net worth of the Lodge	</a:t>
            </a:r>
            <a:r>
              <a:rPr lang="en-US" sz="2400" dirty="0">
                <a:solidFill>
                  <a:srgbClr val="C00000"/>
                </a:solidFill>
              </a:rPr>
              <a:t>Balance Sheet</a:t>
            </a:r>
          </a:p>
          <a:p>
            <a:endParaRPr lang="en-US" dirty="0"/>
          </a:p>
        </p:txBody>
      </p:sp>
    </p:spTree>
    <p:extLst>
      <p:ext uri="{BB962C8B-B14F-4D97-AF65-F5344CB8AC3E}">
        <p14:creationId xmlns:p14="http://schemas.microsoft.com/office/powerpoint/2010/main" val="3535016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Sheet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1230" y="1600200"/>
            <a:ext cx="7241540" cy="4525963"/>
          </a:xfrm>
        </p:spPr>
      </p:pic>
    </p:spTree>
    <p:extLst>
      <p:ext uri="{BB962C8B-B14F-4D97-AF65-F5344CB8AC3E}">
        <p14:creationId xmlns:p14="http://schemas.microsoft.com/office/powerpoint/2010/main" val="2437139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&amp; Loss (P&amp;L)</a:t>
            </a:r>
            <a:endParaRPr lang="en-US" dirty="0"/>
          </a:p>
        </p:txBody>
      </p:sp>
      <p:sp>
        <p:nvSpPr>
          <p:cNvPr id="3" name="Content Placeholder 2"/>
          <p:cNvSpPr>
            <a:spLocks noGrp="1"/>
          </p:cNvSpPr>
          <p:nvPr>
            <p:ph idx="1"/>
          </p:nvPr>
        </p:nvSpPr>
        <p:spPr/>
        <p:txBody>
          <a:bodyPr/>
          <a:lstStyle/>
          <a:p>
            <a:endParaRPr lang="en-US" sz="2400" dirty="0" smtClean="0">
              <a:solidFill>
                <a:srgbClr val="00B050"/>
              </a:solidFill>
            </a:endParaRPr>
          </a:p>
          <a:p>
            <a:r>
              <a:rPr lang="en-US" sz="2400" dirty="0" smtClean="0">
                <a:solidFill>
                  <a:srgbClr val="00B050"/>
                </a:solidFill>
              </a:rPr>
              <a:t>Revenues</a:t>
            </a:r>
            <a:r>
              <a:rPr lang="en-US" sz="2400" dirty="0"/>
              <a:t>	Income sources of the Lodge	</a:t>
            </a:r>
            <a:r>
              <a:rPr lang="en-US" sz="2400" dirty="0">
                <a:solidFill>
                  <a:srgbClr val="C00000"/>
                </a:solidFill>
              </a:rPr>
              <a:t>Profit and Loss</a:t>
            </a:r>
            <a:r>
              <a:rPr lang="en-US" sz="2400" dirty="0"/>
              <a:t>	</a:t>
            </a:r>
          </a:p>
          <a:p>
            <a:r>
              <a:rPr lang="en-US" sz="2400" dirty="0">
                <a:solidFill>
                  <a:srgbClr val="00B050"/>
                </a:solidFill>
              </a:rPr>
              <a:t>Expenses</a:t>
            </a:r>
            <a:r>
              <a:rPr lang="en-US" sz="2400" dirty="0"/>
              <a:t>	Operating costs of the Lodge	</a:t>
            </a:r>
            <a:r>
              <a:rPr lang="en-US" sz="2400" dirty="0">
                <a:solidFill>
                  <a:srgbClr val="C00000"/>
                </a:solidFill>
              </a:rPr>
              <a:t>Profit and Loss</a:t>
            </a:r>
            <a:r>
              <a:rPr lang="en-US" sz="2400" dirty="0"/>
              <a:t>	</a:t>
            </a:r>
          </a:p>
          <a:p>
            <a:endParaRPr lang="en-US" dirty="0" smtClean="0"/>
          </a:p>
          <a:p>
            <a:r>
              <a:rPr lang="en-US" sz="2400" dirty="0" smtClean="0"/>
              <a:t>And a special category of Expense</a:t>
            </a:r>
          </a:p>
          <a:p>
            <a:r>
              <a:rPr lang="en-US" sz="2400" dirty="0" smtClean="0">
                <a:solidFill>
                  <a:srgbClr val="00B050"/>
                </a:solidFill>
              </a:rPr>
              <a:t>Cost of Goods Sold </a:t>
            </a:r>
            <a:r>
              <a:rPr lang="en-US" sz="2400" dirty="0" smtClean="0"/>
              <a:t>Purchases of saleable items </a:t>
            </a:r>
            <a:r>
              <a:rPr lang="en-US" sz="2400" dirty="0" smtClean="0">
                <a:solidFill>
                  <a:srgbClr val="C00000"/>
                </a:solidFill>
              </a:rPr>
              <a:t>Profit and Loss </a:t>
            </a:r>
            <a:endParaRPr lang="en-US" sz="2400" dirty="0">
              <a:solidFill>
                <a:srgbClr val="C00000"/>
              </a:solidFill>
            </a:endParaRPr>
          </a:p>
        </p:txBody>
      </p:sp>
    </p:spTree>
    <p:extLst>
      <p:ext uri="{BB962C8B-B14F-4D97-AF65-F5344CB8AC3E}">
        <p14:creationId xmlns:p14="http://schemas.microsoft.com/office/powerpoint/2010/main" val="376052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&amp; Loss (P&amp;L)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1230" y="1600200"/>
            <a:ext cx="7241540" cy="4525963"/>
          </a:xfrm>
        </p:spPr>
      </p:pic>
    </p:spTree>
    <p:extLst>
      <p:ext uri="{BB962C8B-B14F-4D97-AF65-F5344CB8AC3E}">
        <p14:creationId xmlns:p14="http://schemas.microsoft.com/office/powerpoint/2010/main" val="514348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a:t>
            </a:r>
            <a:endParaRPr lang="en-US" dirty="0"/>
          </a:p>
        </p:txBody>
      </p:sp>
      <p:sp>
        <p:nvSpPr>
          <p:cNvPr id="3" name="Content Placeholder 2"/>
          <p:cNvSpPr>
            <a:spLocks noGrp="1"/>
          </p:cNvSpPr>
          <p:nvPr>
            <p:ph idx="1"/>
          </p:nvPr>
        </p:nvSpPr>
        <p:spPr/>
        <p:txBody>
          <a:bodyPr/>
          <a:lstStyle/>
          <a:p>
            <a:r>
              <a:rPr lang="en-US" dirty="0"/>
              <a:t>A budget is defined as a </a:t>
            </a:r>
            <a:r>
              <a:rPr lang="en-US" dirty="0">
                <a:solidFill>
                  <a:srgbClr val="00B050"/>
                </a:solidFill>
              </a:rPr>
              <a:t>financial plan</a:t>
            </a:r>
            <a:r>
              <a:rPr lang="en-US" dirty="0"/>
              <a:t> that </a:t>
            </a:r>
            <a:r>
              <a:rPr lang="en-US" dirty="0">
                <a:solidFill>
                  <a:srgbClr val="C00000"/>
                </a:solidFill>
              </a:rPr>
              <a:t>estimates</a:t>
            </a:r>
            <a:r>
              <a:rPr lang="en-US" dirty="0"/>
              <a:t> future Revenues and future </a:t>
            </a:r>
            <a:r>
              <a:rPr lang="en-US" dirty="0" smtClean="0"/>
              <a:t>Expenses </a:t>
            </a:r>
            <a:r>
              <a:rPr lang="en-US" dirty="0"/>
              <a:t>and is used to manage </a:t>
            </a:r>
            <a:endParaRPr lang="en-US" dirty="0" smtClean="0"/>
          </a:p>
          <a:p>
            <a:r>
              <a:rPr lang="en-US" dirty="0" smtClean="0"/>
              <a:t>It is a </a:t>
            </a:r>
            <a:r>
              <a:rPr lang="en-US" dirty="0" smtClean="0">
                <a:solidFill>
                  <a:srgbClr val="00B050"/>
                </a:solidFill>
              </a:rPr>
              <a:t>future P&amp;L</a:t>
            </a:r>
            <a:r>
              <a:rPr lang="en-US" dirty="0" smtClean="0"/>
              <a:t>.</a:t>
            </a:r>
          </a:p>
          <a:p>
            <a:r>
              <a:rPr lang="en-US" dirty="0" smtClean="0"/>
              <a:t>There are many reasons to have a budget, but the one that should get your </a:t>
            </a:r>
            <a:r>
              <a:rPr lang="en-US" dirty="0" smtClean="0">
                <a:solidFill>
                  <a:srgbClr val="C00000"/>
                </a:solidFill>
              </a:rPr>
              <a:t>attention</a:t>
            </a:r>
            <a:r>
              <a:rPr lang="en-US" dirty="0" smtClean="0"/>
              <a:t> is that it is </a:t>
            </a:r>
            <a:r>
              <a:rPr lang="en-US" dirty="0" smtClean="0">
                <a:solidFill>
                  <a:srgbClr val="C00000"/>
                </a:solidFill>
              </a:rPr>
              <a:t>required</a:t>
            </a:r>
            <a:r>
              <a:rPr lang="en-US" dirty="0" smtClean="0"/>
              <a:t>.</a:t>
            </a:r>
            <a:endParaRPr lang="en-US" dirty="0"/>
          </a:p>
        </p:txBody>
      </p:sp>
    </p:spTree>
    <p:extLst>
      <p:ext uri="{BB962C8B-B14F-4D97-AF65-F5344CB8AC3E}">
        <p14:creationId xmlns:p14="http://schemas.microsoft.com/office/powerpoint/2010/main" val="1841689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1</a:t>
            </a:r>
            <a:r>
              <a:rPr lang="en-US" dirty="0" smtClean="0"/>
              <a:t>. After </a:t>
            </a:r>
            <a:r>
              <a:rPr lang="en-US" dirty="0"/>
              <a:t>the February FRS data has been submitted obtain a copy of the year-to-date Actual Profit and Loss Statements compared to the full year budget for all business activities.</a:t>
            </a:r>
          </a:p>
          <a:p>
            <a:r>
              <a:rPr lang="en-US" b="1" i="1" dirty="0"/>
              <a:t>2. </a:t>
            </a:r>
            <a:r>
              <a:rPr lang="en-US" dirty="0"/>
              <a:t>Review these statements and note any one-time Revenues and Expenses that occurred during the year. These one-time items should not be included in the budget.</a:t>
            </a:r>
          </a:p>
          <a:p>
            <a:r>
              <a:rPr lang="en-US" b="1" i="1" dirty="0"/>
              <a:t>3. </a:t>
            </a:r>
            <a:r>
              <a:rPr lang="en-US" dirty="0"/>
              <a:t>Prepare the Revenue sections first making reasonable estimates for all anticipated Revenues. The estimates should be both reasonable and conservative</a:t>
            </a:r>
            <a:r>
              <a:rPr lang="en-US" dirty="0" smtClean="0"/>
              <a:t>.</a:t>
            </a:r>
            <a:endParaRPr lang="en-US" dirty="0"/>
          </a:p>
        </p:txBody>
      </p:sp>
    </p:spTree>
    <p:extLst>
      <p:ext uri="{BB962C8B-B14F-4D97-AF65-F5344CB8AC3E}">
        <p14:creationId xmlns:p14="http://schemas.microsoft.com/office/powerpoint/2010/main" val="165304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a:t>
            </a:r>
            <a:endParaRPr lang="en-US" dirty="0"/>
          </a:p>
        </p:txBody>
      </p:sp>
      <p:sp>
        <p:nvSpPr>
          <p:cNvPr id="3" name="Content Placeholder 2"/>
          <p:cNvSpPr>
            <a:spLocks noGrp="1"/>
          </p:cNvSpPr>
          <p:nvPr>
            <p:ph idx="1"/>
          </p:nvPr>
        </p:nvSpPr>
        <p:spPr/>
        <p:txBody>
          <a:bodyPr/>
          <a:lstStyle/>
          <a:p>
            <a:endParaRPr lang="en-US" dirty="0" smtClean="0"/>
          </a:p>
          <a:p>
            <a:pPr algn="ctr"/>
            <a:r>
              <a:rPr lang="en-US" dirty="0" smtClean="0">
                <a:solidFill>
                  <a:srgbClr val="C00000"/>
                </a:solidFill>
              </a:rPr>
              <a:t>The Budget is a mythical bean bag. We vote mythical beans into it, and then try to reach in and pull real beans out.</a:t>
            </a:r>
          </a:p>
          <a:p>
            <a:endParaRPr lang="en-US" dirty="0"/>
          </a:p>
          <a:p>
            <a:pPr algn="r"/>
            <a:r>
              <a:rPr lang="en-US" sz="2000" dirty="0" smtClean="0"/>
              <a:t>Acknowledgement to Will Rogers</a:t>
            </a:r>
            <a:endParaRPr lang="en-US" sz="2000" dirty="0"/>
          </a:p>
        </p:txBody>
      </p:sp>
    </p:spTree>
    <p:extLst>
      <p:ext uri="{BB962C8B-B14F-4D97-AF65-F5344CB8AC3E}">
        <p14:creationId xmlns:p14="http://schemas.microsoft.com/office/powerpoint/2010/main" val="3750428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a:t>4. </a:t>
            </a:r>
            <a:r>
              <a:rPr lang="en-US" dirty="0"/>
              <a:t>Prepare the Cost of Goods Sold (</a:t>
            </a:r>
            <a:r>
              <a:rPr lang="en-US" dirty="0" err="1"/>
              <a:t>CoGS</a:t>
            </a:r>
            <a:r>
              <a:rPr lang="en-US" dirty="0"/>
              <a:t>) sections for those activities that require it. Lodges should use the recommended target </a:t>
            </a:r>
            <a:r>
              <a:rPr lang="en-US" dirty="0" err="1"/>
              <a:t>CoGS</a:t>
            </a:r>
            <a:r>
              <a:rPr lang="en-US" dirty="0"/>
              <a:t> percentages as a starting point.</a:t>
            </a:r>
          </a:p>
          <a:p>
            <a:r>
              <a:rPr lang="en-US" b="1" i="1" dirty="0"/>
              <a:t>5. </a:t>
            </a:r>
            <a:r>
              <a:rPr lang="en-US" dirty="0"/>
              <a:t>Prepare the Expense sections last. Begin with those expenses that are either fixed (rent, property taxes, mortgage interest, etc.) or semi-variable but required (payroll, utilities, supplies, etc.) and finally those expenses that are not required but that the Lodge wants to incur (charitable donations, Lodge funded scholarships, community activities, etc.). The first two categories are those that the Lodge has little or no control over. The last category of Expenses is “optional” in nature, meaning that the Lodge is not obligated to make the expenditure but will do so if funding is available.</a:t>
            </a:r>
          </a:p>
        </p:txBody>
      </p:sp>
    </p:spTree>
    <p:extLst>
      <p:ext uri="{BB962C8B-B14F-4D97-AF65-F5344CB8AC3E}">
        <p14:creationId xmlns:p14="http://schemas.microsoft.com/office/powerpoint/2010/main" val="4251601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a:t>6. </a:t>
            </a:r>
            <a:r>
              <a:rPr lang="en-US" dirty="0"/>
              <a:t>Review the results on an activity basis. Is the activity generating a profit? If not, what adjustments can be made to reduce the loss from the activity. It is never good financial management to prepare a deficit budget.</a:t>
            </a:r>
          </a:p>
          <a:p>
            <a:r>
              <a:rPr lang="en-US" b="1" i="1" dirty="0"/>
              <a:t>7. </a:t>
            </a:r>
            <a:r>
              <a:rPr lang="en-US" dirty="0"/>
              <a:t>Review the results on a consolidated basis for the Lodge and all its activities. Is an overall profit being generated? If not, where can Expenses be reduced or what other sources of Revenues can be tapped to close the gap.</a:t>
            </a:r>
          </a:p>
        </p:txBody>
      </p:sp>
    </p:spTree>
    <p:extLst>
      <p:ext uri="{BB962C8B-B14F-4D97-AF65-F5344CB8AC3E}">
        <p14:creationId xmlns:p14="http://schemas.microsoft.com/office/powerpoint/2010/main" val="2337932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a:t>8. </a:t>
            </a:r>
            <a:r>
              <a:rPr lang="en-US" dirty="0"/>
              <a:t>After the March preliminary FRS data is submitted update the current year actuals in the comparison. If necessary, adjust the proposed budget for any significant Revenues or Expenses recorded in the month of March.</a:t>
            </a:r>
          </a:p>
          <a:p>
            <a:r>
              <a:rPr lang="en-US" b="1" i="1" dirty="0"/>
              <a:t>9. </a:t>
            </a:r>
            <a:r>
              <a:rPr lang="en-US" dirty="0"/>
              <a:t>Finally, prepare an estimate of any capital improvements (Fixed Assets additions) anticipate to take place during the fiscal year. While these are not Expenses of the Lodge, they are an expenditure of cash.</a:t>
            </a:r>
          </a:p>
        </p:txBody>
      </p:sp>
    </p:spTree>
    <p:extLst>
      <p:ext uri="{BB962C8B-B14F-4D97-AF65-F5344CB8AC3E}">
        <p14:creationId xmlns:p14="http://schemas.microsoft.com/office/powerpoint/2010/main" val="2788092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normAutofit fontScale="92500" lnSpcReduction="10000"/>
          </a:bodyPr>
          <a:lstStyle/>
          <a:p>
            <a:r>
              <a:rPr lang="en-US" dirty="0"/>
              <a:t>Each activity budget must include Depreciation Expense if any of the Lodge’s Depreciable Fixed Assets are used in the activity. The recording of Depreciation and its inclusion in the results of operations provides the surplus of funds necessary in the future to allow for the replacement of the Fixed Asset depreciated. Additionally, other non-Expense expenditures such as mortgage principal or bond redemptions should also be presented to the Lodge.</a:t>
            </a:r>
          </a:p>
        </p:txBody>
      </p:sp>
    </p:spTree>
    <p:extLst>
      <p:ext uri="{BB962C8B-B14F-4D97-AF65-F5344CB8AC3E}">
        <p14:creationId xmlns:p14="http://schemas.microsoft.com/office/powerpoint/2010/main" val="417307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normAutofit lnSpcReduction="10000"/>
          </a:bodyPr>
          <a:lstStyle/>
          <a:p>
            <a:r>
              <a:rPr lang="en-US" dirty="0"/>
              <a:t>All Lodges should develop a long-term Capital Budget for the replacement of its Fixed Assets and for improvements to the Lodge building and grounds. Funding for the Capital Budget should come from retained profits and Lodge-designated Temporary Restricted Funds. Special savings or investment accounts should be maintained to fund these projects and by-law provisions should be enacted to preserve the intent of these funds.</a:t>
            </a:r>
          </a:p>
        </p:txBody>
      </p:sp>
    </p:spTree>
    <p:extLst>
      <p:ext uri="{BB962C8B-B14F-4D97-AF65-F5344CB8AC3E}">
        <p14:creationId xmlns:p14="http://schemas.microsoft.com/office/powerpoint/2010/main" val="2547851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lstStyle/>
          <a:p>
            <a:r>
              <a:rPr lang="en-US" dirty="0"/>
              <a:t>When budgeting for income generating activities such as Bingo, fund-raising events or Lodge activities the budget should always be prepared on a Gross basis. This means that the Revenues and the Expenses for the activity should be budgeted for separately and not simply shown as a net amount from the activity or event.</a:t>
            </a:r>
          </a:p>
        </p:txBody>
      </p:sp>
    </p:spTree>
    <p:extLst>
      <p:ext uri="{BB962C8B-B14F-4D97-AF65-F5344CB8AC3E}">
        <p14:creationId xmlns:p14="http://schemas.microsoft.com/office/powerpoint/2010/main" val="806497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lstStyle/>
          <a:p>
            <a:r>
              <a:rPr lang="en-US" dirty="0"/>
              <a:t>The Board of Directors should coordinate the consolidation of the various budgets to prevent overlap and duplication. Inclusion in the budget of an amount for contingencies will allow for the adjustment of the budget in the event of an unforeseen emergency.</a:t>
            </a:r>
          </a:p>
        </p:txBody>
      </p:sp>
    </p:spTree>
    <p:extLst>
      <p:ext uri="{BB962C8B-B14F-4D97-AF65-F5344CB8AC3E}">
        <p14:creationId xmlns:p14="http://schemas.microsoft.com/office/powerpoint/2010/main" val="3969781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normAutofit fontScale="85000" lnSpcReduction="20000"/>
          </a:bodyPr>
          <a:lstStyle/>
          <a:p>
            <a:r>
              <a:rPr lang="en-US" dirty="0"/>
              <a:t>Members should recognize the importance that each entity of the Lodge be as financially self-sufficient as possible. To the extent possible each entity budget should generate a profit so that the Lodge can grow and meet it fraternal and charitable and community service objectives. Consideration of the profitability of the Lodge and its objectives should be taken into account when establishing the pricing for any of the business activities undertaken by the Lodge. Remember that the Lodge was formed for fraternal and charitable reasons and that the social quarters and other activities provided are secondary in nature.</a:t>
            </a:r>
          </a:p>
        </p:txBody>
      </p:sp>
    </p:spTree>
    <p:extLst>
      <p:ext uri="{BB962C8B-B14F-4D97-AF65-F5344CB8AC3E}">
        <p14:creationId xmlns:p14="http://schemas.microsoft.com/office/powerpoint/2010/main" val="3722545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How To</a:t>
            </a:r>
            <a:endParaRPr lang="en-US" dirty="0"/>
          </a:p>
        </p:txBody>
      </p:sp>
      <p:sp>
        <p:nvSpPr>
          <p:cNvPr id="3" name="Content Placeholder 2"/>
          <p:cNvSpPr>
            <a:spLocks noGrp="1"/>
          </p:cNvSpPr>
          <p:nvPr>
            <p:ph idx="1"/>
          </p:nvPr>
        </p:nvSpPr>
        <p:spPr/>
        <p:txBody>
          <a:bodyPr/>
          <a:lstStyle/>
          <a:p>
            <a:r>
              <a:rPr lang="en-US" dirty="0"/>
              <a:t>Amendment of a budget requires Lodge approval and requires re-submission of the budget into the FRS.</a:t>
            </a:r>
          </a:p>
        </p:txBody>
      </p:sp>
    </p:spTree>
    <p:extLst>
      <p:ext uri="{BB962C8B-B14F-4D97-AF65-F5344CB8AC3E}">
        <p14:creationId xmlns:p14="http://schemas.microsoft.com/office/powerpoint/2010/main" val="2057351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a:bodyPr>
          <a:lstStyle/>
          <a:p>
            <a:r>
              <a:rPr lang="en-US" dirty="0" smtClean="0"/>
              <a:t>Start with last years actuals</a:t>
            </a:r>
          </a:p>
          <a:p>
            <a:r>
              <a:rPr lang="en-US" dirty="0" smtClean="0"/>
              <a:t>Consider special events for this year and last year</a:t>
            </a:r>
          </a:p>
          <a:p>
            <a:r>
              <a:rPr lang="en-US" dirty="0" smtClean="0"/>
              <a:t>Get everyone involved</a:t>
            </a:r>
          </a:p>
          <a:p>
            <a:r>
              <a:rPr lang="en-US" dirty="0" smtClean="0"/>
              <a:t>Budget gross not net</a:t>
            </a:r>
          </a:p>
          <a:p>
            <a:r>
              <a:rPr lang="en-US" dirty="0" smtClean="0"/>
              <a:t>Budget need not balance, but cannot be negative</a:t>
            </a:r>
          </a:p>
          <a:p>
            <a:r>
              <a:rPr lang="en-US" dirty="0" smtClean="0"/>
              <a:t>Get approvals</a:t>
            </a:r>
          </a:p>
          <a:p>
            <a:r>
              <a:rPr lang="en-US" dirty="0" smtClean="0"/>
              <a:t>Review Monthly for Actual to Budget</a:t>
            </a:r>
          </a:p>
          <a:p>
            <a:r>
              <a:rPr lang="en-US" dirty="0" smtClean="0"/>
              <a:t>Review Quarterly for Budget Modification</a:t>
            </a:r>
            <a:endParaRPr lang="en-US" dirty="0"/>
          </a:p>
        </p:txBody>
      </p:sp>
    </p:spTree>
    <p:extLst>
      <p:ext uri="{BB962C8B-B14F-4D97-AF65-F5344CB8AC3E}">
        <p14:creationId xmlns:p14="http://schemas.microsoft.com/office/powerpoint/2010/main" val="210132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a:t>
            </a:r>
            <a:endParaRPr lang="en-US" dirty="0"/>
          </a:p>
        </p:txBody>
      </p:sp>
      <p:sp>
        <p:nvSpPr>
          <p:cNvPr id="3" name="Content Placeholder 2"/>
          <p:cNvSpPr>
            <a:spLocks noGrp="1"/>
          </p:cNvSpPr>
          <p:nvPr>
            <p:ph idx="1"/>
          </p:nvPr>
        </p:nvSpPr>
        <p:spPr/>
        <p:txBody>
          <a:bodyPr/>
          <a:lstStyle/>
          <a:p>
            <a:endParaRPr lang="en-US" dirty="0" smtClean="0"/>
          </a:p>
          <a:p>
            <a:pPr algn="ctr"/>
            <a:r>
              <a:rPr lang="en-US" dirty="0" smtClean="0">
                <a:solidFill>
                  <a:srgbClr val="00B050"/>
                </a:solidFill>
              </a:rPr>
              <a:t>To understand budgets, we need to understand accounting.</a:t>
            </a:r>
          </a:p>
          <a:p>
            <a:pPr algn="ctr"/>
            <a:endParaRPr lang="en-US" dirty="0">
              <a:solidFill>
                <a:srgbClr val="00B050"/>
              </a:solidFill>
            </a:endParaRPr>
          </a:p>
          <a:p>
            <a:pPr algn="ctr"/>
            <a:r>
              <a:rPr lang="en-US" dirty="0" smtClean="0">
                <a:solidFill>
                  <a:srgbClr val="00B050"/>
                </a:solidFill>
              </a:rPr>
              <a:t>To help in that understanding, we reference: The Grand </a:t>
            </a:r>
            <a:r>
              <a:rPr lang="en-US" dirty="0">
                <a:solidFill>
                  <a:srgbClr val="00B050"/>
                </a:solidFill>
              </a:rPr>
              <a:t>Lodge </a:t>
            </a:r>
            <a:r>
              <a:rPr lang="en-US" dirty="0" smtClean="0">
                <a:solidFill>
                  <a:srgbClr val="00B050"/>
                </a:solidFill>
              </a:rPr>
              <a:t>Auditing and Accounting Manual</a:t>
            </a:r>
            <a:endParaRPr lang="en-US" dirty="0">
              <a:solidFill>
                <a:srgbClr val="00B050"/>
              </a:solidFill>
            </a:endParaRPr>
          </a:p>
        </p:txBody>
      </p:sp>
    </p:spTree>
    <p:extLst>
      <p:ext uri="{BB962C8B-B14F-4D97-AF65-F5344CB8AC3E}">
        <p14:creationId xmlns:p14="http://schemas.microsoft.com/office/powerpoint/2010/main" val="1991849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lvl="6"/>
            <a:r>
              <a:rPr lang="en-US" sz="4400" b="1" dirty="0" smtClean="0">
                <a:solidFill>
                  <a:srgbClr val="FF0000"/>
                </a:solidFill>
              </a:rPr>
              <a:t>Questions?</a:t>
            </a:r>
            <a:endParaRPr lang="en-US" sz="4400" b="1" dirty="0">
              <a:solidFill>
                <a:srgbClr val="FF0000"/>
              </a:solidFill>
            </a:endParaRPr>
          </a:p>
        </p:txBody>
      </p:sp>
    </p:spTree>
    <p:extLst>
      <p:ext uri="{BB962C8B-B14F-4D97-AF65-F5344CB8AC3E}">
        <p14:creationId xmlns:p14="http://schemas.microsoft.com/office/powerpoint/2010/main" val="19499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Basics</a:t>
            </a:r>
            <a:endParaRPr lang="en-US" dirty="0"/>
          </a:p>
        </p:txBody>
      </p:sp>
      <p:sp>
        <p:nvSpPr>
          <p:cNvPr id="3" name="Content Placeholder 2"/>
          <p:cNvSpPr>
            <a:spLocks noGrp="1"/>
          </p:cNvSpPr>
          <p:nvPr>
            <p:ph idx="1"/>
          </p:nvPr>
        </p:nvSpPr>
        <p:spPr/>
        <p:txBody>
          <a:bodyPr/>
          <a:lstStyle/>
          <a:p>
            <a:endParaRPr lang="en-US" dirty="0" smtClean="0"/>
          </a:p>
          <a:p>
            <a:pPr algn="ctr"/>
            <a:r>
              <a:rPr lang="en-US" dirty="0" smtClean="0">
                <a:solidFill>
                  <a:srgbClr val="00B050"/>
                </a:solidFill>
              </a:rPr>
              <a:t>Key Positions</a:t>
            </a:r>
          </a:p>
          <a:p>
            <a:pPr algn="ctr"/>
            <a:r>
              <a:rPr lang="en-US" dirty="0" smtClean="0">
                <a:solidFill>
                  <a:srgbClr val="00B050"/>
                </a:solidFill>
              </a:rPr>
              <a:t>Chart of Accounts (COA)</a:t>
            </a:r>
          </a:p>
          <a:p>
            <a:pPr algn="ctr"/>
            <a:r>
              <a:rPr lang="en-US" dirty="0" smtClean="0">
                <a:solidFill>
                  <a:srgbClr val="00B050"/>
                </a:solidFill>
              </a:rPr>
              <a:t>Balance Sheet</a:t>
            </a:r>
          </a:p>
          <a:p>
            <a:pPr algn="ctr"/>
            <a:r>
              <a:rPr lang="en-US" dirty="0" smtClean="0">
                <a:solidFill>
                  <a:srgbClr val="00B050"/>
                </a:solidFill>
              </a:rPr>
              <a:t>Profit and Loss</a:t>
            </a:r>
          </a:p>
          <a:p>
            <a:endParaRPr lang="en-US" dirty="0"/>
          </a:p>
        </p:txBody>
      </p:sp>
    </p:spTree>
    <p:extLst>
      <p:ext uri="{BB962C8B-B14F-4D97-AF65-F5344CB8AC3E}">
        <p14:creationId xmlns:p14="http://schemas.microsoft.com/office/powerpoint/2010/main" val="241115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Positions</a:t>
            </a:r>
            <a:endParaRPr lang="en-US" dirty="0"/>
          </a:p>
        </p:txBody>
      </p:sp>
      <p:sp>
        <p:nvSpPr>
          <p:cNvPr id="3" name="Content Placeholder 2"/>
          <p:cNvSpPr>
            <a:spLocks noGrp="1"/>
          </p:cNvSpPr>
          <p:nvPr>
            <p:ph idx="1"/>
          </p:nvPr>
        </p:nvSpPr>
        <p:spPr/>
        <p:txBody>
          <a:bodyPr>
            <a:normAutofit lnSpcReduction="10000"/>
          </a:bodyPr>
          <a:lstStyle/>
          <a:p>
            <a:r>
              <a:rPr lang="en-US" dirty="0"/>
              <a:t>T</a:t>
            </a:r>
            <a:r>
              <a:rPr lang="en-US" dirty="0" smtClean="0"/>
              <a:t>he </a:t>
            </a:r>
            <a:r>
              <a:rPr lang="en-US" dirty="0"/>
              <a:t>requirement of Sec. 12.050 of the Statutes that the </a:t>
            </a:r>
            <a:r>
              <a:rPr lang="en-US" dirty="0">
                <a:solidFill>
                  <a:srgbClr val="C00000"/>
                </a:solidFill>
              </a:rPr>
              <a:t>Secretary</a:t>
            </a:r>
            <a:r>
              <a:rPr lang="en-US" dirty="0"/>
              <a:t> receives all monies due the Lodge (from any source whatever – G.L.S. 12.050 Opinion 12) and pay them over </a:t>
            </a:r>
            <a:r>
              <a:rPr lang="en-US" dirty="0" smtClean="0"/>
              <a:t>to </a:t>
            </a:r>
            <a:r>
              <a:rPr lang="en-US" dirty="0"/>
              <a:t>the </a:t>
            </a:r>
            <a:r>
              <a:rPr lang="en-US" dirty="0" smtClean="0"/>
              <a:t>Treasurer.</a:t>
            </a:r>
          </a:p>
          <a:p>
            <a:r>
              <a:rPr lang="en-US" dirty="0"/>
              <a:t>The requirement </a:t>
            </a:r>
            <a:r>
              <a:rPr lang="en-US" dirty="0" smtClean="0"/>
              <a:t>of </a:t>
            </a:r>
            <a:r>
              <a:rPr lang="en-US" dirty="0"/>
              <a:t>Sec. 12.060 that the </a:t>
            </a:r>
            <a:r>
              <a:rPr lang="en-US" dirty="0">
                <a:solidFill>
                  <a:srgbClr val="C00000"/>
                </a:solidFill>
              </a:rPr>
              <a:t>Treasurer</a:t>
            </a:r>
            <a:r>
              <a:rPr lang="en-US" dirty="0"/>
              <a:t> pays all bills against the Lodge (again from any source whatever – G.L.S. 12.060 Opinion 02).</a:t>
            </a:r>
          </a:p>
        </p:txBody>
      </p:sp>
    </p:spTree>
    <p:extLst>
      <p:ext uri="{BB962C8B-B14F-4D97-AF65-F5344CB8AC3E}">
        <p14:creationId xmlns:p14="http://schemas.microsoft.com/office/powerpoint/2010/main" val="175299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Positions</a:t>
            </a:r>
            <a:endParaRPr lang="en-US" dirty="0"/>
          </a:p>
        </p:txBody>
      </p:sp>
      <p:sp>
        <p:nvSpPr>
          <p:cNvPr id="3" name="Content Placeholder 2"/>
          <p:cNvSpPr>
            <a:spLocks noGrp="1"/>
          </p:cNvSpPr>
          <p:nvPr>
            <p:ph idx="1"/>
          </p:nvPr>
        </p:nvSpPr>
        <p:spPr/>
        <p:txBody>
          <a:bodyPr/>
          <a:lstStyle/>
          <a:p>
            <a:r>
              <a:rPr lang="en-US" dirty="0"/>
              <a:t>Grand Lodge Statutes Section 12.070 require a budget be prepared (by the </a:t>
            </a:r>
            <a:r>
              <a:rPr lang="en-US" dirty="0">
                <a:solidFill>
                  <a:srgbClr val="C00000"/>
                </a:solidFill>
              </a:rPr>
              <a:t>Board of Directors </a:t>
            </a:r>
            <a:r>
              <a:rPr lang="en-US" dirty="0"/>
              <a:t>or </a:t>
            </a:r>
            <a:r>
              <a:rPr lang="en-US" dirty="0">
                <a:solidFill>
                  <a:srgbClr val="C00000"/>
                </a:solidFill>
              </a:rPr>
              <a:t>Board of Trustees</a:t>
            </a:r>
            <a:r>
              <a:rPr lang="en-US" dirty="0"/>
              <a:t>) for every entity of the Lodge </a:t>
            </a:r>
            <a:r>
              <a:rPr lang="en-US" dirty="0">
                <a:solidFill>
                  <a:schemeClr val="tx2">
                    <a:lumMod val="60000"/>
                    <a:lumOff val="40000"/>
                  </a:schemeClr>
                </a:solidFill>
              </a:rPr>
              <a:t>including Restricted Fund activities</a:t>
            </a:r>
            <a:r>
              <a:rPr lang="en-US" dirty="0"/>
              <a:t> and presented to the Lodge for approval no later than </a:t>
            </a:r>
            <a:r>
              <a:rPr lang="en-US" dirty="0" smtClean="0"/>
              <a:t>the </a:t>
            </a:r>
            <a:r>
              <a:rPr lang="en-US" dirty="0"/>
              <a:t>final regular Lodge meeting in April</a:t>
            </a:r>
            <a:r>
              <a:rPr lang="en-US" dirty="0" smtClean="0"/>
              <a:t>.</a:t>
            </a:r>
          </a:p>
          <a:p>
            <a:r>
              <a:rPr lang="en-US" dirty="0" smtClean="0"/>
              <a:t>The </a:t>
            </a:r>
            <a:r>
              <a:rPr lang="en-US" dirty="0"/>
              <a:t>members of the </a:t>
            </a:r>
            <a:r>
              <a:rPr lang="en-US" dirty="0">
                <a:solidFill>
                  <a:srgbClr val="C00000"/>
                </a:solidFill>
              </a:rPr>
              <a:t>Lodge Auditing &amp; Accounting Committee</a:t>
            </a:r>
            <a:r>
              <a:rPr lang="en-US" dirty="0"/>
              <a:t>.</a:t>
            </a:r>
          </a:p>
        </p:txBody>
      </p:sp>
    </p:spTree>
    <p:extLst>
      <p:ext uri="{BB962C8B-B14F-4D97-AF65-F5344CB8AC3E}">
        <p14:creationId xmlns:p14="http://schemas.microsoft.com/office/powerpoint/2010/main" val="376951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a:t>
            </a:r>
            <a:endParaRPr lang="en-US" dirty="0"/>
          </a:p>
        </p:txBody>
      </p:sp>
      <p:sp>
        <p:nvSpPr>
          <p:cNvPr id="3" name="Content Placeholder 2"/>
          <p:cNvSpPr>
            <a:spLocks noGrp="1"/>
          </p:cNvSpPr>
          <p:nvPr>
            <p:ph idx="1"/>
          </p:nvPr>
        </p:nvSpPr>
        <p:spPr/>
        <p:txBody>
          <a:bodyPr>
            <a:normAutofit fontScale="92500" lnSpcReduction="20000"/>
          </a:bodyPr>
          <a:lstStyle/>
          <a:p>
            <a:r>
              <a:rPr lang="en-US" sz="3100" u="sng" dirty="0">
                <a:solidFill>
                  <a:schemeClr val="tx2">
                    <a:lumMod val="60000"/>
                    <a:lumOff val="40000"/>
                  </a:schemeClr>
                </a:solidFill>
              </a:rPr>
              <a:t>Account Types:</a:t>
            </a:r>
            <a:r>
              <a:rPr lang="en-US" sz="3100" u="sng" dirty="0"/>
              <a:t> </a:t>
            </a:r>
            <a:r>
              <a:rPr lang="en-US" sz="3100" dirty="0"/>
              <a:t>There are five basic </a:t>
            </a:r>
            <a:r>
              <a:rPr lang="en-US" sz="3100" dirty="0">
                <a:solidFill>
                  <a:schemeClr val="tx2">
                    <a:lumMod val="60000"/>
                    <a:lumOff val="40000"/>
                  </a:schemeClr>
                </a:solidFill>
              </a:rPr>
              <a:t>account types </a:t>
            </a:r>
            <a:r>
              <a:rPr lang="en-US" sz="3100" dirty="0"/>
              <a:t>in the Grand Lodge Chart of Accounts</a:t>
            </a:r>
            <a:r>
              <a:rPr lang="en-US" sz="3100" dirty="0" smtClean="0"/>
              <a:t>. These </a:t>
            </a:r>
            <a:r>
              <a:rPr lang="en-US" sz="3100" dirty="0"/>
              <a:t>basic types control all aspects of the accounting system. The five basic types are:</a:t>
            </a:r>
          </a:p>
          <a:p>
            <a:r>
              <a:rPr lang="en-US" sz="3100" b="1" dirty="0"/>
              <a:t>TYPE</a:t>
            </a:r>
            <a:r>
              <a:rPr lang="en-US" sz="3100" dirty="0"/>
              <a:t>	</a:t>
            </a:r>
            <a:r>
              <a:rPr lang="en-US" sz="3100" b="1" dirty="0"/>
              <a:t>Description</a:t>
            </a:r>
            <a:r>
              <a:rPr lang="en-US" sz="3100" dirty="0"/>
              <a:t>	</a:t>
            </a:r>
            <a:r>
              <a:rPr lang="en-US" sz="3100" dirty="0" smtClean="0"/>
              <a:t>	</a:t>
            </a:r>
            <a:r>
              <a:rPr lang="en-US" sz="3100" b="1" dirty="0" smtClean="0"/>
              <a:t>Financial Statement</a:t>
            </a:r>
            <a:endParaRPr lang="en-US" sz="3100" dirty="0"/>
          </a:p>
          <a:p>
            <a:r>
              <a:rPr lang="en-US" sz="3100" dirty="0">
                <a:solidFill>
                  <a:srgbClr val="00B050"/>
                </a:solidFill>
              </a:rPr>
              <a:t>Assets</a:t>
            </a:r>
            <a:r>
              <a:rPr lang="en-US" sz="3100" dirty="0"/>
              <a:t>	</a:t>
            </a:r>
            <a:r>
              <a:rPr lang="en-US" sz="2600" dirty="0"/>
              <a:t>What the Lodge owns	</a:t>
            </a:r>
            <a:r>
              <a:rPr lang="en-US" sz="2600" dirty="0" smtClean="0"/>
              <a:t>	</a:t>
            </a:r>
            <a:r>
              <a:rPr lang="en-US" sz="2600" dirty="0" smtClean="0">
                <a:solidFill>
                  <a:srgbClr val="C00000"/>
                </a:solidFill>
              </a:rPr>
              <a:t>Balance </a:t>
            </a:r>
            <a:r>
              <a:rPr lang="en-US" sz="2600" dirty="0">
                <a:solidFill>
                  <a:srgbClr val="C00000"/>
                </a:solidFill>
              </a:rPr>
              <a:t>Sheet</a:t>
            </a:r>
            <a:r>
              <a:rPr lang="en-US" sz="3100" dirty="0"/>
              <a:t>	</a:t>
            </a:r>
          </a:p>
          <a:p>
            <a:r>
              <a:rPr lang="en-US" sz="3100" dirty="0">
                <a:solidFill>
                  <a:srgbClr val="00B050"/>
                </a:solidFill>
              </a:rPr>
              <a:t>Liabilities</a:t>
            </a:r>
            <a:r>
              <a:rPr lang="en-US" sz="3100" dirty="0"/>
              <a:t>	</a:t>
            </a:r>
            <a:r>
              <a:rPr lang="en-US" sz="2600" dirty="0"/>
              <a:t>What the Lodge owes	</a:t>
            </a:r>
            <a:r>
              <a:rPr lang="en-US" sz="2600" dirty="0" smtClean="0"/>
              <a:t>	</a:t>
            </a:r>
            <a:r>
              <a:rPr lang="en-US" sz="2600" dirty="0" smtClean="0">
                <a:solidFill>
                  <a:srgbClr val="C00000"/>
                </a:solidFill>
              </a:rPr>
              <a:t>Balance </a:t>
            </a:r>
            <a:r>
              <a:rPr lang="en-US" sz="2600" dirty="0">
                <a:solidFill>
                  <a:srgbClr val="C00000"/>
                </a:solidFill>
              </a:rPr>
              <a:t>Sheet</a:t>
            </a:r>
            <a:r>
              <a:rPr lang="en-US" sz="3100" dirty="0"/>
              <a:t>	</a:t>
            </a:r>
          </a:p>
          <a:p>
            <a:r>
              <a:rPr lang="en-US" sz="3100" dirty="0">
                <a:solidFill>
                  <a:srgbClr val="00B050"/>
                </a:solidFill>
              </a:rPr>
              <a:t>Equity</a:t>
            </a:r>
            <a:r>
              <a:rPr lang="en-US" sz="3100" dirty="0"/>
              <a:t>	</a:t>
            </a:r>
            <a:r>
              <a:rPr lang="en-US" sz="2200" dirty="0" smtClean="0"/>
              <a:t>N</a:t>
            </a:r>
            <a:r>
              <a:rPr lang="en-US" sz="2600" dirty="0" smtClean="0"/>
              <a:t>et </a:t>
            </a:r>
            <a:r>
              <a:rPr lang="en-US" sz="2600" dirty="0"/>
              <a:t>worth </a:t>
            </a:r>
            <a:r>
              <a:rPr lang="en-US" sz="2600" dirty="0" smtClean="0"/>
              <a:t>of </a:t>
            </a:r>
            <a:r>
              <a:rPr lang="en-US" sz="2600" dirty="0"/>
              <a:t>the Lodge	</a:t>
            </a:r>
            <a:r>
              <a:rPr lang="en-US" sz="2600" dirty="0">
                <a:solidFill>
                  <a:srgbClr val="C00000"/>
                </a:solidFill>
              </a:rPr>
              <a:t>Balance </a:t>
            </a:r>
            <a:r>
              <a:rPr lang="en-US" sz="2600" dirty="0" smtClean="0">
                <a:solidFill>
                  <a:srgbClr val="C00000"/>
                </a:solidFill>
              </a:rPr>
              <a:t>Sheet</a:t>
            </a:r>
            <a:endParaRPr lang="en-US" sz="1900" dirty="0">
              <a:solidFill>
                <a:srgbClr val="C00000"/>
              </a:solidFill>
            </a:endParaRPr>
          </a:p>
          <a:p>
            <a:r>
              <a:rPr lang="en-US" sz="3100" dirty="0">
                <a:solidFill>
                  <a:srgbClr val="00B050"/>
                </a:solidFill>
              </a:rPr>
              <a:t>Revenues</a:t>
            </a:r>
            <a:r>
              <a:rPr lang="en-US" sz="3100" dirty="0"/>
              <a:t>	</a:t>
            </a:r>
            <a:r>
              <a:rPr lang="en-US" sz="2600" dirty="0"/>
              <a:t>Income sources of the Lodge	</a:t>
            </a:r>
            <a:r>
              <a:rPr lang="en-US" sz="2600" dirty="0">
                <a:solidFill>
                  <a:srgbClr val="C00000"/>
                </a:solidFill>
              </a:rPr>
              <a:t>Profit and Loss</a:t>
            </a:r>
            <a:r>
              <a:rPr lang="en-US" sz="3100" dirty="0"/>
              <a:t>	</a:t>
            </a:r>
          </a:p>
          <a:p>
            <a:r>
              <a:rPr lang="en-US" sz="3100" dirty="0">
                <a:solidFill>
                  <a:srgbClr val="00B050"/>
                </a:solidFill>
              </a:rPr>
              <a:t>Expenses</a:t>
            </a:r>
            <a:r>
              <a:rPr lang="en-US" sz="3100" dirty="0"/>
              <a:t>	</a:t>
            </a:r>
            <a:r>
              <a:rPr lang="en-US" sz="2400" dirty="0"/>
              <a:t>Operating costs of the Lodge	</a:t>
            </a:r>
            <a:r>
              <a:rPr lang="en-US" sz="2400" dirty="0">
                <a:solidFill>
                  <a:srgbClr val="C00000"/>
                </a:solidFill>
              </a:rPr>
              <a:t>Profit and Loss</a:t>
            </a:r>
            <a:r>
              <a:rPr lang="en-US" sz="2400" dirty="0"/>
              <a:t>	</a:t>
            </a:r>
          </a:p>
          <a:p>
            <a:endParaRPr lang="en-US" dirty="0"/>
          </a:p>
        </p:txBody>
      </p:sp>
    </p:spTree>
    <p:extLst>
      <p:ext uri="{BB962C8B-B14F-4D97-AF65-F5344CB8AC3E}">
        <p14:creationId xmlns:p14="http://schemas.microsoft.com/office/powerpoint/2010/main" val="4231923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834438" cy="2950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028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use of the </a:t>
            </a:r>
            <a:r>
              <a:rPr lang="en-US" dirty="0">
                <a:solidFill>
                  <a:schemeClr val="tx2">
                    <a:lumMod val="60000"/>
                    <a:lumOff val="40000"/>
                  </a:schemeClr>
                </a:solidFill>
              </a:rPr>
              <a:t>Grand Lodge Chart of Accounts </a:t>
            </a:r>
            <a:r>
              <a:rPr lang="en-US" dirty="0"/>
              <a:t>(COA) by the Local Lodge is mandatory as stated in </a:t>
            </a:r>
            <a:r>
              <a:rPr lang="en-US" dirty="0" smtClean="0"/>
              <a:t>G.L.S. </a:t>
            </a:r>
            <a:r>
              <a:rPr lang="en-US" dirty="0"/>
              <a:t>Sections 4.330 and 13.040</a:t>
            </a:r>
            <a:r>
              <a:rPr lang="en-US" dirty="0" smtClean="0"/>
              <a:t>.</a:t>
            </a:r>
          </a:p>
          <a:p>
            <a:r>
              <a:rPr lang="en-US" dirty="0"/>
              <a:t>The COA is designed using a five-digit “parent” account to allow flexibility for each Lodge to determine what accounts are utilized in the Lodge’s accounting </a:t>
            </a:r>
            <a:r>
              <a:rPr lang="en-US" dirty="0" smtClean="0"/>
              <a:t>system.</a:t>
            </a:r>
          </a:p>
          <a:p>
            <a:r>
              <a:rPr lang="en-US" dirty="0"/>
              <a:t>A Lodge should use the </a:t>
            </a:r>
            <a:r>
              <a:rPr lang="en-US" b="1" i="1" dirty="0">
                <a:solidFill>
                  <a:srgbClr val="C00000"/>
                </a:solidFill>
              </a:rPr>
              <a:t>minimum</a:t>
            </a:r>
            <a:r>
              <a:rPr lang="en-US" b="1" i="1" dirty="0"/>
              <a:t> </a:t>
            </a:r>
            <a:r>
              <a:rPr lang="en-US" dirty="0"/>
              <a:t>number of accounts that will satisfy the following requirements:</a:t>
            </a:r>
          </a:p>
        </p:txBody>
      </p:sp>
    </p:spTree>
    <p:extLst>
      <p:ext uri="{BB962C8B-B14F-4D97-AF65-F5344CB8AC3E}">
        <p14:creationId xmlns:p14="http://schemas.microsoft.com/office/powerpoint/2010/main" val="704758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1366</Words>
  <Application>Microsoft Office PowerPoint</Application>
  <PresentationFormat>On-screen Show (4:3)</PresentationFormat>
  <Paragraphs>117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Lodge Budgets</vt:lpstr>
      <vt:lpstr>Budgets</vt:lpstr>
      <vt:lpstr>Budgets</vt:lpstr>
      <vt:lpstr>Accounting Basics</vt:lpstr>
      <vt:lpstr>Key Positions</vt:lpstr>
      <vt:lpstr>Key Positions</vt:lpstr>
      <vt:lpstr>Chart Of Accounts</vt:lpstr>
      <vt:lpstr>Accounts</vt:lpstr>
      <vt:lpstr>Accounts</vt:lpstr>
      <vt:lpstr>Accounts</vt:lpstr>
      <vt:lpstr>Accounts</vt:lpstr>
      <vt:lpstr>Accounts</vt:lpstr>
      <vt:lpstr>Accounts</vt:lpstr>
      <vt:lpstr>Balance Sheet</vt:lpstr>
      <vt:lpstr>Balance Sheet</vt:lpstr>
      <vt:lpstr>Profit &amp; Loss (P&amp;L)</vt:lpstr>
      <vt:lpstr>Profit &amp; Loss (P&amp;L)</vt:lpstr>
      <vt:lpstr>Budgets</vt:lpstr>
      <vt:lpstr>Budgets – How to</vt:lpstr>
      <vt:lpstr>Budgets – How To</vt:lpstr>
      <vt:lpstr>Budgets – How To</vt:lpstr>
      <vt:lpstr>Budgets – How To</vt:lpstr>
      <vt:lpstr>Budgets – How To</vt:lpstr>
      <vt:lpstr>Budgets – How To</vt:lpstr>
      <vt:lpstr>Budgets – How To</vt:lpstr>
      <vt:lpstr>Budgets – How To</vt:lpstr>
      <vt:lpstr>Budgets – How To</vt:lpstr>
      <vt:lpstr>Budgets – How To</vt:lpstr>
      <vt:lpstr>Summary</vt:lpstr>
      <vt:lpstr>Budgets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Lodge Budgets</dc:title>
  <dc:creator>Harry Woodstrom</dc:creator>
  <cp:lastModifiedBy>Harry Woodstrom</cp:lastModifiedBy>
  <cp:revision>22</cp:revision>
  <dcterms:created xsi:type="dcterms:W3CDTF">2021-08-22T17:05:56Z</dcterms:created>
  <dcterms:modified xsi:type="dcterms:W3CDTF">2021-09-16T17:32:12Z</dcterms:modified>
</cp:coreProperties>
</file>