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4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63" autoAdjust="0"/>
  </p:normalViewPr>
  <p:slideViewPr>
    <p:cSldViewPr snapToGrid="0">
      <p:cViewPr varScale="1">
        <p:scale>
          <a:sx n="59" d="100"/>
          <a:sy n="59" d="100"/>
        </p:scale>
        <p:origin x="21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1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4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38F25-F324-4899-8C7C-FEA67CFDE83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F1769-F273-4EEF-828B-26DF3EB5E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4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STATUTES - THE RULES AND REGULATIONS OF OUR ORDER - OUR LAWS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WHAT WE AS ELKS AGREED TO ABIDE BY WHEN WE TOOK OUR OBLIGATION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AGREED TO ABIDE BY ALL OF IT - NOT JUST SELECTED PARTS THAT SUIT US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ALSO</a:t>
            </a:r>
          </a:p>
          <a:p>
            <a:pPr marL="0" marR="0" indent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WHAT’S IN THE STATUTES - WHAT DOES IT DO FOR US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PROVIDES THE STRUCTURE FOR OUR ORGANIZATIONS &amp; HOW WE OPERATE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PROVIDES AN INCREDIBLE AMOUNT OF INFO ON HOW WE DO OUR JOBS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ALSO PROVIDES AN INCREDIBLE AMOUNT OF INFO ON HOW WE TREAT EACH OTHER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1769-F273-4EEF-828B-26DF3EB5EA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1" hangingPunct="0">
              <a:spcBef>
                <a:spcPts val="0"/>
              </a:spcBef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 CAN BE A DDGER - PER SELECTED BY GER AS HIS REP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1" indent="0" hangingPunct="0">
              <a:spcBef>
                <a:spcPts val="0"/>
              </a:spcBef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GRAND LODGE - COLLECTIVE GROUP OF GL MEMBERS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1" indent="0" hangingPunct="0">
              <a:spcBef>
                <a:spcPts val="0"/>
              </a:spcBef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GRAND LODGE MEMBER - MEMBER WHO IS A PER AND HAS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1" indent="0" hangingPunct="0">
              <a:spcBef>
                <a:spcPts val="0"/>
              </a:spcBef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ATTENDED A GL SESSION, ER ATTENDING A GL SESSION OR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1" indent="0" hangingPunct="0">
              <a:spcBef>
                <a:spcPts val="0"/>
              </a:spcBef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MEMBER OF THE CLERGY WHO IS OR HAS BEEN GRAND CHAP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LAIN</a:t>
            </a:r>
          </a:p>
          <a:p>
            <a:pPr marL="114300" lvl="1" indent="0" hangingPunct="0">
              <a:spcBef>
                <a:spcPts val="0"/>
              </a:spcBef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CONTUMACY - WILLFUL DISREGARD OF STATUTORY PROVISIONS OR ORDER of the GER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1769-F273-4EEF-828B-26DF3EB5EA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9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TWO OTHER REQUIRED RITUALS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ELKS MEMORIAL DAY - FLAG DAY SERVICES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----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TELLS US ALL THE RULES FROM GRAND LODGE TO LODGE LEVEL REGARDING THE ELECTION OF OUR OFFICERS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----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IT’S ORGANIZED - STRUCTURED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DUTIES OF OFFICERS - RESPONSIBILITIES - WHO DOES WHAT TO WHO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COMMITTEES, COMMISSIONS AND FOUNDATIONS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DEFINES DUTIES OF DDGER AND SDGER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1769-F273-4EEF-828B-26DF3EB5EA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GRAND LODGE LEVEL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DETAILS WHERE THE ORDERS MONEY COMES FROM AND WHERE IT GOES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THE RULES GOVERNING INCOME AND EXPENDITURES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1769-F273-4EEF-828B-26DF3EB5E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5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FORUM IS COMPRISED OF SEVEN JUSTICES - ALL LAWYERS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GRAND FORUM HEARS: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COMPLAINTS AGAINST A LODGE BY ANOTHER LODGE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COMPLAINTS AGAINST A LODGE BY A MEMBER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COMPLAINTS FILED UNDER SECTION 9.080 - INVOLVING AN UNAFFILIATED ELK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APPEALS TO THE GRAND LODGE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-----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SUBORDINATE FORUM HAS JURISDICTION OVER ALL CASES  INVOLVING AN OFFENSE COMMITTED AGAINST THE LAWS OF THE ORDER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EIGHT ALSO EXPLAINS THE PROCESSES OF A SUBORDINATE FORUM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-----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NEGLECT OF DUTIES - REMOVAL OF AN OFFICER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CONTUMACY - CAN’T DEFINE IT - KNOW IT WHEN I SEE IT 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CONDUCT INJURIOUS TO THE ORDER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CONDUCT UNBECOMING AN ELK AND ANY VIOLATION OF OBLIGATION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1769-F273-4EEF-828B-26DF3EB5EA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9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CHIEF JUSTICE OF THE GRAND FORUM IS THE CHAIRMAN OF THE BOARD OF PARDONS COMMISSIONERS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PERSON WHO HAS BEEN EXPELLED FROM THE ORDER CAN REQUEST A PARDON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----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RECEIVING A LODGE DISPENSATION AND CHARTER AND MERGING OF LODGES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-----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JOB DESCRIPTIONS - THEIR RESPONSIBILITIES AND AUTHORITIES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TELLS WHAT EVERY OFFICER MUST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1769-F273-4EEF-828B-26DF3EB5EA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DEFINES ALL THE COMMITTEES OF THE LODGE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RESPONSIBILITIES OF ALL COMMITTEES - WHAT THEY’RE SUPPOSED TO DO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----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DEFINES MEMBERSHIP REQUIREMENTS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PROCESSES OF MEMBERSHIP - HOW IT TAKES PLACE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APPLICATION, INVESTIGATION, BALLOTING PROCESS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LODGE JURISDICTIONS FOR MEMBERSHIP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----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PRESCRIBES OUR LODGE MEETINGS ORDER OF BUSINESS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1769-F273-4EEF-828B-26DF3EB5EA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44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IS CONCERNED WITH HOW WE ORGANIZE AND OPERATE and  to INCORPORATE or NOT INCORPORATE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SPELLS OUT HOW WE ORGANIZE, MANAGE AND OPERATE - 16.040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1769-F273-4EEF-828B-26DF3EB5EA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6140"/>
            <a:ext cx="7772400" cy="8450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7628"/>
            <a:ext cx="7772400" cy="41934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9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2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25CD7A-936A-40DE-991D-F9E303107643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3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4E68-D0BF-4B48-8533-B1B9EEECF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untitl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5641"/>
            <a:ext cx="8842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371600" y="6174241"/>
            <a:ext cx="191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Officer Training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6172200"/>
            <a:ext cx="176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Successful</a:t>
            </a:r>
            <a:r>
              <a:rPr lang="en-US" baseline="0" dirty="0"/>
              <a:t> Lodge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A94D6D7-1BDE-4829-81E7-8DE6990C5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11500" dirty="0">
                <a:solidFill>
                  <a:schemeClr val="tx1"/>
                </a:solidFill>
              </a:rPr>
              <a:t>Navigating the </a:t>
            </a:r>
          </a:p>
          <a:p>
            <a:pPr algn="ctr"/>
            <a:r>
              <a:rPr lang="en-US" sz="11500" dirty="0">
                <a:solidFill>
                  <a:schemeClr val="tx1"/>
                </a:solidFill>
              </a:rPr>
              <a:t>Statutes</a:t>
            </a:r>
          </a:p>
        </p:txBody>
      </p:sp>
    </p:spTree>
    <p:extLst>
      <p:ext uri="{BB962C8B-B14F-4D97-AF65-F5344CB8AC3E}">
        <p14:creationId xmlns:p14="http://schemas.microsoft.com/office/powerpoint/2010/main" val="614841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0DF7EB-24DA-4732-A147-A9557F08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312"/>
            <a:ext cx="9144000" cy="49053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FDDAFC-4DC5-49EB-904C-02E5C9910F51}"/>
              </a:ext>
            </a:extLst>
          </p:cNvPr>
          <p:cNvCxnSpPr/>
          <p:nvPr/>
        </p:nvCxnSpPr>
        <p:spPr>
          <a:xfrm flipH="1" flipV="1">
            <a:off x="7962900" y="1762125"/>
            <a:ext cx="657225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7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B81445-13C6-424F-AAC3-E74863064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312"/>
            <a:ext cx="9144000" cy="4905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C74E4F-AE6F-4E2E-990F-62A6A47CB200}"/>
              </a:ext>
            </a:extLst>
          </p:cNvPr>
          <p:cNvSpPr/>
          <p:nvPr/>
        </p:nvSpPr>
        <p:spPr>
          <a:xfrm>
            <a:off x="5295900" y="3429000"/>
            <a:ext cx="1114425" cy="781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4C21D9-FE1A-4472-A990-628951E98D94}"/>
              </a:ext>
            </a:extLst>
          </p:cNvPr>
          <p:cNvCxnSpPr>
            <a:cxnSpLocks/>
          </p:cNvCxnSpPr>
          <p:nvPr/>
        </p:nvCxnSpPr>
        <p:spPr>
          <a:xfrm flipV="1">
            <a:off x="4991100" y="3867150"/>
            <a:ext cx="428625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5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A2610-DC8D-4814-9021-7E3FEB7D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" y="-9916"/>
            <a:ext cx="8201024" cy="67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9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DCDB6E-813E-4D49-B319-1A30E48F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0"/>
            <a:ext cx="8239125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1476F48-0E8B-4C1E-991A-95BDED48BE82}"/>
              </a:ext>
            </a:extLst>
          </p:cNvPr>
          <p:cNvSpPr/>
          <p:nvPr/>
        </p:nvSpPr>
        <p:spPr>
          <a:xfrm>
            <a:off x="123825" y="2295526"/>
            <a:ext cx="3562350" cy="3524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7D4019-5A00-4FE7-8CFE-662CC70E849D}"/>
              </a:ext>
            </a:extLst>
          </p:cNvPr>
          <p:cNvCxnSpPr/>
          <p:nvPr/>
        </p:nvCxnSpPr>
        <p:spPr>
          <a:xfrm flipH="1">
            <a:off x="1790700" y="3228975"/>
            <a:ext cx="981075" cy="276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738C-E74A-4BE1-AA3F-910FDDFC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Navigating the Statutes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B3793-1260-452D-8FBC-7AA84776D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 PART OF THE BOOK CONTAINS 	OUR CONSTITUTION</a:t>
            </a:r>
          </a:p>
          <a:p>
            <a:pPr marL="800100" lvl="2" hangingPunct="0"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TELLS US ALL ABOUT OUR ORGANIZATION FROM TOP TO BOTTOM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SUPREME LAW OF OUR ORDER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2" hangingPunct="0"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CONSTITUTION, BYLAWS, &amp; RITUAL CONSTITUTE OUR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3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0CE6-6ADD-4271-8F81-6D5C6B94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Navigating the Statutes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CC211-7FA9-4EEE-A7E5-1C5AA0C1B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hangingPunct="0">
              <a:spcBef>
                <a:spcPts val="0"/>
              </a:spcBef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SECOND PART OF THE BOOK CONTAINS THE LAWS OF THE ORDER</a:t>
            </a:r>
          </a:p>
          <a:p>
            <a:pPr marL="0" hangingPunct="0">
              <a:spcBef>
                <a:spcPts val="0"/>
              </a:spcBef>
            </a:pP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 CHAPTER PROVIDES US WITH DEFINITIONS AS USED BY THE  ELKS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3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E89A-5750-432E-B0B6-F83763E1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Navigating the Statutes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A66B-D453-4F99-91E3-57ADDCF5E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SECOND CHAPTER TELLS US ABOUT 	OUR RITUALS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2" hangingPunct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TELLS US ABOUT THE RITUALS AS APPROVED FOR OPENING, CLOSING, AND INITIATION</a:t>
            </a:r>
          </a:p>
          <a:p>
            <a:pPr marL="800100" lvl="2" hangingPunct="0">
              <a:spcBef>
                <a:spcPts val="0"/>
              </a:spcBef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THIRD CHAPTER TELLS US ALL ABOUT ELECTION OF OFFICERS</a:t>
            </a:r>
          </a:p>
          <a:p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FOURTH  CHAPTER TELLS US ALL ABOUT GRAND LODGE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5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0473-0569-48BE-8D76-088D3EF8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Navigating the Statutes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13328-7D5D-4D66-AB9B-66E765805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FIVE EXPLAINS THE FUNDS AND EXPENDITURES OF THE ORDER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SIX DEFINES THE ELKS NATIONAL HOME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2" hangingPunct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OPERATION AND MAINTENANCE  OF THE HOME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ELIGIBLE TO LIVE THERE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6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CFD7-9951-4819-973F-EF8188A5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Navigating the Statutes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E3E2-44EE-483C-A6F6-F8720ACA6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SEVEN IS ALL ABOUT THE GRAND FORUM</a:t>
            </a:r>
          </a:p>
          <a:p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EIGHT IS ABOUT THE SUBORDINATE FORUM</a:t>
            </a:r>
          </a:p>
          <a:p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NINE DEFINES OFFENSES AND PENALTIES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ORDER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8DC7-2A1B-4C8F-907F-4FEF2272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Navigating the Statutes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DF1B-97FF-4FFE-99CA-0C0C67A9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10 DEAL WITH PARDONS</a:t>
            </a:r>
          </a:p>
          <a:p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11 REGARDS THE DISPENSATION AND CHARTER PROCESSES </a:t>
            </a:r>
          </a:p>
          <a:p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12 IS ALL ABOUT SUBORDINATE LODGE OFFICERS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2D03-5BA2-4314-A729-80FA1719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Navigating the Statutes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EDD98-D66C-4CFB-91CE-DD7ED274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13 - SUBORDINATE LODGE COMMITTEES</a:t>
            </a:r>
          </a:p>
          <a:p>
            <a:endParaRPr lang="en-US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14 - LODGE MEMBERSHIP AND REVENUES</a:t>
            </a:r>
          </a:p>
          <a:p>
            <a:endParaRPr lang="en-US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15 - SUBORDINATE LODGE MEETINGS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6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4E89-D8B2-4144-BF54-B06D4EDB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Navigating the Statutes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7199-9019-4011-8400-404C3B49B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16 - SUBORDINATE LODGE 	OPERATIONS</a:t>
            </a:r>
          </a:p>
          <a:p>
            <a:pPr marL="800100" lvl="2" hangingPunc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PRIMARY PIECE OF CHAPTER 16 - IS HOW WE OPERATE OUR SOCIAL QTRS </a:t>
            </a:r>
          </a:p>
          <a:p>
            <a:pPr marL="800100" lvl="2" hangingPunct="0"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hangingPunct="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17 DEALS WITH AMENDMENTS 	TO THE CONSTITUTION OF THE ORDER.</a:t>
            </a:r>
          </a:p>
          <a:p>
            <a:pPr marL="0" hangingPunct="0"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hangingPunct="0"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CHAPTER 18 DEALS WITH STATE 	ASSOCIATIONS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hangingPunct="0">
              <a:spcBef>
                <a:spcPts val="0"/>
              </a:spcBef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2" hangingPunct="0">
              <a:spcBef>
                <a:spcPts val="0"/>
              </a:spcBef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42897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ccessful Lodge Presentation 2" id="{2D630A9A-D735-41F7-B98E-069B4F666567}" vid="{21DD78F3-2378-4C19-AACD-C3AB0A4011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Template</Template>
  <TotalTime>121</TotalTime>
  <Words>748</Words>
  <Application>Microsoft Office PowerPoint</Application>
  <PresentationFormat>On-screen Show (4:3)</PresentationFormat>
  <Paragraphs>121</Paragraphs>
  <Slides>13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Training Template</vt:lpstr>
      <vt:lpstr>PowerPoint Presentation</vt:lpstr>
      <vt:lpstr>Navigating the Statutes</vt:lpstr>
      <vt:lpstr>Navigating the Statutes</vt:lpstr>
      <vt:lpstr>Navigating the Statutes</vt:lpstr>
      <vt:lpstr>Navigating the Statutes</vt:lpstr>
      <vt:lpstr>Navigating the Statutes</vt:lpstr>
      <vt:lpstr>Navigating the Statutes</vt:lpstr>
      <vt:lpstr>Navigating the Statutes</vt:lpstr>
      <vt:lpstr>Navigating the Statutes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Statutes</dc:title>
  <dc:creator>Andrew Mishaga</dc:creator>
  <cp:lastModifiedBy>Andrew Mishaga</cp:lastModifiedBy>
  <cp:revision>3</cp:revision>
  <dcterms:created xsi:type="dcterms:W3CDTF">2022-03-01T16:23:25Z</dcterms:created>
  <dcterms:modified xsi:type="dcterms:W3CDTF">2022-03-14T14:55:27Z</dcterms:modified>
</cp:coreProperties>
</file>