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67" r:id="rId17"/>
    <p:sldId id="268" r:id="rId18"/>
    <p:sldId id="269" r:id="rId19"/>
    <p:sldId id="274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1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9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0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1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4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0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4B52A6-D2FC-4584-A8B9-61350E05A2C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61E0-B76E-4CB9-8B6B-642EE2A1055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172200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Successful</a:t>
            </a:r>
            <a:r>
              <a:rPr lang="en-US" baseline="0" dirty="0"/>
              <a:t> Lodge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9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66BCDE-6A9F-449B-BDDE-E6FC1BC9C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Responsibilities, Timeline &amp; Reminders for Exalted Rulers, Secretaries and Trustees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5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278E8-6579-4D49-8A5B-83DF6C89814F}"/>
              </a:ext>
            </a:extLst>
          </p:cNvPr>
          <p:cNvSpPr txBox="1"/>
          <p:nvPr/>
        </p:nvSpPr>
        <p:spPr>
          <a:xfrm>
            <a:off x="233362" y="1417638"/>
            <a:ext cx="8829675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Exalted Ruler, Leading Knight, Secretary and Chairperson of Trustees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required attendance at District Deputy Clinic 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Receive “Hoop Shoot®” package at District Deputy Clinic and then start plans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File Federal Income Tax Forms 990 and 990T due August 15th</a:t>
            </a:r>
          </a:p>
          <a:p>
            <a:pPr algn="l"/>
            <a:r>
              <a:rPr lang="fr-FR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ENF Impact Grant applications due</a:t>
            </a:r>
          </a:p>
          <a:p>
            <a:pPr algn="l"/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Attend District Deputy Clinic </a:t>
            </a:r>
          </a:p>
          <a:p>
            <a:pPr algn="l"/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Review profit and loss statement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9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A9B2E-2322-45F0-9A3C-87370B396B0B}"/>
              </a:ext>
            </a:extLst>
          </p:cNvPr>
          <p:cNvSpPr txBox="1"/>
          <p:nvPr/>
        </p:nvSpPr>
        <p:spPr>
          <a:xfrm>
            <a:off x="276225" y="1008063"/>
            <a:ext cx="886777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Prepare for District Deputy visit — Sept. through Dec.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Present report of Grand Lodge Session to Lodge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Teenager and/or Student of Month and Year Program begins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Junior Teen and/or Student of Month and Year Program begins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National Patriotism Week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Order membership cards on form supplied or on-line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Prepare all records for District Deputy official Lodge visit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Vote on Constitutional Amendments (if any) at 1st regular Lodge meeting in September</a:t>
            </a:r>
          </a:p>
        </p:txBody>
      </p:sp>
    </p:spTree>
    <p:extLst>
      <p:ext uri="{BB962C8B-B14F-4D97-AF65-F5344CB8AC3E}">
        <p14:creationId xmlns:p14="http://schemas.microsoft.com/office/powerpoint/2010/main" val="263945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0D1D7-DFF0-417A-B24E-FB887E7E25A7}"/>
              </a:ext>
            </a:extLst>
          </p:cNvPr>
          <p:cNvSpPr txBox="1"/>
          <p:nvPr/>
        </p:nvSpPr>
        <p:spPr>
          <a:xfrm>
            <a:off x="276225" y="2551837"/>
            <a:ext cx="848677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&amp; r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9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3F07FD-D151-41FD-B946-9F5C5E0CB33C}"/>
              </a:ext>
            </a:extLst>
          </p:cNvPr>
          <p:cNvSpPr txBox="1"/>
          <p:nvPr/>
        </p:nvSpPr>
        <p:spPr>
          <a:xfrm>
            <a:off x="219074" y="889843"/>
            <a:ext cx="85629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Elks National Foundation month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Grand Exalted Ruler’s Class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“Hoop Shoot®” Chairperson be prepared for Local, District and State competition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Roll Call Night (last meeting in October)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Semi-annual report to Lodge at 1st regular meeting 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01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9B2CEE-C8FB-4D04-B278-FB3D1A0BD49B}"/>
              </a:ext>
            </a:extLst>
          </p:cNvPr>
          <p:cNvSpPr txBox="1"/>
          <p:nvPr/>
        </p:nvSpPr>
        <p:spPr>
          <a:xfrm>
            <a:off x="257175" y="1109693"/>
            <a:ext cx="862965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“Elks Veterans Remembrance Month” November 11th — Veterans Day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“Adopt-A-Vet” Program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Thanksgiving — benefit baskets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Most Valuable Student Scholarship Contest applications due (Change from January)</a:t>
            </a: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Attend the Fall Conference</a:t>
            </a:r>
            <a:endParaRPr lang="en-US" sz="2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65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9B2CEE-C8FB-4D04-B278-FB3D1A0BD49B}"/>
              </a:ext>
            </a:extLst>
          </p:cNvPr>
          <p:cNvSpPr txBox="1"/>
          <p:nvPr/>
        </p:nvSpPr>
        <p:spPr>
          <a:xfrm>
            <a:off x="257175" y="1109693"/>
            <a:ext cx="862965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Membership Report due November 1st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1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1A6DBD-0441-4306-BBB3-B5B707369228}"/>
              </a:ext>
            </a:extLst>
          </p:cNvPr>
          <p:cNvSpPr txBox="1"/>
          <p:nvPr/>
        </p:nvSpPr>
        <p:spPr>
          <a:xfrm>
            <a:off x="114300" y="1443841"/>
            <a:ext cx="85725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Elks Memorial Service — 1st Sunday in December — mandatory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Christmas Charities Program — help needy families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Prepare forum box with aid of Trustees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5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05E30-B903-415F-B511-EDB61E2E6DC1}"/>
              </a:ext>
            </a:extLst>
          </p:cNvPr>
          <p:cNvSpPr txBox="1"/>
          <p:nvPr/>
        </p:nvSpPr>
        <p:spPr>
          <a:xfrm>
            <a:off x="361949" y="1969264"/>
            <a:ext cx="802957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Attend Clinics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“Hoop Shoot®” Chairperson report to Lodge on Contest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“Most Valuable Student” Scholarship applications due Lodge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Review year’s program, only 3 months left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Remind Auditing Committee to arrange for Annual Audit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6. ENF Planned Giving Awareness Month. Legacy Award applications due.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99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EA49D-396A-4148-A82C-84A6F0D69FC0}"/>
              </a:ext>
            </a:extLst>
          </p:cNvPr>
          <p:cNvSpPr txBox="1"/>
          <p:nvPr/>
        </p:nvSpPr>
        <p:spPr>
          <a:xfrm>
            <a:off x="390525" y="2413338"/>
            <a:ext cx="829627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EA49D-396A-4148-A82C-84A6F0D69FC0}"/>
              </a:ext>
            </a:extLst>
          </p:cNvPr>
          <p:cNvSpPr txBox="1"/>
          <p:nvPr/>
        </p:nvSpPr>
        <p:spPr>
          <a:xfrm>
            <a:off x="590550" y="1175088"/>
            <a:ext cx="8296275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  <a:endParaRPr lang="en-US" sz="36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Nomination and Election of Officers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Past Exalted Rulers’ Night (1st meeting in February)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Birthday of the Order — February 16, 1868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Present Elk of the Year and Officer of the Year Awards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ENF Chair forms due</a:t>
            </a:r>
          </a:p>
          <a:p>
            <a:pPr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5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CE30-2486-461A-AB4E-B8EAA164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6479AA-69BD-4D86-BEAD-CBEE550B7C80}"/>
              </a:ext>
            </a:extLst>
          </p:cNvPr>
          <p:cNvSpPr txBox="1"/>
          <p:nvPr/>
        </p:nvSpPr>
        <p:spPr>
          <a:xfrm>
            <a:off x="819150" y="1705451"/>
            <a:ext cx="769620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Select Statutory Lodge Officers and Committee Chairpersons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Select Lodge Officer appointments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Select other Committees (Section 13.020)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File Local Lodge Directory form on or before April 15.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and file online the Statutory “Lodge Committee Chairpersons” Form and Officers List. </a:t>
            </a:r>
          </a:p>
        </p:txBody>
      </p:sp>
    </p:spTree>
    <p:extLst>
      <p:ext uri="{BB962C8B-B14F-4D97-AF65-F5344CB8AC3E}">
        <p14:creationId xmlns:p14="http://schemas.microsoft.com/office/powerpoint/2010/main" val="2677683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EA49D-396A-4148-A82C-84A6F0D69FC0}"/>
              </a:ext>
            </a:extLst>
          </p:cNvPr>
          <p:cNvSpPr txBox="1"/>
          <p:nvPr/>
        </p:nvSpPr>
        <p:spPr>
          <a:xfrm>
            <a:off x="590550" y="1175088"/>
            <a:ext cx="829627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Lodge Secretary files Directory Information Forms through CLMS2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Provide ballots for election (if needed)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Update PER listing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Designate ER and Secretary for ensuing year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66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EA49D-396A-4148-A82C-84A6F0D69FC0}"/>
              </a:ext>
            </a:extLst>
          </p:cNvPr>
          <p:cNvSpPr txBox="1"/>
          <p:nvPr/>
        </p:nvSpPr>
        <p:spPr>
          <a:xfrm>
            <a:off x="390525" y="1166842"/>
            <a:ext cx="848677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Officer Training (all officers should attend)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Contest “A”–All-American Lodge entry due to District Deputy March 15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Elks National Foundation Contests “E” and “F” — cutoff date for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qualifying contributions is March 15.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Elks National Foundation final remittance due by March 15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Deadline (March 31) for GER’s Certificates for Outstanding Members from GL Fraternal Committee Member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6. Deadline (March 31) for Elk of the Year and Citizen of the Year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7. March 31 is the last day of the current year that ENF receives donations for its Per Capita Contest</a:t>
            </a:r>
          </a:p>
        </p:txBody>
      </p:sp>
    </p:spTree>
    <p:extLst>
      <p:ext uri="{BB962C8B-B14F-4D97-AF65-F5344CB8AC3E}">
        <p14:creationId xmlns:p14="http://schemas.microsoft.com/office/powerpoint/2010/main" val="2341177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EA49D-396A-4148-A82C-84A6F0D69FC0}"/>
              </a:ext>
            </a:extLst>
          </p:cNvPr>
          <p:cNvSpPr txBox="1"/>
          <p:nvPr/>
        </p:nvSpPr>
        <p:spPr>
          <a:xfrm>
            <a:off x="390525" y="1166842"/>
            <a:ext cx="829627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Begin preparing for cut-off of fiscal year in all accounts and records at month’s end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5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D8810-0DEF-46FC-8B3E-46B56273A4E6}"/>
              </a:ext>
            </a:extLst>
          </p:cNvPr>
          <p:cNvSpPr txBox="1"/>
          <p:nvPr/>
        </p:nvSpPr>
        <p:spPr>
          <a:xfrm>
            <a:off x="247650" y="1526739"/>
            <a:ext cx="84391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Installation of Officers (Section 12.010)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Exalted Ruler, Leading Knight, Secretary and Chairperson of Trustees required attendance at District Deputy Clinic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Drug Awareness all-year Program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Eagle Scout and Girl Scout Recognition all-year Program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D8810-0DEF-46FC-8B3E-46B56273A4E6}"/>
              </a:ext>
            </a:extLst>
          </p:cNvPr>
          <p:cNvSpPr txBox="1"/>
          <p:nvPr/>
        </p:nvSpPr>
        <p:spPr>
          <a:xfrm>
            <a:off x="247650" y="1526739"/>
            <a:ext cx="843915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File electronically by April 1 the portion of the Annual Report showing Lodge membership as of March 31.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Secretary’s semi-annual report to Lodge at 1st regular Lodge meeting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Attend District Deputy Clinic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Notify the Members of all Committees of their appointments, together with the subject given into their charge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4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D8810-0DEF-46FC-8B3E-46B56273A4E6}"/>
              </a:ext>
            </a:extLst>
          </p:cNvPr>
          <p:cNvSpPr txBox="1"/>
          <p:nvPr/>
        </p:nvSpPr>
        <p:spPr>
          <a:xfrm>
            <a:off x="247650" y="1526739"/>
            <a:ext cx="843915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Board elects its Officers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Regular monthly meeting and keep minutes &amp; review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	     profit-and-loss statement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Monthly written report to the Lodge at 1st meeting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Trustees present budget to Lodge by final meeting in April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Perform safety inspection of Lodge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67C43E-A7A5-48B6-950B-B8688A9B59F2}"/>
              </a:ext>
            </a:extLst>
          </p:cNvPr>
          <p:cNvSpPr txBox="1"/>
          <p:nvPr/>
        </p:nvSpPr>
        <p:spPr>
          <a:xfrm>
            <a:off x="366712" y="1417638"/>
            <a:ext cx="841057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Elks National Youth Week Program begins on the 1st week in May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Teenager and/or Student of Year Program during Youth Week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Junior Teen and/or Student of Year Program during Youth Week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Mother’s Day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5. Law &amp; Order Night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Grand Lodge Dues and Charity Report due by May 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2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CE991-236C-4663-A7F4-281978BAE7BF}"/>
              </a:ext>
            </a:extLst>
          </p:cNvPr>
          <p:cNvSpPr txBox="1"/>
          <p:nvPr/>
        </p:nvSpPr>
        <p:spPr>
          <a:xfrm>
            <a:off x="238125" y="2136339"/>
            <a:ext cx="86106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profit-	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Budget approved no later than 1st meeting in May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-107364"/>
            <a:ext cx="8229600" cy="1143000"/>
          </a:xfrm>
        </p:spPr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F1DDD-6782-4CCE-A5DA-8D6CDAEA89CE}"/>
              </a:ext>
            </a:extLst>
          </p:cNvPr>
          <p:cNvSpPr txBox="1"/>
          <p:nvPr/>
        </p:nvSpPr>
        <p:spPr>
          <a:xfrm>
            <a:off x="561975" y="889843"/>
            <a:ext cx="790575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marL="457200" indent="-457200" algn="l">
              <a:buAutoNum type="arabicPeriod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Flag Day — June 14 — mandatory </a:t>
            </a:r>
          </a:p>
          <a:p>
            <a:pPr marL="457200" indent="-457200" algn="l">
              <a:buAutoNum type="arabicPeriod"/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Deadline (June 15) to obtain GER Award Pins for Outstanding Members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Organize special summer activities</a:t>
            </a: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Attend the State Convention</a:t>
            </a:r>
            <a:endParaRPr lang="en-US" sz="2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Prepare forum box with aid of Trustees</a:t>
            </a:r>
          </a:p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Review 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8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E865-CAD5-43A9-95CD-91DDEE7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7BBE50-E57F-4F6C-AEB4-9BDAD37BBF24}"/>
              </a:ext>
            </a:extLst>
          </p:cNvPr>
          <p:cNvSpPr txBox="1"/>
          <p:nvPr/>
        </p:nvSpPr>
        <p:spPr>
          <a:xfrm>
            <a:off x="519112" y="1324392"/>
            <a:ext cx="8320088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Exalted Ruler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Independence Day — July 4th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Grand Lodge Session attendance required. Prepare report for presentation to the Lodge no later than 1st meeting in October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Upon return, review and apply materials from Convention </a:t>
            </a:r>
            <a:r>
              <a:rPr lang="fr-FR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ENF Promise Grants are </a:t>
            </a:r>
            <a:r>
              <a:rPr lang="fr-FR" sz="2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lang="fr-FR" sz="2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Trustees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 Regular monthly meeting and keep minutes &amp; review 	profit-and-loss statement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 Monthly written report to the Lodge at 1st meeting 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Perform safety inspection of Lodge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56936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ccessful Lodge Presentation 2" id="{2D630A9A-D735-41F7-B98E-069B4F666567}" vid="{21DD78F3-2378-4C19-AACD-C3AB0A4011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Template</Template>
  <TotalTime>124</TotalTime>
  <Words>1333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Training Template</vt:lpstr>
      <vt:lpstr>PowerPoint Presentation</vt:lpstr>
      <vt:lpstr>MARCH</vt:lpstr>
      <vt:lpstr>April</vt:lpstr>
      <vt:lpstr>April</vt:lpstr>
      <vt:lpstr>April</vt:lpstr>
      <vt:lpstr>May</vt:lpstr>
      <vt:lpstr>May</vt:lpstr>
      <vt:lpstr>June</vt:lpstr>
      <vt:lpstr>July</vt:lpstr>
      <vt:lpstr>August</vt:lpstr>
      <vt:lpstr>September</vt:lpstr>
      <vt:lpstr>September</vt:lpstr>
      <vt:lpstr>October</vt:lpstr>
      <vt:lpstr>November</vt:lpstr>
      <vt:lpstr>November</vt:lpstr>
      <vt:lpstr>December</vt:lpstr>
      <vt:lpstr>January</vt:lpstr>
      <vt:lpstr>January</vt:lpstr>
      <vt:lpstr>February</vt:lpstr>
      <vt:lpstr>February</vt:lpstr>
      <vt:lpstr>March</vt:lpstr>
      <vt:lpstr>March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Mishaga</dc:creator>
  <cp:lastModifiedBy>Andrew Mishaga</cp:lastModifiedBy>
  <cp:revision>1</cp:revision>
  <dcterms:created xsi:type="dcterms:W3CDTF">2022-03-14T12:08:48Z</dcterms:created>
  <dcterms:modified xsi:type="dcterms:W3CDTF">2022-03-14T14:12:52Z</dcterms:modified>
</cp:coreProperties>
</file>